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Robo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3" roundtripDataSignature="AMtx7mjdBeNHL+sXKxGV2hpNYBRcslRj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11" Type="http://schemas.openxmlformats.org/officeDocument/2006/relationships/slide" Target="slides/slide6.xml"/><Relationship Id="rId22" Type="http://schemas.openxmlformats.org/officeDocument/2006/relationships/font" Target="fonts/Roboto-boldItalic.fntdata"/><Relationship Id="rId10" Type="http://schemas.openxmlformats.org/officeDocument/2006/relationships/slide" Target="slides/slide5.xml"/><Relationship Id="rId21" Type="http://schemas.openxmlformats.org/officeDocument/2006/relationships/font" Target="fonts/Roboto-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7" name="Google Shape;13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2" name="Google Shape;14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7" name="Google Shape;147;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2" name="Google Shape;152;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8ead12222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Creator: Meyer, Thomas, 2017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Credit: Bildnachweis siehe Beschreibung</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Thomas Meyer/OSTKREUZ</a:t>
            </a:r>
            <a:endParaRPr sz="900">
              <a:solidFill>
                <a:srgbClr val="9AA0A6"/>
              </a:solidFill>
              <a:highlight>
                <a:srgbClr val="202124"/>
              </a:highlight>
            </a:endParaRPr>
          </a:p>
        </p:txBody>
      </p:sp>
      <p:sp>
        <p:nvSpPr>
          <p:cNvPr id="96" name="Google Shape;96;g308ead12222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02" name="Google Shape;102;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07" name="Google Shape;10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13" name="Google Shape;11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19" name="Google Shape;119;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25" name="Google Shape;12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1" name="Google Shape;13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hyperlink" Target="https://issuu.com/xanderlacson/docs/lacson_mod_4_formal_essay" TargetMode="External"/><Relationship Id="rId5" Type="http://schemas.openxmlformats.org/officeDocument/2006/relationships/hyperlink" Target="https://www.researchgate.net/publication/356267200_Adaptive_Reuse_as_a_Design_Approach_Industrial_Structures" TargetMode="External"/><Relationship Id="rId6" Type="http://schemas.openxmlformats.org/officeDocument/2006/relationships/hyperlink" Target="https://www.e3s-conferences.org/articles/e3sconf/pdf/2024/05/e3sconf_incasst2024_02011.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jpg"/><Relationship Id="rId4" Type="http://schemas.openxmlformats.org/officeDocument/2006/relationships/hyperlink" Target="https://www.youtube.com/watch?v=TZz7vKSkJvg" TargetMode="External"/><Relationship Id="rId11" Type="http://schemas.openxmlformats.org/officeDocument/2006/relationships/hyperlink" Target="https://www.youtube.com/watch?v=62AwIFojh3A" TargetMode="External"/><Relationship Id="rId10" Type="http://schemas.openxmlformats.org/officeDocument/2006/relationships/hyperlink" Target="https://www.youtube.com/watch?v=aFjJFEm_veg" TargetMode="External"/><Relationship Id="rId9" Type="http://schemas.openxmlformats.org/officeDocument/2006/relationships/hyperlink" Target="https://www.youtube.com/watch?v=BbNNjgzG5Jo&amp;list=PLAJ3fBmKHRY-cq673Zyk0rU8kRF26jC0G" TargetMode="External"/><Relationship Id="rId5" Type="http://schemas.openxmlformats.org/officeDocument/2006/relationships/hyperlink" Target="https://www.youtube.com/watch?v=a2x6mwKbcXw" TargetMode="External"/><Relationship Id="rId6" Type="http://schemas.openxmlformats.org/officeDocument/2006/relationships/hyperlink" Target="https://www.youtube.com/watch?v=onKbvpf8YrI" TargetMode="External"/><Relationship Id="rId7" Type="http://schemas.openxmlformats.org/officeDocument/2006/relationships/hyperlink" Target="https://www.youtube.com/watch?v=5k89Cx60BFg" TargetMode="External"/><Relationship Id="rId8" Type="http://schemas.openxmlformats.org/officeDocument/2006/relationships/hyperlink" Target="https://www.youtube.com/watch?v=OrOTMvXWBJ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jp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jp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jp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8" name="Shape 138"/>
        <p:cNvGrpSpPr/>
        <p:nvPr/>
      </p:nvGrpSpPr>
      <p:grpSpPr>
        <a:xfrm>
          <a:off x="0" y="0"/>
          <a:ext cx="0" cy="0"/>
          <a:chOff x="0" y="0"/>
          <a:chExt cx="0" cy="0"/>
        </a:xfrm>
      </p:grpSpPr>
      <p:sp>
        <p:nvSpPr>
          <p:cNvPr id="139" name="Google Shape;139;p10"/>
          <p:cNvSpPr txBox="1"/>
          <p:nvPr/>
        </p:nvSpPr>
        <p:spPr>
          <a:xfrm>
            <a:off x="880849" y="755000"/>
            <a:ext cx="9444251"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3.8 Méthodologies pour le Paysage Post-Industriel</a:t>
            </a:r>
            <a:endParaRPr/>
          </a:p>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 </a:t>
            </a:r>
            <a:endParaRPr b="0" i="0" sz="32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Les méthodologies utilisées pour les paysages post-industriels comprennent la Recherche Translationnelle Inversée (RTI) et la Recherche par Études de Cas (REC), qui font le lien entre les applications pratiques et les cadres théoriques pour la conception d'espaces multifonctionnels et durables.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Les principes de réaménagement des sites post-industriels mettent l'accent sur la compatibilité, la durabilité, la préservation du patrimoine et la participation du public afin de transformer ces sites en atouts adaptés aux besoins de la communauté.</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Des projets de régénération réussis, tels que Duisburg Nord et le projet Eden, montrent comment les paysages industriels peuvent être revitalisés par la restauration écologique et la régénération socio-économique.</a:t>
            </a:r>
            <a:endParaRPr sz="1600">
              <a:solidFill>
                <a:srgbClr val="2330DC"/>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3" name="Shape 143"/>
        <p:cNvGrpSpPr/>
        <p:nvPr/>
      </p:nvGrpSpPr>
      <p:grpSpPr>
        <a:xfrm>
          <a:off x="0" y="0"/>
          <a:ext cx="0" cy="0"/>
          <a:chOff x="0" y="0"/>
          <a:chExt cx="0" cy="0"/>
        </a:xfrm>
      </p:grpSpPr>
      <p:sp>
        <p:nvSpPr>
          <p:cNvPr id="144" name="Google Shape;144;p11"/>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3. </a:t>
            </a:r>
            <a:r>
              <a:rPr lang="en-US" sz="3200">
                <a:solidFill>
                  <a:srgbClr val="2330DC"/>
                </a:solidFill>
                <a:latin typeface="Roboto"/>
                <a:ea typeface="Roboto"/>
                <a:cs typeface="Roboto"/>
                <a:sym typeface="Roboto"/>
              </a:rPr>
              <a:t>Activités | Matériel de Lecture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Xander Lacson. Adaptive Reuse and the ARP Model: Background and Method Analysis</a:t>
            </a:r>
            <a:r>
              <a:rPr b="0" i="0" lang="en-US" sz="1600" u="none" cap="none" strike="noStrike">
                <a:solidFill>
                  <a:srgbClr val="2330DC"/>
                </a:solidFill>
                <a:latin typeface="Roboto"/>
                <a:ea typeface="Roboto"/>
                <a:cs typeface="Roboto"/>
                <a:sym typeface="Roboto"/>
              </a:rPr>
              <a:t>.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lang="en-US" sz="1600">
                <a:solidFill>
                  <a:srgbClr val="2330DC"/>
                </a:solidFill>
                <a:latin typeface="Roboto"/>
                <a:ea typeface="Roboto"/>
                <a:cs typeface="Roboto"/>
                <a:sym typeface="Roboto"/>
              </a:rPr>
              <a:t>Étude de cas. </a:t>
            </a:r>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Adaptive Reuse as a Design Approach “Industrial Structures” [</a:t>
            </a: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1</a:t>
            </a:r>
            <a:r>
              <a:rPr b="0" i="0" lang="en-US" sz="1600" u="none" cap="none" strike="noStrike">
                <a:solidFill>
                  <a:srgbClr val="2330DC"/>
                </a:solidFill>
                <a:latin typeface="Roboto"/>
                <a:ea typeface="Roboto"/>
                <a:cs typeface="Roboto"/>
                <a:sym typeface="Roboto"/>
              </a:rPr>
              <a:t>], [</a:t>
            </a: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2</a:t>
            </a:r>
            <a:r>
              <a:rPr b="0" i="0" lang="en-US" sz="1600" u="none" cap="none" strike="noStrike">
                <a:solidFill>
                  <a:srgbClr val="2330DC"/>
                </a:solidFill>
                <a:latin typeface="Roboto"/>
                <a:ea typeface="Roboto"/>
                <a:cs typeface="Roboto"/>
                <a:sym typeface="Roboto"/>
              </a:rPr>
              <a:t>]</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8" name="Shape 148"/>
        <p:cNvGrpSpPr/>
        <p:nvPr/>
      </p:nvGrpSpPr>
      <p:grpSpPr>
        <a:xfrm>
          <a:off x="0" y="0"/>
          <a:ext cx="0" cy="0"/>
          <a:chOff x="0" y="0"/>
          <a:chExt cx="0" cy="0"/>
        </a:xfrm>
      </p:grpSpPr>
      <p:sp>
        <p:nvSpPr>
          <p:cNvPr id="149" name="Google Shape;149;p12"/>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3. </a:t>
            </a:r>
            <a:r>
              <a:rPr lang="en-US" sz="3200">
                <a:solidFill>
                  <a:srgbClr val="2330DC"/>
                </a:solidFill>
                <a:latin typeface="Roboto"/>
                <a:ea typeface="Roboto"/>
                <a:cs typeface="Roboto"/>
                <a:sym typeface="Roboto"/>
              </a:rPr>
              <a:t>Activités | Matériel Visuel</a:t>
            </a:r>
            <a:endParaRPr b="0" i="0" sz="20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lang="en-US" sz="1300">
                <a:solidFill>
                  <a:srgbClr val="2330DC"/>
                </a:solidFill>
                <a:latin typeface="Roboto"/>
                <a:ea typeface="Roboto"/>
                <a:cs typeface="Roboto"/>
                <a:sym typeface="Roboto"/>
              </a:rPr>
              <a:t>Visuels requis</a:t>
            </a:r>
            <a:endParaRPr b="0" i="0" sz="13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13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300" u="none" cap="none" strike="noStrike">
                <a:solidFill>
                  <a:srgbClr val="2330DC"/>
                </a:solidFill>
                <a:latin typeface="Roboto"/>
                <a:ea typeface="Roboto"/>
                <a:cs typeface="Roboto"/>
                <a:sym typeface="Roboto"/>
              </a:rPr>
              <a:t>Preservation 101: Tools and Tips for Preserving Historic Buildings - </a:t>
            </a:r>
            <a:r>
              <a:rPr b="0" i="0" lang="en-US" sz="1300" u="sng" cap="none" strike="noStrike">
                <a:solidFill>
                  <a:srgbClr val="2330DC"/>
                </a:solidFill>
                <a:latin typeface="Roboto"/>
                <a:ea typeface="Roboto"/>
                <a:cs typeface="Roboto"/>
                <a:sym typeface="Roboto"/>
                <a:hlinkClick r:id="rId4">
                  <a:extLst>
                    <a:ext uri="{A12FA001-AC4F-418D-AE19-62706E023703}">
                      <ahyp:hlinkClr val="tx"/>
                    </a:ext>
                  </a:extLst>
                </a:hlinkClick>
              </a:rPr>
              <a:t>https://www.youtube.com/watch?v=TZz7vKSkJvg</a:t>
            </a:r>
            <a:r>
              <a:rPr b="0" i="0" lang="en-US" sz="1300" u="none" cap="none" strike="noStrike">
                <a:solidFill>
                  <a:srgbClr val="2330DC"/>
                </a:solidFill>
                <a:latin typeface="Roboto"/>
                <a:ea typeface="Roboto"/>
                <a:cs typeface="Roboto"/>
                <a:sym typeface="Roboto"/>
              </a:rPr>
              <a:t>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3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300" u="none" cap="none" strike="noStrike">
                <a:solidFill>
                  <a:srgbClr val="2330DC"/>
                </a:solidFill>
                <a:latin typeface="Roboto"/>
                <a:ea typeface="Roboto"/>
                <a:cs typeface="Roboto"/>
                <a:sym typeface="Roboto"/>
              </a:rPr>
              <a:t>Discover Restorative Construction with Reusable Materials - </a:t>
            </a:r>
            <a:r>
              <a:rPr b="0" i="0" lang="en-US" sz="1300" u="sng" cap="none" strike="noStrike">
                <a:solidFill>
                  <a:srgbClr val="2330DC"/>
                </a:solidFill>
                <a:latin typeface="Roboto"/>
                <a:ea typeface="Roboto"/>
                <a:cs typeface="Roboto"/>
                <a:sym typeface="Roboto"/>
                <a:hlinkClick r:id="rId5">
                  <a:extLst>
                    <a:ext uri="{A12FA001-AC4F-418D-AE19-62706E023703}">
                      <ahyp:hlinkClr val="tx"/>
                    </a:ext>
                  </a:extLst>
                </a:hlinkClick>
              </a:rPr>
              <a:t>https://www.youtube.com/watch?v=a2x6mwKbcXw</a:t>
            </a:r>
            <a:r>
              <a:rPr b="0" i="0" lang="en-US" sz="1300" u="none" cap="none" strike="noStrike">
                <a:solidFill>
                  <a:srgbClr val="2330DC"/>
                </a:solidFill>
                <a:latin typeface="Roboto"/>
                <a:ea typeface="Roboto"/>
                <a:cs typeface="Roboto"/>
                <a:sym typeface="Roboto"/>
              </a:rPr>
              <a:t>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3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300" u="none" cap="none" strike="noStrike">
                <a:solidFill>
                  <a:srgbClr val="2330DC"/>
                </a:solidFill>
                <a:latin typeface="Roboto"/>
                <a:ea typeface="Roboto"/>
                <a:cs typeface="Roboto"/>
                <a:sym typeface="Roboto"/>
              </a:rPr>
              <a:t>Strategies for Climate Action: Reuse, Energy Retrofitting, and Deconstruction - </a:t>
            </a:r>
            <a:r>
              <a:rPr b="0" i="0" lang="en-US" sz="1300" u="sng" cap="none" strike="noStrike">
                <a:solidFill>
                  <a:srgbClr val="2330DC"/>
                </a:solidFill>
                <a:latin typeface="Roboto"/>
                <a:ea typeface="Roboto"/>
                <a:cs typeface="Roboto"/>
                <a:sym typeface="Roboto"/>
                <a:hlinkClick r:id="rId6">
                  <a:extLst>
                    <a:ext uri="{A12FA001-AC4F-418D-AE19-62706E023703}">
                      <ahyp:hlinkClr val="tx"/>
                    </a:ext>
                  </a:extLst>
                </a:hlinkClick>
              </a:rPr>
              <a:t>https://www.youtube.com/watch?v=onKbvpf8YrI</a:t>
            </a:r>
            <a:r>
              <a:rPr b="0" i="0" lang="en-US" sz="1300" u="none" cap="none" strike="noStrike">
                <a:solidFill>
                  <a:srgbClr val="2330DC"/>
                </a:solidFill>
                <a:latin typeface="Roboto"/>
                <a:ea typeface="Roboto"/>
                <a:cs typeface="Roboto"/>
                <a:sym typeface="Roboto"/>
              </a:rPr>
              <a:t>  </a:t>
            </a:r>
            <a:endParaRPr b="0" i="0" sz="13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3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300" u="none" cap="none" strike="noStrike">
                <a:solidFill>
                  <a:srgbClr val="2330DC"/>
                </a:solidFill>
                <a:latin typeface="Roboto"/>
                <a:ea typeface="Roboto"/>
                <a:cs typeface="Roboto"/>
                <a:sym typeface="Roboto"/>
              </a:rPr>
              <a:t>Strategic Circular Decision-Making for Real Estate Assets: A Reincarnate Innovation - </a:t>
            </a:r>
            <a:r>
              <a:rPr b="0" i="0" lang="en-US" sz="1300" u="sng" cap="none" strike="noStrike">
                <a:solidFill>
                  <a:srgbClr val="2330DC"/>
                </a:solidFill>
                <a:latin typeface="Roboto"/>
                <a:ea typeface="Roboto"/>
                <a:cs typeface="Roboto"/>
                <a:sym typeface="Roboto"/>
                <a:hlinkClick r:id="rId7">
                  <a:extLst>
                    <a:ext uri="{A12FA001-AC4F-418D-AE19-62706E023703}">
                      <ahyp:hlinkClr val="tx"/>
                    </a:ext>
                  </a:extLst>
                </a:hlinkClick>
              </a:rPr>
              <a:t>https://www.youtube.com/watch?v=5k89Cx60BFg</a:t>
            </a:r>
            <a:r>
              <a:rPr b="0" i="0" lang="en-US" sz="1300" u="none" cap="none" strike="noStrike">
                <a:solidFill>
                  <a:srgbClr val="2330DC"/>
                </a:solidFill>
                <a:latin typeface="Roboto"/>
                <a:ea typeface="Roboto"/>
                <a:cs typeface="Roboto"/>
                <a:sym typeface="Roboto"/>
              </a:rPr>
              <a:t>  </a:t>
            </a:r>
            <a:endParaRPr b="0" i="0" sz="13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3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300" u="none" cap="none" strike="noStrike">
                <a:solidFill>
                  <a:srgbClr val="2330DC"/>
                </a:solidFill>
                <a:latin typeface="Roboto"/>
                <a:ea typeface="Roboto"/>
                <a:cs typeface="Roboto"/>
                <a:sym typeface="Roboto"/>
              </a:rPr>
              <a:t>A post-industrial site turned ecological flagship - </a:t>
            </a:r>
            <a:r>
              <a:rPr b="0" i="0" lang="en-US" sz="1300" u="sng" cap="none" strike="noStrike">
                <a:solidFill>
                  <a:srgbClr val="2330DC"/>
                </a:solidFill>
                <a:latin typeface="Roboto"/>
                <a:ea typeface="Roboto"/>
                <a:cs typeface="Roboto"/>
                <a:sym typeface="Roboto"/>
                <a:hlinkClick r:id="rId8">
                  <a:extLst>
                    <a:ext uri="{A12FA001-AC4F-418D-AE19-62706E023703}">
                      <ahyp:hlinkClr val="tx"/>
                    </a:ext>
                  </a:extLst>
                </a:hlinkClick>
              </a:rPr>
              <a:t>https://www.youtube.com/watch?v=OrOTMvXWBJU</a:t>
            </a:r>
            <a:r>
              <a:rPr b="0" i="0" lang="en-US" sz="1300" u="none" cap="none" strike="noStrike">
                <a:solidFill>
                  <a:srgbClr val="2330DC"/>
                </a:solidFill>
                <a:latin typeface="Roboto"/>
                <a:ea typeface="Roboto"/>
                <a:cs typeface="Roboto"/>
                <a:sym typeface="Roboto"/>
              </a:rPr>
              <a:t>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3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lang="en-US" sz="1300">
                <a:solidFill>
                  <a:srgbClr val="2330DC"/>
                </a:solidFill>
                <a:latin typeface="Roboto"/>
                <a:ea typeface="Roboto"/>
                <a:cs typeface="Roboto"/>
                <a:sym typeface="Roboto"/>
              </a:rPr>
              <a:t>Visuels recommandés</a:t>
            </a:r>
            <a:endParaRPr b="0" i="0" sz="13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13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300" u="none" cap="none" strike="noStrike">
                <a:solidFill>
                  <a:srgbClr val="2330DC"/>
                </a:solidFill>
                <a:latin typeface="Roboto"/>
                <a:ea typeface="Roboto"/>
                <a:cs typeface="Roboto"/>
                <a:sym typeface="Roboto"/>
              </a:rPr>
              <a:t>Architectural Conservation And Historic Preservation - </a:t>
            </a:r>
            <a:r>
              <a:rPr b="0" i="0" lang="en-US" sz="1300" u="sng" cap="none" strike="noStrike">
                <a:solidFill>
                  <a:srgbClr val="2330DC"/>
                </a:solidFill>
                <a:latin typeface="Roboto"/>
                <a:ea typeface="Roboto"/>
                <a:cs typeface="Roboto"/>
                <a:sym typeface="Roboto"/>
                <a:hlinkClick r:id="rId9">
                  <a:extLst>
                    <a:ext uri="{A12FA001-AC4F-418D-AE19-62706E023703}">
                      <ahyp:hlinkClr val="tx"/>
                    </a:ext>
                  </a:extLst>
                </a:hlinkClick>
              </a:rPr>
              <a:t>https://www.youtube.com/watch?v=BbNNjgzG5Jo&amp;list=PLAJ3fBmKHRY-cq673Zyk0rU8kRF26jC0G</a:t>
            </a:r>
            <a:r>
              <a:rPr b="0" i="0" lang="en-US" sz="1300" u="none" cap="none" strike="noStrike">
                <a:solidFill>
                  <a:srgbClr val="2330DC"/>
                </a:solidFill>
                <a:latin typeface="Roboto"/>
                <a:ea typeface="Roboto"/>
                <a:cs typeface="Roboto"/>
                <a:sym typeface="Roboto"/>
              </a:rPr>
              <a:t>  </a:t>
            </a:r>
            <a:endParaRPr b="0" i="0" sz="13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3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300" u="none" cap="none" strike="noStrike">
                <a:solidFill>
                  <a:srgbClr val="2330DC"/>
                </a:solidFill>
                <a:latin typeface="Roboto"/>
                <a:ea typeface="Roboto"/>
                <a:cs typeface="Roboto"/>
                <a:sym typeface="Roboto"/>
              </a:rPr>
              <a:t>Conservation strategies and reuse of concrete heritage - </a:t>
            </a:r>
            <a:r>
              <a:rPr b="0" i="0" lang="en-US" sz="1300" u="sng" cap="none" strike="noStrike">
                <a:solidFill>
                  <a:srgbClr val="2330DC"/>
                </a:solidFill>
                <a:latin typeface="Roboto"/>
                <a:ea typeface="Roboto"/>
                <a:cs typeface="Roboto"/>
                <a:sym typeface="Roboto"/>
                <a:hlinkClick r:id="rId10">
                  <a:extLst>
                    <a:ext uri="{A12FA001-AC4F-418D-AE19-62706E023703}">
                      <ahyp:hlinkClr val="tx"/>
                    </a:ext>
                  </a:extLst>
                </a:hlinkClick>
              </a:rPr>
              <a:t>https://www.youtube.com/watch?v=aFjJFEm_veg</a:t>
            </a:r>
            <a:r>
              <a:rPr b="0" i="0" lang="en-US" sz="1300" u="none" cap="none" strike="noStrike">
                <a:solidFill>
                  <a:srgbClr val="2330DC"/>
                </a:solidFill>
                <a:latin typeface="Roboto"/>
                <a:ea typeface="Roboto"/>
                <a:cs typeface="Roboto"/>
                <a:sym typeface="Roboto"/>
              </a:rPr>
              <a:t>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3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300" u="none" cap="none" strike="noStrike">
                <a:solidFill>
                  <a:srgbClr val="2330DC"/>
                </a:solidFill>
                <a:latin typeface="Roboto"/>
                <a:ea typeface="Roboto"/>
                <a:cs typeface="Roboto"/>
                <a:sym typeface="Roboto"/>
              </a:rPr>
              <a:t>Sustainable cultivation in post-industrial places - </a:t>
            </a:r>
            <a:r>
              <a:rPr b="0" i="0" lang="en-US" sz="1300" u="sng" cap="none" strike="noStrike">
                <a:solidFill>
                  <a:srgbClr val="2330DC"/>
                </a:solidFill>
                <a:latin typeface="Roboto"/>
                <a:ea typeface="Roboto"/>
                <a:cs typeface="Roboto"/>
                <a:sym typeface="Roboto"/>
                <a:hlinkClick r:id="rId11">
                  <a:extLst>
                    <a:ext uri="{A12FA001-AC4F-418D-AE19-62706E023703}">
                      <ahyp:hlinkClr val="tx"/>
                    </a:ext>
                  </a:extLst>
                </a:hlinkClick>
              </a:rPr>
              <a:t>https://www.youtube.com/watch?v=62AwIFojh3A</a:t>
            </a:r>
            <a:r>
              <a:rPr b="0" i="0" lang="en-US" sz="1300" u="none" cap="none" strike="noStrike">
                <a:solidFill>
                  <a:srgbClr val="2330DC"/>
                </a:solidFill>
                <a:latin typeface="Roboto"/>
                <a:ea typeface="Roboto"/>
                <a:cs typeface="Roboto"/>
                <a:sym typeface="Roboto"/>
              </a:rPr>
              <a:t> </a:t>
            </a:r>
            <a:endParaRPr b="0" i="0" sz="1300" u="none" cap="none" strike="noStrike">
              <a:solidFill>
                <a:srgbClr val="2330DC"/>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3" name="Shape 1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4"/>
          <p:cNvSpPr txBox="1"/>
          <p:nvPr>
            <p:ph type="ctrTitle"/>
          </p:nvPr>
        </p:nvSpPr>
        <p:spPr>
          <a:xfrm>
            <a:off x="813933" y="654936"/>
            <a:ext cx="10544947" cy="17100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b="1" lang="en-US" sz="3200">
                <a:solidFill>
                  <a:srgbClr val="2330DC"/>
                </a:solidFill>
                <a:latin typeface="Roboto"/>
                <a:ea typeface="Roboto"/>
                <a:cs typeface="Roboto"/>
                <a:sym typeface="Roboto"/>
              </a:rPr>
              <a:t>Réutilisation et Reconception d'Objets Industriels Obsolètes</a:t>
            </a:r>
            <a:endParaRPr b="1" sz="3200">
              <a:solidFill>
                <a:srgbClr val="2330DC"/>
              </a:solidFill>
              <a:latin typeface="Roboto"/>
              <a:ea typeface="Roboto"/>
              <a:cs typeface="Roboto"/>
              <a:sym typeface="Roboto"/>
            </a:endParaRPr>
          </a:p>
          <a:p>
            <a:pPr indent="0" lvl="0" marL="0" rtl="0" algn="l">
              <a:lnSpc>
                <a:spcPct val="90000"/>
              </a:lnSpc>
              <a:spcBef>
                <a:spcPts val="0"/>
              </a:spcBef>
              <a:spcAft>
                <a:spcPts val="0"/>
              </a:spcAft>
              <a:buSzPts val="3200"/>
              <a:buNone/>
            </a:pPr>
            <a:r>
              <a:rPr lang="en-US" sz="3200">
                <a:solidFill>
                  <a:srgbClr val="2330DC"/>
                </a:solidFill>
                <a:latin typeface="Roboto"/>
                <a:ea typeface="Roboto"/>
                <a:cs typeface="Roboto"/>
                <a:sym typeface="Roboto"/>
              </a:rPr>
              <a:t>Module 3 : Techniques de Réutilisation des Objets Industriels</a:t>
            </a:r>
            <a:endParaRPr sz="3200">
              <a:solidFill>
                <a:srgbClr val="2330DC"/>
              </a:solidFill>
              <a:latin typeface="Roboto"/>
              <a:ea typeface="Roboto"/>
              <a:cs typeface="Roboto"/>
              <a:sym typeface="Roboto"/>
            </a:endParaRPr>
          </a:p>
        </p:txBody>
      </p:sp>
      <p:sp>
        <p:nvSpPr>
          <p:cNvPr id="89" name="Google Shape;89;p4"/>
          <p:cNvSpPr txBox="1"/>
          <p:nvPr>
            <p:ph idx="1" type="subTitle"/>
          </p:nvPr>
        </p:nvSpPr>
        <p:spPr>
          <a:xfrm>
            <a:off x="930899" y="2557088"/>
            <a:ext cx="10311000" cy="2418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3.1 Pierre angulaire de la Conception Urbaine Moderne</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3.2 Différentes Méthodes de Conservation des Bâtiments</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3.3 Stratégies de Réutilisation</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3.4 Tactiques de Réutilisation</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3.5 Types d'Intervention dans la Réutilisation</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3.6 Modèles de Prise de Décision</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3.7 Focus sur la Méthode du Système de Critères de Conception</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3.8 Méthodologies pour le Paysage Post-Industriel</a:t>
            </a:r>
            <a:endParaRPr sz="1700">
              <a:solidFill>
                <a:srgbClr val="2330DC"/>
              </a:solidFill>
              <a:latin typeface="Roboto"/>
              <a:ea typeface="Roboto"/>
              <a:cs typeface="Roboto"/>
              <a:sym typeface="Roboto"/>
            </a:endParaRPr>
          </a:p>
        </p:txBody>
      </p:sp>
      <p:pic>
        <p:nvPicPr>
          <p:cNvPr id="90" name="Google Shape;90;p4"/>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4"/>
          <p:cNvSpPr txBox="1"/>
          <p:nvPr/>
        </p:nvSpPr>
        <p:spPr>
          <a:xfrm>
            <a:off x="813933" y="526732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4"/>
          <p:cNvPicPr preferRelativeResize="0"/>
          <p:nvPr/>
        </p:nvPicPr>
        <p:blipFill rotWithShape="1">
          <a:blip r:embed="rId5">
            <a:alphaModFix/>
          </a:blip>
          <a:srcRect b="0" l="0" r="0" t="0"/>
          <a:stretch/>
        </p:blipFill>
        <p:spPr>
          <a:xfrm>
            <a:off x="9801643" y="5267324"/>
            <a:ext cx="1593432" cy="956059"/>
          </a:xfrm>
          <a:prstGeom prst="rect">
            <a:avLst/>
          </a:prstGeom>
          <a:noFill/>
          <a:ln>
            <a:noFill/>
          </a:ln>
        </p:spPr>
      </p:pic>
      <p:pic>
        <p:nvPicPr>
          <p:cNvPr id="93" name="Google Shape;93;p4"/>
          <p:cNvPicPr preferRelativeResize="0"/>
          <p:nvPr/>
        </p:nvPicPr>
        <p:blipFill rotWithShape="1">
          <a:blip r:embed="rId6">
            <a:alphaModFix/>
          </a:blip>
          <a:srcRect b="0" l="0" r="0" t="0"/>
          <a:stretch/>
        </p:blipFill>
        <p:spPr>
          <a:xfrm>
            <a:off x="5299283" y="5559573"/>
            <a:ext cx="1593433" cy="569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g308ead12222_0_46"/>
          <p:cNvSpPr txBox="1"/>
          <p:nvPr/>
        </p:nvSpPr>
        <p:spPr>
          <a:xfrm>
            <a:off x="880850" y="755000"/>
            <a:ext cx="74946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3.1 Pierre angulaire de la Conception Urbaine Moderne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9250" lvl="0" marL="457200" marR="0" rtl="0" algn="l">
              <a:lnSpc>
                <a:spcPct val="100000"/>
              </a:lnSpc>
              <a:spcBef>
                <a:spcPts val="0"/>
              </a:spcBef>
              <a:spcAft>
                <a:spcPts val="0"/>
              </a:spcAft>
              <a:buClr>
                <a:srgbClr val="2330DC"/>
              </a:buClr>
              <a:buSzPts val="1900"/>
              <a:buFont typeface="Roboto"/>
              <a:buChar char="●"/>
            </a:pPr>
            <a:r>
              <a:rPr lang="en-US" sz="1500">
                <a:solidFill>
                  <a:srgbClr val="2330DC"/>
                </a:solidFill>
                <a:latin typeface="Roboto"/>
                <a:ea typeface="Roboto"/>
                <a:cs typeface="Roboto"/>
                <a:sym typeface="Roboto"/>
              </a:rPr>
              <a:t>Intégration de l'histoire et des besoins contemporains : La réutilisation de sites industriels abandonnés offre une approche transformatrice de la conception urbaine, combinant la préservation historique avec des applications contemporaines durables et fonctionnelles.</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49250" lvl="0" marL="457200" marR="0" rtl="0" algn="l">
              <a:lnSpc>
                <a:spcPct val="100000"/>
              </a:lnSpc>
              <a:spcBef>
                <a:spcPts val="0"/>
              </a:spcBef>
              <a:spcAft>
                <a:spcPts val="0"/>
              </a:spcAft>
              <a:buClr>
                <a:srgbClr val="2330DC"/>
              </a:buClr>
              <a:buSzPts val="1900"/>
              <a:buFont typeface="Roboto"/>
              <a:buChar char="●"/>
            </a:pPr>
            <a:r>
              <a:rPr lang="en-US" sz="1500">
                <a:solidFill>
                  <a:srgbClr val="2330DC"/>
                </a:solidFill>
                <a:latin typeface="Roboto"/>
                <a:ea typeface="Roboto"/>
                <a:cs typeface="Roboto"/>
                <a:sym typeface="Roboto"/>
              </a:rPr>
              <a:t>Opportunités en matière de durabilité urbaine : La revitalisation des sites industriels par le biais d'une réutilisation adaptative répond aux préoccupations écologiques et améliore la connectivité urbaine en créant des environnements dynamiques et polyvalents.</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49250" lvl="0" marL="457200" marR="0" rtl="0" algn="l">
              <a:lnSpc>
                <a:spcPct val="100000"/>
              </a:lnSpc>
              <a:spcBef>
                <a:spcPts val="0"/>
              </a:spcBef>
              <a:spcAft>
                <a:spcPts val="0"/>
              </a:spcAft>
              <a:buClr>
                <a:srgbClr val="2330DC"/>
              </a:buClr>
              <a:buSzPts val="1900"/>
              <a:buFont typeface="Roboto"/>
              <a:buChar char="●"/>
            </a:pPr>
            <a:r>
              <a:rPr lang="en-US" sz="1500">
                <a:solidFill>
                  <a:srgbClr val="2330DC"/>
                </a:solidFill>
                <a:latin typeface="Roboto"/>
                <a:ea typeface="Roboto"/>
                <a:cs typeface="Roboto"/>
                <a:sym typeface="Roboto"/>
              </a:rPr>
              <a:t>Une vision collaborative du réaménagement : La réutilisation efficace des zones industrielles dépend de partenariats stratégiques, de solutions innovantes et d'un engagement à aligner le réaménagement sur la durabilité urbaine et les objectifs de la communauté.</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99" name="Google Shape;99;g308ead12222_0_46"/>
          <p:cNvPicPr preferRelativeResize="0"/>
          <p:nvPr/>
        </p:nvPicPr>
        <p:blipFill rotWithShape="1">
          <a:blip r:embed="rId4">
            <a:alphaModFix/>
          </a:blip>
          <a:srcRect b="0" l="0" r="0" t="0"/>
          <a:stretch/>
        </p:blipFill>
        <p:spPr>
          <a:xfrm>
            <a:off x="8375374" y="3224420"/>
            <a:ext cx="3023944" cy="302394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g308ead12222_0_65"/>
          <p:cNvSpPr txBox="1"/>
          <p:nvPr/>
        </p:nvSpPr>
        <p:spPr>
          <a:xfrm>
            <a:off x="880850" y="755000"/>
            <a:ext cx="10183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3.2 Différentes Méthodes de Conservation des Bâtiments</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3200">
              <a:solidFill>
                <a:srgbClr val="2330DC"/>
              </a:solidFill>
              <a:latin typeface="Roboto"/>
              <a:ea typeface="Roboto"/>
              <a:cs typeface="Roboto"/>
              <a:sym typeface="Roboto"/>
            </a:endParaRPr>
          </a:p>
          <a:p>
            <a:pPr indent="-330200" lvl="0" marL="457200" rtl="0" algn="l">
              <a:lnSpc>
                <a:spcPct val="115000"/>
              </a:lnSpc>
              <a:spcBef>
                <a:spcPts val="120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Approches de maintenance adaptées : des méthodes telles que la conservation, la restauration, la rénovation et le remodelage répondent à des besoins historiques, culturels ou fonctionnels spécifiques, garantissant que les bâtiments conservent leur valeur tout en s'adaptant aux exigences modernes.</a:t>
            </a:r>
            <a:endParaRPr sz="1600">
              <a:solidFill>
                <a:srgbClr val="2330DC"/>
              </a:solidFill>
              <a:latin typeface="Roboto"/>
              <a:ea typeface="Roboto"/>
              <a:cs typeface="Roboto"/>
              <a:sym typeface="Roboto"/>
            </a:endParaRPr>
          </a:p>
          <a:p>
            <a:pPr indent="-330200" lvl="0" marL="457200" rtl="0" algn="l">
              <a:lnSpc>
                <a:spcPct val="115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L'équilibre entre les besoins historiques et contemporains : Chaque méthode, qu'il s'agisse de préserver l'authenticité par la conservation ou d'incorporer la fonctionnalité contemporaine par la rénovation, reflète des objectifs différents qui s'alignent sur le contexte et l'utilisation prévue du bâtiment.</a:t>
            </a:r>
            <a:endParaRPr sz="1600">
              <a:solidFill>
                <a:srgbClr val="2330DC"/>
              </a:solidFill>
              <a:latin typeface="Roboto"/>
              <a:ea typeface="Roboto"/>
              <a:cs typeface="Roboto"/>
              <a:sym typeface="Roboto"/>
            </a:endParaRPr>
          </a:p>
          <a:p>
            <a:pPr indent="-330200" lvl="0" marL="457200" rtl="0" algn="l">
              <a:lnSpc>
                <a:spcPct val="115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Intégration Adaptative pour la Durabilité : Les stratégies de réaménagement et de réutilisation adaptative permettent de transformer des bâtiments anciens en atouts urbains importants, en conciliant la préservation historique avec les exigences d'un paysage urbain en mutation.</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120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 name="Shape 108"/>
        <p:cNvGrpSpPr/>
        <p:nvPr/>
      </p:nvGrpSpPr>
      <p:grpSpPr>
        <a:xfrm>
          <a:off x="0" y="0"/>
          <a:ext cx="0" cy="0"/>
          <a:chOff x="0" y="0"/>
          <a:chExt cx="0" cy="0"/>
        </a:xfrm>
      </p:grpSpPr>
      <p:sp>
        <p:nvSpPr>
          <p:cNvPr id="109" name="Google Shape;109;p5"/>
          <p:cNvSpPr txBox="1"/>
          <p:nvPr/>
        </p:nvSpPr>
        <p:spPr>
          <a:xfrm>
            <a:off x="880849" y="755000"/>
            <a:ext cx="5910476"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3.3 Stratégies de Réutilisation</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3200">
              <a:solidFill>
                <a:srgbClr val="2330DC"/>
              </a:solidFill>
              <a:latin typeface="Roboto"/>
              <a:ea typeface="Roboto"/>
              <a:cs typeface="Roboto"/>
              <a:sym typeface="Roboto"/>
            </a:endParaRPr>
          </a:p>
          <a:p>
            <a:pPr indent="-342900" lvl="0" marL="457200" rtl="0" algn="l">
              <a:lnSpc>
                <a:spcPct val="115000"/>
              </a:lnSpc>
              <a:spcBef>
                <a:spcPts val="120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Les stratégies d'intervention se concentrent sur la modification des structures existantes pour répondre à de nouveaux besoins opérationnels tout en conservant leur caractère original.</a:t>
            </a:r>
            <a:endParaRPr sz="1600">
              <a:solidFill>
                <a:srgbClr val="2330DC"/>
              </a:solidFill>
              <a:latin typeface="Roboto"/>
              <a:ea typeface="Roboto"/>
              <a:cs typeface="Roboto"/>
              <a:sym typeface="Roboto"/>
            </a:endParaRPr>
          </a:p>
          <a:p>
            <a:pPr indent="-342900" lvl="0" marL="457200" rtl="0" algn="l">
              <a:lnSpc>
                <a:spcPct val="115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L'intervention comprend l'ajout de nouveaux éléments, tels que des améliorations modulaires ou structurelles, afin d'améliorer l'utilisation sans compromettre l'intégrité historique.</a:t>
            </a:r>
            <a:endParaRPr sz="1600">
              <a:solidFill>
                <a:srgbClr val="2330DC"/>
              </a:solidFill>
              <a:latin typeface="Roboto"/>
              <a:ea typeface="Roboto"/>
              <a:cs typeface="Roboto"/>
              <a:sym typeface="Roboto"/>
            </a:endParaRPr>
          </a:p>
          <a:p>
            <a:pPr indent="-342900" lvl="0" marL="457200" rtl="0" algn="l">
              <a:lnSpc>
                <a:spcPct val="115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L'installation souligne les caractéristiques réversibles et temporaires afin d'assurer la flexibilité et la durabilité de la réutilisation du bâtiment.</a:t>
            </a:r>
            <a:endParaRPr sz="1600">
              <a:solidFill>
                <a:srgbClr val="2330DC"/>
              </a:solidFill>
              <a:latin typeface="Roboto"/>
              <a:ea typeface="Roboto"/>
              <a:cs typeface="Roboto"/>
              <a:sym typeface="Roboto"/>
            </a:endParaRPr>
          </a:p>
          <a:p>
            <a:pPr indent="0" lvl="0" marL="0" marR="0" rtl="0" algn="l">
              <a:lnSpc>
                <a:spcPct val="100000"/>
              </a:lnSpc>
              <a:spcBef>
                <a:spcPts val="120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10" name="Google Shape;110;p5"/>
          <p:cNvPicPr preferRelativeResize="0"/>
          <p:nvPr/>
        </p:nvPicPr>
        <p:blipFill rotWithShape="1">
          <a:blip r:embed="rId4">
            <a:alphaModFix/>
          </a:blip>
          <a:srcRect b="0" l="0" r="0" t="0"/>
          <a:stretch/>
        </p:blipFill>
        <p:spPr>
          <a:xfrm>
            <a:off x="7372350" y="1009650"/>
            <a:ext cx="3600000" cy="3600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6"/>
          <p:cNvSpPr txBox="1"/>
          <p:nvPr/>
        </p:nvSpPr>
        <p:spPr>
          <a:xfrm>
            <a:off x="880849" y="755000"/>
            <a:ext cx="6034301"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3.4 Tactiques de Réutilisation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La tactique de la mobilité met l'accent sur la réorganisation des espaces avec des éléments adaptables, tels que des murs mobiles ou des systèmes de circulation améliorés, afin de garantir la flexibilité et la multifonctionnalité.</a:t>
            </a:r>
            <a:endParaRPr sz="1600">
              <a:solidFill>
                <a:srgbClr val="2330DC"/>
              </a:solidFill>
              <a:latin typeface="Roboto"/>
              <a:ea typeface="Roboto"/>
              <a:cs typeface="Roboto"/>
              <a:sym typeface="Roboto"/>
            </a:endParaRPr>
          </a:p>
          <a:p>
            <a:pPr indent="0" lvl="0" marL="9144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Les tactiques d'ouverture renforcent les liens entre les espaces intérieurs et extérieurs en introduisant des fenêtres plus grandes, des puits de lumière et des cours intérieures, améliorant ainsi la lumière naturelle et la ventilation.  </a:t>
            </a:r>
            <a:endParaRPr sz="1600">
              <a:solidFill>
                <a:srgbClr val="2330DC"/>
              </a:solidFill>
              <a:latin typeface="Roboto"/>
              <a:ea typeface="Roboto"/>
              <a:cs typeface="Roboto"/>
              <a:sym typeface="Roboto"/>
            </a:endParaRPr>
          </a:p>
          <a:p>
            <a:pPr indent="0" lvl="0" marL="9144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Les tactiques d'éclairage se concentrent sur l'utilisation de l'éclairage architectural et des matériaux réfléchissants pour mettre en valeur les éléments de conception, économiser l'énergie et améliorer l'atmosphère du bâtiment.</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16" name="Google Shape;116;p6"/>
          <p:cNvPicPr preferRelativeResize="0"/>
          <p:nvPr/>
        </p:nvPicPr>
        <p:blipFill rotWithShape="1">
          <a:blip r:embed="rId4">
            <a:alphaModFix/>
          </a:blip>
          <a:srcRect b="0" l="0" r="0" t="0"/>
          <a:stretch/>
        </p:blipFill>
        <p:spPr>
          <a:xfrm>
            <a:off x="7454025" y="1810575"/>
            <a:ext cx="3600000" cy="360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0" name="Shape 120"/>
        <p:cNvGrpSpPr/>
        <p:nvPr/>
      </p:nvGrpSpPr>
      <p:grpSpPr>
        <a:xfrm>
          <a:off x="0" y="0"/>
          <a:ext cx="0" cy="0"/>
          <a:chOff x="0" y="0"/>
          <a:chExt cx="0" cy="0"/>
        </a:xfrm>
      </p:grpSpPr>
      <p:sp>
        <p:nvSpPr>
          <p:cNvPr id="121" name="Google Shape;121;p7"/>
          <p:cNvSpPr txBox="1"/>
          <p:nvPr/>
        </p:nvSpPr>
        <p:spPr>
          <a:xfrm>
            <a:off x="880849" y="755000"/>
            <a:ext cx="6053351"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3.5 Types d'Intervention dans la Réutilisation</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3200">
              <a:solidFill>
                <a:srgbClr val="2330DC"/>
              </a:solidFill>
              <a:latin typeface="Roboto"/>
              <a:ea typeface="Roboto"/>
              <a:cs typeface="Roboto"/>
              <a:sym typeface="Roboto"/>
            </a:endParaRPr>
          </a:p>
          <a:p>
            <a:pPr indent="-342900" lvl="0" marL="457200" rtl="0" algn="l">
              <a:lnSpc>
                <a:spcPct val="115000"/>
              </a:lnSpc>
              <a:spcBef>
                <a:spcPts val="120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Les interventions structurelles renforcent ou modifient l'ossature d'un bâtiment afin d'en assurer la sécurité, la longévité et l'adaptabilité à de nouvelles utilisations.</a:t>
            </a:r>
            <a:endParaRPr sz="1600">
              <a:solidFill>
                <a:srgbClr val="2330DC"/>
              </a:solidFill>
              <a:latin typeface="Roboto"/>
              <a:ea typeface="Roboto"/>
              <a:cs typeface="Roboto"/>
              <a:sym typeface="Roboto"/>
            </a:endParaRPr>
          </a:p>
          <a:p>
            <a:pPr indent="-342900" lvl="0" marL="457200" rtl="0" algn="l">
              <a:lnSpc>
                <a:spcPct val="115000"/>
              </a:lnSpc>
              <a:spcBef>
                <a:spcPts val="120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Les interventions spatiales reconfigurent les aménagements intérieurs, améliorant la fonctionnalité et la flexibilité tout en préservant l'intégrité architecturale.</a:t>
            </a:r>
            <a:endParaRPr sz="1600">
              <a:solidFill>
                <a:srgbClr val="2330DC"/>
              </a:solidFill>
              <a:latin typeface="Roboto"/>
              <a:ea typeface="Roboto"/>
              <a:cs typeface="Roboto"/>
              <a:sym typeface="Roboto"/>
            </a:endParaRPr>
          </a:p>
          <a:p>
            <a:pPr indent="-342900" lvl="0" marL="457200" rtl="0" algn="l">
              <a:lnSpc>
                <a:spcPct val="115000"/>
              </a:lnSpc>
              <a:spcBef>
                <a:spcPts val="120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Les intervent</a:t>
            </a:r>
            <a:r>
              <a:rPr lang="en-US" sz="1600">
                <a:solidFill>
                  <a:srgbClr val="2330DC"/>
                </a:solidFill>
                <a:latin typeface="Roboto"/>
                <a:ea typeface="Roboto"/>
                <a:cs typeface="Roboto"/>
                <a:sym typeface="Roboto"/>
              </a:rPr>
              <a:t>i</a:t>
            </a:r>
            <a:r>
              <a:rPr lang="en-US" sz="1600">
                <a:solidFill>
                  <a:srgbClr val="2330DC"/>
                </a:solidFill>
                <a:latin typeface="Roboto"/>
                <a:ea typeface="Roboto"/>
                <a:cs typeface="Roboto"/>
                <a:sym typeface="Roboto"/>
              </a:rPr>
              <a:t>ons esthétiques et fonctionnelles améliorent l'attrait visuel et modernisent les systèmes, combinant la préservation du patrimoine avec les normes modernes.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22" name="Google Shape;122;p7"/>
          <p:cNvPicPr preferRelativeResize="0"/>
          <p:nvPr/>
        </p:nvPicPr>
        <p:blipFill rotWithShape="1">
          <a:blip r:embed="rId4">
            <a:alphaModFix/>
          </a:blip>
          <a:srcRect b="0" l="0" r="0" t="0"/>
          <a:stretch/>
        </p:blipFill>
        <p:spPr>
          <a:xfrm>
            <a:off x="7439025" y="2381250"/>
            <a:ext cx="3600000" cy="3600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8"/>
          <p:cNvSpPr txBox="1"/>
          <p:nvPr/>
        </p:nvSpPr>
        <p:spPr>
          <a:xfrm>
            <a:off x="880849" y="755000"/>
            <a:ext cx="6053351"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3.6 Modèles de Prise de Décision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La prise de décision pour la réutilisation adaptative intègre des cadres structurés tels que ARP, AdaptSTAR et le Système de Critères de Conception (SCD), qui évaluent une série de facteurs économiques, physiques et sociaux afin d'optimiser la transformation des sites industriels.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 Système de Critères de Conception (</a:t>
            </a:r>
            <a:r>
              <a:rPr lang="en-US" sz="1600">
                <a:solidFill>
                  <a:srgbClr val="2330DC"/>
                </a:solidFill>
                <a:latin typeface="Roboto"/>
                <a:ea typeface="Roboto"/>
                <a:cs typeface="Roboto"/>
                <a:sym typeface="Roboto"/>
              </a:rPr>
              <a:t>SCD</a:t>
            </a:r>
            <a:r>
              <a:rPr lang="en-US" sz="1600">
                <a:solidFill>
                  <a:srgbClr val="2330DC"/>
                </a:solidFill>
                <a:latin typeface="Roboto"/>
                <a:ea typeface="Roboto"/>
                <a:cs typeface="Roboto"/>
                <a:sym typeface="Roboto"/>
              </a:rPr>
              <a:t>) fournit un modèle radio-centrique intégré pour la réutilisation adaptative, organisant sept critères - économiques, opérationnels, physiques, technologiques, sociaux, légaux et politiques - pour guider le réaménagement durable et inclusif de la communauté.</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28" name="Google Shape;128;p8"/>
          <p:cNvPicPr preferRelativeResize="0"/>
          <p:nvPr/>
        </p:nvPicPr>
        <p:blipFill rotWithShape="1">
          <a:blip r:embed="rId4">
            <a:alphaModFix/>
          </a:blip>
          <a:srcRect b="0" l="0" r="0" t="0"/>
          <a:stretch/>
        </p:blipFill>
        <p:spPr>
          <a:xfrm>
            <a:off x="7410450" y="866775"/>
            <a:ext cx="3600000" cy="3600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2" name="Shape 132"/>
        <p:cNvGrpSpPr/>
        <p:nvPr/>
      </p:nvGrpSpPr>
      <p:grpSpPr>
        <a:xfrm>
          <a:off x="0" y="0"/>
          <a:ext cx="0" cy="0"/>
          <a:chOff x="0" y="0"/>
          <a:chExt cx="0" cy="0"/>
        </a:xfrm>
      </p:grpSpPr>
      <p:sp>
        <p:nvSpPr>
          <p:cNvPr id="133" name="Google Shape;133;p9"/>
          <p:cNvSpPr txBox="1"/>
          <p:nvPr/>
        </p:nvSpPr>
        <p:spPr>
          <a:xfrm>
            <a:off x="880850" y="755000"/>
            <a:ext cx="66723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3.7 Focus sur la Méthode du Système de Critères de Conception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 </a:t>
            </a:r>
            <a:endParaRPr b="0" i="0" sz="3200" u="none" cap="none" strike="noStrike">
              <a:solidFill>
                <a:srgbClr val="2330DC"/>
              </a:solidFill>
              <a:latin typeface="Roboto"/>
              <a:ea typeface="Roboto"/>
              <a:cs typeface="Roboto"/>
              <a:sym typeface="Roboto"/>
            </a:endParaRPr>
          </a:p>
          <a:p>
            <a:pPr indent="-323850" lvl="0" marL="457200" marR="0" rtl="0" algn="l">
              <a:lnSpc>
                <a:spcPct val="100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La méthodologie du système de critères de conception (DCS) aborde la réutilisation des sites industriels abandonnés sous l'angle de la durabilité, de la collaboration avec les parties prenantes et de la résolution de problèmes tels que les barrières réglementaires et les contraintes techniques.</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23850" lvl="0" marL="457200" marR="0" rtl="0" algn="l">
              <a:lnSpc>
                <a:spcPct val="100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Le DCS utilise un processus systématique en trois étapes - collecte de données, analyse de scénarios et prise de décision à l'aide d'outils décisionnels multicritères - pour évaluer et optimiser la réutilisation des sites industriels.</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23850" lvl="0" marL="457200" marR="0" rtl="0" algn="l">
              <a:lnSpc>
                <a:spcPct val="100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En s'appuyant sur des études de cas mondiales, DCS identifie les modèles et les meilleures pratiques, en veillant à ce que la réutilisation adaptative s'aligne sur les objectifs économiques, culturels et de régénération urbaine.</a:t>
            </a:r>
            <a:endParaRPr sz="1500">
              <a:solidFill>
                <a:srgbClr val="2330DC"/>
              </a:solidFill>
              <a:latin typeface="Roboto"/>
              <a:ea typeface="Roboto"/>
              <a:cs typeface="Roboto"/>
              <a:sym typeface="Roboto"/>
            </a:endParaRPr>
          </a:p>
        </p:txBody>
      </p:sp>
      <p:pic>
        <p:nvPicPr>
          <p:cNvPr id="134" name="Google Shape;134;p9"/>
          <p:cNvPicPr preferRelativeResize="0"/>
          <p:nvPr/>
        </p:nvPicPr>
        <p:blipFill rotWithShape="1">
          <a:blip r:embed="rId4">
            <a:alphaModFix/>
          </a:blip>
          <a:srcRect b="0" l="0" r="0" t="0"/>
          <a:stretch/>
        </p:blipFill>
        <p:spPr>
          <a:xfrm>
            <a:off x="8118622" y="2875722"/>
            <a:ext cx="3253778" cy="325377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