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17" roundtripDataSignature="AMtx7mhGSKzHusE0/7rCr1K6jRG6WpvV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customschemas.google.com/relationships/presentationmetadata" Target="meta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8ead1222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96" name="Google Shape;96;g308ead12222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8ead12222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02" name="Google Shape;102;g308ead12222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09" name="Google Shape;1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17" name="Google Shape;11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31100d0c710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hyperlink" Target="https://programme2014-20.interreg-central.eu/Content.Node/D.T2.4.1-Good-practice-collection-unused-railway-infrastruct.pdf" TargetMode="External"/><Relationship Id="rId5" Type="http://schemas.openxmlformats.org/officeDocument/2006/relationships/hyperlink" Target="https://www.youtube.com/watch?v=C6SEGi6Qxos" TargetMode="External"/><Relationship Id="rId6" Type="http://schemas.openxmlformats.org/officeDocument/2006/relationships/hyperlink" Target="https://www.youtube.com/watch?v=HGtMta8vpb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4"/>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b="1" lang="en-US" sz="3200">
                <a:solidFill>
                  <a:srgbClr val="2330DC"/>
                </a:solidFill>
                <a:latin typeface="Roboto"/>
                <a:ea typeface="Roboto"/>
                <a:cs typeface="Roboto"/>
                <a:sym typeface="Roboto"/>
              </a:rPr>
              <a:t>Réutilisation et Reconception d'Objets Industriels Obsolètes</a:t>
            </a:r>
            <a:endParaRPr b="1" sz="3200">
              <a:solidFill>
                <a:srgbClr val="2330DC"/>
              </a:solidFill>
              <a:latin typeface="Roboto"/>
              <a:ea typeface="Roboto"/>
              <a:cs typeface="Roboto"/>
              <a:sym typeface="Roboto"/>
            </a:endParaRPr>
          </a:p>
          <a:p>
            <a:pPr indent="0" lvl="0" marL="0" rtl="0" algn="l">
              <a:lnSpc>
                <a:spcPct val="90000"/>
              </a:lnSpc>
              <a:spcBef>
                <a:spcPts val="0"/>
              </a:spcBef>
              <a:spcAft>
                <a:spcPts val="0"/>
              </a:spcAft>
              <a:buSzPts val="3200"/>
              <a:buNone/>
            </a:pPr>
            <a:r>
              <a:t/>
            </a:r>
            <a:endParaRPr b="1" sz="3200">
              <a:solidFill>
                <a:srgbClr val="2330DC"/>
              </a:solidFill>
              <a:latin typeface="Roboto"/>
              <a:ea typeface="Roboto"/>
              <a:cs typeface="Roboto"/>
              <a:sym typeface="Roboto"/>
            </a:endParaRPr>
          </a:p>
          <a:p>
            <a:pPr indent="0" lvl="0" marL="0" rtl="0" algn="l">
              <a:lnSpc>
                <a:spcPct val="90000"/>
              </a:lnSpc>
              <a:spcBef>
                <a:spcPts val="0"/>
              </a:spcBef>
              <a:spcAft>
                <a:spcPts val="0"/>
              </a:spcAft>
              <a:buSzPts val="3200"/>
              <a:buNone/>
            </a:pPr>
            <a:r>
              <a:rPr lang="en-US" sz="3200">
                <a:solidFill>
                  <a:srgbClr val="2330DC"/>
                </a:solidFill>
                <a:latin typeface="Roboto"/>
                <a:ea typeface="Roboto"/>
                <a:cs typeface="Roboto"/>
                <a:sym typeface="Roboto"/>
              </a:rPr>
              <a:t>Module 4 : Réutilisation et Reconception d'Objets Industriels Obsolètes</a:t>
            </a:r>
            <a:endParaRPr sz="3200">
              <a:solidFill>
                <a:srgbClr val="2330DC"/>
              </a:solidFill>
              <a:latin typeface="Roboto"/>
              <a:ea typeface="Roboto"/>
              <a:cs typeface="Roboto"/>
              <a:sym typeface="Roboto"/>
            </a:endParaRPr>
          </a:p>
          <a:p>
            <a:pPr indent="0" lvl="0" marL="0" rtl="0" algn="l">
              <a:lnSpc>
                <a:spcPct val="90000"/>
              </a:lnSpc>
              <a:spcBef>
                <a:spcPts val="0"/>
              </a:spcBef>
              <a:spcAft>
                <a:spcPts val="0"/>
              </a:spcAft>
              <a:buSzPts val="3200"/>
              <a:buNone/>
            </a:pPr>
            <a:r>
              <a:t/>
            </a:r>
            <a:endParaRPr b="1" sz="3200">
              <a:solidFill>
                <a:srgbClr val="2330DC"/>
              </a:solidFill>
              <a:latin typeface="Roboto"/>
              <a:ea typeface="Roboto"/>
              <a:cs typeface="Roboto"/>
              <a:sym typeface="Roboto"/>
            </a:endParaRPr>
          </a:p>
        </p:txBody>
      </p:sp>
      <p:sp>
        <p:nvSpPr>
          <p:cNvPr id="89" name="Google Shape;89;p4"/>
          <p:cNvSpPr txBox="1"/>
          <p:nvPr>
            <p:ph idx="1" type="subTitle"/>
          </p:nvPr>
        </p:nvSpPr>
        <p:spPr>
          <a:xfrm>
            <a:off x="813933" y="2986404"/>
            <a:ext cx="7529967" cy="2133069"/>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Clr>
                <a:schemeClr val="dk1"/>
              </a:buClr>
              <a:buSzPts val="1100"/>
              <a:buFont typeface="Arial"/>
              <a:buNone/>
            </a:pPr>
            <a:r>
              <a:rPr lang="en-US" sz="1700">
                <a:solidFill>
                  <a:srgbClr val="2330DC"/>
                </a:solidFill>
                <a:latin typeface="Roboto"/>
                <a:ea typeface="Roboto"/>
                <a:cs typeface="Roboto"/>
                <a:sym typeface="Roboto"/>
              </a:rPr>
              <a:t>4.1.Expériences Créatives et Uniques grâce à la Réutilisation d'Anciens Véhicules</a:t>
            </a:r>
            <a:endParaRPr sz="1700">
              <a:solidFill>
                <a:srgbClr val="2330DC"/>
              </a:solidFill>
              <a:latin typeface="Roboto"/>
              <a:ea typeface="Roboto"/>
              <a:cs typeface="Roboto"/>
              <a:sym typeface="Roboto"/>
            </a:endParaRPr>
          </a:p>
          <a:p>
            <a:pPr indent="0" lvl="0" marL="0" rtl="0" algn="l">
              <a:spcBef>
                <a:spcPts val="480"/>
              </a:spcBef>
              <a:spcAft>
                <a:spcPts val="0"/>
              </a:spcAft>
              <a:buClr>
                <a:schemeClr val="dk1"/>
              </a:buClr>
              <a:buSzPts val="1100"/>
              <a:buFont typeface="Arial"/>
              <a:buNone/>
            </a:pPr>
            <a:r>
              <a:rPr lang="en-US" sz="1700">
                <a:solidFill>
                  <a:srgbClr val="2330DC"/>
                </a:solidFill>
                <a:latin typeface="Roboto"/>
                <a:ea typeface="Roboto"/>
                <a:cs typeface="Roboto"/>
                <a:sym typeface="Roboto"/>
              </a:rPr>
              <a:t>4.2 Petits Objets face à de Grands Défis. Réutilisation des Navires.</a:t>
            </a:r>
            <a:endParaRPr sz="1700">
              <a:solidFill>
                <a:srgbClr val="2330DC"/>
              </a:solidFill>
              <a:latin typeface="Roboto"/>
              <a:ea typeface="Roboto"/>
              <a:cs typeface="Roboto"/>
              <a:sym typeface="Roboto"/>
            </a:endParaRPr>
          </a:p>
          <a:p>
            <a:pPr indent="0" lvl="0" marL="0" rtl="0" algn="l">
              <a:spcBef>
                <a:spcPts val="480"/>
              </a:spcBef>
              <a:spcAft>
                <a:spcPts val="0"/>
              </a:spcAft>
              <a:buClr>
                <a:schemeClr val="dk1"/>
              </a:buClr>
              <a:buSzPts val="1100"/>
              <a:buFont typeface="Arial"/>
              <a:buNone/>
            </a:pPr>
            <a:r>
              <a:rPr lang="en-US" sz="1700">
                <a:solidFill>
                  <a:srgbClr val="2330DC"/>
                </a:solidFill>
                <a:latin typeface="Roboto"/>
                <a:ea typeface="Roboto"/>
                <a:cs typeface="Roboto"/>
                <a:sym typeface="Roboto"/>
              </a:rPr>
              <a:t>4.3 Petits Objets contre Grands Défis. Réutilisation des Bus et des Trains.</a:t>
            </a:r>
            <a:endParaRPr sz="1700">
              <a:solidFill>
                <a:srgbClr val="2330DC"/>
              </a:solidFill>
              <a:latin typeface="Roboto"/>
              <a:ea typeface="Roboto"/>
              <a:cs typeface="Roboto"/>
              <a:sym typeface="Roboto"/>
            </a:endParaRPr>
          </a:p>
          <a:p>
            <a:pPr indent="0" lvl="0" marL="0" rtl="0" algn="l">
              <a:spcBef>
                <a:spcPts val="480"/>
              </a:spcBef>
              <a:spcAft>
                <a:spcPts val="0"/>
              </a:spcAft>
              <a:buClr>
                <a:schemeClr val="dk1"/>
              </a:buClr>
              <a:buSzPts val="1100"/>
              <a:buFont typeface="Arial"/>
              <a:buNone/>
            </a:pPr>
            <a:r>
              <a:rPr lang="en-US" sz="1700">
                <a:solidFill>
                  <a:srgbClr val="2330DC"/>
                </a:solidFill>
                <a:latin typeface="Roboto"/>
                <a:ea typeface="Roboto"/>
                <a:cs typeface="Roboto"/>
                <a:sym typeface="Roboto"/>
              </a:rPr>
              <a:t>4.4 Facteurs Favorables et Défis</a:t>
            </a:r>
            <a:endParaRPr sz="17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7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7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700">
              <a:solidFill>
                <a:srgbClr val="2330DC"/>
              </a:solidFill>
              <a:latin typeface="Roboto"/>
              <a:ea typeface="Roboto"/>
              <a:cs typeface="Roboto"/>
              <a:sym typeface="Roboto"/>
            </a:endParaRPr>
          </a:p>
        </p:txBody>
      </p:sp>
      <p:pic>
        <p:nvPicPr>
          <p:cNvPr id="90" name="Google Shape;90;p4"/>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4"/>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pic>
        <p:nvPicPr>
          <p:cNvPr id="92" name="Google Shape;92;p4"/>
          <p:cNvPicPr preferRelativeResize="0"/>
          <p:nvPr/>
        </p:nvPicPr>
        <p:blipFill rotWithShape="1">
          <a:blip r:embed="rId5">
            <a:alphaModFix/>
          </a:blip>
          <a:srcRect b="0" l="0" r="0" t="0"/>
          <a:stretch/>
        </p:blipFill>
        <p:spPr>
          <a:xfrm>
            <a:off x="9801643" y="5267324"/>
            <a:ext cx="1593432" cy="956059"/>
          </a:xfrm>
          <a:prstGeom prst="rect">
            <a:avLst/>
          </a:prstGeom>
          <a:noFill/>
          <a:ln>
            <a:noFill/>
          </a:ln>
        </p:spPr>
      </p:pic>
      <p:pic>
        <p:nvPicPr>
          <p:cNvPr id="93" name="Google Shape;93;p4"/>
          <p:cNvPicPr preferRelativeResize="0"/>
          <p:nvPr/>
        </p:nvPicPr>
        <p:blipFill rotWithShape="1">
          <a:blip r:embed="rId6">
            <a:alphaModFix/>
          </a:blip>
          <a:srcRect b="0" l="0" r="0" t="0"/>
          <a:stretch/>
        </p:blipFill>
        <p:spPr>
          <a:xfrm>
            <a:off x="5299283" y="5559573"/>
            <a:ext cx="1593433" cy="569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g308ead12222_0_76"/>
          <p:cNvSpPr txBox="1"/>
          <p:nvPr/>
        </p:nvSpPr>
        <p:spPr>
          <a:xfrm>
            <a:off x="880850" y="755000"/>
            <a:ext cx="102870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3200">
                <a:solidFill>
                  <a:srgbClr val="2330DC"/>
                </a:solidFill>
                <a:latin typeface="Roboto"/>
                <a:ea typeface="Roboto"/>
                <a:cs typeface="Roboto"/>
                <a:sym typeface="Roboto"/>
              </a:rPr>
              <a:t>4.1.Expériences Créatives et Uniques grâce à la Réutilisation d'Anciens Véhicules</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La conversion de véhicules déclassés tels que des bateaux de croisière, des trains et des bus </a:t>
            </a:r>
            <a:endParaRPr sz="16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en habitations, centres culturels et lieux de divertissement met en lumière des approches de réutilisation innovantes et durables.</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Les véhicules réutilisés répondent aux besoins des communautés lorsqu'ils sont transformés en cliniques mobiles, en abris et en hébergements écotouristiques, mettant ainsi l'accent sur la résilience et l'impact social.</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Dans le domaine du tourisme, les vieux véhicules transformés en hôtels, en food trucks ou en chambres d'hôtes offrent des expériences passionnantes et thématiques qui allient la nostalgie à l'utilité moderne.</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Des solutions urbaines créatives, telles que des bateaux flottants pour lutter contre le sans-abrisme ou des wagons de train comme centres d'affaires, démontrent le potentiel de la réutilisation des véhicules pour relever les défis contemporains.</a:t>
            </a:r>
            <a:endParaRPr sz="16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99" name="Google Shape;99;g308ead12222_0_7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308ead12222_0_86"/>
          <p:cNvSpPr txBox="1"/>
          <p:nvPr/>
        </p:nvSpPr>
        <p:spPr>
          <a:xfrm>
            <a:off x="880850" y="755000"/>
            <a:ext cx="7348750" cy="42932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2800">
                <a:solidFill>
                  <a:srgbClr val="2330DC"/>
                </a:solidFill>
                <a:latin typeface="Roboto"/>
                <a:ea typeface="Roboto"/>
                <a:cs typeface="Roboto"/>
                <a:sym typeface="Roboto"/>
              </a:rPr>
              <a:t>4.2 Petits Objets face à de Grands Défis. Réutilisation des Navires</a:t>
            </a:r>
            <a:endParaRPr b="0" i="0" sz="2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55600" lvl="0" marL="457200" marR="0" rtl="0" algn="l">
              <a:lnSpc>
                <a:spcPct val="100000"/>
              </a:lnSpc>
              <a:spcBef>
                <a:spcPts val="0"/>
              </a:spcBef>
              <a:spcAft>
                <a:spcPts val="0"/>
              </a:spcAft>
              <a:buClr>
                <a:srgbClr val="2330DC"/>
              </a:buClr>
              <a:buSzPts val="2000"/>
              <a:buFont typeface="Roboto"/>
              <a:buChar char="●"/>
            </a:pPr>
            <a:r>
              <a:rPr lang="en-US" sz="1600">
                <a:solidFill>
                  <a:srgbClr val="2330DC"/>
                </a:solidFill>
                <a:latin typeface="Roboto"/>
                <a:ea typeface="Roboto"/>
                <a:cs typeface="Roboto"/>
                <a:sym typeface="Roboto"/>
              </a:rPr>
              <a:t>La réutilisation de navires déclassés en tant que logements et espaces communautaires offre une solution durable à la pénurie de logements urbains et aux défis climatiques, en exploitant leur redondance inhérente pour créer des options de vie résilientes, abordables et respectueuses de l'environnement.</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8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rPr lang="en-US" sz="2800">
                <a:solidFill>
                  <a:srgbClr val="2330DC"/>
                </a:solidFill>
                <a:latin typeface="Roboto"/>
                <a:ea typeface="Roboto"/>
                <a:cs typeface="Roboto"/>
                <a:sym typeface="Roboto"/>
              </a:rPr>
              <a:t>4.3 Petits Objets contre Grands Défis. Réutilisation des Bus et des Trains</a:t>
            </a:r>
            <a:endParaRPr sz="28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2800" u="none" cap="none" strike="noStrike">
              <a:solidFill>
                <a:srgbClr val="2330DC"/>
              </a:solidFill>
              <a:latin typeface="Roboto"/>
              <a:ea typeface="Roboto"/>
              <a:cs typeface="Roboto"/>
              <a:sym typeface="Roboto"/>
            </a:endParaRPr>
          </a:p>
          <a:p>
            <a:pPr indent="-355600" lvl="0" marL="457200" marR="0" rtl="0" algn="l">
              <a:lnSpc>
                <a:spcPct val="100000"/>
              </a:lnSpc>
              <a:spcBef>
                <a:spcPts val="0"/>
              </a:spcBef>
              <a:spcAft>
                <a:spcPts val="0"/>
              </a:spcAft>
              <a:buClr>
                <a:srgbClr val="2330DC"/>
              </a:buClr>
              <a:buSzPts val="2000"/>
              <a:buFont typeface="Roboto"/>
              <a:buChar char="●"/>
            </a:pPr>
            <a:r>
              <a:rPr lang="en-US" sz="1500">
                <a:solidFill>
                  <a:srgbClr val="2330DC"/>
                </a:solidFill>
                <a:latin typeface="Roboto"/>
                <a:ea typeface="Roboto"/>
                <a:cs typeface="Roboto"/>
                <a:sym typeface="Roboto"/>
              </a:rPr>
              <a:t>La réutilisation des bus et des trains offre des solutions créatives aux problèmes de déchets et de durabilité en transformant des véhicules déclassés en habitations, en entreprises et en centres communautaires, ce qui présente des avantages à la fois environnementaux et sociaux.</a:t>
            </a:r>
            <a:endParaRPr b="0" i="0" sz="15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05" name="Google Shape;105;g308ead12222_0_8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pic>
        <p:nvPicPr>
          <p:cNvPr descr="Nėra nuotraukos aprašo." id="106" name="Google Shape;106;g308ead12222_0_86"/>
          <p:cNvPicPr preferRelativeResize="0"/>
          <p:nvPr/>
        </p:nvPicPr>
        <p:blipFill rotWithShape="1">
          <a:blip r:embed="rId4">
            <a:alphaModFix/>
          </a:blip>
          <a:srcRect b="0" l="0" r="0" t="0"/>
          <a:stretch/>
        </p:blipFill>
        <p:spPr>
          <a:xfrm>
            <a:off x="8229600" y="892077"/>
            <a:ext cx="3097200" cy="360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5"/>
          <p:cNvSpPr txBox="1"/>
          <p:nvPr/>
        </p:nvSpPr>
        <p:spPr>
          <a:xfrm>
            <a:off x="873900" y="755000"/>
            <a:ext cx="10444200" cy="72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lang="en-US" sz="3200">
                <a:solidFill>
                  <a:srgbClr val="2330DC"/>
                </a:solidFill>
                <a:latin typeface="Roboto"/>
                <a:ea typeface="Roboto"/>
                <a:cs typeface="Roboto"/>
                <a:sym typeface="Roboto"/>
              </a:rPr>
              <a:t>4.4 Facteurs Favorables et Défis</a:t>
            </a:r>
            <a:endParaRPr b="0" i="0" sz="3200" u="none" cap="none" strike="noStrike">
              <a:solidFill>
                <a:srgbClr val="2330DC"/>
              </a:solidFill>
              <a:latin typeface="Roboto"/>
              <a:ea typeface="Roboto"/>
              <a:cs typeface="Roboto"/>
              <a:sym typeface="Roboto"/>
            </a:endParaRPr>
          </a:p>
        </p:txBody>
      </p:sp>
      <p:sp>
        <p:nvSpPr>
          <p:cNvPr id="112" name="Google Shape;112;p5"/>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
        <p:nvSpPr>
          <p:cNvPr id="113" name="Google Shape;113;p5"/>
          <p:cNvSpPr txBox="1"/>
          <p:nvPr/>
        </p:nvSpPr>
        <p:spPr>
          <a:xfrm>
            <a:off x="873900" y="2352675"/>
            <a:ext cx="5691300" cy="461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Pour parvenir à un environnement bâti durable et circulaire, il faut intégrer des stratégies de réutilisation adaptative, soutenues par des réformes politiques, des partenariats, des outils avancés et une sensibilisation du public afin de surmonter les obstacles et de passer de modèles de construction linéaires à des modèles de construction circulaires.</a:t>
            </a:r>
            <a:endParaRPr sz="1600">
              <a:solidFill>
                <a:srgbClr val="2330DC"/>
              </a:solidFill>
              <a:latin typeface="Roboto"/>
              <a:ea typeface="Roboto"/>
              <a:cs typeface="Roboto"/>
              <a:sym typeface="Roboto"/>
            </a:endParaRPr>
          </a:p>
          <a:p>
            <a:pPr indent="0" lvl="0" marL="457200" marR="0" rtl="0" algn="l">
              <a:lnSpc>
                <a:spcPct val="100000"/>
              </a:lnSpc>
              <a:spcBef>
                <a:spcPts val="1200"/>
              </a:spcBef>
              <a:spcAft>
                <a:spcPts val="0"/>
              </a:spcAft>
              <a:buNone/>
            </a:pPr>
            <a:r>
              <a:t/>
            </a:r>
            <a:endParaRPr sz="1600">
              <a:solidFill>
                <a:srgbClr val="2330DC"/>
              </a:solidFill>
              <a:latin typeface="Roboto"/>
              <a:ea typeface="Roboto"/>
              <a:cs typeface="Roboto"/>
              <a:sym typeface="Roboto"/>
            </a:endParaRPr>
          </a:p>
        </p:txBody>
      </p:sp>
      <p:pic>
        <p:nvPicPr>
          <p:cNvPr descr="Gali būti nespalvotas vaizdas (CN bokštas ir dangoraižis)" id="114" name="Google Shape;114;p5"/>
          <p:cNvPicPr preferRelativeResize="0"/>
          <p:nvPr/>
        </p:nvPicPr>
        <p:blipFill rotWithShape="1">
          <a:blip r:embed="rId4">
            <a:alphaModFix/>
          </a:blip>
          <a:srcRect b="0" l="0" r="0" t="0"/>
          <a:stretch/>
        </p:blipFill>
        <p:spPr>
          <a:xfrm>
            <a:off x="7467600" y="2352675"/>
            <a:ext cx="3600000" cy="360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6"/>
          <p:cNvSpPr txBox="1"/>
          <p:nvPr/>
        </p:nvSpPr>
        <p:spPr>
          <a:xfrm>
            <a:off x="880850" y="755000"/>
            <a:ext cx="10444200" cy="7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4. Activités | Matériel de lecture</a:t>
            </a:r>
            <a:endParaRPr b="0" i="0" sz="3200" u="none" cap="none" strike="noStrike">
              <a:solidFill>
                <a:srgbClr val="2330DC"/>
              </a:solidFill>
              <a:latin typeface="Roboto"/>
              <a:ea typeface="Roboto"/>
              <a:cs typeface="Roboto"/>
              <a:sym typeface="Roboto"/>
            </a:endParaRPr>
          </a:p>
        </p:txBody>
      </p:sp>
      <p:sp>
        <p:nvSpPr>
          <p:cNvPr id="120" name="Google Shape;120;p6"/>
          <p:cNvSpPr txBox="1"/>
          <p:nvPr/>
        </p:nvSpPr>
        <p:spPr>
          <a:xfrm>
            <a:off x="7885650" y="3164325"/>
            <a:ext cx="3282300" cy="2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p:txBody>
      </p:sp>
      <p:sp>
        <p:nvSpPr>
          <p:cNvPr id="121" name="Google Shape;121;p6"/>
          <p:cNvSpPr txBox="1"/>
          <p:nvPr/>
        </p:nvSpPr>
        <p:spPr>
          <a:xfrm>
            <a:off x="880850" y="1483500"/>
            <a:ext cx="8625100" cy="728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4">
                  <a:extLst>
                    <a:ext uri="{A12FA001-AC4F-418D-AE19-62706E023703}">
                      <ahyp:hlinkClr val="tx"/>
                    </a:ext>
                  </a:extLst>
                </a:hlinkClick>
              </a:rPr>
              <a:t>Marian Gogola, Dana Sitanyiova, UNIZA. Good practice research documentation. </a:t>
            </a:r>
            <a:endParaRPr b="0" i="0" sz="3200" u="none" cap="none" strike="noStrike">
              <a:solidFill>
                <a:srgbClr val="2330DC"/>
              </a:solidFill>
              <a:latin typeface="Roboto"/>
              <a:ea typeface="Roboto"/>
              <a:cs typeface="Roboto"/>
              <a:sym typeface="Roboto"/>
            </a:endParaRPr>
          </a:p>
        </p:txBody>
      </p:sp>
      <p:sp>
        <p:nvSpPr>
          <p:cNvPr id="122" name="Google Shape;122;p6"/>
          <p:cNvSpPr txBox="1"/>
          <p:nvPr/>
        </p:nvSpPr>
        <p:spPr>
          <a:xfrm>
            <a:off x="880850" y="2266575"/>
            <a:ext cx="10444200" cy="72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3200">
                <a:solidFill>
                  <a:srgbClr val="2330DC"/>
                </a:solidFill>
                <a:latin typeface="Roboto"/>
                <a:ea typeface="Roboto"/>
                <a:cs typeface="Roboto"/>
                <a:sym typeface="Roboto"/>
              </a:rPr>
              <a:t>4. Activités </a:t>
            </a:r>
            <a:r>
              <a:rPr lang="en-US" sz="3200">
                <a:solidFill>
                  <a:srgbClr val="2330DC"/>
                </a:solidFill>
                <a:latin typeface="Roboto"/>
                <a:ea typeface="Roboto"/>
                <a:cs typeface="Roboto"/>
                <a:sym typeface="Roboto"/>
              </a:rPr>
              <a:t>| M</a:t>
            </a:r>
            <a:r>
              <a:rPr lang="en-US" sz="3200">
                <a:solidFill>
                  <a:srgbClr val="2330DC"/>
                </a:solidFill>
                <a:latin typeface="Roboto"/>
                <a:ea typeface="Roboto"/>
                <a:cs typeface="Roboto"/>
                <a:sym typeface="Roboto"/>
              </a:rPr>
              <a:t>atériel visuel</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p:txBody>
      </p:sp>
      <p:sp>
        <p:nvSpPr>
          <p:cNvPr id="123" name="Google Shape;123;p6"/>
          <p:cNvSpPr txBox="1"/>
          <p:nvPr/>
        </p:nvSpPr>
        <p:spPr>
          <a:xfrm>
            <a:off x="880850" y="2995074"/>
            <a:ext cx="8625100" cy="1767425"/>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7000"/>
              </a:lnSpc>
              <a:spcBef>
                <a:spcPts val="0"/>
              </a:spcBef>
              <a:spcAft>
                <a:spcPts val="0"/>
              </a:spcAft>
              <a:buClr>
                <a:srgbClr val="000000"/>
              </a:buClr>
              <a:buSzPts val="1600"/>
              <a:buFont typeface="Arial"/>
              <a:buChar char="•"/>
            </a:pPr>
            <a:r>
              <a:rPr b="0" i="0" lang="en-US" sz="1600" u="none" cap="none" strike="noStrike">
                <a:solidFill>
                  <a:srgbClr val="2C34D7"/>
                </a:solidFill>
                <a:latin typeface="Roboto"/>
                <a:ea typeface="Roboto"/>
                <a:cs typeface="Roboto"/>
                <a:sym typeface="Roboto"/>
              </a:rPr>
              <a:t>10 Amazing Adaptive Reuse Projects (w/ Before and After Pictures) - </a:t>
            </a:r>
            <a:r>
              <a:rPr b="0" i="0" lang="en-US" sz="1600" u="sng" cap="none" strike="noStrike">
                <a:solidFill>
                  <a:srgbClr val="0563C1"/>
                </a:solidFill>
                <a:latin typeface="Roboto"/>
                <a:ea typeface="Roboto"/>
                <a:cs typeface="Roboto"/>
                <a:sym typeface="Roboto"/>
                <a:hlinkClick r:id="rId5">
                  <a:extLst>
                    <a:ext uri="{A12FA001-AC4F-418D-AE19-62706E023703}">
                      <ahyp:hlinkClr val="tx"/>
                    </a:ext>
                  </a:extLst>
                </a:hlinkClick>
              </a:rPr>
              <a:t>https://www.youtube.com/watch?v=C6SEGi6Qxos</a:t>
            </a:r>
            <a:r>
              <a:rPr b="0" i="0" lang="en-US" sz="1600" u="none" cap="none" strike="noStrike">
                <a:solidFill>
                  <a:srgbClr val="000000"/>
                </a:solidFill>
                <a:latin typeface="Roboto"/>
                <a:ea typeface="Roboto"/>
                <a:cs typeface="Roboto"/>
                <a:sym typeface="Roboto"/>
              </a:rPr>
              <a:t> </a:t>
            </a:r>
            <a:endParaRPr/>
          </a:p>
          <a:p>
            <a:pPr indent="-184150" lvl="0" marL="285750" marR="0" rtl="0" algn="l">
              <a:lnSpc>
                <a:spcPct val="107000"/>
              </a:lnSpc>
              <a:spcBef>
                <a:spcPts val="800"/>
              </a:spcBef>
              <a:spcAft>
                <a:spcPts val="0"/>
              </a:spcAft>
              <a:buClr>
                <a:srgbClr val="000000"/>
              </a:buClr>
              <a:buSzPts val="1600"/>
              <a:buFont typeface="Arial"/>
              <a:buNone/>
            </a:pPr>
            <a:r>
              <a:t/>
            </a:r>
            <a:endParaRPr b="0" i="0" sz="1600" u="none" cap="none" strike="noStrike">
              <a:solidFill>
                <a:srgbClr val="000000"/>
              </a:solidFill>
              <a:latin typeface="Roboto"/>
              <a:ea typeface="Roboto"/>
              <a:cs typeface="Roboto"/>
              <a:sym typeface="Roboto"/>
            </a:endParaRPr>
          </a:p>
          <a:p>
            <a:pPr indent="-285750" lvl="0" marL="285750" marR="0" rtl="0" algn="l">
              <a:lnSpc>
                <a:spcPct val="107000"/>
              </a:lnSpc>
              <a:spcBef>
                <a:spcPts val="800"/>
              </a:spcBef>
              <a:spcAft>
                <a:spcPts val="0"/>
              </a:spcAft>
              <a:buClr>
                <a:srgbClr val="000000"/>
              </a:buClr>
              <a:buSzPts val="1600"/>
              <a:buFont typeface="Arial"/>
              <a:buChar char="•"/>
            </a:pPr>
            <a:r>
              <a:rPr b="0" i="0" lang="en-US" sz="1600" u="none" cap="none" strike="noStrike">
                <a:solidFill>
                  <a:srgbClr val="2C34D7"/>
                </a:solidFill>
                <a:latin typeface="Roboto"/>
                <a:ea typeface="Roboto"/>
                <a:cs typeface="Roboto"/>
                <a:sym typeface="Roboto"/>
              </a:rPr>
              <a:t>Before and After: Buildings Reinvented - </a:t>
            </a:r>
            <a:r>
              <a:rPr b="0" i="0" lang="en-US" sz="1600" u="sng" cap="none" strike="noStrike">
                <a:solidFill>
                  <a:srgbClr val="0563C1"/>
                </a:solidFill>
                <a:latin typeface="Roboto"/>
                <a:ea typeface="Roboto"/>
                <a:cs typeface="Roboto"/>
                <a:sym typeface="Roboto"/>
                <a:hlinkClick r:id="rId6">
                  <a:extLst>
                    <a:ext uri="{A12FA001-AC4F-418D-AE19-62706E023703}">
                      <ahyp:hlinkClr val="tx"/>
                    </a:ext>
                  </a:extLst>
                </a:hlinkClick>
              </a:rPr>
              <a:t>https://www.youtube.com/watch?v=HGtMta8vpbg</a:t>
            </a:r>
            <a:r>
              <a:rPr b="0" i="0" lang="en-US" sz="1600" u="none" cap="none" strike="noStrike">
                <a:solidFill>
                  <a:srgbClr val="000000"/>
                </a:solidFill>
                <a:latin typeface="Roboto"/>
                <a:ea typeface="Roboto"/>
                <a:cs typeface="Roboto"/>
                <a:sym typeface="Roboto"/>
              </a:rPr>
              <a:t> </a:t>
            </a:r>
            <a:endParaRPr b="0" i="0" sz="1600" u="none" cap="none" strike="noStrike">
              <a:solidFill>
                <a:srgbClr val="000000"/>
              </a:solidFill>
              <a:latin typeface="Roboto"/>
              <a:ea typeface="Roboto"/>
              <a:cs typeface="Roboto"/>
              <a:sym typeface="Roboto"/>
            </a:endParaRPr>
          </a:p>
          <a:p>
            <a:pPr indent="-228600" lvl="0" marL="457200" marR="0" rtl="0" algn="l">
              <a:lnSpc>
                <a:spcPct val="100000"/>
              </a:lnSpc>
              <a:spcBef>
                <a:spcPts val="800"/>
              </a:spcBef>
              <a:spcAft>
                <a:spcPts val="0"/>
              </a:spcAft>
              <a:buClr>
                <a:srgbClr val="2330DC"/>
              </a:buClr>
              <a:buSzPts val="1800"/>
              <a:buFont typeface="Roboto"/>
              <a:buNone/>
            </a:pPr>
            <a:r>
              <a:t/>
            </a:r>
            <a:endParaRPr b="0" i="0" sz="3200" u="none" cap="none" strike="noStrike">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