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92" r:id="rId7"/>
    <p:sldId id="293" r:id="rId8"/>
    <p:sldId id="294" r:id="rId9"/>
    <p:sldId id="295" r:id="rId10"/>
    <p:sldId id="296" r:id="rId11"/>
    <p:sldId id="285" r:id="rId12"/>
    <p:sldId id="297" r:id="rId13"/>
    <p:sldId id="268" r:id="rId14"/>
  </p:sldIdLst>
  <p:sldSz cx="12192000" cy="6858000"/>
  <p:notesSz cx="6858000" cy="9144000"/>
  <p:embeddedFontLst>
    <p:embeddedFont>
      <p:font typeface="Roboto Medium"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0694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283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078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8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729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888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053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734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769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655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782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57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75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027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new-european-bauhaus.europa.eu/policy-ecosystem_en" TargetMode="External"/><Relationship Id="rId3" Type="http://schemas.openxmlformats.org/officeDocument/2006/relationships/image" Target="../media/image2.jpg"/><Relationship Id="rId7" Type="http://schemas.openxmlformats.org/officeDocument/2006/relationships/hyperlink" Target="https://www.icomos.org/images/DOCUMENTS/Charters/venice_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comos.org/en/167-the-athens-charter-for-the-restoration-of-historic-monuments" TargetMode="External"/><Relationship Id="rId5" Type="http://schemas.openxmlformats.org/officeDocument/2006/relationships/hyperlink" Target="https://construccion.uv.cl/docs/textos/coleccion02/Texto.08.AdaptiveReuse.pdf" TargetMode="External"/><Relationship Id="rId10" Type="http://schemas.openxmlformats.org/officeDocument/2006/relationships/hyperlink" Target="https://www.ace-cae.eu/fileadmin/user_upload/BH_statement_FINAL_revised-3.pdf" TargetMode="External"/><Relationship Id="rId4" Type="http://schemas.openxmlformats.org/officeDocument/2006/relationships/hyperlink" Target="https://digitalcommons.lmu.edu/cgi/viewcontent.cgi?article=1024&amp;context=cate" TargetMode="External"/><Relationship Id="rId9" Type="http://schemas.openxmlformats.org/officeDocument/2006/relationships/hyperlink" Target="https://new-european-bauhaus.europa.eu/about/about-initiative_e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uYni4kUB15E" TargetMode="External"/><Relationship Id="rId13" Type="http://schemas.openxmlformats.org/officeDocument/2006/relationships/hyperlink" Target="https://www.youtube.com/watch?v=4jWewJeUCps" TargetMode="External"/><Relationship Id="rId3" Type="http://schemas.openxmlformats.org/officeDocument/2006/relationships/image" Target="../media/image2.jpg"/><Relationship Id="rId7" Type="http://schemas.openxmlformats.org/officeDocument/2006/relationships/hyperlink" Target="https://www.youtube.com/watch?v=8s7qeL2WNhs" TargetMode="External"/><Relationship Id="rId12" Type="http://schemas.openxmlformats.org/officeDocument/2006/relationships/hyperlink" Target="https://www.youtube.com/watch?v=GR04zAFyLa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ADE37ncCMjA" TargetMode="External"/><Relationship Id="rId11" Type="http://schemas.openxmlformats.org/officeDocument/2006/relationships/hyperlink" Target="https://www.youtube.com/watch?v=3Uymv-hch9E" TargetMode="External"/><Relationship Id="rId5" Type="http://schemas.openxmlformats.org/officeDocument/2006/relationships/hyperlink" Target="https://www.youtube.com/watch?v=pb6EwUUiEwE&amp;t=147s" TargetMode="External"/><Relationship Id="rId15" Type="http://schemas.openxmlformats.org/officeDocument/2006/relationships/hyperlink" Target="https://www.youtube.com/watch?v=X8jrR2LUQ10" TargetMode="External"/><Relationship Id="rId10" Type="http://schemas.openxmlformats.org/officeDocument/2006/relationships/hyperlink" Target="https://www.youtube.com/watch?v=bfkf3hji534" TargetMode="External"/><Relationship Id="rId4" Type="http://schemas.openxmlformats.org/officeDocument/2006/relationships/hyperlink" Target="https://www.youtube.com/watch?v=okkheYt5jK8" TargetMode="External"/><Relationship Id="rId9" Type="http://schemas.openxmlformats.org/officeDocument/2006/relationships/hyperlink" Target="https://www.youtube.com/watch?v=rzV6ITBm6SM" TargetMode="External"/><Relationship Id="rId14" Type="http://schemas.openxmlformats.org/officeDocument/2006/relationships/hyperlink" Target="https://www.youtube.com/watch?v=8Q2ermbw1G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6899003"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1.8. </a:t>
            </a:r>
            <a:r>
              <a:rPr lang="el-GR" sz="3200" dirty="0">
                <a:solidFill>
                  <a:srgbClr val="2330DC"/>
                </a:solidFill>
                <a:latin typeface="Roboto"/>
                <a:ea typeface="Roboto"/>
                <a:cs typeface="Roboto"/>
                <a:sym typeface="Roboto"/>
              </a:rPr>
              <a:t>Βασικές Προκλήσεις και Ευκαιρίες στη Βιομηχανική Επαναχρησιμοποίηση</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a:solidFill>
                  <a:srgbClr val="2330DC"/>
                </a:solidFill>
                <a:latin typeface="Roboto"/>
                <a:ea typeface="Roboto"/>
                <a:cs typeface="Roboto"/>
                <a:sym typeface="Roboto"/>
              </a:rPr>
              <a:t>Η β</a:t>
            </a:r>
            <a:r>
              <a:rPr lang="en-GB" dirty="0" err="1">
                <a:solidFill>
                  <a:srgbClr val="2330DC"/>
                </a:solidFill>
                <a:latin typeface="Roboto"/>
                <a:ea typeface="Roboto"/>
                <a:cs typeface="Roboto"/>
                <a:sym typeface="Roboto"/>
              </a:rPr>
              <a:t>ιομηχ</a:t>
            </a:r>
            <a:r>
              <a:rPr lang="en-GB" dirty="0">
                <a:solidFill>
                  <a:srgbClr val="2330DC"/>
                </a:solidFill>
                <a:latin typeface="Roboto"/>
                <a:ea typeface="Roboto"/>
                <a:cs typeface="Roboto"/>
                <a:sym typeface="Roboto"/>
              </a:rPr>
              <a:t>ανική επαναχρησιμοποίηση μειώνει τα κατασκευαστικά απόβλητα και την κατανάλωση πόρων υποστηρίζοντας τη μετάβαση σε μια κυκλική οικονομία.  </a:t>
            </a:r>
            <a:endParaRPr lang="lt-LT"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a:solidFill>
                  <a:srgbClr val="2330DC"/>
                </a:solidFill>
                <a:latin typeface="Roboto"/>
                <a:ea typeface="Roboto"/>
                <a:cs typeface="Roboto"/>
                <a:sym typeface="Roboto"/>
              </a:rPr>
              <a:t>Η απ</a:t>
            </a:r>
            <a:r>
              <a:rPr lang="en-GB" dirty="0" err="1">
                <a:solidFill>
                  <a:srgbClr val="2330DC"/>
                </a:solidFill>
                <a:latin typeface="Roboto"/>
                <a:ea typeface="Roboto"/>
                <a:cs typeface="Roboto"/>
                <a:sym typeface="Roboto"/>
              </a:rPr>
              <a:t>οκ</a:t>
            </a:r>
            <a:r>
              <a:rPr lang="en-GB" dirty="0">
                <a:solidFill>
                  <a:srgbClr val="2330DC"/>
                </a:solidFill>
                <a:latin typeface="Roboto"/>
                <a:ea typeface="Roboto"/>
                <a:cs typeface="Roboto"/>
                <a:sym typeface="Roboto"/>
              </a:rPr>
              <a:t>ατάσταση της περιβαλλοντικής μόλυνσης σε βιομηχανικές περιοχές δημιουργεί ευκαιρίες για οικολογική αποκατάσταση και αστική αναζωογόνηση.  </a:t>
            </a:r>
          </a:p>
          <a:p>
            <a:pPr marL="457200" lvl="0" indent="-342900">
              <a:buClr>
                <a:srgbClr val="2330DC"/>
              </a:buClr>
              <a:buSzPts val="1800"/>
              <a:buFont typeface="Roboto"/>
              <a:buChar char="●"/>
            </a:pPr>
            <a:endParaRPr lang="en-GB"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a:solidFill>
                  <a:srgbClr val="2330DC"/>
                </a:solidFill>
                <a:latin typeface="Roboto"/>
                <a:ea typeface="Roboto"/>
                <a:cs typeface="Roboto"/>
                <a:sym typeface="Roboto"/>
              </a:rPr>
              <a:t>Η π</a:t>
            </a:r>
            <a:r>
              <a:rPr lang="en-GB" dirty="0" err="1">
                <a:solidFill>
                  <a:srgbClr val="2330DC"/>
                </a:solidFill>
                <a:latin typeface="Roboto"/>
                <a:ea typeface="Roboto"/>
                <a:cs typeface="Roboto"/>
                <a:sym typeface="Roboto"/>
              </a:rPr>
              <a:t>ροσ</a:t>
            </a:r>
            <a:r>
              <a:rPr lang="en-GB" dirty="0">
                <a:solidFill>
                  <a:srgbClr val="2330DC"/>
                </a:solidFill>
                <a:latin typeface="Roboto"/>
                <a:ea typeface="Roboto"/>
                <a:cs typeface="Roboto"/>
                <a:sym typeface="Roboto"/>
              </a:rPr>
              <a:t>αρμοστική επαναχρησιμοποίηση προωθεί πολυλειτουργικούς χώρους ενσωματώνοντας πολιτιστικά, κοινωνικά και περιβαλλοντικά οφέλη στα αστικά τοπία.  </a:t>
            </a:r>
          </a:p>
          <a:p>
            <a:pPr marL="457200" lvl="0" indent="-342900">
              <a:buClr>
                <a:srgbClr val="2330DC"/>
              </a:buClr>
              <a:buSzPts val="1800"/>
              <a:buFont typeface="Roboto"/>
              <a:buChar char="●"/>
            </a:pPr>
            <a:endParaRPr lang="en-GB"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err="1">
                <a:solidFill>
                  <a:srgbClr val="2330DC"/>
                </a:solidFill>
                <a:latin typeface="Roboto"/>
                <a:ea typeface="Roboto"/>
                <a:cs typeface="Roboto"/>
                <a:sym typeface="Roboto"/>
              </a:rPr>
              <a:t>Οι</a:t>
            </a:r>
            <a:r>
              <a:rPr lang="en-GB" dirty="0">
                <a:solidFill>
                  <a:srgbClr val="2330DC"/>
                </a:solidFill>
                <a:latin typeface="Roboto"/>
                <a:ea typeface="Roboto"/>
                <a:cs typeface="Roboto"/>
                <a:sym typeface="Roboto"/>
              </a:rPr>
              <a:t> π</a:t>
            </a:r>
            <a:r>
              <a:rPr lang="en-GB" dirty="0" err="1">
                <a:solidFill>
                  <a:srgbClr val="2330DC"/>
                </a:solidFill>
                <a:latin typeface="Roboto"/>
                <a:ea typeface="Roboto"/>
                <a:cs typeface="Roboto"/>
                <a:sym typeface="Roboto"/>
              </a:rPr>
              <a:t>ροκλήσεις</a:t>
            </a:r>
            <a:r>
              <a:rPr lang="en-GB" dirty="0">
                <a:solidFill>
                  <a:srgbClr val="2330DC"/>
                </a:solidFill>
                <a:latin typeface="Roboto"/>
                <a:ea typeface="Roboto"/>
                <a:cs typeface="Roboto"/>
                <a:sym typeface="Roboto"/>
              </a:rPr>
              <a:t> π</a:t>
            </a:r>
            <a:r>
              <a:rPr lang="en-GB" dirty="0" err="1">
                <a:solidFill>
                  <a:srgbClr val="2330DC"/>
                </a:solidFill>
                <a:latin typeface="Roboto"/>
                <a:ea typeface="Roboto"/>
                <a:cs typeface="Roboto"/>
                <a:sym typeface="Roboto"/>
              </a:rPr>
              <a:t>εριλ</a:t>
            </a:r>
            <a:r>
              <a:rPr lang="en-GB" dirty="0">
                <a:solidFill>
                  <a:srgbClr val="2330DC"/>
                </a:solidFill>
                <a:latin typeface="Roboto"/>
                <a:ea typeface="Roboto"/>
                <a:cs typeface="Roboto"/>
                <a:sym typeface="Roboto"/>
              </a:rPr>
              <a:t>αμβάνουν την αντιμετώπιση της μόλυνσης, τη διασφάλιση της διαρθρωτικής προσαρμοστικότητας και την υπέρβαση των κανονιστικών και οικονομικών εμποδίων.  </a:t>
            </a:r>
          </a:p>
          <a:p>
            <a:pPr marL="457200" lvl="0" indent="-342900">
              <a:buClr>
                <a:srgbClr val="2330DC"/>
              </a:buClr>
              <a:buSzPts val="1800"/>
              <a:buFont typeface="Roboto"/>
              <a:buChar char="●"/>
            </a:pPr>
            <a:endParaRPr lang="en-GB"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a:solidFill>
                  <a:srgbClr val="2330DC"/>
                </a:solidFill>
                <a:latin typeface="Roboto"/>
                <a:ea typeface="Roboto"/>
                <a:cs typeface="Roboto"/>
                <a:sym typeface="Roboto"/>
              </a:rPr>
              <a:t>Η </a:t>
            </a:r>
            <a:r>
              <a:rPr lang="en-GB" dirty="0" err="1">
                <a:solidFill>
                  <a:srgbClr val="2330DC"/>
                </a:solidFill>
                <a:latin typeface="Roboto"/>
                <a:ea typeface="Roboto"/>
                <a:cs typeface="Roboto"/>
                <a:sym typeface="Roboto"/>
              </a:rPr>
              <a:t>συνεργ</a:t>
            </a:r>
            <a:r>
              <a:rPr lang="en-GB" dirty="0">
                <a:solidFill>
                  <a:srgbClr val="2330DC"/>
                </a:solidFill>
                <a:latin typeface="Roboto"/>
                <a:ea typeface="Roboto"/>
                <a:cs typeface="Roboto"/>
                <a:sym typeface="Roboto"/>
              </a:rPr>
              <a:t>ασία μεταξύ των ενδιαφερομένων μερών και οι καινοτόμες τεχνολογίες, όπως η BIM, μπορούν να εξορθολογήσουν τα έργα επαναχρησιμοποίησης και να βελτιώσουν τα αποτελέσματα της βιωσιμότητας. </a:t>
            </a:r>
            <a:endParaRPr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65A6FF3F-401F-45DD-AA44-A41949479C39}"/>
              </a:ext>
            </a:extLst>
          </p:cNvPr>
          <p:cNvPicPr>
            <a:picLocks noChangeAspect="1"/>
          </p:cNvPicPr>
          <p:nvPr/>
        </p:nvPicPr>
        <p:blipFill>
          <a:blip r:embed="rId4"/>
          <a:stretch>
            <a:fillRect/>
          </a:stretch>
        </p:blipFill>
        <p:spPr>
          <a:xfrm>
            <a:off x="7779854" y="755000"/>
            <a:ext cx="3600000" cy="3600000"/>
          </a:xfrm>
          <a:prstGeom prst="rect">
            <a:avLst/>
          </a:prstGeom>
        </p:spPr>
      </p:pic>
    </p:spTree>
    <p:extLst>
      <p:ext uri="{BB962C8B-B14F-4D97-AF65-F5344CB8AC3E}">
        <p14:creationId xmlns:p14="http://schemas.microsoft.com/office/powerpoint/2010/main" val="238286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1.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Mary L. </a:t>
            </a:r>
            <a:r>
              <a:rPr lang="en-GB" sz="1600" dirty="0" err="1">
                <a:solidFill>
                  <a:srgbClr val="2330DC"/>
                </a:solidFill>
                <a:latin typeface="Roboto"/>
                <a:ea typeface="Roboto"/>
                <a:cs typeface="Roboto"/>
                <a:sym typeface="Roboto"/>
                <a:hlinkClick r:id="rId4"/>
              </a:rPr>
              <a:t>Cadenasso</a:t>
            </a:r>
            <a:r>
              <a:rPr lang="en-GB" sz="1600" dirty="0">
                <a:solidFill>
                  <a:srgbClr val="2330DC"/>
                </a:solidFill>
                <a:latin typeface="Roboto"/>
                <a:ea typeface="Roboto"/>
                <a:cs typeface="Roboto"/>
                <a:sym typeface="Roboto"/>
                <a:hlinkClick r:id="rId4"/>
              </a:rPr>
              <a:t>, Steward T. A. Pickett. Urban Principles for Ecological Landscape Design and Maintenance: Scientific Fundamentals.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Liliane Wong ”Adaptive REUSE: Extending the Lives of Buildings”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Athens Charter for the Restoration of Historic Monuments. In The First International Congress of Architects and Technicians of Historic Monuments</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International charter for the conservation and restoration of monuments and sites (the Venice charter). In </a:t>
            </a:r>
            <a:r>
              <a:rPr lang="en-GB" sz="1600" dirty="0" err="1">
                <a:solidFill>
                  <a:srgbClr val="2330DC"/>
                </a:solidFill>
                <a:latin typeface="Roboto"/>
                <a:ea typeface="Roboto"/>
                <a:cs typeface="Roboto"/>
                <a:sym typeface="Roboto"/>
                <a:hlinkClick r:id="rId7"/>
              </a:rPr>
              <a:t>IInd</a:t>
            </a:r>
            <a:r>
              <a:rPr lang="en-GB" sz="1600" dirty="0">
                <a:solidFill>
                  <a:srgbClr val="2330DC"/>
                </a:solidFill>
                <a:latin typeface="Roboto"/>
                <a:ea typeface="Roboto"/>
                <a:cs typeface="Roboto"/>
                <a:sym typeface="Roboto"/>
                <a:hlinkClick r:id="rId7"/>
              </a:rPr>
              <a:t> International Congress of Architects and Technicians of Historic Monuments</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8"/>
              </a:rPr>
              <a:t>European Unio</a:t>
            </a:r>
            <a:r>
              <a:rPr lang="lt-LT" sz="1600" dirty="0">
                <a:solidFill>
                  <a:srgbClr val="2330DC"/>
                </a:solidFill>
                <a:latin typeface="Roboto"/>
                <a:ea typeface="Roboto"/>
                <a:cs typeface="Roboto"/>
                <a:sym typeface="Roboto"/>
                <a:hlinkClick r:id="rId8"/>
              </a:rPr>
              <a:t>n. </a:t>
            </a:r>
            <a:r>
              <a:rPr lang="lt-LT" sz="1600" dirty="0" err="1">
                <a:solidFill>
                  <a:srgbClr val="2330DC"/>
                </a:solidFill>
                <a:latin typeface="Roboto"/>
                <a:ea typeface="Roboto"/>
                <a:cs typeface="Roboto"/>
                <a:sym typeface="Roboto"/>
                <a:hlinkClick r:id="rId8"/>
              </a:rPr>
              <a:t>New</a:t>
            </a:r>
            <a:r>
              <a:rPr lang="lt-LT" sz="1600" dirty="0">
                <a:solidFill>
                  <a:srgbClr val="2330DC"/>
                </a:solidFill>
                <a:latin typeface="Roboto"/>
                <a:ea typeface="Roboto"/>
                <a:cs typeface="Roboto"/>
                <a:sym typeface="Roboto"/>
                <a:hlinkClick r:id="rId8"/>
              </a:rPr>
              <a:t> </a:t>
            </a:r>
            <a:r>
              <a:rPr lang="lt-LT" sz="1600" dirty="0" err="1">
                <a:solidFill>
                  <a:srgbClr val="2330DC"/>
                </a:solidFill>
                <a:latin typeface="Roboto"/>
                <a:ea typeface="Roboto"/>
                <a:cs typeface="Roboto"/>
                <a:sym typeface="Roboto"/>
                <a:hlinkClick r:id="rId8"/>
              </a:rPr>
              <a:t>European</a:t>
            </a:r>
            <a:r>
              <a:rPr lang="lt-LT" sz="1600" dirty="0">
                <a:solidFill>
                  <a:srgbClr val="2330DC"/>
                </a:solidFill>
                <a:latin typeface="Roboto"/>
                <a:ea typeface="Roboto"/>
                <a:cs typeface="Roboto"/>
                <a:sym typeface="Roboto"/>
                <a:hlinkClick r:id="rId8"/>
              </a:rPr>
              <a:t> </a:t>
            </a:r>
            <a:r>
              <a:rPr lang="lt-LT" sz="1600" dirty="0" err="1">
                <a:solidFill>
                  <a:srgbClr val="2330DC"/>
                </a:solidFill>
                <a:latin typeface="Roboto"/>
                <a:ea typeface="Roboto"/>
                <a:cs typeface="Roboto"/>
                <a:sym typeface="Roboto"/>
                <a:hlinkClick r:id="rId8"/>
              </a:rPr>
              <a:t>Bauhauz</a:t>
            </a:r>
            <a:r>
              <a:rPr lang="lt-LT" sz="1600" dirty="0">
                <a:solidFill>
                  <a:srgbClr val="2330DC"/>
                </a:solidFill>
                <a:latin typeface="Roboto"/>
                <a:ea typeface="Roboto"/>
                <a:cs typeface="Roboto"/>
                <a:sym typeface="Roboto"/>
                <a:hlinkClick r:id="rId8"/>
              </a:rPr>
              <a:t>. </a:t>
            </a:r>
            <a:r>
              <a:rPr lang="lt-LT" sz="1600" dirty="0" err="1">
                <a:solidFill>
                  <a:srgbClr val="2330DC"/>
                </a:solidFill>
                <a:latin typeface="Roboto"/>
                <a:ea typeface="Roboto"/>
                <a:cs typeface="Roboto"/>
                <a:sym typeface="Roboto"/>
                <a:hlinkClick r:id="rId8"/>
              </a:rPr>
              <a:t>Policy</a:t>
            </a:r>
            <a:r>
              <a:rPr lang="lt-LT" sz="1600" dirty="0">
                <a:solidFill>
                  <a:srgbClr val="2330DC"/>
                </a:solidFill>
                <a:latin typeface="Roboto"/>
                <a:ea typeface="Roboto"/>
                <a:cs typeface="Roboto"/>
                <a:sym typeface="Roboto"/>
                <a:hlinkClick r:id="rId8"/>
              </a:rPr>
              <a:t> </a:t>
            </a:r>
            <a:r>
              <a:rPr lang="lt-LT" sz="1600" dirty="0" err="1">
                <a:solidFill>
                  <a:srgbClr val="2330DC"/>
                </a:solidFill>
                <a:latin typeface="Roboto"/>
                <a:ea typeface="Roboto"/>
                <a:cs typeface="Roboto"/>
                <a:sym typeface="Roboto"/>
                <a:hlinkClick r:id="rId8"/>
              </a:rPr>
              <a:t>ecosystem</a:t>
            </a:r>
            <a:r>
              <a:rPr lang="lt-LT" sz="1600" dirty="0">
                <a:solidFill>
                  <a:srgbClr val="2330DC"/>
                </a:solidFill>
                <a:latin typeface="Roboto"/>
                <a:ea typeface="Roboto"/>
                <a:cs typeface="Roboto"/>
                <a:sym typeface="Roboto"/>
              </a:rPr>
              <a:t>.</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European Unio</a:t>
            </a:r>
            <a:r>
              <a:rPr lang="lt-LT" sz="1600" dirty="0">
                <a:solidFill>
                  <a:srgbClr val="2330DC"/>
                </a:solidFill>
                <a:latin typeface="Roboto"/>
                <a:ea typeface="Roboto"/>
                <a:cs typeface="Roboto"/>
                <a:sym typeface="Roboto"/>
                <a:hlinkClick r:id="rId9"/>
              </a:rPr>
              <a:t>n. </a:t>
            </a:r>
            <a:r>
              <a:rPr lang="lt-LT" sz="1600" dirty="0" err="1">
                <a:solidFill>
                  <a:srgbClr val="2330DC"/>
                </a:solidFill>
                <a:latin typeface="Roboto"/>
                <a:ea typeface="Roboto"/>
                <a:cs typeface="Roboto"/>
                <a:sym typeface="Roboto"/>
                <a:hlinkClick r:id="rId9"/>
              </a:rPr>
              <a:t>New</a:t>
            </a:r>
            <a:r>
              <a:rPr lang="lt-LT" sz="1600" dirty="0">
                <a:solidFill>
                  <a:srgbClr val="2330DC"/>
                </a:solidFill>
                <a:latin typeface="Roboto"/>
                <a:ea typeface="Roboto"/>
                <a:cs typeface="Roboto"/>
                <a:sym typeface="Roboto"/>
                <a:hlinkClick r:id="rId9"/>
              </a:rPr>
              <a:t> </a:t>
            </a:r>
            <a:r>
              <a:rPr lang="lt-LT" sz="1600" dirty="0" err="1">
                <a:solidFill>
                  <a:srgbClr val="2330DC"/>
                </a:solidFill>
                <a:latin typeface="Roboto"/>
                <a:ea typeface="Roboto"/>
                <a:cs typeface="Roboto"/>
                <a:sym typeface="Roboto"/>
                <a:hlinkClick r:id="rId9"/>
              </a:rPr>
              <a:t>European</a:t>
            </a:r>
            <a:r>
              <a:rPr lang="lt-LT" sz="1600" dirty="0">
                <a:solidFill>
                  <a:srgbClr val="2330DC"/>
                </a:solidFill>
                <a:latin typeface="Roboto"/>
                <a:ea typeface="Roboto"/>
                <a:cs typeface="Roboto"/>
                <a:sym typeface="Roboto"/>
                <a:hlinkClick r:id="rId9"/>
              </a:rPr>
              <a:t> </a:t>
            </a:r>
            <a:r>
              <a:rPr lang="lt-LT" sz="1600" dirty="0" err="1">
                <a:solidFill>
                  <a:srgbClr val="2330DC"/>
                </a:solidFill>
                <a:latin typeface="Roboto"/>
                <a:ea typeface="Roboto"/>
                <a:cs typeface="Roboto"/>
                <a:sym typeface="Roboto"/>
                <a:hlinkClick r:id="rId9"/>
              </a:rPr>
              <a:t>Bauhauz</a:t>
            </a:r>
            <a:r>
              <a:rPr lang="lt-LT" sz="1600" dirty="0">
                <a:solidFill>
                  <a:srgbClr val="2330DC"/>
                </a:solidFill>
                <a:latin typeface="Roboto"/>
                <a:ea typeface="Roboto"/>
                <a:cs typeface="Roboto"/>
                <a:sym typeface="Roboto"/>
                <a:hlinkClick r:id="rId9"/>
              </a:rPr>
              <a:t>. </a:t>
            </a:r>
            <a:r>
              <a:rPr lang="lt-LT" sz="1600" dirty="0" err="1">
                <a:solidFill>
                  <a:srgbClr val="2330DC"/>
                </a:solidFill>
                <a:latin typeface="Roboto"/>
                <a:ea typeface="Roboto"/>
                <a:cs typeface="Roboto"/>
                <a:sym typeface="Roboto"/>
                <a:hlinkClick r:id="rId9"/>
              </a:rPr>
              <a:t>About</a:t>
            </a:r>
            <a:r>
              <a:rPr lang="lt-LT" sz="1600" dirty="0">
                <a:solidFill>
                  <a:srgbClr val="2330DC"/>
                </a:solidFill>
                <a:latin typeface="Roboto"/>
                <a:ea typeface="Roboto"/>
                <a:cs typeface="Roboto"/>
                <a:sym typeface="Roboto"/>
                <a:hlinkClick r:id="rId9"/>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The New European Bauhaus. Making the Renovation Wave a Cultural Project STATEMENT.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55865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0" y="755000"/>
            <a:ext cx="1053009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1.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15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Intro - What Does Adaptive Reuse Mean? - </a:t>
            </a:r>
            <a:r>
              <a:rPr lang="en-GB" sz="1250" dirty="0">
                <a:solidFill>
                  <a:srgbClr val="2330DC"/>
                </a:solidFill>
                <a:latin typeface="Roboto"/>
                <a:ea typeface="Roboto"/>
                <a:cs typeface="Roboto"/>
                <a:sym typeface="Roboto"/>
                <a:hlinkClick r:id="rId4"/>
              </a:rPr>
              <a:t>https://www.youtube.com/watch?v=okkheYt5jK8</a:t>
            </a:r>
            <a:r>
              <a:rPr lang="lt-LT" sz="1250" dirty="0">
                <a:solidFill>
                  <a:srgbClr val="2330DC"/>
                </a:solidFill>
                <a:latin typeface="Roboto"/>
                <a:ea typeface="Roboto"/>
                <a:cs typeface="Roboto"/>
                <a:sym typeface="Roboto"/>
              </a:rPr>
              <a:t> </a:t>
            </a:r>
            <a:r>
              <a:rPr lang="en-GB" sz="1250" dirty="0">
                <a:solidFill>
                  <a:srgbClr val="2330DC"/>
                </a:solidFill>
                <a:latin typeface="Roboto"/>
                <a:ea typeface="Roboto"/>
                <a:cs typeface="Roboto"/>
                <a:sym typeface="Roboto"/>
              </a:rPr>
              <a:t> </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Adaptive Reuse of Built Heritage: Concepts and Cases of an Emerging Discipline - </a:t>
            </a:r>
            <a:r>
              <a:rPr lang="en-GB" sz="1250" dirty="0">
                <a:solidFill>
                  <a:srgbClr val="2330DC"/>
                </a:solidFill>
                <a:latin typeface="Roboto"/>
                <a:ea typeface="Roboto"/>
                <a:cs typeface="Roboto"/>
                <a:sym typeface="Roboto"/>
                <a:hlinkClick r:id="rId5"/>
              </a:rPr>
              <a:t>https://www.youtube.com/watch?v=pb6EwUUiEwE&amp;t=147s</a:t>
            </a:r>
            <a:r>
              <a:rPr lang="lt-LT" sz="1250" dirty="0">
                <a:solidFill>
                  <a:srgbClr val="2330DC"/>
                </a:solidFill>
                <a:latin typeface="Roboto"/>
                <a:ea typeface="Roboto"/>
                <a:cs typeface="Roboto"/>
                <a:sym typeface="Roboto"/>
              </a:rPr>
              <a:t> </a:t>
            </a:r>
            <a:br>
              <a:rPr lang="lt-LT" sz="1250" dirty="0">
                <a:solidFill>
                  <a:srgbClr val="2330DC"/>
                </a:solidFill>
                <a:latin typeface="Roboto"/>
                <a:ea typeface="Roboto"/>
                <a:cs typeface="Roboto"/>
                <a:sym typeface="Roboto"/>
              </a:rPr>
            </a:br>
            <a:r>
              <a:rPr lang="en-GB" sz="1250" dirty="0">
                <a:solidFill>
                  <a:srgbClr val="2330DC"/>
                </a:solidFill>
                <a:latin typeface="Roboto"/>
                <a:ea typeface="Roboto"/>
                <a:cs typeface="Roboto"/>
                <a:sym typeface="Roboto"/>
              </a:rPr>
              <a:t> </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Reuse and Preservation in Contemporary Architecture - </a:t>
            </a:r>
            <a:r>
              <a:rPr lang="en-GB" sz="1250" dirty="0">
                <a:solidFill>
                  <a:srgbClr val="2330DC"/>
                </a:solidFill>
                <a:latin typeface="Roboto"/>
                <a:ea typeface="Roboto"/>
                <a:cs typeface="Roboto"/>
                <a:sym typeface="Roboto"/>
                <a:hlinkClick r:id="rId6"/>
              </a:rPr>
              <a:t>https://www.youtube.com/watch?v=ADE37ncCMjA</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Adaptive Reuse. The Future Of Our Industrial Legacies - </a:t>
            </a:r>
            <a:r>
              <a:rPr lang="en-GB" sz="1250" dirty="0">
                <a:solidFill>
                  <a:srgbClr val="2330DC"/>
                </a:solidFill>
                <a:latin typeface="Roboto"/>
                <a:ea typeface="Roboto"/>
                <a:cs typeface="Roboto"/>
                <a:sym typeface="Roboto"/>
                <a:hlinkClick r:id="rId7"/>
              </a:rPr>
              <a:t>https://www.youtube.com/watch?v=8s7qeL2WNhs</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The Emerging Trend of Adaptive Reuse in 2021 - </a:t>
            </a:r>
            <a:r>
              <a:rPr lang="en-GB" sz="1250" dirty="0">
                <a:solidFill>
                  <a:srgbClr val="2330DC"/>
                </a:solidFill>
                <a:latin typeface="Roboto"/>
                <a:ea typeface="Roboto"/>
                <a:cs typeface="Roboto"/>
                <a:sym typeface="Roboto"/>
                <a:hlinkClick r:id="rId8"/>
              </a:rPr>
              <a:t>https://www.youtube.com/watch?v=uYni4kUB15E</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The principles of reusing existing buildings - </a:t>
            </a:r>
            <a:r>
              <a:rPr lang="en-GB" sz="1250" dirty="0">
                <a:solidFill>
                  <a:srgbClr val="2330DC"/>
                </a:solidFill>
                <a:latin typeface="Roboto"/>
                <a:ea typeface="Roboto"/>
                <a:cs typeface="Roboto"/>
                <a:sym typeface="Roboto"/>
                <a:hlinkClick r:id="rId9"/>
              </a:rPr>
              <a:t>https://www.youtube.com/watch?v=rzV6ITBm6SM</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Adaptive Reuse: Challenges, Opportunities and Benefits - </a:t>
            </a:r>
            <a:r>
              <a:rPr lang="en-GB" sz="1250" dirty="0">
                <a:solidFill>
                  <a:srgbClr val="2330DC"/>
                </a:solidFill>
                <a:latin typeface="Roboto"/>
                <a:ea typeface="Roboto"/>
                <a:cs typeface="Roboto"/>
                <a:sym typeface="Roboto"/>
                <a:hlinkClick r:id="rId10"/>
              </a:rPr>
              <a:t>https://www.youtube.com/watch?v=bfkf3hji534</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Approaches to Adaptive Reuse in Architecture - </a:t>
            </a:r>
            <a:r>
              <a:rPr lang="en-GB" sz="1250" dirty="0">
                <a:solidFill>
                  <a:srgbClr val="2330DC"/>
                </a:solidFill>
                <a:latin typeface="Roboto"/>
                <a:ea typeface="Roboto"/>
                <a:cs typeface="Roboto"/>
                <a:sym typeface="Roboto"/>
                <a:hlinkClick r:id="rId11"/>
              </a:rPr>
              <a:t>https://www.youtube.com/watch?v=3Uymv-hch9E</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New European Bauhaus: Adaptive reuse of cultural heritage - </a:t>
            </a:r>
            <a:r>
              <a:rPr lang="en-GB" sz="1250" dirty="0">
                <a:solidFill>
                  <a:srgbClr val="2330DC"/>
                </a:solidFill>
                <a:latin typeface="Roboto"/>
                <a:ea typeface="Roboto"/>
                <a:cs typeface="Roboto"/>
                <a:sym typeface="Roboto"/>
                <a:hlinkClick r:id="rId12"/>
              </a:rPr>
              <a:t>https://www.youtube.com/watch?v=GR04zAFyLaw</a:t>
            </a:r>
            <a:endParaRPr lang="lt-LT" sz="125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25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Adaptive heritage reuse: Policy contexts across Europe - </a:t>
            </a:r>
            <a:r>
              <a:rPr lang="en-GB" sz="1250" dirty="0">
                <a:solidFill>
                  <a:srgbClr val="2330DC"/>
                </a:solidFill>
                <a:latin typeface="Roboto"/>
                <a:ea typeface="Roboto"/>
                <a:cs typeface="Roboto"/>
                <a:sym typeface="Roboto"/>
                <a:hlinkClick r:id="rId13"/>
              </a:rPr>
              <a:t>https://www.youtube.com/watch?v=4jWewJeUCps</a:t>
            </a:r>
            <a:endParaRPr lang="lt-LT" sz="125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25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Webinar: Historic houses in the green transition - </a:t>
            </a:r>
            <a:r>
              <a:rPr lang="en-GB" sz="1250" dirty="0">
                <a:solidFill>
                  <a:srgbClr val="2330DC"/>
                </a:solidFill>
                <a:latin typeface="Roboto"/>
                <a:ea typeface="Roboto"/>
                <a:cs typeface="Roboto"/>
                <a:sym typeface="Roboto"/>
                <a:hlinkClick r:id="rId14"/>
              </a:rPr>
              <a:t>https://www.youtube.com/watch?v=8Q2ermbw1GI</a:t>
            </a:r>
            <a:r>
              <a:rPr lang="lt-LT" sz="1250" dirty="0">
                <a:solidFill>
                  <a:srgbClr val="2330DC"/>
                </a:solidFill>
                <a:latin typeface="Roboto"/>
                <a:ea typeface="Roboto"/>
                <a:cs typeface="Roboto"/>
                <a:sym typeface="Roboto"/>
              </a:rPr>
              <a:t> </a:t>
            </a:r>
            <a:r>
              <a:rPr lang="en-GB" sz="1250" dirty="0">
                <a:solidFill>
                  <a:srgbClr val="2330DC"/>
                </a:solidFill>
                <a:latin typeface="Roboto"/>
                <a:ea typeface="Roboto"/>
                <a:cs typeface="Roboto"/>
                <a:sym typeface="Roboto"/>
              </a:rPr>
              <a:t> </a:t>
            </a:r>
            <a:endParaRPr lang="lt-LT"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25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250" dirty="0">
                <a:solidFill>
                  <a:srgbClr val="2330DC"/>
                </a:solidFill>
                <a:latin typeface="Roboto"/>
                <a:ea typeface="Roboto"/>
                <a:cs typeface="Roboto"/>
                <a:sym typeface="Roboto"/>
              </a:rPr>
              <a:t>Overcoming the Challenges of Economically Reusing/Restoring Historic Buildings - </a:t>
            </a:r>
            <a:r>
              <a:rPr lang="en-GB" sz="1250" dirty="0">
                <a:solidFill>
                  <a:srgbClr val="2330DC"/>
                </a:solidFill>
                <a:latin typeface="Roboto"/>
                <a:ea typeface="Roboto"/>
                <a:cs typeface="Roboto"/>
                <a:sym typeface="Roboto"/>
                <a:hlinkClick r:id="rId15"/>
              </a:rPr>
              <a:t>https://www.youtube.com/watch?v=X8jrR2LUQ10</a:t>
            </a:r>
            <a:r>
              <a:rPr lang="lt-LT" sz="1250" dirty="0">
                <a:solidFill>
                  <a:srgbClr val="2330DC"/>
                </a:solidFill>
                <a:latin typeface="Roboto"/>
                <a:ea typeface="Roboto"/>
                <a:cs typeface="Roboto"/>
                <a:sym typeface="Roboto"/>
              </a:rPr>
              <a:t> </a:t>
            </a:r>
            <a:endParaRPr lang="en-GB" sz="125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99191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1505287"/>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Επαναχρησιμοποίηση και Επανασχεδιασμός Ξεπερασμένων Βιομηχανικών Αντικειμένων</a:t>
            </a:r>
            <a:endParaRPr sz="3200" b="1" dirty="0">
              <a:solidFill>
                <a:srgbClr val="2330DC"/>
              </a:solidFill>
              <a:latin typeface="Roboto Medium"/>
              <a:ea typeface="Roboto Medium"/>
              <a:cs typeface="Roboto Medium"/>
              <a:sym typeface="Roboto Medium"/>
            </a:endParaRPr>
          </a:p>
          <a:p>
            <a:pPr lvl="0" algn="l">
              <a:buSzPts val="3200"/>
            </a:pPr>
            <a:r>
              <a:rPr lang="el-GR" sz="2800" dirty="0">
                <a:solidFill>
                  <a:srgbClr val="2330DC"/>
                </a:solidFill>
                <a:latin typeface="Roboto Medium"/>
                <a:ea typeface="Roboto Medium"/>
                <a:cs typeface="Roboto Medium"/>
                <a:sym typeface="Roboto Medium"/>
              </a:rPr>
              <a:t>Ενότητα 1: Αρχές Επαναχρησιμοποίησης και Επανασχεδιασμού</a:t>
            </a:r>
            <a:endParaRPr sz="28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2388823"/>
            <a:ext cx="9692142" cy="2649901"/>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700" b="1" dirty="0">
                <a:solidFill>
                  <a:srgbClr val="2330DC"/>
                </a:solidFill>
                <a:latin typeface="Roboto"/>
                <a:ea typeface="Roboto"/>
                <a:cs typeface="Roboto"/>
                <a:sym typeface="Roboto"/>
              </a:rPr>
              <a:t>1.1. </a:t>
            </a:r>
            <a:r>
              <a:rPr lang="en-GB" sz="1700" dirty="0">
                <a:solidFill>
                  <a:srgbClr val="2330DC"/>
                </a:solidFill>
                <a:latin typeface="Roboto"/>
                <a:ea typeface="Roboto"/>
                <a:cs typeface="Roboto"/>
                <a:sym typeface="Roboto"/>
              </a:rPr>
              <a:t>Εισαγωγή: Επαναχρησιμοποίηση </a:t>
            </a:r>
            <a:r>
              <a:rPr lang="el-GR" sz="1700" dirty="0" smtClean="0">
                <a:solidFill>
                  <a:srgbClr val="2330DC"/>
                </a:solidFill>
                <a:latin typeface="Roboto"/>
                <a:ea typeface="Roboto"/>
                <a:cs typeface="Roboto"/>
                <a:sym typeface="Roboto"/>
              </a:rPr>
              <a:t>Ξ</a:t>
            </a:r>
            <a:r>
              <a:rPr lang="en-GB" sz="1700" dirty="0" smtClean="0">
                <a:solidFill>
                  <a:srgbClr val="2330DC"/>
                </a:solidFill>
                <a:latin typeface="Roboto"/>
                <a:ea typeface="Roboto"/>
                <a:cs typeface="Roboto"/>
                <a:sym typeface="Roboto"/>
              </a:rPr>
              <a:t>επ</a:t>
            </a:r>
            <a:r>
              <a:rPr lang="en-GB" sz="1700" dirty="0" err="1" smtClean="0">
                <a:solidFill>
                  <a:srgbClr val="2330DC"/>
                </a:solidFill>
                <a:latin typeface="Roboto"/>
                <a:ea typeface="Roboto"/>
                <a:cs typeface="Roboto"/>
                <a:sym typeface="Roboto"/>
              </a:rPr>
              <a:t>ερ</a:t>
            </a:r>
            <a:r>
              <a:rPr lang="en-GB" sz="1700" dirty="0" smtClean="0">
                <a:solidFill>
                  <a:srgbClr val="2330DC"/>
                </a:solidFill>
                <a:latin typeface="Roboto"/>
                <a:ea typeface="Roboto"/>
                <a:cs typeface="Roboto"/>
                <a:sym typeface="Roboto"/>
              </a:rPr>
              <a:t>ασμένων </a:t>
            </a:r>
            <a:r>
              <a:rPr lang="el-GR" sz="1700" dirty="0" smtClean="0">
                <a:solidFill>
                  <a:srgbClr val="2330DC"/>
                </a:solidFill>
                <a:latin typeface="Roboto"/>
                <a:ea typeface="Roboto"/>
                <a:cs typeface="Roboto"/>
                <a:sym typeface="Roboto"/>
              </a:rPr>
              <a:t>Β</a:t>
            </a:r>
            <a:r>
              <a:rPr lang="en-GB" sz="1700" dirty="0" err="1" smtClean="0">
                <a:solidFill>
                  <a:srgbClr val="2330DC"/>
                </a:solidFill>
                <a:latin typeface="Roboto"/>
                <a:ea typeface="Roboto"/>
                <a:cs typeface="Roboto"/>
                <a:sym typeface="Roboto"/>
              </a:rPr>
              <a:t>ιομηχ</a:t>
            </a:r>
            <a:r>
              <a:rPr lang="en-GB" sz="1700" dirty="0" smtClean="0">
                <a:solidFill>
                  <a:srgbClr val="2330DC"/>
                </a:solidFill>
                <a:latin typeface="Roboto"/>
                <a:ea typeface="Roboto"/>
                <a:cs typeface="Roboto"/>
                <a:sym typeface="Roboto"/>
              </a:rPr>
              <a:t>ανικών </a:t>
            </a:r>
            <a:r>
              <a:rPr lang="el-GR" sz="1700" dirty="0" smtClean="0">
                <a:solidFill>
                  <a:srgbClr val="2330DC"/>
                </a:solidFill>
                <a:latin typeface="Roboto"/>
                <a:ea typeface="Roboto"/>
                <a:cs typeface="Roboto"/>
                <a:sym typeface="Roboto"/>
              </a:rPr>
              <a:t>Α</a:t>
            </a:r>
            <a:r>
              <a:rPr lang="en-GB" sz="1700" dirty="0" err="1" smtClean="0">
                <a:solidFill>
                  <a:srgbClr val="2330DC"/>
                </a:solidFill>
                <a:latin typeface="Roboto"/>
                <a:ea typeface="Roboto"/>
                <a:cs typeface="Roboto"/>
                <a:sym typeface="Roboto"/>
              </a:rPr>
              <a:t>ντικειμένων</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1.2. </a:t>
            </a:r>
            <a:r>
              <a:rPr lang="en-GB" sz="1700" dirty="0">
                <a:solidFill>
                  <a:srgbClr val="2330DC"/>
                </a:solidFill>
                <a:latin typeface="Roboto"/>
                <a:ea typeface="Roboto"/>
                <a:cs typeface="Roboto"/>
                <a:sym typeface="Roboto"/>
              </a:rPr>
              <a:t>Κατα</a:t>
            </a:r>
            <a:r>
              <a:rPr lang="en-GB" sz="1700" dirty="0" err="1">
                <a:solidFill>
                  <a:srgbClr val="2330DC"/>
                </a:solidFill>
                <a:latin typeface="Roboto"/>
                <a:ea typeface="Roboto"/>
                <a:cs typeface="Roboto"/>
                <a:sym typeface="Roboto"/>
              </a:rPr>
              <a:t>νόηση</a:t>
            </a:r>
            <a:r>
              <a:rPr lang="en-GB" sz="1700" dirty="0">
                <a:solidFill>
                  <a:srgbClr val="2330DC"/>
                </a:solidFill>
                <a:latin typeface="Roboto"/>
                <a:ea typeface="Roboto"/>
                <a:cs typeface="Roboto"/>
                <a:sym typeface="Roboto"/>
              </a:rPr>
              <a:t> </a:t>
            </a:r>
            <a:r>
              <a:rPr lang="en-GB" sz="1700" dirty="0" err="1">
                <a:solidFill>
                  <a:srgbClr val="2330DC"/>
                </a:solidFill>
                <a:latin typeface="Roboto"/>
                <a:ea typeface="Roboto"/>
                <a:cs typeface="Roboto"/>
                <a:sym typeface="Roboto"/>
              </a:rPr>
              <a:t>του</a:t>
            </a:r>
            <a:r>
              <a:rPr lang="en-GB" sz="1700" dirty="0">
                <a:solidFill>
                  <a:srgbClr val="2330DC"/>
                </a:solidFill>
                <a:latin typeface="Roboto"/>
                <a:ea typeface="Roboto"/>
                <a:cs typeface="Roboto"/>
                <a:sym typeface="Roboto"/>
              </a:rPr>
              <a:t> </a:t>
            </a:r>
            <a:r>
              <a:rPr lang="el-GR" sz="1700" dirty="0" err="1" smtClean="0">
                <a:solidFill>
                  <a:srgbClr val="2330DC"/>
                </a:solidFill>
                <a:latin typeface="Roboto"/>
                <a:ea typeface="Roboto"/>
                <a:cs typeface="Roboto"/>
                <a:sym typeface="Roboto"/>
              </a:rPr>
              <a:t>Ο</a:t>
            </a:r>
            <a:r>
              <a:rPr lang="en-GB" sz="1700" dirty="0" err="1" smtClean="0">
                <a:solidFill>
                  <a:srgbClr val="2330DC"/>
                </a:solidFill>
                <a:latin typeface="Roboto"/>
                <a:ea typeface="Roboto"/>
                <a:cs typeface="Roboto"/>
                <a:sym typeface="Roboto"/>
              </a:rPr>
              <a:t>ικοσυστήμ</a:t>
            </a:r>
            <a:r>
              <a:rPr lang="en-GB" sz="1700" dirty="0" smtClean="0">
                <a:solidFill>
                  <a:srgbClr val="2330DC"/>
                </a:solidFill>
                <a:latin typeface="Roboto"/>
                <a:ea typeface="Roboto"/>
                <a:cs typeface="Roboto"/>
                <a:sym typeface="Roboto"/>
              </a:rPr>
              <a:t>ατος </a:t>
            </a:r>
            <a:r>
              <a:rPr lang="en-GB" sz="1700" dirty="0">
                <a:solidFill>
                  <a:srgbClr val="2330DC"/>
                </a:solidFill>
                <a:latin typeface="Roboto"/>
                <a:ea typeface="Roboto"/>
                <a:cs typeface="Roboto"/>
                <a:sym typeface="Roboto"/>
              </a:rPr>
              <a:t>της </a:t>
            </a:r>
            <a:r>
              <a:rPr lang="el-GR" sz="1700" dirty="0" smtClean="0">
                <a:solidFill>
                  <a:srgbClr val="2330DC"/>
                </a:solidFill>
                <a:latin typeface="Roboto"/>
                <a:ea typeface="Roboto"/>
                <a:cs typeface="Roboto"/>
                <a:sym typeface="Roboto"/>
              </a:rPr>
              <a:t>Α</a:t>
            </a:r>
            <a:r>
              <a:rPr lang="en-GB" sz="1700" dirty="0" err="1" smtClean="0">
                <a:solidFill>
                  <a:srgbClr val="2330DC"/>
                </a:solidFill>
                <a:latin typeface="Roboto"/>
                <a:ea typeface="Roboto"/>
                <a:cs typeface="Roboto"/>
                <a:sym typeface="Roboto"/>
              </a:rPr>
              <a:t>στικής</a:t>
            </a:r>
            <a:r>
              <a:rPr lang="en-GB" sz="1700" dirty="0" smtClean="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Α</a:t>
            </a:r>
            <a:r>
              <a:rPr lang="en-GB" sz="1700" dirty="0" err="1" smtClean="0">
                <a:solidFill>
                  <a:srgbClr val="2330DC"/>
                </a:solidFill>
                <a:latin typeface="Roboto"/>
                <a:ea typeface="Roboto"/>
                <a:cs typeface="Roboto"/>
                <a:sym typeface="Roboto"/>
              </a:rPr>
              <a:t>νά</a:t>
            </a:r>
            <a:r>
              <a:rPr lang="en-GB" sz="1700" dirty="0" smtClean="0">
                <a:solidFill>
                  <a:srgbClr val="2330DC"/>
                </a:solidFill>
                <a:latin typeface="Roboto"/>
                <a:ea typeface="Roboto"/>
                <a:cs typeface="Roboto"/>
                <a:sym typeface="Roboto"/>
              </a:rPr>
              <a:t>πτυξης</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1.3. </a:t>
            </a:r>
            <a:r>
              <a:rPr lang="en-GB" sz="1700" dirty="0">
                <a:solidFill>
                  <a:srgbClr val="2330DC"/>
                </a:solidFill>
                <a:latin typeface="Roboto"/>
                <a:ea typeface="Roboto"/>
                <a:cs typeface="Roboto"/>
                <a:sym typeface="Roboto"/>
              </a:rPr>
              <a:t>Η </a:t>
            </a:r>
            <a:r>
              <a:rPr lang="el-GR" sz="1700" dirty="0" err="1" smtClean="0">
                <a:solidFill>
                  <a:srgbClr val="2330DC"/>
                </a:solidFill>
                <a:latin typeface="Roboto"/>
                <a:ea typeface="Roboto"/>
                <a:cs typeface="Roboto"/>
                <a:sym typeface="Roboto"/>
              </a:rPr>
              <a:t>Ι</a:t>
            </a:r>
            <a:r>
              <a:rPr lang="en-GB" sz="1700" dirty="0" err="1" smtClean="0">
                <a:solidFill>
                  <a:srgbClr val="2330DC"/>
                </a:solidFill>
                <a:latin typeface="Roboto"/>
                <a:ea typeface="Roboto"/>
                <a:cs typeface="Roboto"/>
                <a:sym typeface="Roboto"/>
              </a:rPr>
              <a:t>στορί</a:t>
            </a:r>
            <a:r>
              <a:rPr lang="en-GB" sz="1700" dirty="0" smtClean="0">
                <a:solidFill>
                  <a:srgbClr val="2330DC"/>
                </a:solidFill>
                <a:latin typeface="Roboto"/>
                <a:ea typeface="Roboto"/>
                <a:cs typeface="Roboto"/>
                <a:sym typeface="Roboto"/>
              </a:rPr>
              <a:t>α </a:t>
            </a:r>
            <a:r>
              <a:rPr lang="en-GB" sz="1700" dirty="0">
                <a:solidFill>
                  <a:srgbClr val="2330DC"/>
                </a:solidFill>
                <a:latin typeface="Roboto"/>
                <a:ea typeface="Roboto"/>
                <a:cs typeface="Roboto"/>
                <a:sym typeface="Roboto"/>
              </a:rPr>
              <a:t>της </a:t>
            </a:r>
            <a:r>
              <a:rPr lang="el-GR" sz="1700" dirty="0">
                <a:solidFill>
                  <a:srgbClr val="2330DC"/>
                </a:solidFill>
                <a:latin typeface="Roboto"/>
                <a:ea typeface="Roboto"/>
                <a:cs typeface="Roboto"/>
                <a:sym typeface="Roboto"/>
              </a:rPr>
              <a:t>Π</a:t>
            </a:r>
            <a:r>
              <a:rPr lang="en-GB" sz="1700" dirty="0" err="1" smtClean="0">
                <a:solidFill>
                  <a:srgbClr val="2330DC"/>
                </a:solidFill>
                <a:latin typeface="Roboto"/>
                <a:ea typeface="Roboto"/>
                <a:cs typeface="Roboto"/>
                <a:sym typeface="Roboto"/>
              </a:rPr>
              <a:t>ολιτικής</a:t>
            </a:r>
            <a:r>
              <a:rPr lang="en-GB" sz="1700" dirty="0" smtClean="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Δ</a:t>
            </a:r>
            <a:r>
              <a:rPr lang="en-GB" sz="1700" dirty="0" smtClean="0">
                <a:solidFill>
                  <a:srgbClr val="2330DC"/>
                </a:solidFill>
                <a:latin typeface="Roboto"/>
                <a:ea typeface="Roboto"/>
                <a:cs typeface="Roboto"/>
                <a:sym typeface="Roboto"/>
              </a:rPr>
              <a:t>ια</a:t>
            </a:r>
            <a:r>
              <a:rPr lang="en-GB" sz="1700" dirty="0" err="1" smtClean="0">
                <a:solidFill>
                  <a:srgbClr val="2330DC"/>
                </a:solidFill>
                <a:latin typeface="Roboto"/>
                <a:ea typeface="Roboto"/>
                <a:cs typeface="Roboto"/>
                <a:sym typeface="Roboto"/>
              </a:rPr>
              <a:t>τήρησης</a:t>
            </a:r>
            <a:r>
              <a:rPr lang="en-GB" sz="1700" dirty="0" smtClean="0">
                <a:solidFill>
                  <a:srgbClr val="2330DC"/>
                </a:solidFill>
                <a:latin typeface="Roboto"/>
                <a:ea typeface="Roboto"/>
                <a:cs typeface="Roboto"/>
                <a:sym typeface="Roboto"/>
              </a:rPr>
              <a:t> </a:t>
            </a:r>
            <a:r>
              <a:rPr lang="en-GB" sz="1700" dirty="0">
                <a:solidFill>
                  <a:srgbClr val="2330DC"/>
                </a:solidFill>
                <a:latin typeface="Roboto"/>
                <a:ea typeface="Roboto"/>
                <a:cs typeface="Roboto"/>
                <a:sym typeface="Roboto"/>
              </a:rPr>
              <a:t>και </a:t>
            </a:r>
            <a:r>
              <a:rPr lang="en-GB" sz="1700" dirty="0" err="1">
                <a:solidFill>
                  <a:srgbClr val="2330DC"/>
                </a:solidFill>
                <a:latin typeface="Roboto"/>
                <a:ea typeface="Roboto"/>
                <a:cs typeface="Roboto"/>
                <a:sym typeface="Roboto"/>
              </a:rPr>
              <a:t>της</a:t>
            </a:r>
            <a:r>
              <a:rPr lang="en-GB" sz="1700" dirty="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Α</a:t>
            </a:r>
            <a:r>
              <a:rPr lang="en-GB" sz="1700" dirty="0" err="1" smtClean="0">
                <a:solidFill>
                  <a:srgbClr val="2330DC"/>
                </a:solidFill>
                <a:latin typeface="Roboto"/>
                <a:ea typeface="Roboto"/>
                <a:cs typeface="Roboto"/>
                <a:sym typeface="Roboto"/>
              </a:rPr>
              <a:t>στικής</a:t>
            </a:r>
            <a:r>
              <a:rPr lang="en-GB" sz="1700" dirty="0" smtClean="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Π</a:t>
            </a:r>
            <a:r>
              <a:rPr lang="en-GB" sz="1700" dirty="0" err="1" smtClean="0">
                <a:solidFill>
                  <a:srgbClr val="2330DC"/>
                </a:solidFill>
                <a:latin typeface="Roboto"/>
                <a:ea typeface="Roboto"/>
                <a:cs typeface="Roboto"/>
                <a:sym typeface="Roboto"/>
              </a:rPr>
              <a:t>ροσ</a:t>
            </a:r>
            <a:r>
              <a:rPr lang="en-GB" sz="1700" dirty="0" smtClean="0">
                <a:solidFill>
                  <a:srgbClr val="2330DC"/>
                </a:solidFill>
                <a:latin typeface="Roboto"/>
                <a:ea typeface="Roboto"/>
                <a:cs typeface="Roboto"/>
                <a:sym typeface="Roboto"/>
              </a:rPr>
              <a:t>αρμοστικής </a:t>
            </a:r>
            <a:r>
              <a:rPr lang="el-GR" sz="1700" dirty="0" smtClean="0">
                <a:solidFill>
                  <a:srgbClr val="2330DC"/>
                </a:solidFill>
                <a:latin typeface="Roboto"/>
                <a:ea typeface="Roboto"/>
                <a:cs typeface="Roboto"/>
                <a:sym typeface="Roboto"/>
              </a:rPr>
              <a:t>Επαναχρησιμοποίηση</a:t>
            </a:r>
            <a:r>
              <a:rPr lang="en-GB" sz="1700" dirty="0" smtClean="0">
                <a:solidFill>
                  <a:srgbClr val="2330DC"/>
                </a:solidFill>
                <a:latin typeface="Roboto"/>
                <a:ea typeface="Roboto"/>
                <a:cs typeface="Roboto"/>
                <a:sym typeface="Roboto"/>
              </a:rPr>
              <a:t>ς</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1.4. </a:t>
            </a:r>
            <a:r>
              <a:rPr lang="el-GR" sz="1700" dirty="0">
                <a:solidFill>
                  <a:srgbClr val="2330DC"/>
                </a:solidFill>
                <a:latin typeface="Roboto"/>
                <a:ea typeface="Roboto"/>
                <a:cs typeface="Roboto"/>
                <a:sym typeface="Roboto"/>
              </a:rPr>
              <a:t>Η Προσέγγιση της Ευρωπαϊκής Ένωσης για την Αστική </a:t>
            </a:r>
            <a:r>
              <a:rPr lang="el-GR" sz="1700" dirty="0" smtClean="0">
                <a:solidFill>
                  <a:srgbClr val="2330DC"/>
                </a:solidFill>
                <a:latin typeface="Roboto"/>
                <a:ea typeface="Roboto"/>
                <a:cs typeface="Roboto"/>
                <a:sym typeface="Roboto"/>
              </a:rPr>
              <a:t>Επαναχρησιμοποίηση</a:t>
            </a:r>
            <a:r>
              <a:rPr lang="en-GB" sz="1700" dirty="0" smtClean="0">
                <a:solidFill>
                  <a:srgbClr val="2330DC"/>
                </a:solidFill>
                <a:latin typeface="Roboto"/>
                <a:ea typeface="Roboto"/>
                <a:cs typeface="Roboto"/>
                <a:sym typeface="Roboto"/>
              </a:rPr>
              <a:t> </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1.5. </a:t>
            </a:r>
            <a:r>
              <a:rPr lang="el-GR" sz="1700" dirty="0">
                <a:solidFill>
                  <a:srgbClr val="2330DC"/>
                </a:solidFill>
                <a:latin typeface="Roboto"/>
                <a:ea typeface="Roboto"/>
                <a:cs typeface="Roboto"/>
                <a:sym typeface="Roboto"/>
              </a:rPr>
              <a:t>Αστική </a:t>
            </a:r>
            <a:r>
              <a:rPr lang="el-GR" sz="1700" dirty="0" smtClean="0">
                <a:solidFill>
                  <a:srgbClr val="2330DC"/>
                </a:solidFill>
                <a:latin typeface="Roboto"/>
                <a:ea typeface="Roboto"/>
                <a:cs typeface="Roboto"/>
                <a:sym typeface="Roboto"/>
              </a:rPr>
              <a:t>Επαναχρησιμοποίηση </a:t>
            </a:r>
            <a:r>
              <a:rPr lang="el-GR" sz="1700" dirty="0">
                <a:solidFill>
                  <a:srgbClr val="2330DC"/>
                </a:solidFill>
                <a:latin typeface="Roboto"/>
                <a:ea typeface="Roboto"/>
                <a:cs typeface="Roboto"/>
                <a:sym typeface="Roboto"/>
              </a:rPr>
              <a:t>στο Νέο Ευρωπαϊκό Μπάουχαους (</a:t>
            </a:r>
            <a:r>
              <a:rPr lang="el-GR" sz="1700" dirty="0" err="1">
                <a:solidFill>
                  <a:srgbClr val="2330DC"/>
                </a:solidFill>
                <a:latin typeface="Roboto"/>
                <a:ea typeface="Roboto"/>
                <a:cs typeface="Roboto"/>
                <a:sym typeface="Roboto"/>
              </a:rPr>
              <a:t>ΝΕΜπ</a:t>
            </a:r>
            <a:r>
              <a:rPr lang="el-GR" sz="1700" dirty="0" smtClean="0">
                <a:solidFill>
                  <a:srgbClr val="2330DC"/>
                </a:solidFill>
                <a:latin typeface="Roboto"/>
                <a:ea typeface="Roboto"/>
                <a:cs typeface="Roboto"/>
                <a:sym typeface="Roboto"/>
              </a:rPr>
              <a:t>)</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1.6. </a:t>
            </a:r>
            <a:r>
              <a:rPr lang="el-GR" sz="1700" dirty="0">
                <a:solidFill>
                  <a:srgbClr val="2330DC"/>
                </a:solidFill>
                <a:latin typeface="Roboto"/>
                <a:ea typeface="Roboto"/>
                <a:cs typeface="Roboto"/>
                <a:sym typeface="Roboto"/>
              </a:rPr>
              <a:t>Προσεγγίσεις Επαναχρησιμοποίησης σε Κτήρια και Τοπία</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1.7. </a:t>
            </a:r>
            <a:r>
              <a:rPr lang="el-GR" sz="1700" dirty="0">
                <a:solidFill>
                  <a:srgbClr val="2330DC"/>
                </a:solidFill>
                <a:latin typeface="Roboto"/>
                <a:ea typeface="Roboto"/>
                <a:cs typeface="Roboto"/>
                <a:sym typeface="Roboto"/>
              </a:rPr>
              <a:t>Ορισμός της Προσαρμοστικής </a:t>
            </a:r>
            <a:r>
              <a:rPr lang="el-GR" sz="1700" dirty="0" smtClean="0">
                <a:solidFill>
                  <a:srgbClr val="2330DC"/>
                </a:solidFill>
                <a:latin typeface="Roboto"/>
                <a:ea typeface="Roboto"/>
                <a:cs typeface="Roboto"/>
                <a:sym typeface="Roboto"/>
              </a:rPr>
              <a:t>Επαναχρησιμοποίησης </a:t>
            </a:r>
            <a:r>
              <a:rPr lang="el-GR" sz="1700" dirty="0">
                <a:solidFill>
                  <a:srgbClr val="2330DC"/>
                </a:solidFill>
                <a:latin typeface="Roboto"/>
                <a:ea typeface="Roboto"/>
                <a:cs typeface="Roboto"/>
                <a:sym typeface="Roboto"/>
              </a:rPr>
              <a:t>Τοπίου και Αρχιτεκτονικής</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1.8. </a:t>
            </a:r>
            <a:r>
              <a:rPr lang="el-GR" sz="1700" dirty="0">
                <a:solidFill>
                  <a:srgbClr val="2330DC"/>
                </a:solidFill>
                <a:latin typeface="Roboto"/>
                <a:ea typeface="Roboto"/>
                <a:cs typeface="Roboto"/>
                <a:sym typeface="Roboto"/>
              </a:rPr>
              <a:t>Βασικές Προκλήσεις και Ευκαιρίες στη Βιομηχανική Επαναχρησιμοποίηση</a:t>
            </a: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330DC"/>
                </a:solidFill>
                <a:latin typeface="Roboto"/>
                <a:ea typeface="Roboto"/>
                <a:cs typeface="Roboto"/>
                <a:sym typeface="Roboto"/>
              </a:rPr>
              <a:t>2023-1-CY01-KA220-HED-000160668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4A9450DA-D5AF-4C6C-8378-39ABFC5F7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8E084EDC-3967-4955-8889-D90649EC1C21}"/>
              </a:ext>
            </a:extLst>
          </p:cNvPr>
          <p:cNvPicPr>
            <a:picLocks noChangeAspect="1"/>
          </p:cNvPicPr>
          <p:nvPr/>
        </p:nvPicPr>
        <p:blipFill>
          <a:blip r:embed="rId6"/>
          <a:stretch>
            <a:fillRect/>
          </a:stretch>
        </p:blipFill>
        <p:spPr>
          <a:xfrm>
            <a:off x="5299283" y="5559573"/>
            <a:ext cx="1593433" cy="569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20599" cy="15173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1.1. </a:t>
            </a:r>
            <a:r>
              <a:rPr lang="el-GR" sz="3200" dirty="0">
                <a:solidFill>
                  <a:srgbClr val="2330DC"/>
                </a:solidFill>
                <a:latin typeface="Roboto"/>
                <a:ea typeface="Roboto"/>
                <a:cs typeface="Roboto"/>
                <a:sym typeface="Roboto"/>
              </a:rPr>
              <a:t>Εισαγωγή: Επαναχρησιμοποίηση Ξεπερασμένων Βιομηχανικών Αντικειμένων</a:t>
            </a:r>
            <a:endParaRPr lang="lt-LT" sz="3200" dirty="0">
              <a:solidFill>
                <a:srgbClr val="2330DC"/>
              </a:solidFill>
              <a:latin typeface="Roboto"/>
              <a:ea typeface="Roboto"/>
              <a:cs typeface="Roboto"/>
              <a:sym typeface="Roboto"/>
            </a:endParaRPr>
          </a:p>
        </p:txBody>
      </p:sp>
      <p:sp>
        <p:nvSpPr>
          <p:cNvPr id="8" name="Google Shape;96;p23">
            <a:extLst>
              <a:ext uri="{FF2B5EF4-FFF2-40B4-BE49-F238E27FC236}">
                <a16:creationId xmlns:a16="http://schemas.microsoft.com/office/drawing/2014/main" xmlns="" id="{EAD893D4-D38D-4E60-A91A-D582EBD65305}"/>
              </a:ext>
            </a:extLst>
          </p:cNvPr>
          <p:cNvSpPr txBox="1"/>
          <p:nvPr/>
        </p:nvSpPr>
        <p:spPr>
          <a:xfrm>
            <a:off x="985701" y="1981200"/>
            <a:ext cx="6272350" cy="3810100"/>
          </a:xfrm>
          <a:prstGeom prst="rect">
            <a:avLst/>
          </a:prstGeom>
          <a:noFill/>
          <a:ln>
            <a:noFill/>
          </a:ln>
        </p:spPr>
        <p:txBody>
          <a:bodyPr spcFirstLastPara="1" wrap="square" lIns="91425" tIns="91425" rIns="91425" bIns="91425" anchor="t" anchorCtr="0">
            <a:noAutofit/>
          </a:bodyPr>
          <a:lstStyle/>
          <a:p>
            <a:pPr marL="457200" lvl="0" indent="-330200">
              <a:buClr>
                <a:srgbClr val="2330DC"/>
              </a:buClr>
              <a:buSzPts val="1600"/>
              <a:buFont typeface="Roboto"/>
              <a:buChar char="●"/>
            </a:pPr>
            <a:r>
              <a:rPr lang="en-GB" sz="1600" dirty="0">
                <a:solidFill>
                  <a:srgbClr val="2330DC"/>
                </a:solidFill>
                <a:latin typeface="Roboto"/>
                <a:ea typeface="Roboto"/>
                <a:cs typeface="Roboto"/>
                <a:sym typeface="Roboto"/>
              </a:rPr>
              <a:t>Η π</a:t>
            </a:r>
            <a:r>
              <a:rPr lang="en-GB" sz="1600" dirty="0" err="1">
                <a:solidFill>
                  <a:srgbClr val="2330DC"/>
                </a:solidFill>
                <a:latin typeface="Roboto"/>
                <a:ea typeface="Roboto"/>
                <a:cs typeface="Roboto"/>
                <a:sym typeface="Roboto"/>
              </a:rPr>
              <a:t>ροσ</a:t>
            </a:r>
            <a:r>
              <a:rPr lang="en-GB" sz="1600" dirty="0">
                <a:solidFill>
                  <a:srgbClr val="2330DC"/>
                </a:solidFill>
                <a:latin typeface="Roboto"/>
                <a:ea typeface="Roboto"/>
                <a:cs typeface="Roboto"/>
                <a:sym typeface="Roboto"/>
              </a:rPr>
              <a:t>αρμοστική επαναχρησιμοποίηση μετατρέπει ξεπερασμένα βιομηχανικά αντικείμενα σε πολυλειτουργικούς χώρους εξοικονομώντας πόρους και διατηρώντας την πολιτιστική κληρονομιά, ενώ παράλληλα αντιμετωπίζει αστικές προκλήσεις όπως η βιωσιμότητα και η συμμετοχή της κοινότητας</a:t>
            </a:r>
            <a:r>
              <a:rPr lang="lt-LT" sz="1600" dirty="0">
                <a:solidFill>
                  <a:srgbClr val="2330DC"/>
                </a:solidFill>
                <a:latin typeface="Roboto"/>
                <a:ea typeface="Roboto"/>
                <a:cs typeface="Roboto"/>
                <a:sym typeface="Roboto"/>
              </a:rPr>
              <a:t>.</a:t>
            </a:r>
          </a:p>
          <a:p>
            <a:pPr marL="457200" lvl="0" indent="-330200">
              <a:buClr>
                <a:srgbClr val="2330DC"/>
              </a:buClr>
              <a:buSzPts val="1600"/>
              <a:buFont typeface="Roboto"/>
              <a:buChar char="●"/>
            </a:pPr>
            <a:endParaRPr lang="lt-LT" sz="1600" dirty="0">
              <a:solidFill>
                <a:srgbClr val="2330DC"/>
              </a:solidFill>
              <a:latin typeface="Roboto"/>
              <a:ea typeface="Roboto"/>
              <a:cs typeface="Roboto"/>
              <a:sym typeface="Roboto"/>
            </a:endParaRPr>
          </a:p>
          <a:p>
            <a:pPr marL="457200" lvl="0" indent="-330200">
              <a:buClr>
                <a:srgbClr val="2330DC"/>
              </a:buClr>
              <a:buSzPts val="1600"/>
              <a:buFont typeface="Roboto"/>
              <a:buChar char="●"/>
            </a:pPr>
            <a:r>
              <a:rPr lang="en-GB" sz="1600" dirty="0">
                <a:solidFill>
                  <a:srgbClr val="2330DC"/>
                </a:solidFill>
                <a:latin typeface="Roboto"/>
                <a:ea typeface="Roboto"/>
                <a:cs typeface="Roboto"/>
                <a:sym typeface="Roboto"/>
              </a:rPr>
              <a:t>Η π</a:t>
            </a:r>
            <a:r>
              <a:rPr lang="en-GB" sz="1600" dirty="0" err="1">
                <a:solidFill>
                  <a:srgbClr val="2330DC"/>
                </a:solidFill>
                <a:latin typeface="Roboto"/>
                <a:ea typeface="Roboto"/>
                <a:cs typeface="Roboto"/>
                <a:sym typeface="Roboto"/>
              </a:rPr>
              <a:t>ροσέγγιση</a:t>
            </a:r>
            <a:r>
              <a:rPr lang="en-GB" sz="1600" dirty="0">
                <a:solidFill>
                  <a:srgbClr val="2330DC"/>
                </a:solidFill>
                <a:latin typeface="Roboto"/>
                <a:ea typeface="Roboto"/>
                <a:cs typeface="Roboto"/>
                <a:sym typeface="Roboto"/>
              </a:rPr>
              <a:t> α</a:t>
            </a:r>
            <a:r>
              <a:rPr lang="en-GB" sz="1600" dirty="0" err="1">
                <a:solidFill>
                  <a:srgbClr val="2330DC"/>
                </a:solidFill>
                <a:latin typeface="Roboto"/>
                <a:ea typeface="Roboto"/>
                <a:cs typeface="Roboto"/>
                <a:sym typeface="Roboto"/>
              </a:rPr>
              <a:t>υτή</a:t>
            </a:r>
            <a:r>
              <a:rPr lang="en-GB" sz="1600" dirty="0">
                <a:solidFill>
                  <a:srgbClr val="2330DC"/>
                </a:solidFill>
                <a:latin typeface="Roboto"/>
                <a:ea typeface="Roboto"/>
                <a:cs typeface="Roboto"/>
                <a:sym typeface="Roboto"/>
              </a:rPr>
              <a:t> β</a:t>
            </a:r>
            <a:r>
              <a:rPr lang="en-GB" sz="1600" dirty="0" err="1">
                <a:solidFill>
                  <a:srgbClr val="2330DC"/>
                </a:solidFill>
                <a:latin typeface="Roboto"/>
                <a:ea typeface="Roboto"/>
                <a:cs typeface="Roboto"/>
                <a:sym typeface="Roboto"/>
              </a:rPr>
              <a:t>ελτιώνει</a:t>
            </a:r>
            <a:r>
              <a:rPr lang="en-GB" sz="1600" dirty="0">
                <a:solidFill>
                  <a:srgbClr val="2330DC"/>
                </a:solidFill>
                <a:latin typeface="Roboto"/>
                <a:ea typeface="Roboto"/>
                <a:cs typeface="Roboto"/>
                <a:sym typeface="Roboto"/>
              </a:rPr>
              <a:t> τα α</a:t>
            </a:r>
            <a:r>
              <a:rPr lang="en-GB" sz="1600" dirty="0" err="1">
                <a:solidFill>
                  <a:srgbClr val="2330DC"/>
                </a:solidFill>
                <a:latin typeface="Roboto"/>
                <a:ea typeface="Roboto"/>
                <a:cs typeface="Roboto"/>
                <a:sym typeface="Roboto"/>
              </a:rPr>
              <a:t>στικά</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ερι</a:t>
            </a:r>
            <a:r>
              <a:rPr lang="en-GB" sz="1600" dirty="0">
                <a:solidFill>
                  <a:srgbClr val="2330DC"/>
                </a:solidFill>
                <a:latin typeface="Roboto"/>
                <a:ea typeface="Roboto"/>
                <a:cs typeface="Roboto"/>
                <a:sym typeface="Roboto"/>
              </a:rPr>
              <a:t>βάλλοντα ενσωματώνοντας οικολογικά οφέλη, όπως η βελτίωση της ποιότητας του αέρα και της βιοποικιλότητας, με ευκαιρίες αναψυχής και πολιτισμού, δημιουργώντας χώρους που τιμούν το παρελθόν και </a:t>
            </a:r>
            <a:r>
              <a:rPr lang="en-GB" sz="1600" dirty="0" smtClean="0">
                <a:solidFill>
                  <a:srgbClr val="2330DC"/>
                </a:solidFill>
                <a:latin typeface="Roboto"/>
                <a:ea typeface="Roboto"/>
                <a:cs typeface="Roboto"/>
                <a:sym typeface="Roboto"/>
              </a:rPr>
              <a:t>στηρίζουν </a:t>
            </a:r>
            <a:r>
              <a:rPr lang="en-GB" sz="1600" dirty="0">
                <a:solidFill>
                  <a:srgbClr val="2330DC"/>
                </a:solidFill>
                <a:latin typeface="Roboto"/>
                <a:ea typeface="Roboto"/>
                <a:cs typeface="Roboto"/>
                <a:sym typeface="Roboto"/>
              </a:rPr>
              <a:t>τη μελλοντική </a:t>
            </a:r>
            <a:r>
              <a:rPr lang="en-GB" sz="1600" dirty="0" smtClean="0">
                <a:solidFill>
                  <a:srgbClr val="2330DC"/>
                </a:solidFill>
                <a:latin typeface="Roboto"/>
                <a:ea typeface="Roboto"/>
                <a:cs typeface="Roboto"/>
                <a:sym typeface="Roboto"/>
              </a:rPr>
              <a:t>ανθεκτικότητα</a:t>
            </a:r>
            <a:r>
              <a:rPr lang="el-GR"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p:txBody>
      </p:sp>
      <p:pic>
        <p:nvPicPr>
          <p:cNvPr id="4" name="Picture 3">
            <a:extLst>
              <a:ext uri="{FF2B5EF4-FFF2-40B4-BE49-F238E27FC236}">
                <a16:creationId xmlns:a16="http://schemas.microsoft.com/office/drawing/2014/main" xmlns="" id="{884D0CCA-5BE0-4C09-81E0-CE2235694614}"/>
              </a:ext>
            </a:extLst>
          </p:cNvPr>
          <p:cNvPicPr>
            <a:picLocks noChangeAspect="1"/>
          </p:cNvPicPr>
          <p:nvPr/>
        </p:nvPicPr>
        <p:blipFill>
          <a:blip r:embed="rId4"/>
          <a:stretch>
            <a:fillRect/>
          </a:stretch>
        </p:blipFill>
        <p:spPr>
          <a:xfrm>
            <a:off x="7432175" y="2387650"/>
            <a:ext cx="3600000" cy="36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txBox="1"/>
          <p:nvPr/>
        </p:nvSpPr>
        <p:spPr>
          <a:xfrm>
            <a:off x="908975" y="635731"/>
            <a:ext cx="10577725" cy="721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1.2. </a:t>
            </a:r>
            <a:r>
              <a:rPr lang="el-GR" sz="3200" dirty="0">
                <a:solidFill>
                  <a:srgbClr val="2330DC"/>
                </a:solidFill>
                <a:latin typeface="Roboto"/>
                <a:ea typeface="Roboto"/>
                <a:cs typeface="Roboto"/>
                <a:sym typeface="Roboto"/>
              </a:rPr>
              <a:t>Κατανόηση του Οικοσυστήματος της Αστικής Ανάπτυξης</a:t>
            </a:r>
            <a:endParaRPr lang="en-GB"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65FF9780-1DEF-4AE4-B82E-F42C5532ABBA}"/>
              </a:ext>
            </a:extLst>
          </p:cNvPr>
          <p:cNvPicPr>
            <a:picLocks noChangeAspect="1"/>
          </p:cNvPicPr>
          <p:nvPr/>
        </p:nvPicPr>
        <p:blipFill>
          <a:blip r:embed="rId4"/>
          <a:stretch>
            <a:fillRect/>
          </a:stretch>
        </p:blipFill>
        <p:spPr>
          <a:xfrm>
            <a:off x="8085896" y="2663686"/>
            <a:ext cx="3203263" cy="3203263"/>
          </a:xfrm>
          <a:prstGeom prst="rect">
            <a:avLst/>
          </a:prstGeom>
        </p:spPr>
      </p:pic>
      <p:sp>
        <p:nvSpPr>
          <p:cNvPr id="5" name="Google Shape;104;p3">
            <a:extLst>
              <a:ext uri="{FF2B5EF4-FFF2-40B4-BE49-F238E27FC236}">
                <a16:creationId xmlns:a16="http://schemas.microsoft.com/office/drawing/2014/main" xmlns="" id="{E52E61EA-5705-43B4-B01E-1F7690674BF7}"/>
              </a:ext>
            </a:extLst>
          </p:cNvPr>
          <p:cNvSpPr txBox="1"/>
          <p:nvPr/>
        </p:nvSpPr>
        <p:spPr>
          <a:xfrm>
            <a:off x="908974" y="1712550"/>
            <a:ext cx="7176922" cy="4390450"/>
          </a:xfrm>
          <a:prstGeom prst="rect">
            <a:avLst/>
          </a:prstGeom>
          <a:noFill/>
          <a:ln>
            <a:noFill/>
          </a:ln>
        </p:spPr>
        <p:txBody>
          <a:bodyPr spcFirstLastPara="1" wrap="square" lIns="91425" tIns="91425" rIns="91425" bIns="91425" anchor="t" anchorCtr="0">
            <a:noAutofit/>
          </a:bodyPr>
          <a:lstStyle/>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Η προσαρμοστική επαναχρησιμοποίηση ενσωματώνει ξεπερασμένες βιομηχανικές δομές στην αστική ανάπτυξη μετατρέποντάς τες σε λειτουργικούς χώρους, όπως πράσινους διαδρόμους, πάρκα αναψυχής ή πολιτιστικά κέντρα, που προωθούν τη βιωσιμότητα και τη συμμετοχή της κοινότητας με την επαναχρησιμοποίηση των πόρων και τη διατήρηση του ιστορικού χαρακτήρα.</a:t>
            </a:r>
          </a:p>
          <a:p>
            <a:pPr marL="457200" lvl="0" indent="-342900">
              <a:buClr>
                <a:srgbClr val="2330DC"/>
              </a:buClr>
              <a:buSzPts val="1800"/>
              <a:buFont typeface="Roboto"/>
              <a:buChar char="●"/>
            </a:pPr>
            <a:endParaRPr lang="el-GR"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Η </a:t>
            </a:r>
            <a:r>
              <a:rPr lang="el-GR" sz="1500" dirty="0" err="1">
                <a:solidFill>
                  <a:srgbClr val="2330DC"/>
                </a:solidFill>
                <a:latin typeface="Roboto"/>
                <a:ea typeface="Roboto"/>
                <a:cs typeface="Roboto"/>
                <a:sym typeface="Roboto"/>
              </a:rPr>
              <a:t>πολυλειτουργικότητα</a:t>
            </a:r>
            <a:r>
              <a:rPr lang="el-GR" sz="1500" dirty="0">
                <a:solidFill>
                  <a:srgbClr val="2330DC"/>
                </a:solidFill>
                <a:latin typeface="Roboto"/>
                <a:ea typeface="Roboto"/>
                <a:cs typeface="Roboto"/>
                <a:sym typeface="Roboto"/>
              </a:rPr>
              <a:t> αποτελεί βασική αρχή, διότι επιτρέπει στα επαναχρησιμοποιημένα βιομηχανικά αντικείμενα να ικανοποιούν ταυτόχρονα οικολογικές, πολιτιστικές και κοινωνικές ανάγκες, όπως η μετατροπή ενός εγκαταλελειμμένου σιδηροδρόμου σε πάρκο που χρησιμεύει ως μονοπάτι αναψυχής, βιότοπος άγριας ζωής και πράσινο ρυθμιστικό στοιχείο για τις αστικές περιοχές.</a:t>
            </a:r>
          </a:p>
          <a:p>
            <a:pPr marL="457200" lvl="0" indent="-342900">
              <a:buClr>
                <a:srgbClr val="2330DC"/>
              </a:buClr>
              <a:buSzPts val="1800"/>
              <a:buFont typeface="Roboto"/>
              <a:buChar char="●"/>
            </a:pPr>
            <a:endParaRPr lang="el-GR"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Η ενσωμάτωση </a:t>
            </a:r>
            <a:r>
              <a:rPr lang="el-GR" sz="1500" dirty="0" err="1">
                <a:solidFill>
                  <a:srgbClr val="2330DC"/>
                </a:solidFill>
                <a:latin typeface="Roboto"/>
                <a:ea typeface="Roboto"/>
                <a:cs typeface="Roboto"/>
                <a:sym typeface="Roboto"/>
              </a:rPr>
              <a:t>οικοσυστημικών</a:t>
            </a:r>
            <a:r>
              <a:rPr lang="el-GR" sz="1500" dirty="0">
                <a:solidFill>
                  <a:srgbClr val="2330DC"/>
                </a:solidFill>
                <a:latin typeface="Roboto"/>
                <a:ea typeface="Roboto"/>
                <a:cs typeface="Roboto"/>
                <a:sym typeface="Roboto"/>
              </a:rPr>
              <a:t> υπηρεσιών ενισχύει την αστική βιωσιμότητα, με χαρακτηριστικά όπως οι πράσινες στέγες, οι κήποι βροχής και οι φυτικοί διάδρομοι που βελτιώνουν την ποιότητα του αέρα, διαχειρίζονται τα όμβρια ύδατα και υποστηρίζουν τη βιοποικιλότητα αποδεικνύοντας την αρμονική συνύπαρξη φυσικού και δομημένου περιβάλλοντος</a:t>
            </a:r>
            <a:r>
              <a:rPr lang="en-GB" sz="1500" dirty="0" smtClean="0">
                <a:solidFill>
                  <a:srgbClr val="2330DC"/>
                </a:solidFill>
                <a:latin typeface="Roboto"/>
                <a:ea typeface="Roboto"/>
                <a:cs typeface="Roboto"/>
                <a:sym typeface="Roboto"/>
              </a:rPr>
              <a:t>.</a:t>
            </a:r>
            <a:endParaRPr sz="15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516835"/>
            <a:ext cx="5215149" cy="5612665"/>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1.3. </a:t>
            </a:r>
            <a:r>
              <a:rPr lang="el-GR" sz="3200" dirty="0">
                <a:solidFill>
                  <a:srgbClr val="2330DC"/>
                </a:solidFill>
                <a:latin typeface="Roboto"/>
                <a:ea typeface="Roboto"/>
                <a:cs typeface="Roboto"/>
                <a:sym typeface="Roboto"/>
              </a:rPr>
              <a:t>Η Ιστορία της Πολιτικής Διατήρησης και της Αστικής Προσαρμοστικής </a:t>
            </a:r>
            <a:r>
              <a:rPr lang="el-GR" sz="3200" dirty="0" smtClean="0">
                <a:solidFill>
                  <a:srgbClr val="2330DC"/>
                </a:solidFill>
                <a:latin typeface="Roboto"/>
                <a:ea typeface="Roboto"/>
                <a:cs typeface="Roboto"/>
                <a:sym typeface="Roboto"/>
              </a:rPr>
              <a:t>Επαναχρησιμοποίησης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a:solidFill>
                  <a:srgbClr val="2330DC"/>
                </a:solidFill>
                <a:latin typeface="Roboto"/>
                <a:ea typeface="Roboto"/>
                <a:cs typeface="Roboto"/>
                <a:sym typeface="Roboto"/>
              </a:rPr>
              <a:t>Η π</a:t>
            </a:r>
            <a:r>
              <a:rPr lang="en-GB" dirty="0" err="1">
                <a:solidFill>
                  <a:srgbClr val="2330DC"/>
                </a:solidFill>
                <a:latin typeface="Roboto"/>
                <a:ea typeface="Roboto"/>
                <a:cs typeface="Roboto"/>
                <a:sym typeface="Roboto"/>
              </a:rPr>
              <a:t>ροσ</a:t>
            </a:r>
            <a:r>
              <a:rPr lang="en-GB" dirty="0">
                <a:solidFill>
                  <a:srgbClr val="2330DC"/>
                </a:solidFill>
                <a:latin typeface="Roboto"/>
                <a:ea typeface="Roboto"/>
                <a:cs typeface="Roboto"/>
                <a:sym typeface="Roboto"/>
              </a:rPr>
              <a:t>αρμοστική επαναχρησιμοποίηση εξελίχθηκε από ανάγκη σε σκόπιμη πρακτική, με ιστορικές ρίζες στην πρακτική συντήρηση κατά την αρχαιότητα και τον μεσαίωνα, και σταδιακά έγινε μια στοχευμένη φιλοσοφία σχεδιασμού που δίνει έμφαση στη βιωσιμότητα και την πολιτιστική διατήρηση</a:t>
            </a:r>
            <a:r>
              <a:rPr lang="lt-LT" dirty="0">
                <a:solidFill>
                  <a:srgbClr val="2330DC"/>
                </a:solidFill>
                <a:latin typeface="Roboto"/>
                <a:ea typeface="Roboto"/>
                <a:cs typeface="Roboto"/>
                <a:sym typeface="Roboto"/>
              </a:rPr>
              <a:t>.</a:t>
            </a:r>
          </a:p>
          <a:p>
            <a:pPr marL="457200" lvl="0" indent="-342900">
              <a:buClr>
                <a:srgbClr val="2330DC"/>
              </a:buClr>
              <a:buSzPts val="1800"/>
              <a:buFont typeface="Roboto"/>
              <a:buChar char="●"/>
            </a:pPr>
            <a:endParaRPr lang="lt-LT"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dirty="0">
                <a:solidFill>
                  <a:srgbClr val="2330DC"/>
                </a:solidFill>
                <a:latin typeface="Roboto"/>
                <a:ea typeface="Roboto"/>
                <a:cs typeface="Roboto"/>
                <a:sym typeface="Roboto"/>
              </a:rPr>
              <a:t>Ο 19ος και ο 20ός α</a:t>
            </a:r>
            <a:r>
              <a:rPr lang="en-GB" dirty="0" err="1">
                <a:solidFill>
                  <a:srgbClr val="2330DC"/>
                </a:solidFill>
                <a:latin typeface="Roboto"/>
                <a:ea typeface="Roboto"/>
                <a:cs typeface="Roboto"/>
                <a:sym typeface="Roboto"/>
              </a:rPr>
              <a:t>ιών</a:t>
            </a:r>
            <a:r>
              <a:rPr lang="en-GB" dirty="0">
                <a:solidFill>
                  <a:srgbClr val="2330DC"/>
                </a:solidFill>
                <a:latin typeface="Roboto"/>
                <a:ea typeface="Roboto"/>
                <a:cs typeface="Roboto"/>
                <a:sym typeface="Roboto"/>
              </a:rPr>
              <a:t>ας διαμόρφωσαν τη σύγχρονη πολιτική </a:t>
            </a:r>
            <a:r>
              <a:rPr lang="el-GR" dirty="0">
                <a:solidFill>
                  <a:srgbClr val="2330DC"/>
                </a:solidFill>
                <a:latin typeface="Roboto"/>
                <a:ea typeface="Roboto"/>
                <a:cs typeface="Roboto"/>
                <a:sym typeface="Roboto"/>
              </a:rPr>
              <a:t>δια</a:t>
            </a:r>
            <a:r>
              <a:rPr lang="en-GB" dirty="0" err="1">
                <a:solidFill>
                  <a:srgbClr val="2330DC"/>
                </a:solidFill>
                <a:latin typeface="Roboto"/>
                <a:ea typeface="Roboto"/>
                <a:cs typeface="Roboto"/>
                <a:sym typeface="Roboto"/>
              </a:rPr>
              <a:t>τήρησης</a:t>
            </a:r>
            <a:r>
              <a:rPr lang="en-GB" dirty="0">
                <a:solidFill>
                  <a:srgbClr val="2330DC"/>
                </a:solidFill>
                <a:latin typeface="Roboto"/>
                <a:ea typeface="Roboto"/>
                <a:cs typeface="Roboto"/>
                <a:sym typeface="Roboto"/>
              </a:rPr>
              <a:t>, </a:t>
            </a:r>
            <a:r>
              <a:rPr lang="en-GB" dirty="0" err="1">
                <a:solidFill>
                  <a:srgbClr val="2330DC"/>
                </a:solidFill>
                <a:latin typeface="Roboto"/>
                <a:ea typeface="Roboto"/>
                <a:cs typeface="Roboto"/>
                <a:sym typeface="Roboto"/>
              </a:rPr>
              <a:t>με</a:t>
            </a:r>
            <a:r>
              <a:rPr lang="en-GB" dirty="0">
                <a:solidFill>
                  <a:srgbClr val="2330DC"/>
                </a:solidFill>
                <a:latin typeface="Roboto"/>
                <a:ea typeface="Roboto"/>
                <a:cs typeface="Roboto"/>
                <a:sym typeface="Roboto"/>
              </a:rPr>
              <a:t> </a:t>
            </a:r>
            <a:r>
              <a:rPr lang="en-GB" dirty="0" err="1" smtClean="0">
                <a:solidFill>
                  <a:srgbClr val="2330DC"/>
                </a:solidFill>
                <a:latin typeface="Roboto"/>
                <a:ea typeface="Roboto"/>
                <a:cs typeface="Roboto"/>
                <a:sym typeface="Roboto"/>
              </a:rPr>
              <a:t>σημ</a:t>
            </a:r>
            <a:r>
              <a:rPr lang="en-GB" dirty="0" smtClean="0">
                <a:solidFill>
                  <a:srgbClr val="2330DC"/>
                </a:solidFill>
                <a:latin typeface="Roboto"/>
                <a:ea typeface="Roboto"/>
                <a:cs typeface="Roboto"/>
                <a:sym typeface="Roboto"/>
              </a:rPr>
              <a:t>α</a:t>
            </a:r>
            <a:r>
              <a:rPr lang="el-GR" dirty="0" err="1" smtClean="0">
                <a:solidFill>
                  <a:srgbClr val="2330DC"/>
                </a:solidFill>
                <a:latin typeface="Roboto"/>
                <a:ea typeface="Roboto"/>
                <a:cs typeface="Roboto"/>
                <a:sym typeface="Roboto"/>
              </a:rPr>
              <a:t>ντικά</a:t>
            </a:r>
            <a:r>
              <a:rPr lang="en-GB" dirty="0" smtClean="0">
                <a:solidFill>
                  <a:srgbClr val="2330DC"/>
                </a:solidFill>
                <a:latin typeface="Roboto"/>
                <a:ea typeface="Roboto"/>
                <a:cs typeface="Roboto"/>
                <a:sym typeface="Roboto"/>
              </a:rPr>
              <a:t> </a:t>
            </a:r>
            <a:r>
              <a:rPr lang="en-GB" dirty="0">
                <a:solidFill>
                  <a:srgbClr val="2330DC"/>
                </a:solidFill>
                <a:latin typeface="Roboto"/>
                <a:ea typeface="Roboto"/>
                <a:cs typeface="Roboto"/>
                <a:sym typeface="Roboto"/>
              </a:rPr>
              <a:t>κινήματα όπως η έμφαση του John Ruskin στη διατήρηση της αυθεντικότητας των υλικών και η εστίαση του Viollet-le-Duc στην αποκατάσταση, με αποκορύφωμα παγκόσμια πλαίσια όπως ο Χάρτης της </a:t>
            </a:r>
            <a:r>
              <a:rPr lang="en-GB" dirty="0" smtClean="0">
                <a:solidFill>
                  <a:srgbClr val="2330DC"/>
                </a:solidFill>
                <a:latin typeface="Roboto"/>
                <a:ea typeface="Roboto"/>
                <a:cs typeface="Roboto"/>
                <a:sym typeface="Roboto"/>
              </a:rPr>
              <a:t>Βενετίας</a:t>
            </a:r>
            <a:r>
              <a:rPr lang="en-GB" sz="1500" dirty="0" smtClean="0">
                <a:solidFill>
                  <a:srgbClr val="2330DC"/>
                </a:solidFill>
                <a:latin typeface="Roboto"/>
                <a:ea typeface="Roboto"/>
                <a:cs typeface="Roboto"/>
                <a:sym typeface="Roboto"/>
              </a:rPr>
              <a:t>​</a:t>
            </a:r>
            <a:r>
              <a:rPr lang="en-GB" sz="1500" dirty="0">
                <a:solidFill>
                  <a:srgbClr val="2330DC"/>
                </a:solidFill>
                <a:latin typeface="Roboto"/>
                <a:ea typeface="Roboto"/>
                <a:cs typeface="Roboto"/>
                <a:sym typeface="Roboto"/>
              </a:rPr>
              <a:t>.</a:t>
            </a:r>
            <a:endParaRPr sz="1500" b="0" i="0" u="none" strike="noStrike" cap="none" dirty="0">
              <a:solidFill>
                <a:srgbClr val="2330DC"/>
              </a:solidFill>
              <a:latin typeface="Roboto"/>
              <a:ea typeface="Roboto"/>
              <a:cs typeface="Roboto"/>
              <a:sym typeface="Roboto"/>
            </a:endParaRPr>
          </a:p>
        </p:txBody>
      </p:sp>
      <p:sp>
        <p:nvSpPr>
          <p:cNvPr id="4" name="Google Shape;109;g308ead12222_0_14">
            <a:extLst>
              <a:ext uri="{FF2B5EF4-FFF2-40B4-BE49-F238E27FC236}">
                <a16:creationId xmlns:a16="http://schemas.microsoft.com/office/drawing/2014/main" xmlns="" id="{4E750EC1-6C61-418B-91FE-003F255F1590}"/>
              </a:ext>
            </a:extLst>
          </p:cNvPr>
          <p:cNvSpPr txBox="1"/>
          <p:nvPr/>
        </p:nvSpPr>
        <p:spPr>
          <a:xfrm>
            <a:off x="5929101" y="2107096"/>
            <a:ext cx="5215149" cy="3817454"/>
          </a:xfrm>
          <a:prstGeom prst="rect">
            <a:avLst/>
          </a:prstGeom>
          <a:noFill/>
          <a:ln>
            <a:noFill/>
          </a:ln>
        </p:spPr>
        <p:txBody>
          <a:bodyPr spcFirstLastPara="1" wrap="square" lIns="91425" tIns="91425" rIns="91425" bIns="91425" anchor="t" anchorCtr="0">
            <a:noAutofit/>
          </a:bodyPr>
          <a:lstStyle/>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παγκόσμιοι χάρτες διατήρησης καθιέρωσαν αρχές για την προσαρμοστική επαναχρησιμοποίηση υποστηρίζοντας την ελάχιστη παρέμβαση, την αυθεντικότητα και την ενσωμάτωση των ιστορικών χώρων στη σύγχρονη αστική ζωή, ώστε να διασφαλιστεί η σημασία και η διατήρησή τους.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σύγχρονη προσαρμοστική επαναχρησιμοποίηση ευθυγραμμίζεται με τη βιωσιμότητα και τη </a:t>
            </a:r>
            <a:r>
              <a:rPr lang="el-GR" sz="1600" dirty="0" err="1">
                <a:solidFill>
                  <a:srgbClr val="2330DC"/>
                </a:solidFill>
                <a:latin typeface="Roboto"/>
                <a:ea typeface="Roboto"/>
                <a:cs typeface="Roboto"/>
                <a:sym typeface="Roboto"/>
              </a:rPr>
              <a:t>συμπεριληπτικότητα</a:t>
            </a:r>
            <a:r>
              <a:rPr lang="el-GR" sz="1600" dirty="0">
                <a:solidFill>
                  <a:srgbClr val="2330DC"/>
                </a:solidFill>
                <a:latin typeface="Roboto"/>
                <a:ea typeface="Roboto"/>
                <a:cs typeface="Roboto"/>
                <a:sym typeface="Roboto"/>
              </a:rPr>
              <a:t> μετατρέποντας </a:t>
            </a:r>
            <a:r>
              <a:rPr lang="el-GR" sz="1600" dirty="0" err="1">
                <a:solidFill>
                  <a:srgbClr val="2330DC"/>
                </a:solidFill>
                <a:latin typeface="Roboto"/>
                <a:ea typeface="Roboto"/>
                <a:cs typeface="Roboto"/>
                <a:sym typeface="Roboto"/>
              </a:rPr>
              <a:t>παραμελημένα</a:t>
            </a:r>
            <a:r>
              <a:rPr lang="el-GR" sz="1600" dirty="0">
                <a:solidFill>
                  <a:srgbClr val="2330DC"/>
                </a:solidFill>
                <a:latin typeface="Roboto"/>
                <a:ea typeface="Roboto"/>
                <a:cs typeface="Roboto"/>
                <a:sym typeface="Roboto"/>
              </a:rPr>
              <a:t> βιομηχανικά και πολιτιστικά ορόσημα σε λειτουργικούς χώρους που υποστηρίζουν οικολογικούς, κοινωνικούς και οικονομικούς στόχους, ενώ παράλληλα τιμούν την ιστορική τους σημασία.</a:t>
            </a:r>
            <a:endParaRPr lang="el-GR" sz="3200" dirty="0">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6577224"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1.4. </a:t>
            </a:r>
            <a:r>
              <a:rPr lang="el-GR" sz="3200" dirty="0">
                <a:solidFill>
                  <a:srgbClr val="2330DC"/>
                </a:solidFill>
                <a:latin typeface="Roboto"/>
                <a:ea typeface="Roboto"/>
                <a:cs typeface="Roboto"/>
                <a:sym typeface="Roboto"/>
              </a:rPr>
              <a:t>Η Προσέγγιση της Ευρωπαϊκής Ένωσης για την Αστική </a:t>
            </a:r>
            <a:r>
              <a:rPr lang="el-GR" sz="3200" dirty="0" smtClean="0">
                <a:solidFill>
                  <a:srgbClr val="2330DC"/>
                </a:solidFill>
                <a:latin typeface="Roboto"/>
                <a:ea typeface="Roboto"/>
                <a:cs typeface="Roboto"/>
                <a:sym typeface="Roboto"/>
              </a:rPr>
              <a:t>Επαναχρησιμοποίηση</a:t>
            </a:r>
            <a:r>
              <a:rPr lang="en-GB" sz="3200" dirty="0" smtClean="0">
                <a:solidFill>
                  <a:srgbClr val="2330DC"/>
                </a:solidFill>
                <a:latin typeface="Roboto"/>
                <a:ea typeface="Roboto"/>
                <a:cs typeface="Roboto"/>
                <a:sym typeface="Roboto"/>
              </a:rPr>
              <a:t> </a:t>
            </a:r>
            <a:endParaRPr sz="32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Η </a:t>
            </a:r>
            <a:r>
              <a:rPr lang="en-GB" sz="1600" dirty="0" err="1">
                <a:solidFill>
                  <a:srgbClr val="2330DC"/>
                </a:solidFill>
                <a:latin typeface="Roboto"/>
                <a:ea typeface="Roboto"/>
                <a:cs typeface="Roboto"/>
                <a:sym typeface="Roboto"/>
              </a:rPr>
              <a:t>Ευρω</a:t>
            </a:r>
            <a:r>
              <a:rPr lang="en-GB" sz="1600" dirty="0">
                <a:solidFill>
                  <a:srgbClr val="2330DC"/>
                </a:solidFill>
                <a:latin typeface="Roboto"/>
                <a:ea typeface="Roboto"/>
                <a:cs typeface="Roboto"/>
                <a:sym typeface="Roboto"/>
              </a:rPr>
              <a:t>παϊκή Ένωση ενσωματώνει τις αρχές της κυκλικής οικονομίας στην αστική επαναχρησιμοποίηση δίνοντας προτεραιότητα στη βιώσιμη ανάπτυξη μέσω της ανακύκλωσης υλικών, της αστικής ανάπλασης και των στρατηγικών συμπαγών πόλεων που ελαχιστοποιούν τις περιβαλλοντικές επιπτώσεις και την αστική εξάπλωση.</a:t>
            </a: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Πολιτικές</a:t>
            </a:r>
            <a:r>
              <a:rPr lang="en-GB" sz="1600" dirty="0">
                <a:solidFill>
                  <a:srgbClr val="2330DC"/>
                </a:solidFill>
                <a:latin typeface="Roboto"/>
                <a:ea typeface="Roboto"/>
                <a:cs typeface="Roboto"/>
                <a:sym typeface="Roboto"/>
              </a:rPr>
              <a:t> όπ</a:t>
            </a:r>
            <a:r>
              <a:rPr lang="en-GB" sz="1600" dirty="0" err="1">
                <a:solidFill>
                  <a:srgbClr val="2330DC"/>
                </a:solidFill>
                <a:latin typeface="Roboto"/>
                <a:ea typeface="Roboto"/>
                <a:cs typeface="Roboto"/>
                <a:sym typeface="Roboto"/>
              </a:rPr>
              <a:t>ως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το</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Νέο</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Ευρω</a:t>
            </a:r>
            <a:r>
              <a:rPr lang="en-GB" sz="1600" dirty="0">
                <a:solidFill>
                  <a:srgbClr val="2330DC"/>
                </a:solidFill>
                <a:latin typeface="Roboto"/>
                <a:ea typeface="Roboto"/>
                <a:cs typeface="Roboto"/>
                <a:sym typeface="Roboto"/>
              </a:rPr>
              <a:t>παϊκό </a:t>
            </a:r>
            <a:r>
              <a:rPr lang="el-GR" sz="1600" dirty="0">
                <a:solidFill>
                  <a:srgbClr val="2330DC"/>
                </a:solidFill>
                <a:latin typeface="Roboto"/>
                <a:ea typeface="Roboto"/>
                <a:cs typeface="Roboto"/>
                <a:sym typeface="Roboto"/>
              </a:rPr>
              <a:t>Μπάουχαους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δίνουν</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έμφ</a:t>
            </a:r>
            <a:r>
              <a:rPr lang="en-GB" sz="1600" dirty="0">
                <a:solidFill>
                  <a:srgbClr val="2330DC"/>
                </a:solidFill>
                <a:latin typeface="Roboto"/>
                <a:ea typeface="Roboto"/>
                <a:cs typeface="Roboto"/>
                <a:sym typeface="Roboto"/>
              </a:rPr>
              <a:t>αση στη </a:t>
            </a:r>
            <a:r>
              <a:rPr lang="el-GR" sz="1600" dirty="0" err="1">
                <a:solidFill>
                  <a:srgbClr val="2330DC"/>
                </a:solidFill>
                <a:latin typeface="Roboto"/>
                <a:ea typeface="Roboto"/>
                <a:cs typeface="Roboto"/>
                <a:sym typeface="Roboto"/>
              </a:rPr>
              <a:t>συμπεριληπτικότητα</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τη</a:t>
            </a:r>
            <a:r>
              <a:rPr lang="en-GB" sz="1600" dirty="0">
                <a:solidFill>
                  <a:srgbClr val="2330DC"/>
                </a:solidFill>
                <a:latin typeface="Roboto"/>
                <a:ea typeface="Roboto"/>
                <a:cs typeface="Roboto"/>
                <a:sym typeface="Roboto"/>
              </a:rPr>
              <a:t> β</a:t>
            </a:r>
            <a:r>
              <a:rPr lang="en-GB" sz="1600" dirty="0" err="1">
                <a:solidFill>
                  <a:srgbClr val="2330DC"/>
                </a:solidFill>
                <a:latin typeface="Roboto"/>
                <a:ea typeface="Roboto"/>
                <a:cs typeface="Roboto"/>
                <a:sym typeface="Roboto"/>
              </a:rPr>
              <a:t>ιωσιμότητ</a:t>
            </a:r>
            <a:r>
              <a:rPr lang="en-GB" sz="1600" dirty="0">
                <a:solidFill>
                  <a:srgbClr val="2330DC"/>
                </a:solidFill>
                <a:latin typeface="Roboto"/>
                <a:ea typeface="Roboto"/>
                <a:cs typeface="Roboto"/>
                <a:sym typeface="Roboto"/>
              </a:rPr>
              <a:t>α και την αισθητική καινοτομία προωθώντας τη συνεργασία μεταξύ των ενδιαφερομένων μερών για την επαν</a:t>
            </a:r>
            <a:r>
              <a:rPr lang="el-GR" sz="1600" dirty="0" err="1">
                <a:solidFill>
                  <a:srgbClr val="2330DC"/>
                </a:solidFill>
                <a:latin typeface="Roboto"/>
                <a:ea typeface="Roboto"/>
                <a:cs typeface="Roboto"/>
                <a:sym typeface="Roboto"/>
              </a:rPr>
              <a:t>αχρησιμοποίη</a:t>
            </a:r>
            <a:r>
              <a:rPr lang="en-GB" sz="1600" dirty="0" err="1">
                <a:solidFill>
                  <a:srgbClr val="2330DC"/>
                </a:solidFill>
                <a:latin typeface="Roboto"/>
                <a:ea typeface="Roboto"/>
                <a:cs typeface="Roboto"/>
                <a:sym typeface="Roboto"/>
              </a:rPr>
              <a:t>ση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των</a:t>
            </a:r>
            <a:r>
              <a:rPr lang="en-GB" sz="1600" dirty="0">
                <a:solidFill>
                  <a:srgbClr val="2330DC"/>
                </a:solidFill>
                <a:latin typeface="Roboto"/>
                <a:ea typeface="Roboto"/>
                <a:cs typeface="Roboto"/>
                <a:sym typeface="Roboto"/>
              </a:rPr>
              <a:t> α</a:t>
            </a:r>
            <a:r>
              <a:rPr lang="en-GB" sz="1600" dirty="0" err="1">
                <a:solidFill>
                  <a:srgbClr val="2330DC"/>
                </a:solidFill>
                <a:latin typeface="Roboto"/>
                <a:ea typeface="Roboto"/>
                <a:cs typeface="Roboto"/>
                <a:sym typeface="Roboto"/>
              </a:rPr>
              <a:t>στικών</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χώρων</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σε</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ολυλειτουργικά</a:t>
            </a:r>
            <a:r>
              <a:rPr lang="en-GB" sz="1600" dirty="0">
                <a:solidFill>
                  <a:srgbClr val="2330DC"/>
                </a:solidFill>
                <a:latin typeface="Roboto"/>
                <a:ea typeface="Roboto"/>
                <a:cs typeface="Roboto"/>
                <a:sym typeface="Roboto"/>
              </a:rPr>
              <a:t> και π</a:t>
            </a:r>
            <a:r>
              <a:rPr lang="en-GB" sz="1600" dirty="0" err="1">
                <a:solidFill>
                  <a:srgbClr val="2330DC"/>
                </a:solidFill>
                <a:latin typeface="Roboto"/>
                <a:ea typeface="Roboto"/>
                <a:cs typeface="Roboto"/>
                <a:sym typeface="Roboto"/>
              </a:rPr>
              <a:t>ολιτιστικά</a:t>
            </a:r>
            <a:r>
              <a:rPr lang="en-GB" sz="1600" dirty="0">
                <a:solidFill>
                  <a:srgbClr val="2330DC"/>
                </a:solidFill>
                <a:latin typeface="Roboto"/>
                <a:ea typeface="Roboto"/>
                <a:cs typeface="Roboto"/>
                <a:sym typeface="Roboto"/>
              </a:rPr>
              <a:t> π</a:t>
            </a:r>
            <a:r>
              <a:rPr lang="en-GB" sz="1600" dirty="0" err="1">
                <a:solidFill>
                  <a:srgbClr val="2330DC"/>
                </a:solidFill>
                <a:latin typeface="Roboto"/>
                <a:ea typeface="Roboto"/>
                <a:cs typeface="Roboto"/>
                <a:sym typeface="Roboto"/>
              </a:rPr>
              <a:t>λούσι</a:t>
            </a:r>
            <a:r>
              <a:rPr lang="en-GB" sz="1600" dirty="0">
                <a:solidFill>
                  <a:srgbClr val="2330DC"/>
                </a:solidFill>
                <a:latin typeface="Roboto"/>
                <a:ea typeface="Roboto"/>
                <a:cs typeface="Roboto"/>
                <a:sym typeface="Roboto"/>
              </a:rPr>
              <a:t>α </a:t>
            </a:r>
            <a:r>
              <a:rPr lang="en-GB" sz="1600" dirty="0" smtClean="0">
                <a:solidFill>
                  <a:srgbClr val="2330DC"/>
                </a:solidFill>
                <a:latin typeface="Roboto"/>
                <a:ea typeface="Roboto"/>
                <a:cs typeface="Roboto"/>
                <a:sym typeface="Roboto"/>
              </a:rPr>
              <a:t>περιβάλλοντα</a:t>
            </a:r>
            <a:r>
              <a:rPr lang="el-GR" sz="1600" dirty="0" smtClean="0">
                <a:solidFill>
                  <a:srgbClr val="2330DC"/>
                </a:solidFill>
                <a:latin typeface="Roboto"/>
                <a:ea typeface="Roboto"/>
                <a:cs typeface="Roboto"/>
                <a:sym typeface="Roboto"/>
              </a:rPr>
              <a:t>.</a:t>
            </a:r>
            <a:r>
              <a:rPr lang="en-GB" sz="1600" dirty="0" smtClean="0">
                <a:solidFill>
                  <a:srgbClr val="2330DC"/>
                </a:solidFill>
                <a:latin typeface="Roboto"/>
                <a:ea typeface="Roboto"/>
                <a:cs typeface="Roboto"/>
                <a:sym typeface="Roboto"/>
              </a:rPr>
              <a:t> </a:t>
            </a:r>
            <a:r>
              <a:rPr lang="en-GB" sz="1600" dirty="0" smtClean="0">
                <a:solidFill>
                  <a:srgbClr val="2330DC"/>
                </a:solidFill>
                <a:latin typeface="Roboto"/>
                <a:ea typeface="Roboto"/>
                <a:cs typeface="Roboto"/>
                <a:sym typeface="Roboto"/>
              </a:rPr>
              <a:t>​</a:t>
            </a: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293E23D6-8D0A-4BCC-92C4-AB27EF9B8C4F}"/>
              </a:ext>
            </a:extLst>
          </p:cNvPr>
          <p:cNvPicPr>
            <a:picLocks noChangeAspect="1"/>
          </p:cNvPicPr>
          <p:nvPr/>
        </p:nvPicPr>
        <p:blipFill>
          <a:blip r:embed="rId4"/>
          <a:stretch>
            <a:fillRect/>
          </a:stretch>
        </p:blipFill>
        <p:spPr>
          <a:xfrm>
            <a:off x="7458075" y="923925"/>
            <a:ext cx="3600000" cy="3600000"/>
          </a:xfrm>
          <a:prstGeom prst="rect">
            <a:avLst/>
          </a:prstGeom>
        </p:spPr>
      </p:pic>
    </p:spTree>
    <p:extLst>
      <p:ext uri="{BB962C8B-B14F-4D97-AF65-F5344CB8AC3E}">
        <p14:creationId xmlns:p14="http://schemas.microsoft.com/office/powerpoint/2010/main" val="71007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0" y="755000"/>
            <a:ext cx="6281949"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1.5. </a:t>
            </a:r>
            <a:r>
              <a:rPr lang="el-GR" sz="3200" dirty="0">
                <a:solidFill>
                  <a:srgbClr val="2330DC"/>
                </a:solidFill>
                <a:latin typeface="Roboto"/>
                <a:ea typeface="Roboto"/>
                <a:cs typeface="Roboto"/>
                <a:sym typeface="Roboto"/>
              </a:rPr>
              <a:t>Αστική </a:t>
            </a:r>
            <a:r>
              <a:rPr lang="el-GR" sz="3200" dirty="0" smtClean="0">
                <a:solidFill>
                  <a:srgbClr val="2330DC"/>
                </a:solidFill>
                <a:latin typeface="Roboto"/>
                <a:ea typeface="Roboto"/>
                <a:cs typeface="Roboto"/>
                <a:sym typeface="Roboto"/>
              </a:rPr>
              <a:t>Επαναχρησιμοποίηση </a:t>
            </a:r>
            <a:r>
              <a:rPr lang="el-GR" sz="3200" dirty="0">
                <a:solidFill>
                  <a:srgbClr val="2330DC"/>
                </a:solidFill>
                <a:latin typeface="Roboto"/>
                <a:ea typeface="Roboto"/>
                <a:cs typeface="Roboto"/>
                <a:sym typeface="Roboto"/>
              </a:rPr>
              <a:t>στο Νέο Ευρωπαϊκό Μπάουχαους (</a:t>
            </a:r>
            <a:r>
              <a:rPr lang="el-GR" sz="3200" dirty="0" err="1">
                <a:solidFill>
                  <a:srgbClr val="2330DC"/>
                </a:solidFill>
                <a:latin typeface="Roboto"/>
                <a:ea typeface="Roboto"/>
                <a:cs typeface="Roboto"/>
                <a:sym typeface="Roboto"/>
              </a:rPr>
              <a:t>ΝΕΜπ</a:t>
            </a:r>
            <a:r>
              <a:rPr lang="el-GR" sz="3200" dirty="0">
                <a:solidFill>
                  <a:srgbClr val="2330DC"/>
                </a:solidFill>
                <a:latin typeface="Roboto"/>
                <a:ea typeface="Roboto"/>
                <a:cs typeface="Roboto"/>
                <a:sym typeface="Roboto"/>
              </a:rPr>
              <a:t>)</a:t>
            </a: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Το </a:t>
            </a:r>
            <a:r>
              <a:rPr lang="el-GR" sz="1600" dirty="0">
                <a:solidFill>
                  <a:srgbClr val="2330DC"/>
                </a:solidFill>
                <a:latin typeface="Roboto"/>
                <a:ea typeface="Roboto"/>
                <a:cs typeface="Roboto"/>
                <a:sym typeface="Roboto"/>
              </a:rPr>
              <a:t>Νέο Ευρωπαϊκό Μπάουχαους </a:t>
            </a:r>
            <a:r>
              <a:rPr lang="en-GB" sz="1600" dirty="0">
                <a:solidFill>
                  <a:srgbClr val="2330DC"/>
                </a:solidFill>
                <a:latin typeface="Roboto"/>
                <a:ea typeface="Roboto"/>
                <a:cs typeface="Roboto"/>
                <a:sym typeface="Roboto"/>
              </a:rPr>
              <a:t>(</a:t>
            </a:r>
            <a:r>
              <a:rPr lang="el-GR" sz="1600" dirty="0" err="1">
                <a:solidFill>
                  <a:srgbClr val="2330DC"/>
                </a:solidFill>
                <a:latin typeface="Roboto"/>
                <a:ea typeface="Roboto"/>
                <a:cs typeface="Roboto"/>
                <a:sym typeface="Roboto"/>
              </a:rPr>
              <a:t>ΝΕΜπ</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ενσωμ</a:t>
            </a:r>
            <a:r>
              <a:rPr lang="en-GB" sz="1600" dirty="0">
                <a:solidFill>
                  <a:srgbClr val="2330DC"/>
                </a:solidFill>
                <a:latin typeface="Roboto"/>
                <a:ea typeface="Roboto"/>
                <a:cs typeface="Roboto"/>
                <a:sym typeface="Roboto"/>
              </a:rPr>
              <a:t>ατώνει τη βιωσιμότητα, τη </a:t>
            </a:r>
            <a:r>
              <a:rPr lang="el-GR" sz="1600" dirty="0" err="1">
                <a:solidFill>
                  <a:srgbClr val="2330DC"/>
                </a:solidFill>
                <a:latin typeface="Roboto"/>
                <a:ea typeface="Roboto"/>
                <a:cs typeface="Roboto"/>
                <a:sym typeface="Roboto"/>
              </a:rPr>
              <a:t>συμπεριληπτικότητα</a:t>
            </a:r>
            <a:r>
              <a:rPr lang="en-GB" sz="1600" dirty="0">
                <a:solidFill>
                  <a:srgbClr val="2330DC"/>
                </a:solidFill>
                <a:latin typeface="Roboto"/>
                <a:ea typeface="Roboto"/>
                <a:cs typeface="Roboto"/>
                <a:sym typeface="Roboto"/>
              </a:rPr>
              <a:t> και </a:t>
            </a:r>
            <a:r>
              <a:rPr lang="en-GB" sz="1600" dirty="0" err="1">
                <a:solidFill>
                  <a:srgbClr val="2330DC"/>
                </a:solidFill>
                <a:latin typeface="Roboto"/>
                <a:ea typeface="Roboto"/>
                <a:cs typeface="Roboto"/>
                <a:sym typeface="Roboto"/>
              </a:rPr>
              <a:t>την</a:t>
            </a:r>
            <a:r>
              <a:rPr lang="en-GB" sz="1600" dirty="0">
                <a:solidFill>
                  <a:srgbClr val="2330DC"/>
                </a:solidFill>
                <a:latin typeface="Roboto"/>
                <a:ea typeface="Roboto"/>
                <a:cs typeface="Roboto"/>
                <a:sym typeface="Roboto"/>
              </a:rPr>
              <a:t> α</a:t>
            </a:r>
            <a:r>
              <a:rPr lang="en-GB" sz="1600" dirty="0" err="1">
                <a:solidFill>
                  <a:srgbClr val="2330DC"/>
                </a:solidFill>
                <a:latin typeface="Roboto"/>
                <a:ea typeface="Roboto"/>
                <a:cs typeface="Roboto"/>
                <a:sym typeface="Roboto"/>
              </a:rPr>
              <a:t>ισθητική</a:t>
            </a:r>
            <a:r>
              <a:rPr lang="en-GB" sz="1600" dirty="0">
                <a:solidFill>
                  <a:srgbClr val="2330DC"/>
                </a:solidFill>
                <a:latin typeface="Roboto"/>
                <a:ea typeface="Roboto"/>
                <a:cs typeface="Roboto"/>
                <a:sym typeface="Roboto"/>
              </a:rPr>
              <a:t> κα</a:t>
            </a:r>
            <a:r>
              <a:rPr lang="en-GB" sz="1600" dirty="0" err="1">
                <a:solidFill>
                  <a:srgbClr val="2330DC"/>
                </a:solidFill>
                <a:latin typeface="Roboto"/>
                <a:ea typeface="Roboto"/>
                <a:cs typeface="Roboto"/>
                <a:sym typeface="Roboto"/>
              </a:rPr>
              <a:t>ινοτομί</a:t>
            </a:r>
            <a:r>
              <a:rPr lang="en-GB" sz="1600" dirty="0">
                <a:solidFill>
                  <a:srgbClr val="2330DC"/>
                </a:solidFill>
                <a:latin typeface="Roboto"/>
                <a:ea typeface="Roboto"/>
                <a:cs typeface="Roboto"/>
                <a:sym typeface="Roboto"/>
              </a:rPr>
              <a:t>α στην αστική επανάχρηση, μετατρέποντας ξεπερασμένες δομές σε πολιτισ</a:t>
            </a:r>
            <a:r>
              <a:rPr lang="el-GR" sz="1600" dirty="0">
                <a:solidFill>
                  <a:srgbClr val="2330DC"/>
                </a:solidFill>
                <a:latin typeface="Roboto"/>
                <a:ea typeface="Roboto"/>
                <a:cs typeface="Roboto"/>
                <a:sym typeface="Roboto"/>
              </a:rPr>
              <a:t>μ</a:t>
            </a:r>
            <a:r>
              <a:rPr lang="en-GB" sz="1600" dirty="0" err="1">
                <a:solidFill>
                  <a:srgbClr val="2330DC"/>
                </a:solidFill>
                <a:latin typeface="Roboto"/>
                <a:ea typeface="Roboto"/>
                <a:cs typeface="Roboto"/>
                <a:sym typeface="Roboto"/>
              </a:rPr>
              <a:t>ικά</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σημ</a:t>
            </a:r>
            <a:r>
              <a:rPr lang="en-GB" sz="1600" dirty="0">
                <a:solidFill>
                  <a:srgbClr val="2330DC"/>
                </a:solidFill>
                <a:latin typeface="Roboto"/>
                <a:ea typeface="Roboto"/>
                <a:cs typeface="Roboto"/>
                <a:sym typeface="Roboto"/>
              </a:rPr>
              <a:t>αντικούς, πολυλειτουργικούς χώρους που ευθυγραμμίζονται με οικολογικούς και κοινωνικούς στόχους</a:t>
            </a:r>
            <a:r>
              <a:rPr lang="lt-LT" sz="1600" dirty="0">
                <a:solidFill>
                  <a:srgbClr val="2330DC"/>
                </a:solidFill>
                <a:latin typeface="Roboto"/>
                <a:ea typeface="Roboto"/>
                <a:cs typeface="Roboto"/>
                <a:sym typeface="Roboto"/>
              </a:rPr>
              <a:t>.</a:t>
            </a:r>
          </a:p>
          <a:p>
            <a:pPr marL="457200" lvl="0" indent="-342900">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Το </a:t>
            </a:r>
            <a:r>
              <a:rPr lang="el-GR" sz="1600" dirty="0" err="1">
                <a:solidFill>
                  <a:srgbClr val="2330DC"/>
                </a:solidFill>
                <a:latin typeface="Roboto"/>
                <a:ea typeface="Roboto"/>
                <a:cs typeface="Roboto"/>
                <a:sym typeface="Roboto"/>
              </a:rPr>
              <a:t>ΝΕΜπ</a:t>
            </a:r>
            <a:r>
              <a:rPr lang="en-GB" sz="1600" dirty="0" err="1">
                <a:solidFill>
                  <a:srgbClr val="2330DC"/>
                </a:solidFill>
                <a:latin typeface="Roboto"/>
                <a:ea typeface="Roboto"/>
                <a:cs typeface="Roboto"/>
                <a:sym typeface="Roboto"/>
              </a:rPr>
              <a:t>δίνει</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έμφ</a:t>
            </a:r>
            <a:r>
              <a:rPr lang="en-GB" sz="1600" dirty="0">
                <a:solidFill>
                  <a:srgbClr val="2330DC"/>
                </a:solidFill>
                <a:latin typeface="Roboto"/>
                <a:ea typeface="Roboto"/>
                <a:cs typeface="Roboto"/>
                <a:sym typeface="Roboto"/>
              </a:rPr>
              <a:t>αση στη συμμετοχή της κοινότητας και στην πολιτιστική διατήρηση διασφαλίζοντας ότι τα έργα προσαρμοστικής επαν</a:t>
            </a:r>
            <a:r>
              <a:rPr lang="el-GR" sz="1600" dirty="0" err="1">
                <a:solidFill>
                  <a:srgbClr val="2330DC"/>
                </a:solidFill>
                <a:latin typeface="Roboto"/>
                <a:ea typeface="Roboto"/>
                <a:cs typeface="Roboto"/>
                <a:sym typeface="Roboto"/>
              </a:rPr>
              <a:t>αχρησιμοποίηση</a:t>
            </a:r>
            <a:r>
              <a:rPr lang="en-GB" sz="1600" dirty="0">
                <a:solidFill>
                  <a:srgbClr val="2330DC"/>
                </a:solidFill>
                <a:latin typeface="Roboto"/>
                <a:ea typeface="Roboto"/>
                <a:cs typeface="Roboto"/>
                <a:sym typeface="Roboto"/>
              </a:rPr>
              <a:t>ς α</a:t>
            </a:r>
            <a:r>
              <a:rPr lang="en-GB" sz="1600" dirty="0" err="1">
                <a:solidFill>
                  <a:srgbClr val="2330DC"/>
                </a:solidFill>
                <a:latin typeface="Roboto"/>
                <a:ea typeface="Roboto"/>
                <a:cs typeface="Roboto"/>
                <a:sym typeface="Roboto"/>
              </a:rPr>
              <a:t>ντ</a:t>
            </a:r>
            <a:r>
              <a:rPr lang="en-GB" sz="1600" dirty="0">
                <a:solidFill>
                  <a:srgbClr val="2330DC"/>
                </a:solidFill>
                <a:latin typeface="Roboto"/>
                <a:ea typeface="Roboto"/>
                <a:cs typeface="Roboto"/>
                <a:sym typeface="Roboto"/>
              </a:rPr>
              <a:t>αποκρίνονται σε ποικίλες ανάγκες, ενώ παράλληλα τιμούν την ιστορική κληρονομιά, ενισχύουν την ανθεκτικότητα και τη δημιουργικότητα στον αστικό </a:t>
            </a:r>
            <a:r>
              <a:rPr lang="en-GB" sz="1600" dirty="0" smtClean="0">
                <a:solidFill>
                  <a:srgbClr val="2330DC"/>
                </a:solidFill>
                <a:latin typeface="Roboto"/>
                <a:ea typeface="Roboto"/>
                <a:cs typeface="Roboto"/>
                <a:sym typeface="Roboto"/>
              </a:rPr>
              <a:t>σχεδιασμό</a:t>
            </a:r>
            <a:r>
              <a:rPr lang="el-GR" sz="1600" dirty="0" smtClean="0">
                <a:solidFill>
                  <a:srgbClr val="2330DC"/>
                </a:solidFill>
                <a:latin typeface="Roboto"/>
                <a:ea typeface="Roboto"/>
                <a:cs typeface="Roboto"/>
                <a:sym typeface="Roboto"/>
              </a:rPr>
              <a:t>.</a:t>
            </a: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8B1DB24E-8805-4F0F-BC6D-1A40C8F83520}"/>
              </a:ext>
            </a:extLst>
          </p:cNvPr>
          <p:cNvPicPr>
            <a:picLocks noChangeAspect="1"/>
          </p:cNvPicPr>
          <p:nvPr/>
        </p:nvPicPr>
        <p:blipFill>
          <a:blip r:embed="rId4"/>
          <a:stretch>
            <a:fillRect/>
          </a:stretch>
        </p:blipFill>
        <p:spPr>
          <a:xfrm>
            <a:off x="7353300" y="1028700"/>
            <a:ext cx="3600000" cy="3600000"/>
          </a:xfrm>
          <a:prstGeom prst="rect">
            <a:avLst/>
          </a:prstGeom>
        </p:spPr>
      </p:pic>
    </p:spTree>
    <p:extLst>
      <p:ext uri="{BB962C8B-B14F-4D97-AF65-F5344CB8AC3E}">
        <p14:creationId xmlns:p14="http://schemas.microsoft.com/office/powerpoint/2010/main" val="64503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10234824"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1.6. </a:t>
            </a:r>
            <a:r>
              <a:rPr lang="el-GR" sz="3200" dirty="0">
                <a:solidFill>
                  <a:srgbClr val="2330DC"/>
                </a:solidFill>
                <a:latin typeface="Roboto"/>
                <a:ea typeface="Roboto"/>
                <a:cs typeface="Roboto"/>
                <a:sym typeface="Roboto"/>
              </a:rPr>
              <a:t>Προσεγγίσεις Επαναχρησιμοποίησης σε Κτήρια και Τοπία</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προσαρμοστική επαναχρησιμοποίηση προσφέρει ποικίλες στρατηγικές, όπως ο </a:t>
            </a:r>
            <a:r>
              <a:rPr lang="el-GR" sz="1600" dirty="0" err="1">
                <a:solidFill>
                  <a:srgbClr val="2330DC"/>
                </a:solidFill>
                <a:latin typeface="Roboto"/>
                <a:ea typeface="Roboto"/>
                <a:cs typeface="Roboto"/>
                <a:sym typeface="Roboto"/>
              </a:rPr>
              <a:t>μετεξοπλισμός</a:t>
            </a:r>
            <a:r>
              <a:rPr lang="el-GR" sz="1600" dirty="0">
                <a:solidFill>
                  <a:srgbClr val="2330DC"/>
                </a:solidFill>
                <a:latin typeface="Roboto"/>
                <a:ea typeface="Roboto"/>
                <a:cs typeface="Roboto"/>
                <a:sym typeface="Roboto"/>
              </a:rPr>
              <a:t> για ενεργειακή απόδοση, η αναγέννηση βιομηχανικών περιοχών και η αποκατάσταση υποβαθμισμένων τοπίων προσαρμόζοντας τις λύσεις σε συγκεκριμένες περιβαλλοντικές, κοινωνικές και λειτουργικές ανάγκες.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a:t>
            </a:r>
            <a:r>
              <a:rPr lang="el-GR" sz="1600" dirty="0" err="1">
                <a:solidFill>
                  <a:srgbClr val="2330DC"/>
                </a:solidFill>
                <a:latin typeface="Roboto"/>
                <a:ea typeface="Roboto"/>
                <a:cs typeface="Roboto"/>
                <a:sym typeface="Roboto"/>
              </a:rPr>
              <a:t>πολυλειτουργικότητα</a:t>
            </a:r>
            <a:r>
              <a:rPr lang="el-GR" sz="1600" dirty="0">
                <a:solidFill>
                  <a:srgbClr val="2330DC"/>
                </a:solidFill>
                <a:latin typeface="Roboto"/>
                <a:ea typeface="Roboto"/>
                <a:cs typeface="Roboto"/>
                <a:sym typeface="Roboto"/>
              </a:rPr>
              <a:t> αποτελεί ακρογωνιαίο λίθο των προσεγγίσεων επαναχρησιμοποίησης, καθώς επιτρέπει σε χώρους να εξυπηρετούν ταυτόχρονα οικολογικούς, πολιτιστικούς και κοινωνικούς σκοπούς, όπως η μετατροπή σιδηροδρόμων σε πράσινους δρόμους ή εργοστασίων σε αστικούς κόμβους μικτής χρήσης.</a:t>
            </a:r>
          </a:p>
          <a:p>
            <a:pPr marL="457200" lvl="0" indent="-342900">
              <a:buClr>
                <a:srgbClr val="2330DC"/>
              </a:buClr>
              <a:buSzPts val="1800"/>
              <a:buFont typeface="Roboto"/>
              <a:buChar char="●"/>
            </a:pPr>
            <a:endParaRPr lang="el-GR"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δημιουργική και βιώσιμη επαναχρησιμοποίηση αξιοποιεί τα υλικά και τις υπάρχουσες δομές ενσωματώνοντας πρακτικές όπως η ανακύκλωση και ο αρθρωτός σχεδιασμός για τη μείωση των περιβαλλοντικών επιπτώσεων, ενώ παράλληλα ενισχύει την αισθητική και λειτουργική αξία των αστικών τοπίων.</a:t>
            </a:r>
            <a:endParaRPr lang="el-GR" sz="32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61106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7066771"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1.7. </a:t>
            </a:r>
            <a:r>
              <a:rPr lang="el-GR" sz="3200" dirty="0">
                <a:solidFill>
                  <a:srgbClr val="2330DC"/>
                </a:solidFill>
                <a:latin typeface="Roboto"/>
                <a:ea typeface="Roboto"/>
                <a:cs typeface="Roboto"/>
                <a:sym typeface="Roboto"/>
              </a:rPr>
              <a:t>Ορισμός της Προσαρμοστικής </a:t>
            </a:r>
            <a:r>
              <a:rPr lang="el-GR" sz="3200" dirty="0" smtClean="0">
                <a:solidFill>
                  <a:srgbClr val="2330DC"/>
                </a:solidFill>
                <a:latin typeface="Roboto"/>
                <a:ea typeface="Roboto"/>
                <a:cs typeface="Roboto"/>
                <a:sym typeface="Roboto"/>
              </a:rPr>
              <a:t>Επαναχρησιμοποίησης </a:t>
            </a:r>
            <a:r>
              <a:rPr lang="el-GR" sz="3200" dirty="0">
                <a:solidFill>
                  <a:srgbClr val="2330DC"/>
                </a:solidFill>
                <a:latin typeface="Roboto"/>
                <a:ea typeface="Roboto"/>
                <a:cs typeface="Roboto"/>
                <a:sym typeface="Roboto"/>
              </a:rPr>
              <a:t>Τοπίου και Αρχιτεκτονικής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300" dirty="0">
                <a:solidFill>
                  <a:srgbClr val="2330DC"/>
                </a:solidFill>
                <a:latin typeface="Roboto"/>
                <a:ea typeface="Roboto"/>
                <a:cs typeface="Roboto"/>
                <a:sym typeface="Roboto"/>
              </a:rPr>
              <a:t>Η προσαρμοστική επαναχρησιμοποίηση συνδυάζει τις αρχές της προσαρμογής και της επαναχρησιμοποίησης για τη μετατροπή υφιστάμενων δομών σε λειτουργικούς χώρους διατηρώντας παράλληλα ιστορικά και πολιτιστικά στοιχεία</a:t>
            </a:r>
            <a:r>
              <a:rPr lang="en-GB" sz="1300" dirty="0" smtClean="0">
                <a:solidFill>
                  <a:srgbClr val="2330DC"/>
                </a:solidFill>
                <a:latin typeface="Roboto"/>
                <a:ea typeface="Roboto"/>
                <a:cs typeface="Roboto"/>
                <a:sym typeface="Roboto"/>
              </a:rPr>
              <a:t>​</a:t>
            </a:r>
            <a:r>
              <a:rPr lang="lt-LT" sz="13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3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300" dirty="0">
                <a:solidFill>
                  <a:srgbClr val="2330DC"/>
                </a:solidFill>
                <a:latin typeface="Roboto"/>
                <a:ea typeface="Roboto"/>
                <a:cs typeface="Roboto"/>
                <a:sym typeface="Roboto"/>
              </a:rPr>
              <a:t>Γεφυρώνει τον εκσυγχρονισμό με τη διατήρηση της πολιτιστικής κληρονομιάς, διασφαλίζοντας ότι τα ιστορικά κτήρια και τοπία παραμένουν συναφή και βιώσιμα σε σύγχρονα </a:t>
            </a:r>
            <a:r>
              <a:rPr lang="el-GR" sz="1300" dirty="0" smtClean="0">
                <a:solidFill>
                  <a:srgbClr val="2330DC"/>
                </a:solidFill>
                <a:latin typeface="Roboto"/>
                <a:ea typeface="Roboto"/>
                <a:cs typeface="Roboto"/>
                <a:sym typeface="Roboto"/>
              </a:rPr>
              <a:t>πλαίσια</a:t>
            </a:r>
            <a:r>
              <a:rPr lang="en-GB" sz="1300" dirty="0" smtClean="0">
                <a:solidFill>
                  <a:srgbClr val="2330DC"/>
                </a:solidFill>
                <a:latin typeface="Roboto"/>
                <a:ea typeface="Roboto"/>
                <a:cs typeface="Roboto"/>
                <a:sym typeface="Roboto"/>
              </a:rPr>
              <a:t>​</a:t>
            </a:r>
            <a:r>
              <a:rPr lang="lt-LT" sz="13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3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300" dirty="0">
                <a:solidFill>
                  <a:srgbClr val="2330DC"/>
                </a:solidFill>
                <a:latin typeface="Roboto"/>
                <a:ea typeface="Roboto"/>
                <a:cs typeface="Roboto"/>
                <a:sym typeface="Roboto"/>
              </a:rPr>
              <a:t>Η ευελιξία και η </a:t>
            </a:r>
            <a:r>
              <a:rPr lang="el-GR" sz="1300" dirty="0" err="1">
                <a:solidFill>
                  <a:srgbClr val="2330DC"/>
                </a:solidFill>
                <a:latin typeface="Roboto"/>
                <a:ea typeface="Roboto"/>
                <a:cs typeface="Roboto"/>
                <a:sym typeface="Roboto"/>
              </a:rPr>
              <a:t>πολυλειτουργικότητα</a:t>
            </a:r>
            <a:r>
              <a:rPr lang="el-GR" sz="1300" dirty="0">
                <a:solidFill>
                  <a:srgbClr val="2330DC"/>
                </a:solidFill>
                <a:latin typeface="Roboto"/>
                <a:ea typeface="Roboto"/>
                <a:cs typeface="Roboto"/>
                <a:sym typeface="Roboto"/>
              </a:rPr>
              <a:t> έχουν κεντρικό ρόλο επιτρέποντας στους χώρους να εξελίσσονται με τις κοινωνικές και περιβαλλοντικές ανάγκες με την πάροδο του χρόνου</a:t>
            </a:r>
            <a:r>
              <a:rPr lang="en-GB" sz="1300" dirty="0" smtClean="0">
                <a:solidFill>
                  <a:srgbClr val="2330DC"/>
                </a:solidFill>
                <a:latin typeface="Roboto"/>
                <a:ea typeface="Roboto"/>
                <a:cs typeface="Roboto"/>
                <a:sym typeface="Roboto"/>
              </a:rPr>
              <a:t>​</a:t>
            </a:r>
            <a:r>
              <a:rPr lang="lt-LT" sz="13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3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300" dirty="0">
                <a:solidFill>
                  <a:srgbClr val="2330DC"/>
                </a:solidFill>
                <a:latin typeface="Roboto"/>
                <a:ea typeface="Roboto"/>
                <a:cs typeface="Roboto"/>
                <a:sym typeface="Roboto"/>
              </a:rPr>
              <a:t>Η δημιουργικότητα διαδραματίζει καθοριστικό ρόλο επαναπροσδιορίζοντας τα υλικά και τις δομές για την προώθηση της καινοτομίας και της συμμετοχής της κοινότητας</a:t>
            </a:r>
            <a:r>
              <a:rPr lang="en-GB" sz="1300" dirty="0" smtClean="0">
                <a:solidFill>
                  <a:srgbClr val="2330DC"/>
                </a:solidFill>
                <a:latin typeface="Roboto"/>
                <a:ea typeface="Roboto"/>
                <a:cs typeface="Roboto"/>
                <a:sym typeface="Roboto"/>
              </a:rPr>
              <a:t>​</a:t>
            </a:r>
            <a:r>
              <a:rPr lang="lt-LT" sz="13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3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300" dirty="0">
                <a:solidFill>
                  <a:srgbClr val="2330DC"/>
                </a:solidFill>
                <a:latin typeface="Roboto"/>
                <a:ea typeface="Roboto"/>
                <a:cs typeface="Roboto"/>
                <a:sym typeface="Roboto"/>
              </a:rPr>
              <a:t>Η προσαρμοστική επαναχρησιμοποίηση ελαχιστοποιεί τις περιβαλλοντικές επιπτώσεις με τη διατήρηση των πόρων και την προτεραιότητα στην ενσωμάτωση φυσικών και ανθρώπινων στοιχείων στους αναζωογονημένους </a:t>
            </a:r>
            <a:r>
              <a:rPr lang="el-GR" sz="1300" dirty="0" smtClean="0">
                <a:solidFill>
                  <a:srgbClr val="2330DC"/>
                </a:solidFill>
                <a:latin typeface="Roboto"/>
                <a:ea typeface="Roboto"/>
                <a:cs typeface="Roboto"/>
                <a:sym typeface="Roboto"/>
              </a:rPr>
              <a:t>χώρους.</a:t>
            </a:r>
            <a:endParaRPr sz="13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77C2F5EB-1D17-4BFF-BC6D-EF5407D397D0}"/>
              </a:ext>
            </a:extLst>
          </p:cNvPr>
          <p:cNvPicPr>
            <a:picLocks noChangeAspect="1"/>
          </p:cNvPicPr>
          <p:nvPr/>
        </p:nvPicPr>
        <p:blipFill>
          <a:blip r:embed="rId4"/>
          <a:stretch>
            <a:fillRect/>
          </a:stretch>
        </p:blipFill>
        <p:spPr>
          <a:xfrm>
            <a:off x="7947622" y="2796208"/>
            <a:ext cx="3491903" cy="3491903"/>
          </a:xfrm>
          <a:prstGeom prst="rect">
            <a:avLst/>
          </a:prstGeom>
        </p:spPr>
      </p:pic>
    </p:spTree>
    <p:extLst>
      <p:ext uri="{BB962C8B-B14F-4D97-AF65-F5344CB8AC3E}">
        <p14:creationId xmlns:p14="http://schemas.microsoft.com/office/powerpoint/2010/main" val="85225773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7566</TotalTime>
  <Words>1221</Words>
  <Application>Microsoft Office PowerPoint</Application>
  <PresentationFormat>Ευρεία οθόνη</PresentationFormat>
  <Paragraphs>109</Paragraphs>
  <Slides>13</Slides>
  <Notes>13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Roboto Medium</vt:lpstr>
      <vt:lpstr>Calibri</vt:lpstr>
      <vt:lpstr>Roboto</vt:lpstr>
      <vt:lpstr>Arial</vt:lpstr>
      <vt:lpstr>Office Theme</vt:lpstr>
      <vt:lpstr>Παρουσίαση του PowerPoint</vt:lpstr>
      <vt:lpstr>Επαναχρησιμοποίηση και Επανασχεδιασμός Ξεπερασμένων Βιομηχανικών Αντικειμένων Ενότητα 1: Αρχές Επαναχρησιμοποίησης και Επανασχεδιασμού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59</cp:revision>
  <dcterms:created xsi:type="dcterms:W3CDTF">2023-11-22T09:07:15Z</dcterms:created>
  <dcterms:modified xsi:type="dcterms:W3CDTF">2025-03-18T05:06:40Z</dcterms:modified>
</cp:coreProperties>
</file>