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80" r:id="rId3"/>
    <p:sldId id="261" r:id="rId4"/>
    <p:sldId id="262" r:id="rId5"/>
    <p:sldId id="297" r:id="rId6"/>
    <p:sldId id="298" r:id="rId7"/>
    <p:sldId id="286" r:id="rId8"/>
    <p:sldId id="299" r:id="rId9"/>
    <p:sldId id="268" r:id="rId10"/>
  </p:sldIdLst>
  <p:sldSz cx="12192000" cy="6858000"/>
  <p:notesSz cx="6858000" cy="9144000"/>
  <p:embeddedFontLst>
    <p:embeddedFont>
      <p:font typeface="Roboto Medium"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759521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895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071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76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085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423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833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3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668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1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interregeurope.eu/sites/default/files/2024-09/Policy%20brief%20on%20Green%20and%20blue%20infrastructure.pdf" TargetMode="External"/><Relationship Id="rId4" Type="http://schemas.openxmlformats.org/officeDocument/2006/relationships/hyperlink" Target="https://content.aia.org/sites/default/files/2020-04/Adaptibility_Deconstruction_ReUse_Materials_Practice_Guide_V3.3.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youtube.com/watch?v=ATQHzEgmSs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FKyc1QIpuQM" TargetMode="External"/><Relationship Id="rId5" Type="http://schemas.openxmlformats.org/officeDocument/2006/relationships/hyperlink" Target="https://www.youtube.com/watch?v=7bgp3E0gUAQ" TargetMode="External"/><Relationship Id="rId4" Type="http://schemas.openxmlformats.org/officeDocument/2006/relationships/hyperlink" Target="https://www.youtube.com/watch?v=ISb_jImuoi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lvl="0" algn="l">
              <a:buSzPts val="3200"/>
            </a:pPr>
            <a:r>
              <a:rPr lang="el-GR" sz="3200" b="1" dirty="0">
                <a:solidFill>
                  <a:srgbClr val="2330DC"/>
                </a:solidFill>
                <a:latin typeface="Roboto" panose="020B0604020202020204" charset="0"/>
                <a:ea typeface="Roboto" panose="020B0604020202020204" charset="0"/>
                <a:cs typeface="Roboto Medium"/>
                <a:sym typeface="Roboto Medium"/>
              </a:rPr>
              <a:t>Επαναχρησιμοποίηση και Επανασχεδιασμός Ξεπερασμένων Βιομηχανικών Αντικειμένων</a:t>
            </a:r>
            <a:r>
              <a:rPr lang="lt-LT" sz="3200" dirty="0">
                <a:solidFill>
                  <a:srgbClr val="2330DC"/>
                </a:solidFill>
                <a:latin typeface="Roboto Medium"/>
                <a:ea typeface="Roboto Medium"/>
                <a:cs typeface="Roboto Medium"/>
                <a:sym typeface="Roboto Medium"/>
              </a:rPr>
              <a:t/>
            </a:r>
            <a:br>
              <a:rPr lang="lt-LT" sz="3200" dirty="0">
                <a:solidFill>
                  <a:srgbClr val="2330DC"/>
                </a:solidFill>
                <a:latin typeface="Roboto Medium"/>
                <a:ea typeface="Roboto Medium"/>
                <a:cs typeface="Roboto Medium"/>
                <a:sym typeface="Roboto Medium"/>
              </a:rPr>
            </a:br>
            <a:endParaRPr sz="3200" dirty="0">
              <a:solidFill>
                <a:srgbClr val="2330DC"/>
              </a:solidFill>
              <a:latin typeface="Roboto Medium"/>
              <a:ea typeface="Roboto Medium"/>
              <a:cs typeface="Roboto Medium"/>
              <a:sym typeface="Roboto Medium"/>
            </a:endParaRPr>
          </a:p>
          <a:p>
            <a:pPr lvl="0" algn="l">
              <a:buSzPts val="3200"/>
            </a:pPr>
            <a:r>
              <a:rPr lang="el-GR" sz="2800" dirty="0">
                <a:solidFill>
                  <a:srgbClr val="2330DC"/>
                </a:solidFill>
                <a:latin typeface="Roboto" panose="020B0604020202020204" charset="0"/>
                <a:ea typeface="Roboto" panose="020B0604020202020204" charset="0"/>
                <a:cs typeface="Roboto Medium"/>
                <a:sym typeface="Roboto Medium"/>
              </a:rPr>
              <a:t>Ενότητα 2: Θεωρία της Π</a:t>
            </a:r>
            <a:r>
              <a:rPr lang="el-GR" sz="2800" dirty="0" smtClean="0">
                <a:solidFill>
                  <a:srgbClr val="2330DC"/>
                </a:solidFill>
                <a:latin typeface="Roboto" panose="020B0604020202020204" charset="0"/>
                <a:ea typeface="Roboto" panose="020B0604020202020204" charset="0"/>
                <a:cs typeface="Roboto Medium"/>
                <a:sym typeface="Roboto Medium"/>
              </a:rPr>
              <a:t>ροσαρμοστικής Επαναχρησιμοποίησης </a:t>
            </a:r>
            <a:r>
              <a:rPr lang="el-GR" sz="2800" dirty="0">
                <a:solidFill>
                  <a:srgbClr val="2330DC"/>
                </a:solidFill>
                <a:latin typeface="Roboto" panose="020B0604020202020204" charset="0"/>
                <a:ea typeface="Roboto" panose="020B0604020202020204" charset="0"/>
                <a:cs typeface="Roboto Medium"/>
                <a:sym typeface="Roboto Medium"/>
              </a:rPr>
              <a:t>στον </a:t>
            </a:r>
            <a:r>
              <a:rPr lang="el-GR" sz="2800" dirty="0" smtClean="0">
                <a:solidFill>
                  <a:srgbClr val="2330DC"/>
                </a:solidFill>
                <a:latin typeface="Roboto" panose="020B0604020202020204" charset="0"/>
                <a:ea typeface="Roboto" panose="020B0604020202020204" charset="0"/>
                <a:cs typeface="Roboto Medium"/>
                <a:sym typeface="Roboto Medium"/>
              </a:rPr>
              <a:t>Αστικό Σχεδιασμό </a:t>
            </a:r>
            <a:r>
              <a:rPr lang="el-GR" sz="2800" dirty="0">
                <a:solidFill>
                  <a:srgbClr val="2330DC"/>
                </a:solidFill>
                <a:latin typeface="Roboto" panose="020B0604020202020204" charset="0"/>
                <a:ea typeface="Roboto" panose="020B0604020202020204" charset="0"/>
                <a:cs typeface="Roboto Medium"/>
                <a:sym typeface="Roboto Medium"/>
              </a:rPr>
              <a:t>και </a:t>
            </a:r>
            <a:r>
              <a:rPr lang="el-GR" sz="2800" dirty="0" smtClean="0">
                <a:solidFill>
                  <a:srgbClr val="2330DC"/>
                </a:solidFill>
                <a:latin typeface="Roboto" panose="020B0604020202020204" charset="0"/>
                <a:ea typeface="Roboto" panose="020B0604020202020204" charset="0"/>
                <a:cs typeface="Roboto Medium"/>
                <a:sym typeface="Roboto Medium"/>
              </a:rPr>
              <a:t>στον Σχεδιασμό Τοπίου</a:t>
            </a:r>
            <a:endParaRPr sz="2800" dirty="0">
              <a:solidFill>
                <a:srgbClr val="2330DC"/>
              </a:solidFill>
              <a:latin typeface="Roboto" panose="020B0604020202020204" charset="0"/>
              <a:ea typeface="Roboto" panose="020B0604020202020204" charset="0"/>
              <a:cs typeface="Roboto Medium"/>
              <a:sym typeface="Roboto Medium"/>
            </a:endParaRPr>
          </a:p>
        </p:txBody>
      </p:sp>
      <p:sp>
        <p:nvSpPr>
          <p:cNvPr id="89" name="Google Shape;89;p2"/>
          <p:cNvSpPr txBox="1">
            <a:spLocks noGrp="1"/>
          </p:cNvSpPr>
          <p:nvPr>
            <p:ph type="subTitle" idx="1"/>
          </p:nvPr>
        </p:nvSpPr>
        <p:spPr>
          <a:xfrm>
            <a:off x="813933" y="3120572"/>
            <a:ext cx="9692142" cy="1480458"/>
          </a:xfrm>
          <a:prstGeom prst="rect">
            <a:avLst/>
          </a:prstGeom>
          <a:noFill/>
          <a:ln>
            <a:noFill/>
          </a:ln>
        </p:spPr>
        <p:txBody>
          <a:bodyPr spcFirstLastPara="1" wrap="square" lIns="91425" tIns="45700" rIns="91425" bIns="45700" anchor="t" anchorCtr="0">
            <a:noAutofit/>
          </a:bodyPr>
          <a:lstStyle/>
          <a:p>
            <a:pPr marL="0" lvl="0" indent="0" algn="l">
              <a:spcBef>
                <a:spcPts val="480"/>
              </a:spcBef>
              <a:buClr>
                <a:srgbClr val="595959"/>
              </a:buClr>
            </a:pPr>
            <a:r>
              <a:rPr lang="en-GB" sz="1800" b="1" dirty="0">
                <a:solidFill>
                  <a:srgbClr val="2330DC"/>
                </a:solidFill>
                <a:latin typeface="Roboto"/>
                <a:ea typeface="Roboto"/>
                <a:cs typeface="Roboto"/>
                <a:sym typeface="Roboto"/>
              </a:rPr>
              <a:t>2.1. </a:t>
            </a:r>
            <a:r>
              <a:rPr lang="en-GB" sz="1800" dirty="0">
                <a:solidFill>
                  <a:srgbClr val="2330DC"/>
                </a:solidFill>
                <a:latin typeface="Roboto"/>
                <a:ea typeface="Roboto"/>
                <a:cs typeface="Roboto"/>
                <a:sym typeface="Roboto"/>
              </a:rPr>
              <a:t>Βα</a:t>
            </a:r>
            <a:r>
              <a:rPr lang="en-GB" sz="1800" dirty="0" err="1">
                <a:solidFill>
                  <a:srgbClr val="2330DC"/>
                </a:solidFill>
                <a:latin typeface="Roboto"/>
                <a:ea typeface="Roboto"/>
                <a:cs typeface="Roboto"/>
                <a:sym typeface="Roboto"/>
              </a:rPr>
              <a:t>σικές</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Α</a:t>
            </a:r>
            <a:r>
              <a:rPr lang="en-GB" sz="1800" dirty="0" err="1">
                <a:solidFill>
                  <a:srgbClr val="2330DC"/>
                </a:solidFill>
                <a:latin typeface="Roboto"/>
                <a:ea typeface="Roboto"/>
                <a:cs typeface="Roboto"/>
                <a:sym typeface="Roboto"/>
              </a:rPr>
              <a:t>ρχές</a:t>
            </a:r>
            <a:r>
              <a:rPr lang="en-GB" sz="1800" dirty="0">
                <a:solidFill>
                  <a:srgbClr val="2330DC"/>
                </a:solidFill>
                <a:latin typeface="Roboto"/>
                <a:ea typeface="Roboto"/>
                <a:cs typeface="Roboto"/>
                <a:sym typeface="Roboto"/>
              </a:rPr>
              <a:t> </a:t>
            </a:r>
            <a:r>
              <a:rPr lang="en-GB" sz="1800" dirty="0" err="1">
                <a:solidFill>
                  <a:srgbClr val="2330DC"/>
                </a:solidFill>
                <a:latin typeface="Roboto"/>
                <a:ea typeface="Roboto"/>
                <a:cs typeface="Roboto"/>
                <a:sym typeface="Roboto"/>
              </a:rPr>
              <a:t>της</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Π</a:t>
            </a:r>
            <a:r>
              <a:rPr lang="en-GB" sz="1800" dirty="0" err="1">
                <a:solidFill>
                  <a:srgbClr val="2330DC"/>
                </a:solidFill>
                <a:latin typeface="Roboto"/>
                <a:ea typeface="Roboto"/>
                <a:cs typeface="Roboto"/>
                <a:sym typeface="Roboto"/>
              </a:rPr>
              <a:t>ροσ</a:t>
            </a:r>
            <a:r>
              <a:rPr lang="en-GB" sz="1800" dirty="0">
                <a:solidFill>
                  <a:srgbClr val="2330DC"/>
                </a:solidFill>
                <a:latin typeface="Roboto"/>
                <a:ea typeface="Roboto"/>
                <a:cs typeface="Roboto"/>
                <a:sym typeface="Roboto"/>
              </a:rPr>
              <a:t>αρμοστικής </a:t>
            </a:r>
            <a:r>
              <a:rPr lang="el-GR" sz="1800" dirty="0">
                <a:solidFill>
                  <a:srgbClr val="2330DC"/>
                </a:solidFill>
                <a:latin typeface="Roboto"/>
                <a:ea typeface="Roboto"/>
                <a:cs typeface="Roboto"/>
                <a:sym typeface="Roboto"/>
              </a:rPr>
              <a:t>Ε</a:t>
            </a:r>
            <a:r>
              <a:rPr lang="en-GB" sz="1800" dirty="0">
                <a:solidFill>
                  <a:srgbClr val="2330DC"/>
                </a:solidFill>
                <a:latin typeface="Roboto"/>
                <a:ea typeface="Roboto"/>
                <a:cs typeface="Roboto"/>
                <a:sym typeface="Roboto"/>
              </a:rPr>
              <a:t>πανα</a:t>
            </a:r>
            <a:r>
              <a:rPr lang="en-GB" sz="1800" dirty="0" err="1">
                <a:solidFill>
                  <a:srgbClr val="2330DC"/>
                </a:solidFill>
                <a:latin typeface="Roboto"/>
                <a:ea typeface="Roboto"/>
                <a:cs typeface="Roboto"/>
                <a:sym typeface="Roboto"/>
              </a:rPr>
              <a:t>χρησιμο</a:t>
            </a:r>
            <a:r>
              <a:rPr lang="en-GB" sz="1800" dirty="0">
                <a:solidFill>
                  <a:srgbClr val="2330DC"/>
                </a:solidFill>
                <a:latin typeface="Roboto"/>
                <a:ea typeface="Roboto"/>
                <a:cs typeface="Roboto"/>
                <a:sym typeface="Roboto"/>
              </a:rPr>
              <a:t>ποίησης στον </a:t>
            </a:r>
            <a:r>
              <a:rPr lang="el-GR" sz="1800" dirty="0">
                <a:solidFill>
                  <a:srgbClr val="2330DC"/>
                </a:solidFill>
                <a:latin typeface="Roboto"/>
                <a:ea typeface="Roboto"/>
                <a:cs typeface="Roboto"/>
                <a:sym typeface="Roboto"/>
              </a:rPr>
              <a:t>Α</a:t>
            </a:r>
            <a:r>
              <a:rPr lang="en-GB" sz="1800" dirty="0" err="1">
                <a:solidFill>
                  <a:srgbClr val="2330DC"/>
                </a:solidFill>
                <a:latin typeface="Roboto"/>
                <a:ea typeface="Roboto"/>
                <a:cs typeface="Roboto"/>
                <a:sym typeface="Roboto"/>
              </a:rPr>
              <a:t>στικό</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Σ</a:t>
            </a:r>
            <a:r>
              <a:rPr lang="en-GB" sz="1800" dirty="0" err="1">
                <a:solidFill>
                  <a:srgbClr val="2330DC"/>
                </a:solidFill>
                <a:latin typeface="Roboto"/>
                <a:ea typeface="Roboto"/>
                <a:cs typeface="Roboto"/>
                <a:sym typeface="Roboto"/>
              </a:rPr>
              <a:t>χεδι</a:t>
            </a:r>
            <a:r>
              <a:rPr lang="en-GB" sz="1800" dirty="0">
                <a:solidFill>
                  <a:srgbClr val="2330DC"/>
                </a:solidFill>
                <a:latin typeface="Roboto"/>
                <a:ea typeface="Roboto"/>
                <a:cs typeface="Roboto"/>
                <a:sym typeface="Roboto"/>
              </a:rPr>
              <a:t>ασμό και στο</a:t>
            </a:r>
            <a:r>
              <a:rPr lang="el-GR" sz="1800" dirty="0">
                <a:solidFill>
                  <a:srgbClr val="2330DC"/>
                </a:solidFill>
                <a:latin typeface="Roboto"/>
                <a:ea typeface="Roboto"/>
                <a:cs typeface="Roboto"/>
                <a:sym typeface="Roboto"/>
              </a:rPr>
              <a:t>ν</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Σ</a:t>
            </a:r>
            <a:r>
              <a:rPr lang="en-GB" sz="1800" dirty="0" err="1">
                <a:solidFill>
                  <a:srgbClr val="2330DC"/>
                </a:solidFill>
                <a:latin typeface="Roboto"/>
                <a:ea typeface="Roboto"/>
                <a:cs typeface="Roboto"/>
                <a:sym typeface="Roboto"/>
              </a:rPr>
              <a:t>χεδι</a:t>
            </a:r>
            <a:r>
              <a:rPr lang="en-GB" sz="1800" dirty="0">
                <a:solidFill>
                  <a:srgbClr val="2330DC"/>
                </a:solidFill>
                <a:latin typeface="Roboto"/>
                <a:ea typeface="Roboto"/>
                <a:cs typeface="Roboto"/>
                <a:sym typeface="Roboto"/>
              </a:rPr>
              <a:t>ασμό </a:t>
            </a:r>
            <a:r>
              <a:rPr lang="el-GR" sz="1800" dirty="0">
                <a:solidFill>
                  <a:srgbClr val="2330DC"/>
                </a:solidFill>
                <a:latin typeface="Roboto"/>
                <a:ea typeface="Roboto"/>
                <a:cs typeface="Roboto"/>
                <a:sym typeface="Roboto"/>
              </a:rPr>
              <a:t>Τ</a:t>
            </a:r>
            <a:r>
              <a:rPr lang="en-GB" sz="1800" dirty="0">
                <a:solidFill>
                  <a:srgbClr val="2330DC"/>
                </a:solidFill>
                <a:latin typeface="Roboto"/>
                <a:ea typeface="Roboto"/>
                <a:cs typeface="Roboto"/>
                <a:sym typeface="Roboto"/>
              </a:rPr>
              <a:t>οπ</a:t>
            </a:r>
            <a:r>
              <a:rPr lang="en-GB" sz="1800" dirty="0" err="1">
                <a:solidFill>
                  <a:srgbClr val="2330DC"/>
                </a:solidFill>
                <a:latin typeface="Roboto"/>
                <a:ea typeface="Roboto"/>
                <a:cs typeface="Roboto"/>
                <a:sym typeface="Roboto"/>
              </a:rPr>
              <a:t>ίου</a:t>
            </a:r>
            <a:endParaRPr lang="en-GB" sz="1800" dirty="0">
              <a:solidFill>
                <a:srgbClr val="2330DC"/>
              </a:solidFill>
              <a:latin typeface="Roboto"/>
              <a:ea typeface="Roboto"/>
              <a:cs typeface="Roboto"/>
              <a:sym typeface="Roboto"/>
            </a:endParaRPr>
          </a:p>
          <a:p>
            <a:pPr marL="0" lvl="0" indent="0" algn="l">
              <a:spcBef>
                <a:spcPts val="480"/>
              </a:spcBef>
              <a:buClr>
                <a:srgbClr val="595959"/>
              </a:buClr>
            </a:pPr>
            <a:r>
              <a:rPr lang="en-GB" sz="1800" b="1" dirty="0">
                <a:solidFill>
                  <a:srgbClr val="2330DC"/>
                </a:solidFill>
                <a:latin typeface="Roboto"/>
                <a:ea typeface="Roboto"/>
                <a:cs typeface="Roboto"/>
                <a:sym typeface="Roboto"/>
              </a:rPr>
              <a:t>2.2. </a:t>
            </a:r>
            <a:r>
              <a:rPr lang="en-GB" sz="1800" dirty="0">
                <a:solidFill>
                  <a:srgbClr val="2330DC"/>
                </a:solidFill>
                <a:latin typeface="Roboto"/>
                <a:ea typeface="Roboto"/>
                <a:cs typeface="Roboto"/>
                <a:sym typeface="Roboto"/>
              </a:rPr>
              <a:t>Πολυλειτουργικότητα, </a:t>
            </a:r>
            <a:r>
              <a:rPr lang="el-GR" sz="1800" dirty="0" err="1">
                <a:solidFill>
                  <a:srgbClr val="2330DC"/>
                </a:solidFill>
                <a:latin typeface="Roboto"/>
                <a:ea typeface="Roboto"/>
                <a:cs typeface="Roboto"/>
                <a:sym typeface="Roboto"/>
              </a:rPr>
              <a:t>Συμπεριληπτικότητα</a:t>
            </a:r>
            <a:r>
              <a:rPr lang="en-GB" sz="1800" dirty="0">
                <a:solidFill>
                  <a:srgbClr val="2330DC"/>
                </a:solidFill>
                <a:latin typeface="Roboto"/>
                <a:ea typeface="Roboto"/>
                <a:cs typeface="Roboto"/>
                <a:sym typeface="Roboto"/>
              </a:rPr>
              <a:t> και </a:t>
            </a:r>
            <a:r>
              <a:rPr lang="el-GR" sz="1800" dirty="0">
                <a:solidFill>
                  <a:srgbClr val="2330DC"/>
                </a:solidFill>
                <a:latin typeface="Roboto"/>
                <a:ea typeface="Roboto"/>
                <a:cs typeface="Roboto"/>
                <a:sym typeface="Roboto"/>
              </a:rPr>
              <a:t>Ι</a:t>
            </a:r>
            <a:r>
              <a:rPr lang="en-GB" sz="1800" dirty="0" err="1">
                <a:solidFill>
                  <a:srgbClr val="2330DC"/>
                </a:solidFill>
                <a:latin typeface="Roboto"/>
                <a:ea typeface="Roboto"/>
                <a:cs typeface="Roboto"/>
                <a:sym typeface="Roboto"/>
              </a:rPr>
              <a:t>στορική</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Δ</a:t>
            </a:r>
            <a:r>
              <a:rPr lang="en-GB" sz="1800" dirty="0">
                <a:solidFill>
                  <a:srgbClr val="2330DC"/>
                </a:solidFill>
                <a:latin typeface="Roboto"/>
                <a:ea typeface="Roboto"/>
                <a:cs typeface="Roboto"/>
                <a:sym typeface="Roboto"/>
              </a:rPr>
              <a:t>ια</a:t>
            </a:r>
            <a:r>
              <a:rPr lang="en-GB" sz="1800" dirty="0" err="1">
                <a:solidFill>
                  <a:srgbClr val="2330DC"/>
                </a:solidFill>
                <a:latin typeface="Roboto"/>
                <a:ea typeface="Roboto"/>
                <a:cs typeface="Roboto"/>
                <a:sym typeface="Roboto"/>
              </a:rPr>
              <a:t>τήρηση</a:t>
            </a:r>
            <a:endParaRPr lang="en-GB" sz="1800" dirty="0">
              <a:solidFill>
                <a:srgbClr val="2330DC"/>
              </a:solidFill>
              <a:latin typeface="Roboto"/>
              <a:ea typeface="Roboto"/>
              <a:cs typeface="Roboto"/>
              <a:sym typeface="Roboto"/>
            </a:endParaRPr>
          </a:p>
          <a:p>
            <a:pPr marL="0" lvl="0" indent="0" algn="l">
              <a:spcBef>
                <a:spcPts val="480"/>
              </a:spcBef>
              <a:buClr>
                <a:srgbClr val="595959"/>
              </a:buClr>
            </a:pPr>
            <a:r>
              <a:rPr lang="en-GB" sz="1800" b="1" dirty="0">
                <a:solidFill>
                  <a:srgbClr val="2330DC"/>
                </a:solidFill>
                <a:latin typeface="Roboto"/>
                <a:ea typeface="Roboto"/>
                <a:cs typeface="Roboto"/>
                <a:sym typeface="Roboto"/>
              </a:rPr>
              <a:t>2.3. </a:t>
            </a:r>
            <a:r>
              <a:rPr lang="en-GB" sz="1800" dirty="0" err="1">
                <a:solidFill>
                  <a:srgbClr val="2330DC"/>
                </a:solidFill>
                <a:latin typeface="Roboto"/>
                <a:ea typeface="Roboto"/>
                <a:cs typeface="Roboto"/>
                <a:sym typeface="Roboto"/>
              </a:rPr>
              <a:t>Πράσινες</a:t>
            </a:r>
            <a:r>
              <a:rPr lang="en-GB" sz="1800" dirty="0">
                <a:solidFill>
                  <a:srgbClr val="2330DC"/>
                </a:solidFill>
                <a:latin typeface="Roboto"/>
                <a:ea typeface="Roboto"/>
                <a:cs typeface="Roboto"/>
                <a:sym typeface="Roboto"/>
              </a:rPr>
              <a:t> και </a:t>
            </a:r>
            <a:r>
              <a:rPr lang="el-GR" sz="1800" dirty="0">
                <a:solidFill>
                  <a:srgbClr val="2330DC"/>
                </a:solidFill>
                <a:latin typeface="Roboto"/>
                <a:ea typeface="Roboto"/>
                <a:cs typeface="Roboto"/>
                <a:sym typeface="Roboto"/>
              </a:rPr>
              <a:t>Μ</a:t>
            </a:r>
            <a:r>
              <a:rPr lang="en-GB" sz="1800" dirty="0">
                <a:solidFill>
                  <a:srgbClr val="2330DC"/>
                </a:solidFill>
                <a:latin typeface="Roboto"/>
                <a:ea typeface="Roboto"/>
                <a:cs typeface="Roboto"/>
                <a:sym typeface="Roboto"/>
              </a:rPr>
              <a:t>π</a:t>
            </a:r>
            <a:r>
              <a:rPr lang="en-GB" sz="1800" dirty="0" err="1">
                <a:solidFill>
                  <a:srgbClr val="2330DC"/>
                </a:solidFill>
                <a:latin typeface="Roboto"/>
                <a:ea typeface="Roboto"/>
                <a:cs typeface="Roboto"/>
                <a:sym typeface="Roboto"/>
              </a:rPr>
              <a:t>λε</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Υ</a:t>
            </a:r>
            <a:r>
              <a:rPr lang="en-GB" sz="1800" dirty="0">
                <a:solidFill>
                  <a:srgbClr val="2330DC"/>
                </a:solidFill>
                <a:latin typeface="Roboto"/>
                <a:ea typeface="Roboto"/>
                <a:cs typeface="Roboto"/>
                <a:sym typeface="Roboto"/>
              </a:rPr>
              <a:t>π</a:t>
            </a:r>
            <a:r>
              <a:rPr lang="en-GB" sz="1800" dirty="0" err="1">
                <a:solidFill>
                  <a:srgbClr val="2330DC"/>
                </a:solidFill>
                <a:latin typeface="Roboto"/>
                <a:ea typeface="Roboto"/>
                <a:cs typeface="Roboto"/>
                <a:sym typeface="Roboto"/>
              </a:rPr>
              <a:t>οδομές</a:t>
            </a:r>
            <a:r>
              <a:rPr lang="en-GB" sz="1800" dirty="0">
                <a:solidFill>
                  <a:srgbClr val="2330DC"/>
                </a:solidFill>
                <a:latin typeface="Roboto"/>
                <a:ea typeface="Roboto"/>
                <a:cs typeface="Roboto"/>
                <a:sym typeface="Roboto"/>
              </a:rPr>
              <a:t> </a:t>
            </a:r>
            <a:r>
              <a:rPr lang="en-GB" sz="1800" dirty="0" err="1">
                <a:solidFill>
                  <a:srgbClr val="2330DC"/>
                </a:solidFill>
                <a:latin typeface="Roboto"/>
                <a:ea typeface="Roboto"/>
                <a:cs typeface="Roboto"/>
                <a:sym typeface="Roboto"/>
              </a:rPr>
              <a:t>σε</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Έ</a:t>
            </a:r>
            <a:r>
              <a:rPr lang="en-GB" sz="1800" dirty="0" err="1">
                <a:solidFill>
                  <a:srgbClr val="2330DC"/>
                </a:solidFill>
                <a:latin typeface="Roboto"/>
                <a:ea typeface="Roboto"/>
                <a:cs typeface="Roboto"/>
                <a:sym typeface="Roboto"/>
              </a:rPr>
              <a:t>ργ</a:t>
            </a:r>
            <a:r>
              <a:rPr lang="en-GB" sz="1800" dirty="0">
                <a:solidFill>
                  <a:srgbClr val="2330DC"/>
                </a:solidFill>
                <a:latin typeface="Roboto"/>
                <a:ea typeface="Roboto"/>
                <a:cs typeface="Roboto"/>
                <a:sym typeface="Roboto"/>
              </a:rPr>
              <a:t>α </a:t>
            </a:r>
            <a:r>
              <a:rPr lang="el-GR" sz="1800" dirty="0">
                <a:solidFill>
                  <a:srgbClr val="2330DC"/>
                </a:solidFill>
                <a:latin typeface="Roboto"/>
                <a:ea typeface="Roboto"/>
                <a:cs typeface="Roboto"/>
                <a:sym typeface="Roboto"/>
              </a:rPr>
              <a:t>Ε</a:t>
            </a:r>
            <a:r>
              <a:rPr lang="en-GB" sz="1800" dirty="0">
                <a:solidFill>
                  <a:srgbClr val="2330DC"/>
                </a:solidFill>
                <a:latin typeface="Roboto"/>
                <a:ea typeface="Roboto"/>
                <a:cs typeface="Roboto"/>
                <a:sym typeface="Roboto"/>
              </a:rPr>
              <a:t>πανα</a:t>
            </a:r>
            <a:r>
              <a:rPr lang="en-GB" sz="1800" dirty="0" err="1">
                <a:solidFill>
                  <a:srgbClr val="2330DC"/>
                </a:solidFill>
                <a:latin typeface="Roboto"/>
                <a:ea typeface="Roboto"/>
                <a:cs typeface="Roboto"/>
                <a:sym typeface="Roboto"/>
              </a:rPr>
              <a:t>χρησιμο</a:t>
            </a:r>
            <a:r>
              <a:rPr lang="en-GB" sz="1800" dirty="0">
                <a:solidFill>
                  <a:srgbClr val="2330DC"/>
                </a:solidFill>
                <a:latin typeface="Roboto"/>
                <a:ea typeface="Roboto"/>
                <a:cs typeface="Roboto"/>
                <a:sym typeface="Roboto"/>
              </a:rPr>
              <a:t>ποίησης</a:t>
            </a:r>
          </a:p>
          <a:p>
            <a:pPr marL="0" lvl="0" indent="0" algn="l">
              <a:spcBef>
                <a:spcPts val="480"/>
              </a:spcBef>
              <a:buClr>
                <a:srgbClr val="595959"/>
              </a:buClr>
            </a:pPr>
            <a:r>
              <a:rPr lang="en-GB" sz="1800" b="1" dirty="0">
                <a:solidFill>
                  <a:srgbClr val="2330DC"/>
                </a:solidFill>
                <a:latin typeface="Roboto"/>
                <a:ea typeface="Roboto"/>
                <a:cs typeface="Roboto"/>
                <a:sym typeface="Roboto"/>
              </a:rPr>
              <a:t>2.4. </a:t>
            </a:r>
            <a:r>
              <a:rPr lang="el-GR" sz="1800" dirty="0">
                <a:solidFill>
                  <a:srgbClr val="2330DC"/>
                </a:solidFill>
                <a:latin typeface="Roboto"/>
                <a:ea typeface="Roboto"/>
                <a:cs typeface="Roboto"/>
                <a:sym typeface="Roboto"/>
              </a:rPr>
              <a:t>Ο</a:t>
            </a:r>
            <a:r>
              <a:rPr lang="en-GB" sz="1800" dirty="0" err="1">
                <a:solidFill>
                  <a:srgbClr val="2330DC"/>
                </a:solidFill>
                <a:latin typeface="Roboto"/>
                <a:ea typeface="Roboto"/>
                <a:cs typeface="Roboto"/>
                <a:sym typeface="Roboto"/>
              </a:rPr>
              <a:t>φέλη</a:t>
            </a:r>
            <a:r>
              <a:rPr lang="en-GB" sz="1800" dirty="0">
                <a:solidFill>
                  <a:srgbClr val="2330DC"/>
                </a:solidFill>
                <a:latin typeface="Roboto"/>
                <a:ea typeface="Roboto"/>
                <a:cs typeface="Roboto"/>
                <a:sym typeface="Roboto"/>
              </a:rPr>
              <a:t> </a:t>
            </a:r>
            <a:r>
              <a:rPr lang="en-GB" sz="1800" dirty="0" err="1">
                <a:solidFill>
                  <a:srgbClr val="2330DC"/>
                </a:solidFill>
                <a:latin typeface="Roboto"/>
                <a:ea typeface="Roboto"/>
                <a:cs typeface="Roboto"/>
                <a:sym typeface="Roboto"/>
              </a:rPr>
              <a:t>μι</a:t>
            </a:r>
            <a:r>
              <a:rPr lang="en-GB" sz="1800" dirty="0">
                <a:solidFill>
                  <a:srgbClr val="2330DC"/>
                </a:solidFill>
                <a:latin typeface="Roboto"/>
                <a:ea typeface="Roboto"/>
                <a:cs typeface="Roboto"/>
                <a:sym typeface="Roboto"/>
              </a:rPr>
              <a:t>ας </a:t>
            </a:r>
            <a:r>
              <a:rPr lang="el-GR" sz="1800" dirty="0">
                <a:solidFill>
                  <a:srgbClr val="2330DC"/>
                </a:solidFill>
                <a:latin typeface="Roboto"/>
                <a:ea typeface="Roboto"/>
                <a:cs typeface="Roboto"/>
                <a:sym typeface="Roboto"/>
              </a:rPr>
              <a:t>Ο</a:t>
            </a:r>
            <a:r>
              <a:rPr lang="en-GB" sz="1800" dirty="0" err="1">
                <a:solidFill>
                  <a:srgbClr val="2330DC"/>
                </a:solidFill>
                <a:latin typeface="Roboto"/>
                <a:ea typeface="Roboto"/>
                <a:cs typeface="Roboto"/>
                <a:sym typeface="Roboto"/>
              </a:rPr>
              <a:t>λιστικής</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Π</a:t>
            </a:r>
            <a:r>
              <a:rPr lang="en-GB" sz="1800" dirty="0" err="1">
                <a:solidFill>
                  <a:srgbClr val="2330DC"/>
                </a:solidFill>
                <a:latin typeface="Roboto"/>
                <a:ea typeface="Roboto"/>
                <a:cs typeface="Roboto"/>
                <a:sym typeface="Roboto"/>
              </a:rPr>
              <a:t>ροσέγγισης</a:t>
            </a:r>
            <a:endParaRPr lang="en-GB" sz="18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xmlns="" id="{91FFE82B-A535-40B2-B939-70395924C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6918AC8F-3E23-4F53-872C-56DED433DAE2}"/>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337700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308ead12222_0_24"/>
          <p:cNvSpPr txBox="1"/>
          <p:nvPr/>
        </p:nvSpPr>
        <p:spPr>
          <a:xfrm>
            <a:off x="880850" y="582722"/>
            <a:ext cx="7147896"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2.1. </a:t>
            </a:r>
            <a:r>
              <a:rPr lang="el-GR" sz="3200" dirty="0">
                <a:solidFill>
                  <a:srgbClr val="2330DC"/>
                </a:solidFill>
                <a:latin typeface="Roboto"/>
                <a:ea typeface="Roboto"/>
                <a:cs typeface="Roboto"/>
                <a:sym typeface="Roboto"/>
              </a:rPr>
              <a:t>Βασικές Αρχές της Προσαρμοστικής Επαναχρησιμοποίησης στον Αστικό Σχεδιασμό και στον Σχεδιασμό Τοπίου</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προσαρμοστική επαναχρησιμοποίηση δίνει προτεραιότητα στη βιωσιμότητα, εξοικονομώντας πόρους με την επαναχρησιμοποίηση υλικών και </a:t>
            </a:r>
            <a:r>
              <a:rPr lang="el-GR" sz="1600" dirty="0" smtClean="0">
                <a:solidFill>
                  <a:srgbClr val="2330DC"/>
                </a:solidFill>
                <a:latin typeface="Roboto"/>
                <a:ea typeface="Roboto"/>
                <a:cs typeface="Roboto"/>
                <a:sym typeface="Roboto"/>
              </a:rPr>
              <a:t>χώρων </a:t>
            </a:r>
            <a:r>
              <a:rPr lang="el-GR" sz="1600" dirty="0">
                <a:solidFill>
                  <a:srgbClr val="2330DC"/>
                </a:solidFill>
                <a:latin typeface="Roboto"/>
                <a:ea typeface="Roboto"/>
                <a:cs typeface="Roboto"/>
                <a:sym typeface="Roboto"/>
              </a:rPr>
              <a:t>μειώνοντας παράλληλα τις περιβαλλοντικές επιπτώσεις</a:t>
            </a:r>
            <a:r>
              <a:rPr lang="en-GB" sz="1600" dirty="0" smtClean="0">
                <a:solidFill>
                  <a:srgbClr val="2330DC"/>
                </a:solidFill>
                <a:latin typeface="Roboto"/>
                <a:ea typeface="Roboto"/>
                <a:cs typeface="Roboto"/>
                <a:sym typeface="Roboto"/>
              </a:rPr>
              <a:t>​</a:t>
            </a:r>
            <a:r>
              <a:rPr lang="en-GB" sz="1600" dirty="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πολιτισμική διατήρηση είναι </a:t>
            </a:r>
            <a:r>
              <a:rPr lang="el-GR" sz="1600" dirty="0" smtClean="0">
                <a:solidFill>
                  <a:srgbClr val="2330DC"/>
                </a:solidFill>
                <a:latin typeface="Roboto"/>
                <a:ea typeface="Roboto"/>
                <a:cs typeface="Roboto"/>
                <a:sym typeface="Roboto"/>
              </a:rPr>
              <a:t>κεντρική </a:t>
            </a:r>
            <a:r>
              <a:rPr lang="el-GR" sz="1600" dirty="0">
                <a:solidFill>
                  <a:srgbClr val="2330DC"/>
                </a:solidFill>
                <a:latin typeface="Roboto"/>
                <a:ea typeface="Roboto"/>
                <a:cs typeface="Roboto"/>
                <a:sym typeface="Roboto"/>
              </a:rPr>
              <a:t>ενσωματώνοντας την ιστορική και κοινοτική ταυτότητα στον σύγχρονο σχεδιασμό για τη δημιουργία ουσιαστικών και λειτουργικών τοπίων</a:t>
            </a:r>
            <a:r>
              <a:rPr lang="en-GB" sz="1600" dirty="0" smtClean="0">
                <a:solidFill>
                  <a:srgbClr val="2330DC"/>
                </a:solidFill>
                <a:latin typeface="Roboto"/>
                <a:ea typeface="Roboto"/>
                <a:cs typeface="Roboto"/>
                <a:sym typeface="Roboto"/>
              </a:rPr>
              <a:t>​</a:t>
            </a:r>
            <a:r>
              <a:rPr lang="en-GB" sz="1600" dirty="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ευελιξία και η </a:t>
            </a:r>
            <a:r>
              <a:rPr lang="el-GR" sz="1600" dirty="0" err="1">
                <a:solidFill>
                  <a:srgbClr val="2330DC"/>
                </a:solidFill>
                <a:latin typeface="Roboto"/>
                <a:ea typeface="Roboto"/>
                <a:cs typeface="Roboto"/>
                <a:sym typeface="Roboto"/>
              </a:rPr>
              <a:t>πολυλειτουργικότητα</a:t>
            </a:r>
            <a:r>
              <a:rPr lang="el-GR" sz="1600" dirty="0">
                <a:solidFill>
                  <a:srgbClr val="2330DC"/>
                </a:solidFill>
                <a:latin typeface="Roboto"/>
                <a:ea typeface="Roboto"/>
                <a:cs typeface="Roboto"/>
                <a:sym typeface="Roboto"/>
              </a:rPr>
              <a:t> εξασφαλίζουν μακροπρόθεσμη χρηστικότητα, επιτρέποντας στους επαναχρησιμοποιημένους χώρους να προσαρμόζονται στις εξελισσόμενες κοινωνικές και περιβαλλοντικές </a:t>
            </a:r>
            <a:r>
              <a:rPr lang="el-GR" sz="1600" dirty="0" smtClean="0">
                <a:solidFill>
                  <a:srgbClr val="2330DC"/>
                </a:solidFill>
                <a:latin typeface="Roboto"/>
                <a:ea typeface="Roboto"/>
                <a:cs typeface="Roboto"/>
                <a:sym typeface="Roboto"/>
              </a:rPr>
              <a:t>ανάγκες.</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4" name="Picture 3">
            <a:extLst>
              <a:ext uri="{FF2B5EF4-FFF2-40B4-BE49-F238E27FC236}">
                <a16:creationId xmlns:a16="http://schemas.microsoft.com/office/drawing/2014/main" xmlns="" id="{2AAA9D4A-E206-45D5-BD92-E2C066439677}"/>
              </a:ext>
            </a:extLst>
          </p:cNvPr>
          <p:cNvPicPr>
            <a:picLocks noChangeAspect="1"/>
          </p:cNvPicPr>
          <p:nvPr/>
        </p:nvPicPr>
        <p:blipFill>
          <a:blip r:embed="rId4"/>
          <a:stretch>
            <a:fillRect/>
          </a:stretch>
        </p:blipFill>
        <p:spPr>
          <a:xfrm>
            <a:off x="8028746" y="2504660"/>
            <a:ext cx="3332057" cy="33320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g308ead12222_0_35"/>
          <p:cNvSpPr txBox="1"/>
          <p:nvPr/>
        </p:nvSpPr>
        <p:spPr>
          <a:xfrm>
            <a:off x="880849" y="755000"/>
            <a:ext cx="9187075" cy="664225"/>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2.2. </a:t>
            </a:r>
            <a:r>
              <a:rPr lang="el-GR" sz="3200" dirty="0" err="1">
                <a:solidFill>
                  <a:srgbClr val="2330DC"/>
                </a:solidFill>
                <a:latin typeface="Roboto"/>
                <a:ea typeface="Roboto"/>
                <a:cs typeface="Roboto"/>
                <a:sym typeface="Roboto"/>
              </a:rPr>
              <a:t>Πολυλειτουργικότητα</a:t>
            </a:r>
            <a:r>
              <a:rPr lang="el-GR" sz="3200" dirty="0">
                <a:solidFill>
                  <a:srgbClr val="2330DC"/>
                </a:solidFill>
                <a:latin typeface="Roboto"/>
                <a:ea typeface="Roboto"/>
                <a:cs typeface="Roboto"/>
                <a:sym typeface="Roboto"/>
              </a:rPr>
              <a:t>, </a:t>
            </a:r>
            <a:r>
              <a:rPr lang="el-GR" sz="3200" dirty="0" err="1">
                <a:solidFill>
                  <a:srgbClr val="2330DC"/>
                </a:solidFill>
                <a:latin typeface="Roboto"/>
                <a:ea typeface="Roboto"/>
                <a:cs typeface="Roboto"/>
                <a:sym typeface="Roboto"/>
              </a:rPr>
              <a:t>Συμπεριληπτικότητα</a:t>
            </a:r>
            <a:r>
              <a:rPr lang="el-GR" sz="3200" dirty="0">
                <a:solidFill>
                  <a:srgbClr val="2330DC"/>
                </a:solidFill>
                <a:latin typeface="Roboto"/>
                <a:ea typeface="Roboto"/>
                <a:cs typeface="Roboto"/>
                <a:sym typeface="Roboto"/>
              </a:rPr>
              <a:t> και Ιστορική Διατήρηση</a:t>
            </a:r>
            <a:endParaRPr lang="en-GB"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lang="en-GB"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p:txBody>
      </p:sp>
      <p:sp>
        <p:nvSpPr>
          <p:cNvPr id="7" name="TextBox 6">
            <a:extLst>
              <a:ext uri="{FF2B5EF4-FFF2-40B4-BE49-F238E27FC236}">
                <a16:creationId xmlns:a16="http://schemas.microsoft.com/office/drawing/2014/main" xmlns="" id="{1D054686-C4C6-4C7D-BBF3-8FA30E0922BE}"/>
              </a:ext>
            </a:extLst>
          </p:cNvPr>
          <p:cNvSpPr txBox="1"/>
          <p:nvPr/>
        </p:nvSpPr>
        <p:spPr>
          <a:xfrm>
            <a:off x="764381" y="1877687"/>
            <a:ext cx="10592732" cy="4478149"/>
          </a:xfrm>
          <a:prstGeom prst="rect">
            <a:avLst/>
          </a:prstGeom>
          <a:noFill/>
        </p:spPr>
        <p:txBody>
          <a:bodyPr wrap="square">
            <a:spAutoFit/>
          </a:bodyPr>
          <a:lstStyle/>
          <a:p>
            <a:pPr marL="114300" lvl="0">
              <a:buClr>
                <a:srgbClr val="2330DC"/>
              </a:buClr>
              <a:buSzPts val="1800"/>
            </a:pPr>
            <a:r>
              <a:rPr lang="el-GR" sz="1500" dirty="0">
                <a:solidFill>
                  <a:srgbClr val="2330DC"/>
                </a:solidFill>
                <a:latin typeface="Roboto"/>
                <a:ea typeface="Roboto"/>
                <a:cs typeface="Roboto"/>
                <a:sym typeface="Roboto"/>
              </a:rPr>
              <a:t>Η </a:t>
            </a:r>
            <a:r>
              <a:rPr lang="el-GR" sz="1500" dirty="0" err="1">
                <a:solidFill>
                  <a:srgbClr val="2330DC"/>
                </a:solidFill>
                <a:latin typeface="Roboto"/>
                <a:ea typeface="Roboto"/>
                <a:cs typeface="Roboto"/>
                <a:sym typeface="Roboto"/>
              </a:rPr>
              <a:t>πολυλειτουργικότητα</a:t>
            </a:r>
            <a:r>
              <a:rPr lang="el-GR" sz="1500" dirty="0">
                <a:solidFill>
                  <a:srgbClr val="2330DC"/>
                </a:solidFill>
                <a:latin typeface="Roboto"/>
                <a:ea typeface="Roboto"/>
                <a:cs typeface="Roboto"/>
                <a:sym typeface="Roboto"/>
              </a:rPr>
              <a:t>, η </a:t>
            </a:r>
            <a:r>
              <a:rPr lang="el-GR" sz="1500" dirty="0" err="1">
                <a:solidFill>
                  <a:srgbClr val="2330DC"/>
                </a:solidFill>
                <a:latin typeface="Roboto"/>
                <a:ea typeface="Roboto"/>
                <a:cs typeface="Roboto"/>
                <a:sym typeface="Roboto"/>
              </a:rPr>
              <a:t>συμπεριληπτικότητα</a:t>
            </a:r>
            <a:r>
              <a:rPr lang="el-GR" sz="1500" dirty="0">
                <a:solidFill>
                  <a:srgbClr val="2330DC"/>
                </a:solidFill>
                <a:latin typeface="Roboto"/>
                <a:ea typeface="Roboto"/>
                <a:cs typeface="Roboto"/>
                <a:sym typeface="Roboto"/>
              </a:rPr>
              <a:t> και η ιστορική διατήρηση αποτελούν βασικές αρχές στην προσαρμοστική </a:t>
            </a:r>
            <a:r>
              <a:rPr lang="el-GR" sz="1500" dirty="0" err="1">
                <a:solidFill>
                  <a:srgbClr val="2330DC"/>
                </a:solidFill>
                <a:latin typeface="Roboto"/>
                <a:ea typeface="Roboto"/>
                <a:cs typeface="Roboto"/>
                <a:sym typeface="Roboto"/>
              </a:rPr>
              <a:t>επανάχρηση</a:t>
            </a:r>
            <a:r>
              <a:rPr lang="el-GR" sz="1500" dirty="0">
                <a:solidFill>
                  <a:srgbClr val="2330DC"/>
                </a:solidFill>
                <a:latin typeface="Roboto"/>
                <a:ea typeface="Roboto"/>
                <a:cs typeface="Roboto"/>
                <a:sym typeface="Roboto"/>
              </a:rPr>
              <a:t> διασφαλίζοντας ότι τα έργα είναι βιώσιμα, δίκαια και πολιτιστικά πλούσια.</a:t>
            </a:r>
          </a:p>
          <a:p>
            <a:pPr marL="114300" lvl="0">
              <a:buClr>
                <a:srgbClr val="2330DC"/>
              </a:buClr>
              <a:buSzPts val="1800"/>
            </a:pPr>
            <a:endParaRPr lang="el-GR" sz="1500" dirty="0">
              <a:solidFill>
                <a:srgbClr val="2330DC"/>
              </a:solidFill>
              <a:latin typeface="Roboto"/>
              <a:ea typeface="Roboto"/>
              <a:cs typeface="Roboto"/>
              <a:sym typeface="Roboto"/>
            </a:endParaRPr>
          </a:p>
          <a:p>
            <a:pPr marL="114300" lvl="0">
              <a:buClr>
                <a:srgbClr val="2330DC"/>
              </a:buClr>
              <a:buSzPts val="1800"/>
            </a:pPr>
            <a:r>
              <a:rPr lang="el-GR" sz="1500" dirty="0">
                <a:solidFill>
                  <a:srgbClr val="2330DC"/>
                </a:solidFill>
                <a:latin typeface="Roboto"/>
                <a:ea typeface="Roboto"/>
                <a:cs typeface="Roboto"/>
                <a:sym typeface="Roboto"/>
              </a:rPr>
              <a:t>Η </a:t>
            </a:r>
            <a:r>
              <a:rPr lang="el-GR" sz="1500" dirty="0" err="1">
                <a:solidFill>
                  <a:srgbClr val="2330DC"/>
                </a:solidFill>
                <a:latin typeface="Roboto"/>
                <a:ea typeface="Roboto"/>
                <a:cs typeface="Roboto"/>
                <a:sym typeface="Roboto"/>
              </a:rPr>
              <a:t>πολυλειτουργικότητα</a:t>
            </a:r>
            <a:r>
              <a:rPr lang="el-GR" sz="1500" dirty="0">
                <a:solidFill>
                  <a:srgbClr val="2330DC"/>
                </a:solidFill>
                <a:latin typeface="Roboto"/>
                <a:ea typeface="Roboto"/>
                <a:cs typeface="Roboto"/>
                <a:sym typeface="Roboto"/>
              </a:rPr>
              <a:t> ενισχύει τους αστικούς χώρους με την ενσωμάτωση διαφορετικών χρήσεων σε ένα κτήριο ή έναν χώρο. Η προσέγγιση αυτή αναζωογονεί παλιές δομές, ενώ παράλληλα δημιουργεί ζωντανούς χώρους που εξυπηρετούν πολλαπλές ανάγκες της κοινότητας δημιουργώντας τόσο οικονομική όσο και κοινωνική αξία</a:t>
            </a:r>
            <a:r>
              <a:rPr lang="en-GB" sz="1500" dirty="0" smtClean="0">
                <a:solidFill>
                  <a:srgbClr val="2330DC"/>
                </a:solidFill>
                <a:latin typeface="Roboto"/>
                <a:ea typeface="Roboto"/>
                <a:cs typeface="Roboto"/>
                <a:sym typeface="Roboto"/>
              </a:rPr>
              <a:t>​</a:t>
            </a:r>
            <a:r>
              <a:rPr lang="lt-LT" sz="1500" dirty="0">
                <a:solidFill>
                  <a:srgbClr val="2330DC"/>
                </a:solidFill>
                <a:latin typeface="Roboto"/>
                <a:ea typeface="Roboto"/>
                <a:cs typeface="Roboto"/>
                <a:sym typeface="Roboto"/>
              </a:rPr>
              <a:t>.</a:t>
            </a:r>
          </a:p>
          <a:p>
            <a:pPr marL="457200" marR="0" lvl="0" indent="-342900" algn="l" rtl="0">
              <a:lnSpc>
                <a:spcPct val="100000"/>
              </a:lnSpc>
              <a:spcBef>
                <a:spcPts val="0"/>
              </a:spcBef>
              <a:spcAft>
                <a:spcPts val="0"/>
              </a:spcAft>
              <a:buClr>
                <a:srgbClr val="2330DC"/>
              </a:buClr>
              <a:buSzPts val="1800"/>
              <a:buFont typeface="Roboto"/>
              <a:buChar char="●"/>
            </a:pPr>
            <a:endParaRPr lang="lt-LT"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500" dirty="0">
                <a:solidFill>
                  <a:srgbClr val="2330DC"/>
                </a:solidFill>
                <a:latin typeface="Roboto"/>
                <a:ea typeface="Roboto"/>
                <a:cs typeface="Roboto"/>
                <a:sym typeface="Roboto"/>
              </a:rPr>
              <a:t>Η </a:t>
            </a:r>
            <a:r>
              <a:rPr lang="el-GR" sz="1500" dirty="0" err="1">
                <a:solidFill>
                  <a:srgbClr val="2330DC"/>
                </a:solidFill>
                <a:latin typeface="Roboto"/>
                <a:ea typeface="Roboto"/>
                <a:cs typeface="Roboto"/>
                <a:sym typeface="Roboto"/>
              </a:rPr>
              <a:t>συμπεριληπτικότητα</a:t>
            </a:r>
            <a:r>
              <a:rPr lang="en-GB" sz="1500" dirty="0">
                <a:solidFill>
                  <a:srgbClr val="2330DC"/>
                </a:solidFill>
                <a:latin typeface="Roboto"/>
                <a:ea typeface="Roboto"/>
                <a:cs typeface="Roboto"/>
                <a:sym typeface="Roboto"/>
              </a:rPr>
              <a:t> επ</a:t>
            </a:r>
            <a:r>
              <a:rPr lang="en-GB" sz="1500" dirty="0" err="1">
                <a:solidFill>
                  <a:srgbClr val="2330DC"/>
                </a:solidFill>
                <a:latin typeface="Roboto"/>
                <a:ea typeface="Roboto"/>
                <a:cs typeface="Roboto"/>
                <a:sym typeface="Roboto"/>
              </a:rPr>
              <a:t>ικεντρώνετ</a:t>
            </a:r>
            <a:r>
              <a:rPr lang="en-GB" sz="1500" dirty="0">
                <a:solidFill>
                  <a:srgbClr val="2330DC"/>
                </a:solidFill>
                <a:latin typeface="Roboto"/>
                <a:ea typeface="Roboto"/>
                <a:cs typeface="Roboto"/>
                <a:sym typeface="Roboto"/>
              </a:rPr>
              <a:t>αι στη διασφάλιση ότι τα έργα προσαρμοστικής επανάχρησης ωφελούν όλους τους κατοίκους. </a:t>
            </a:r>
            <a:r>
              <a:rPr lang="en-GB" sz="1500" dirty="0" err="1">
                <a:solidFill>
                  <a:srgbClr val="2330DC"/>
                </a:solidFill>
                <a:latin typeface="Roboto"/>
                <a:ea typeface="Roboto"/>
                <a:cs typeface="Roboto"/>
                <a:sym typeface="Roboto"/>
              </a:rPr>
              <a:t>Αυτό</a:t>
            </a:r>
            <a:r>
              <a:rPr lang="en-GB" sz="1500" dirty="0">
                <a:solidFill>
                  <a:srgbClr val="2330DC"/>
                </a:solidFill>
                <a:latin typeface="Roboto"/>
                <a:ea typeface="Roboto"/>
                <a:cs typeface="Roboto"/>
                <a:sym typeface="Roboto"/>
              </a:rPr>
              <a:t> π</a:t>
            </a:r>
            <a:r>
              <a:rPr lang="en-GB" sz="1500" dirty="0" err="1">
                <a:solidFill>
                  <a:srgbClr val="2330DC"/>
                </a:solidFill>
                <a:latin typeface="Roboto"/>
                <a:ea typeface="Roboto"/>
                <a:cs typeface="Roboto"/>
                <a:sym typeface="Roboto"/>
              </a:rPr>
              <a:t>εριλ</a:t>
            </a:r>
            <a:r>
              <a:rPr lang="en-GB" sz="1500" dirty="0">
                <a:solidFill>
                  <a:srgbClr val="2330DC"/>
                </a:solidFill>
                <a:latin typeface="Roboto"/>
                <a:ea typeface="Roboto"/>
                <a:cs typeface="Roboto"/>
                <a:sym typeface="Roboto"/>
              </a:rPr>
              <a:t>αμβάνει τη δημιουργία προσβάσιμων δημόσιων χώρων, οικονομικά προσιτής στέγασης και την πρόληψη του εξευγενισμού. Η </a:t>
            </a:r>
            <a:r>
              <a:rPr lang="en-GB" sz="1500" dirty="0" err="1">
                <a:solidFill>
                  <a:srgbClr val="2330DC"/>
                </a:solidFill>
                <a:latin typeface="Roboto"/>
                <a:ea typeface="Roboto"/>
                <a:cs typeface="Roboto"/>
                <a:sym typeface="Roboto"/>
              </a:rPr>
              <a:t>δέσμευση</a:t>
            </a:r>
            <a:r>
              <a:rPr lang="en-GB" sz="1500" dirty="0">
                <a:solidFill>
                  <a:srgbClr val="2330DC"/>
                </a:solidFill>
                <a:latin typeface="Roboto"/>
                <a:ea typeface="Roboto"/>
                <a:cs typeface="Roboto"/>
                <a:sym typeface="Roboto"/>
              </a:rPr>
              <a:t> </a:t>
            </a:r>
            <a:r>
              <a:rPr lang="en-GB" sz="1500" dirty="0" err="1">
                <a:solidFill>
                  <a:srgbClr val="2330DC"/>
                </a:solidFill>
                <a:latin typeface="Roboto"/>
                <a:ea typeface="Roboto"/>
                <a:cs typeface="Roboto"/>
                <a:sym typeface="Roboto"/>
              </a:rPr>
              <a:t>της</a:t>
            </a:r>
            <a:r>
              <a:rPr lang="en-GB" sz="1500" dirty="0">
                <a:solidFill>
                  <a:srgbClr val="2330DC"/>
                </a:solidFill>
                <a:latin typeface="Roboto"/>
                <a:ea typeface="Roboto"/>
                <a:cs typeface="Roboto"/>
                <a:sym typeface="Roboto"/>
              </a:rPr>
              <a:t> </a:t>
            </a:r>
            <a:r>
              <a:rPr lang="en-GB" sz="1500" dirty="0" err="1">
                <a:solidFill>
                  <a:srgbClr val="2330DC"/>
                </a:solidFill>
                <a:latin typeface="Roboto"/>
                <a:ea typeface="Roboto"/>
                <a:cs typeface="Roboto"/>
                <a:sym typeface="Roboto"/>
              </a:rPr>
              <a:t>κοινότητ</a:t>
            </a:r>
            <a:r>
              <a:rPr lang="en-GB" sz="1500" dirty="0">
                <a:solidFill>
                  <a:srgbClr val="2330DC"/>
                </a:solidFill>
                <a:latin typeface="Roboto"/>
                <a:ea typeface="Roboto"/>
                <a:cs typeface="Roboto"/>
                <a:sym typeface="Roboto"/>
              </a:rPr>
              <a:t>ας διασφαλίζει ότι οι χώροι αυτοί αντικατοπτρίζουν τις τοπικές πολιτιστικές αξίες και εξυπηρετούν ένα ευρύ φάσμα της κοινωνίας.</a:t>
            </a:r>
            <a:endParaRPr lang="lt-LT"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500" dirty="0">
                <a:solidFill>
                  <a:srgbClr val="2330DC"/>
                </a:solidFill>
                <a:latin typeface="Roboto"/>
                <a:ea typeface="Roboto"/>
                <a:cs typeface="Roboto"/>
                <a:sym typeface="Roboto"/>
              </a:rPr>
              <a:t>Η </a:t>
            </a:r>
            <a:r>
              <a:rPr lang="en-GB" sz="1500" dirty="0" err="1">
                <a:solidFill>
                  <a:srgbClr val="2330DC"/>
                </a:solidFill>
                <a:latin typeface="Roboto"/>
                <a:ea typeface="Roboto"/>
                <a:cs typeface="Roboto"/>
                <a:sym typeface="Roboto"/>
              </a:rPr>
              <a:t>ιστορική</a:t>
            </a:r>
            <a:r>
              <a:rPr lang="en-GB" sz="1500" dirty="0">
                <a:solidFill>
                  <a:srgbClr val="2330DC"/>
                </a:solidFill>
                <a:latin typeface="Roboto"/>
                <a:ea typeface="Roboto"/>
                <a:cs typeface="Roboto"/>
                <a:sym typeface="Roboto"/>
              </a:rPr>
              <a:t> </a:t>
            </a:r>
            <a:r>
              <a:rPr lang="en-GB" sz="1500" dirty="0" err="1">
                <a:solidFill>
                  <a:srgbClr val="2330DC"/>
                </a:solidFill>
                <a:latin typeface="Roboto"/>
                <a:ea typeface="Roboto"/>
                <a:cs typeface="Roboto"/>
                <a:sym typeface="Roboto"/>
              </a:rPr>
              <a:t>δι</a:t>
            </a:r>
            <a:r>
              <a:rPr lang="en-GB" sz="1500" dirty="0">
                <a:solidFill>
                  <a:srgbClr val="2330DC"/>
                </a:solidFill>
                <a:latin typeface="Roboto"/>
                <a:ea typeface="Roboto"/>
                <a:cs typeface="Roboto"/>
                <a:sym typeface="Roboto"/>
              </a:rPr>
              <a:t>ατήρηση ισορροπεί μεταξύ της ενσωμάτωσης των σύγχρονων αναγκών και της διατήρησης της πολιτιστικής και αρχιτεκτονικής κληρονομιάς. </a:t>
            </a:r>
            <a:r>
              <a:rPr lang="en-GB" sz="1500" dirty="0" err="1">
                <a:solidFill>
                  <a:srgbClr val="2330DC"/>
                </a:solidFill>
                <a:latin typeface="Roboto"/>
                <a:ea typeface="Roboto"/>
                <a:cs typeface="Roboto"/>
                <a:sym typeface="Roboto"/>
              </a:rPr>
              <a:t>Δι</a:t>
            </a:r>
            <a:r>
              <a:rPr lang="en-GB" sz="1500" dirty="0">
                <a:solidFill>
                  <a:srgbClr val="2330DC"/>
                </a:solidFill>
                <a:latin typeface="Roboto"/>
                <a:ea typeface="Roboto"/>
                <a:cs typeface="Roboto"/>
                <a:sym typeface="Roboto"/>
              </a:rPr>
              <a:t>ατηρώντας τα βασικά ιστορικά χαρακτηριστικά, τα έργα προσαρμοστικής επανάχρησης επιτρέπουν στις κοινότητες να γιορτάσουν το παρελθόν τους και ταυτόχρονα να προσαρμοστούν στις σημερινές απαιτήσεις </a:t>
            </a:r>
            <a:r>
              <a:rPr lang="en-GB" sz="1500" dirty="0" smtClean="0">
                <a:solidFill>
                  <a:srgbClr val="2330DC"/>
                </a:solidFill>
                <a:latin typeface="Roboto"/>
                <a:ea typeface="Roboto"/>
                <a:cs typeface="Roboto"/>
                <a:sym typeface="Roboto"/>
              </a:rPr>
              <a:t>​</a:t>
            </a:r>
            <a:r>
              <a:rPr lang="en-GB" sz="1500" dirty="0">
                <a:solidFill>
                  <a:srgbClr val="2330DC"/>
                </a:solidFill>
                <a:latin typeface="Roboto"/>
                <a:ea typeface="Roboto"/>
                <a:cs typeface="Roboto"/>
                <a:sym typeface="Roboto"/>
              </a:rPr>
              <a:t>.</a:t>
            </a:r>
            <a:endParaRPr lang="lt-LT" sz="15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500" dirty="0">
              <a:solidFill>
                <a:srgbClr val="2330DC"/>
              </a:solidFill>
              <a:latin typeface="Roboto"/>
              <a:ea typeface="Roboto"/>
              <a:sym typeface="Roboto"/>
            </a:endParaRPr>
          </a:p>
          <a:p>
            <a:pPr marL="114300" lvl="0">
              <a:buClr>
                <a:srgbClr val="2330DC"/>
              </a:buClr>
              <a:buSzPts val="1800"/>
            </a:pPr>
            <a:r>
              <a:rPr lang="el-GR" sz="1500" dirty="0">
                <a:solidFill>
                  <a:srgbClr val="2330DC"/>
                </a:solidFill>
                <a:latin typeface="Roboto"/>
                <a:ea typeface="Roboto"/>
                <a:sym typeface="Roboto"/>
              </a:rPr>
              <a:t>Να αναφέρουμε: οικονομική και περιβαλλοντική βιωσιμότητα, εφευρετικότητα και ευέλικτος σχεδιασμός, πολιτισμική ποικιλομορφία</a:t>
            </a:r>
            <a:r>
              <a:rPr lang="lt-LT" sz="1500" dirty="0" smtClean="0">
                <a:solidFill>
                  <a:srgbClr val="2330DC"/>
                </a:solidFill>
                <a:latin typeface="Roboto"/>
                <a:ea typeface="Roboto"/>
                <a:sym typeface="Roboto"/>
              </a:rPr>
              <a:t>. </a:t>
            </a:r>
            <a:endParaRPr lang="en-GB"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308ead12222_0_24"/>
          <p:cNvSpPr txBox="1"/>
          <p:nvPr/>
        </p:nvSpPr>
        <p:spPr>
          <a:xfrm>
            <a:off x="880850" y="755000"/>
            <a:ext cx="9777625"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2.3. </a:t>
            </a:r>
            <a:r>
              <a:rPr lang="el-GR" sz="3200" dirty="0">
                <a:solidFill>
                  <a:srgbClr val="2330DC"/>
                </a:solidFill>
                <a:latin typeface="Roboto"/>
                <a:ea typeface="Roboto"/>
                <a:cs typeface="Roboto"/>
                <a:sym typeface="Roboto"/>
              </a:rPr>
              <a:t>Πράσινες και Μπλε Υποδομές σε Έργα Επαναχρησιμοποίησης</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500" dirty="0">
                <a:solidFill>
                  <a:srgbClr val="2330DC"/>
                </a:solidFill>
                <a:latin typeface="Roboto"/>
                <a:ea typeface="Roboto"/>
                <a:cs typeface="Roboto"/>
                <a:sym typeface="Roboto"/>
              </a:rPr>
              <a:t>Οι </a:t>
            </a:r>
            <a:r>
              <a:rPr lang="el-GR" sz="1500" dirty="0">
                <a:solidFill>
                  <a:srgbClr val="2330DC"/>
                </a:solidFill>
                <a:latin typeface="Roboto"/>
                <a:ea typeface="Roboto"/>
                <a:cs typeface="Roboto"/>
                <a:sym typeface="Roboto"/>
              </a:rPr>
              <a:t>Π</a:t>
            </a:r>
            <a:r>
              <a:rPr lang="en-GB" sz="1500" dirty="0" err="1">
                <a:solidFill>
                  <a:srgbClr val="2330DC"/>
                </a:solidFill>
                <a:latin typeface="Roboto"/>
                <a:ea typeface="Roboto"/>
                <a:cs typeface="Roboto"/>
                <a:sym typeface="Roboto"/>
              </a:rPr>
              <a:t>ράσινες</a:t>
            </a:r>
            <a:r>
              <a:rPr lang="en-GB" sz="1500" dirty="0">
                <a:solidFill>
                  <a:srgbClr val="2330DC"/>
                </a:solidFill>
                <a:latin typeface="Roboto"/>
                <a:ea typeface="Roboto"/>
                <a:cs typeface="Roboto"/>
                <a:sym typeface="Roboto"/>
              </a:rPr>
              <a:t> και </a:t>
            </a:r>
            <a:r>
              <a:rPr lang="el-GR" sz="1500" dirty="0">
                <a:solidFill>
                  <a:srgbClr val="2330DC"/>
                </a:solidFill>
                <a:latin typeface="Roboto"/>
                <a:ea typeface="Roboto"/>
                <a:cs typeface="Roboto"/>
                <a:sym typeface="Roboto"/>
              </a:rPr>
              <a:t>Μ</a:t>
            </a:r>
            <a:r>
              <a:rPr lang="en-GB" sz="1500" dirty="0">
                <a:solidFill>
                  <a:srgbClr val="2330DC"/>
                </a:solidFill>
                <a:latin typeface="Roboto"/>
                <a:ea typeface="Roboto"/>
                <a:cs typeface="Roboto"/>
                <a:sym typeface="Roboto"/>
              </a:rPr>
              <a:t>π</a:t>
            </a:r>
            <a:r>
              <a:rPr lang="en-GB" sz="1500" dirty="0" err="1">
                <a:solidFill>
                  <a:srgbClr val="2330DC"/>
                </a:solidFill>
                <a:latin typeface="Roboto"/>
                <a:ea typeface="Roboto"/>
                <a:cs typeface="Roboto"/>
                <a:sym typeface="Roboto"/>
              </a:rPr>
              <a:t>λε</a:t>
            </a:r>
            <a:r>
              <a:rPr lang="en-GB" sz="1500" dirty="0">
                <a:solidFill>
                  <a:srgbClr val="2330DC"/>
                </a:solidFill>
                <a:latin typeface="Roboto"/>
                <a:ea typeface="Roboto"/>
                <a:cs typeface="Roboto"/>
                <a:sym typeface="Roboto"/>
              </a:rPr>
              <a:t> </a:t>
            </a:r>
            <a:r>
              <a:rPr lang="el-GR" sz="1500" dirty="0">
                <a:solidFill>
                  <a:srgbClr val="2330DC"/>
                </a:solidFill>
                <a:latin typeface="Roboto"/>
                <a:ea typeface="Roboto"/>
                <a:cs typeface="Roboto"/>
                <a:sym typeface="Roboto"/>
              </a:rPr>
              <a:t>Υ</a:t>
            </a:r>
            <a:r>
              <a:rPr lang="en-GB" sz="1500" dirty="0">
                <a:solidFill>
                  <a:srgbClr val="2330DC"/>
                </a:solidFill>
                <a:latin typeface="Roboto"/>
                <a:ea typeface="Roboto"/>
                <a:cs typeface="Roboto"/>
                <a:sym typeface="Roboto"/>
              </a:rPr>
              <a:t>π</a:t>
            </a:r>
            <a:r>
              <a:rPr lang="en-GB" sz="1500" dirty="0" err="1">
                <a:solidFill>
                  <a:srgbClr val="2330DC"/>
                </a:solidFill>
                <a:latin typeface="Roboto"/>
                <a:ea typeface="Roboto"/>
                <a:cs typeface="Roboto"/>
                <a:sym typeface="Roboto"/>
              </a:rPr>
              <a:t>οδομές</a:t>
            </a:r>
            <a:r>
              <a:rPr lang="en-GB" sz="1500" dirty="0">
                <a:solidFill>
                  <a:srgbClr val="2330DC"/>
                </a:solidFill>
                <a:latin typeface="Roboto"/>
                <a:ea typeface="Roboto"/>
                <a:cs typeface="Roboto"/>
                <a:sym typeface="Roboto"/>
              </a:rPr>
              <a:t> (GBI), όπ</a:t>
            </a:r>
            <a:r>
              <a:rPr lang="en-GB" sz="1500" dirty="0" err="1">
                <a:solidFill>
                  <a:srgbClr val="2330DC"/>
                </a:solidFill>
                <a:latin typeface="Roboto"/>
                <a:ea typeface="Roboto"/>
                <a:cs typeface="Roboto"/>
                <a:sym typeface="Roboto"/>
              </a:rPr>
              <a:t>ως</a:t>
            </a:r>
            <a:r>
              <a:rPr lang="en-GB" sz="1500" dirty="0">
                <a:solidFill>
                  <a:srgbClr val="2330DC"/>
                </a:solidFill>
                <a:latin typeface="Roboto"/>
                <a:ea typeface="Roboto"/>
                <a:cs typeface="Roboto"/>
                <a:sym typeface="Roboto"/>
              </a:rPr>
              <a:t> </a:t>
            </a:r>
            <a:r>
              <a:rPr lang="en-GB" sz="1500" dirty="0" err="1">
                <a:solidFill>
                  <a:srgbClr val="2330DC"/>
                </a:solidFill>
                <a:latin typeface="Roboto"/>
                <a:ea typeface="Roboto"/>
                <a:cs typeface="Roboto"/>
                <a:sym typeface="Roboto"/>
              </a:rPr>
              <a:t>οι</a:t>
            </a:r>
            <a:r>
              <a:rPr lang="en-GB" sz="1500" dirty="0">
                <a:solidFill>
                  <a:srgbClr val="2330DC"/>
                </a:solidFill>
                <a:latin typeface="Roboto"/>
                <a:ea typeface="Roboto"/>
                <a:cs typeface="Roboto"/>
                <a:sym typeface="Roboto"/>
              </a:rPr>
              <a:t> π</a:t>
            </a:r>
            <a:r>
              <a:rPr lang="en-GB" sz="1500" dirty="0" err="1">
                <a:solidFill>
                  <a:srgbClr val="2330DC"/>
                </a:solidFill>
                <a:latin typeface="Roboto"/>
                <a:ea typeface="Roboto"/>
                <a:cs typeface="Roboto"/>
                <a:sym typeface="Roboto"/>
              </a:rPr>
              <a:t>ράσινες</a:t>
            </a:r>
            <a:r>
              <a:rPr lang="en-GB" sz="1500" dirty="0">
                <a:solidFill>
                  <a:srgbClr val="2330DC"/>
                </a:solidFill>
                <a:latin typeface="Roboto"/>
                <a:ea typeface="Roboto"/>
                <a:cs typeface="Roboto"/>
                <a:sym typeface="Roboto"/>
              </a:rPr>
              <a:t> </a:t>
            </a:r>
            <a:r>
              <a:rPr lang="en-GB" sz="1500" dirty="0" err="1">
                <a:solidFill>
                  <a:srgbClr val="2330DC"/>
                </a:solidFill>
                <a:latin typeface="Roboto"/>
                <a:ea typeface="Roboto"/>
                <a:cs typeface="Roboto"/>
                <a:sym typeface="Roboto"/>
              </a:rPr>
              <a:t>στέγες</a:t>
            </a:r>
            <a:r>
              <a:rPr lang="en-GB" sz="1500" dirty="0">
                <a:solidFill>
                  <a:srgbClr val="2330DC"/>
                </a:solidFill>
                <a:latin typeface="Roboto"/>
                <a:ea typeface="Roboto"/>
                <a:cs typeface="Roboto"/>
                <a:sym typeface="Roboto"/>
              </a:rPr>
              <a:t> και </a:t>
            </a:r>
            <a:r>
              <a:rPr lang="en-GB" sz="1500" dirty="0" err="1">
                <a:solidFill>
                  <a:srgbClr val="2330DC"/>
                </a:solidFill>
                <a:latin typeface="Roboto"/>
                <a:ea typeface="Roboto"/>
                <a:cs typeface="Roboto"/>
                <a:sym typeface="Roboto"/>
              </a:rPr>
              <a:t>οι</a:t>
            </a:r>
            <a:r>
              <a:rPr lang="en-GB" sz="1500" dirty="0">
                <a:solidFill>
                  <a:srgbClr val="2330DC"/>
                </a:solidFill>
                <a:latin typeface="Roboto"/>
                <a:ea typeface="Roboto"/>
                <a:cs typeface="Roboto"/>
                <a:sym typeface="Roboto"/>
              </a:rPr>
              <a:t> </a:t>
            </a:r>
            <a:r>
              <a:rPr lang="en-GB" sz="1500" dirty="0" err="1">
                <a:solidFill>
                  <a:srgbClr val="2330DC"/>
                </a:solidFill>
                <a:latin typeface="Roboto"/>
                <a:ea typeface="Roboto"/>
                <a:cs typeface="Roboto"/>
                <a:sym typeface="Roboto"/>
              </a:rPr>
              <a:t>κή</a:t>
            </a:r>
            <a:r>
              <a:rPr lang="en-GB" sz="1500" dirty="0">
                <a:solidFill>
                  <a:srgbClr val="2330DC"/>
                </a:solidFill>
                <a:latin typeface="Roboto"/>
                <a:ea typeface="Roboto"/>
                <a:cs typeface="Roboto"/>
                <a:sym typeface="Roboto"/>
              </a:rPr>
              <a:t>ποι βροχής, ενσωματώνουν τα φυσικά συστήματα σε έργα προσαρμοστικής επαναχρησιμοποίησης βελτιώνοντας την περιβαλλοντική βιωσιμότητα με τη διαχείριση των ομβρίων υδάτων, τη βελτίωση της ποιότητας του αέρα και τη μείωση των αστικών θερμικών νησίδων.</a:t>
            </a:r>
          </a:p>
          <a:p>
            <a:pPr marL="457200" lvl="0" indent="-342900">
              <a:buClr>
                <a:srgbClr val="2330DC"/>
              </a:buClr>
              <a:buSzPts val="1800"/>
              <a:buFont typeface="Roboto"/>
              <a:buChar char="●"/>
            </a:pPr>
            <a:endParaRPr lang="en-GB"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500" dirty="0">
                <a:solidFill>
                  <a:srgbClr val="2330DC"/>
                </a:solidFill>
                <a:latin typeface="Roboto"/>
                <a:ea typeface="Roboto"/>
                <a:cs typeface="Roboto"/>
                <a:sym typeface="Roboto"/>
              </a:rPr>
              <a:t>Οι</a:t>
            </a:r>
            <a:r>
              <a:rPr lang="en-GB" sz="1500" dirty="0">
                <a:solidFill>
                  <a:srgbClr val="2330DC"/>
                </a:solidFill>
                <a:latin typeface="Roboto"/>
                <a:ea typeface="Roboto"/>
                <a:cs typeface="Roboto"/>
                <a:sym typeface="Roboto"/>
              </a:rPr>
              <a:t> GBI π</a:t>
            </a:r>
            <a:r>
              <a:rPr lang="en-GB" sz="1500" dirty="0" err="1">
                <a:solidFill>
                  <a:srgbClr val="2330DC"/>
                </a:solidFill>
                <a:latin typeface="Roboto"/>
                <a:ea typeface="Roboto"/>
                <a:cs typeface="Roboto"/>
                <a:sym typeface="Roboto"/>
              </a:rPr>
              <a:t>ροωθ</a:t>
            </a:r>
            <a:r>
              <a:rPr lang="el-GR" sz="1500" dirty="0" err="1">
                <a:solidFill>
                  <a:srgbClr val="2330DC"/>
                </a:solidFill>
                <a:latin typeface="Roboto"/>
                <a:ea typeface="Roboto"/>
                <a:cs typeface="Roboto"/>
                <a:sym typeface="Roboto"/>
              </a:rPr>
              <a:t>ούν</a:t>
            </a:r>
            <a:r>
              <a:rPr lang="en-GB" sz="1500" dirty="0">
                <a:solidFill>
                  <a:srgbClr val="2330DC"/>
                </a:solidFill>
                <a:latin typeface="Roboto"/>
                <a:ea typeface="Roboto"/>
                <a:cs typeface="Roboto"/>
                <a:sym typeface="Roboto"/>
              </a:rPr>
              <a:t> </a:t>
            </a:r>
            <a:r>
              <a:rPr lang="en-GB" sz="1500" dirty="0" err="1">
                <a:solidFill>
                  <a:srgbClr val="2330DC"/>
                </a:solidFill>
                <a:latin typeface="Roboto"/>
                <a:ea typeface="Roboto"/>
                <a:cs typeface="Roboto"/>
                <a:sym typeface="Roboto"/>
              </a:rPr>
              <a:t>τη</a:t>
            </a:r>
            <a:r>
              <a:rPr lang="en-GB" sz="1500" dirty="0">
                <a:solidFill>
                  <a:srgbClr val="2330DC"/>
                </a:solidFill>
                <a:latin typeface="Roboto"/>
                <a:ea typeface="Roboto"/>
                <a:cs typeface="Roboto"/>
                <a:sym typeface="Roboto"/>
              </a:rPr>
              <a:t> β</a:t>
            </a:r>
            <a:r>
              <a:rPr lang="en-GB" sz="1500" dirty="0" err="1">
                <a:solidFill>
                  <a:srgbClr val="2330DC"/>
                </a:solidFill>
                <a:latin typeface="Roboto"/>
                <a:ea typeface="Roboto"/>
                <a:cs typeface="Roboto"/>
                <a:sym typeface="Roboto"/>
              </a:rPr>
              <a:t>ιο</a:t>
            </a:r>
            <a:r>
              <a:rPr lang="en-GB" sz="1500" dirty="0">
                <a:solidFill>
                  <a:srgbClr val="2330DC"/>
                </a:solidFill>
                <a:latin typeface="Roboto"/>
                <a:ea typeface="Roboto"/>
                <a:cs typeface="Roboto"/>
                <a:sym typeface="Roboto"/>
              </a:rPr>
              <a:t>ποικιλότητα με τη μετατροπή επαναχρησιμοποιημένων χώρων σε οικολογικούς χώρους, την προώθηση ενδιαιτημάτων για την αστική άγρια ζωή και την υποστήριξη της ζωής των φυτών και των ζώων στις πόλεις.</a:t>
            </a:r>
          </a:p>
          <a:p>
            <a:pPr marL="457200" lvl="0" indent="-342900">
              <a:buClr>
                <a:srgbClr val="2330DC"/>
              </a:buClr>
              <a:buSzPts val="1800"/>
              <a:buFont typeface="Roboto"/>
              <a:buChar char="●"/>
            </a:pPr>
            <a:endParaRPr lang="en-GB"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500" dirty="0">
                <a:solidFill>
                  <a:srgbClr val="2330DC"/>
                </a:solidFill>
                <a:latin typeface="Roboto"/>
                <a:ea typeface="Roboto"/>
                <a:cs typeface="Roboto"/>
                <a:sym typeface="Roboto"/>
              </a:rPr>
              <a:t>Ο </a:t>
            </a:r>
            <a:r>
              <a:rPr lang="en-GB" sz="1500" dirty="0" err="1">
                <a:solidFill>
                  <a:srgbClr val="2330DC"/>
                </a:solidFill>
                <a:latin typeface="Roboto"/>
                <a:ea typeface="Roboto"/>
                <a:cs typeface="Roboto"/>
                <a:sym typeface="Roboto"/>
              </a:rPr>
              <a:t>συνδυ</a:t>
            </a:r>
            <a:r>
              <a:rPr lang="en-GB" sz="1500" dirty="0">
                <a:solidFill>
                  <a:srgbClr val="2330DC"/>
                </a:solidFill>
                <a:latin typeface="Roboto"/>
                <a:ea typeface="Roboto"/>
                <a:cs typeface="Roboto"/>
                <a:sym typeface="Roboto"/>
              </a:rPr>
              <a:t>ασμός των GBI και της προσαρμοστικής επανάχρησης δημιουργεί πολυλειτουργικούς αστικούς χώρους** που προσφέρουν τόσο οικολογικά όσο και κοινωνικά οφέλη μετατρέποντας τις αναδιαμορφωμένες περιοχές σε ζωντανούς κοινοτικούς κόμβους που εξυπηρετούν επίσης περιβαλλοντικούς στόχους</a:t>
            </a:r>
            <a:r>
              <a:rPr lang="en-GB" sz="1600" dirty="0" smtClean="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smtClean="0">
                <a:solidFill>
                  <a:srgbClr val="2330DC"/>
                </a:solidFill>
                <a:latin typeface="Roboto"/>
                <a:ea typeface="Roboto"/>
                <a:cs typeface="Roboto"/>
                <a:sym typeface="Roboto"/>
              </a:rPr>
              <a:t>Οι </a:t>
            </a:r>
            <a:r>
              <a:rPr lang="en-GB" sz="1600" dirty="0" smtClean="0">
                <a:solidFill>
                  <a:srgbClr val="2330DC"/>
                </a:solidFill>
                <a:latin typeface="Roboto"/>
                <a:ea typeface="Roboto"/>
                <a:cs typeface="Roboto"/>
                <a:sym typeface="Roboto"/>
              </a:rPr>
              <a:t>GBI </a:t>
            </a:r>
            <a:r>
              <a:rPr lang="el-GR" sz="1600" dirty="0">
                <a:solidFill>
                  <a:srgbClr val="2330DC"/>
                </a:solidFill>
                <a:latin typeface="Roboto"/>
                <a:ea typeface="Roboto"/>
                <a:cs typeface="Roboto"/>
                <a:sym typeface="Roboto"/>
              </a:rPr>
              <a:t>συμβάλλουν στην ανθεκτικότητα των </a:t>
            </a:r>
            <a:r>
              <a:rPr lang="el-GR" sz="1600" dirty="0" smtClean="0">
                <a:solidFill>
                  <a:srgbClr val="2330DC"/>
                </a:solidFill>
                <a:latin typeface="Roboto"/>
                <a:ea typeface="Roboto"/>
                <a:cs typeface="Roboto"/>
                <a:sym typeface="Roboto"/>
              </a:rPr>
              <a:t>πόλεων </a:t>
            </a:r>
            <a:r>
              <a:rPr lang="el-GR" sz="1600" dirty="0">
                <a:solidFill>
                  <a:srgbClr val="2330DC"/>
                </a:solidFill>
                <a:latin typeface="Roboto"/>
                <a:ea typeface="Roboto"/>
                <a:cs typeface="Roboto"/>
                <a:sym typeface="Roboto"/>
              </a:rPr>
              <a:t>αντιμετωπίζοντας κλιματικές προκλήσεις όπως οι πλημμύρες και η διαχείριση των </a:t>
            </a:r>
            <a:r>
              <a:rPr lang="el-GR" sz="1600" dirty="0" smtClean="0">
                <a:solidFill>
                  <a:srgbClr val="2330DC"/>
                </a:solidFill>
                <a:latin typeface="Roboto"/>
                <a:ea typeface="Roboto"/>
                <a:cs typeface="Roboto"/>
                <a:sym typeface="Roboto"/>
              </a:rPr>
              <a:t>υδάτων </a:t>
            </a:r>
            <a:r>
              <a:rPr lang="el-GR" sz="1600" dirty="0">
                <a:solidFill>
                  <a:srgbClr val="2330DC"/>
                </a:solidFill>
                <a:latin typeface="Roboto"/>
                <a:ea typeface="Roboto"/>
                <a:cs typeface="Roboto"/>
                <a:sym typeface="Roboto"/>
              </a:rPr>
              <a:t>διατηρώντας παράλληλα την πολιτιστική και ιστορική αξία των επαναχρησιμοποιημένων </a:t>
            </a:r>
            <a:r>
              <a:rPr lang="el-GR" sz="1600" dirty="0" smtClean="0">
                <a:solidFill>
                  <a:srgbClr val="2330DC"/>
                </a:solidFill>
                <a:latin typeface="Roboto"/>
                <a:ea typeface="Roboto"/>
                <a:cs typeface="Roboto"/>
                <a:sym typeface="Roboto"/>
              </a:rPr>
              <a:t>κτηρίων </a:t>
            </a:r>
            <a:r>
              <a:rPr lang="el-GR" sz="1600" dirty="0">
                <a:solidFill>
                  <a:srgbClr val="2330DC"/>
                </a:solidFill>
                <a:latin typeface="Roboto"/>
                <a:ea typeface="Roboto"/>
                <a:cs typeface="Roboto"/>
                <a:sym typeface="Roboto"/>
              </a:rPr>
              <a:t>και τοπίων</a:t>
            </a:r>
            <a:r>
              <a:rPr lang="en-GB" sz="1600" dirty="0" smtClean="0">
                <a:solidFill>
                  <a:srgbClr val="2330DC"/>
                </a:solidFill>
                <a:latin typeface="Roboto"/>
                <a:ea typeface="Roboto"/>
                <a:cs typeface="Roboto"/>
                <a:sym typeface="Roboto"/>
              </a:rPr>
              <a:t>.</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71098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308ead12222_0_24"/>
          <p:cNvSpPr txBox="1"/>
          <p:nvPr/>
        </p:nvSpPr>
        <p:spPr>
          <a:xfrm>
            <a:off x="880850" y="755000"/>
            <a:ext cx="5910475"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2.4. </a:t>
            </a:r>
            <a:r>
              <a:rPr lang="el-GR" sz="3200" dirty="0">
                <a:solidFill>
                  <a:srgbClr val="2330DC"/>
                </a:solidFill>
                <a:latin typeface="Roboto"/>
                <a:ea typeface="Roboto"/>
                <a:cs typeface="Roboto"/>
                <a:sym typeface="Roboto"/>
              </a:rPr>
              <a:t>Οφέλη μιας Ολιστικής Προσέγγισης</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Η </a:t>
            </a:r>
            <a:r>
              <a:rPr lang="en-GB" sz="1600" dirty="0" err="1">
                <a:solidFill>
                  <a:srgbClr val="2330DC"/>
                </a:solidFill>
                <a:latin typeface="Roboto"/>
                <a:ea typeface="Roboto"/>
                <a:cs typeface="Roboto"/>
                <a:sym typeface="Roboto"/>
              </a:rPr>
              <a:t>οικολογική</a:t>
            </a:r>
            <a:r>
              <a:rPr lang="en-GB" sz="1600" dirty="0">
                <a:solidFill>
                  <a:srgbClr val="2330DC"/>
                </a:solidFill>
                <a:latin typeface="Roboto"/>
                <a:ea typeface="Roboto"/>
                <a:cs typeface="Roboto"/>
                <a:sym typeface="Roboto"/>
              </a:rPr>
              <a:t> επανα</a:t>
            </a:r>
            <a:r>
              <a:rPr lang="en-GB" sz="1600" dirty="0" err="1">
                <a:solidFill>
                  <a:srgbClr val="2330DC"/>
                </a:solidFill>
                <a:latin typeface="Roboto"/>
                <a:ea typeface="Roboto"/>
                <a:cs typeface="Roboto"/>
                <a:sym typeface="Roboto"/>
              </a:rPr>
              <a:t>χρησιμο</a:t>
            </a:r>
            <a:r>
              <a:rPr lang="en-GB" sz="1600" dirty="0">
                <a:solidFill>
                  <a:srgbClr val="2330DC"/>
                </a:solidFill>
                <a:latin typeface="Roboto"/>
                <a:ea typeface="Roboto"/>
                <a:cs typeface="Roboto"/>
                <a:sym typeface="Roboto"/>
              </a:rPr>
              <a:t>ποίηση της γης προσφέρει σημαντικά περιβαλλοντικά, οικονομικά και κοινωνικά οφέλη, συμπεριλαμβανομένης της βελτίωσης της βιοποικιλότητας, της μείωσης του κόστους αποκατάστασης και της βελτίωσης της ευημερίας της κοινότητας, ενώ παράλληλα μετατρέπει υποβαθμισμένες περιοχές σε πολύτιμους αστικούς ή φυσικούς χώρους.</a:t>
            </a:r>
          </a:p>
          <a:p>
            <a:pPr marL="457200" lvl="0" indent="-342900">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Μι</a:t>
            </a:r>
            <a:r>
              <a:rPr lang="en-GB" sz="1600" dirty="0">
                <a:solidFill>
                  <a:srgbClr val="2330DC"/>
                </a:solidFill>
                <a:latin typeface="Roboto"/>
                <a:ea typeface="Roboto"/>
                <a:cs typeface="Roboto"/>
                <a:sym typeface="Roboto"/>
              </a:rPr>
              <a:t>α ολιστική προσέγγιση στην επαναχρησιμοποίηση της γης μεγιστοποιεί τη βιωσιμότητα με την ενσωμάτωση των φυσικών συστημάτων και των ανθρώπινων δραστηριοτήτων</a:t>
            </a:r>
            <a:r>
              <a:rPr lang="en-GB" sz="1600" dirty="0" smtClean="0">
                <a:solidFill>
                  <a:srgbClr val="2330DC"/>
                </a:solidFill>
                <a:latin typeface="Roboto"/>
                <a:ea typeface="Roboto"/>
                <a:cs typeface="Roboto"/>
                <a:sym typeface="Roboto"/>
              </a:rPr>
              <a:t>** </a:t>
            </a:r>
            <a:r>
              <a:rPr lang="en-GB" sz="1600" dirty="0">
                <a:solidFill>
                  <a:srgbClr val="2330DC"/>
                </a:solidFill>
                <a:latin typeface="Roboto"/>
                <a:ea typeface="Roboto"/>
                <a:cs typeface="Roboto"/>
                <a:sym typeface="Roboto"/>
              </a:rPr>
              <a:t>δημιουργώντας χώρους που προωθούν την οικονομική ανάπτυξη, την περιβαλλοντική αποκατάσταση και την ταυτόχρονη συμμετοχή της κοινότητας</a:t>
            </a:r>
            <a:r>
              <a:rPr lang="en-GB" sz="1600" dirty="0" smtClean="0">
                <a:solidFill>
                  <a:srgbClr val="2330DC"/>
                </a:solidFill>
                <a:latin typeface="Roboto"/>
                <a:ea typeface="Roboto"/>
                <a:cs typeface="Roboto"/>
                <a:sym typeface="Roboto"/>
              </a:rPr>
              <a:t>.</a:t>
            </a: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3822DC5C-2EF2-49E0-87D0-47CC8E4361E2}"/>
              </a:ext>
            </a:extLst>
          </p:cNvPr>
          <p:cNvPicPr>
            <a:picLocks noChangeAspect="1"/>
          </p:cNvPicPr>
          <p:nvPr/>
        </p:nvPicPr>
        <p:blipFill>
          <a:blip r:embed="rId4"/>
          <a:stretch>
            <a:fillRect/>
          </a:stretch>
        </p:blipFill>
        <p:spPr>
          <a:xfrm>
            <a:off x="7496175" y="904875"/>
            <a:ext cx="3600000" cy="3600000"/>
          </a:xfrm>
          <a:prstGeom prst="rect">
            <a:avLst/>
          </a:prstGeom>
        </p:spPr>
      </p:pic>
    </p:spTree>
    <p:extLst>
      <p:ext uri="{BB962C8B-B14F-4D97-AF65-F5344CB8AC3E}">
        <p14:creationId xmlns:p14="http://schemas.microsoft.com/office/powerpoint/2010/main" val="260121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2.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The American Institute of Architects. Buildings that last: </a:t>
            </a:r>
            <a:r>
              <a:rPr lang="lt-LT" sz="1600" dirty="0">
                <a:solidFill>
                  <a:srgbClr val="2330DC"/>
                </a:solidFill>
                <a:latin typeface="Roboto"/>
                <a:ea typeface="Roboto"/>
                <a:cs typeface="Roboto"/>
                <a:sym typeface="Roboto"/>
                <a:hlinkClick r:id="rId4"/>
              </a:rPr>
              <a:t/>
            </a:r>
            <a:br>
              <a:rPr lang="lt-LT" sz="1600" dirty="0">
                <a:solidFill>
                  <a:srgbClr val="2330DC"/>
                </a:solidFill>
                <a:latin typeface="Roboto"/>
                <a:ea typeface="Roboto"/>
                <a:cs typeface="Roboto"/>
                <a:sym typeface="Roboto"/>
                <a:hlinkClick r:id="rId4"/>
              </a:rPr>
            </a:br>
            <a:r>
              <a:rPr lang="en-GB" sz="1600" dirty="0">
                <a:solidFill>
                  <a:srgbClr val="2330DC"/>
                </a:solidFill>
                <a:latin typeface="Roboto"/>
                <a:ea typeface="Roboto"/>
                <a:cs typeface="Roboto"/>
                <a:sym typeface="Roboto"/>
                <a:hlinkClick r:id="rId4"/>
              </a:rPr>
              <a:t>design for adaptability, deconstruction, and reuse.</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Astrid Severin, Magda </a:t>
            </a:r>
            <a:r>
              <a:rPr lang="en-GB" sz="1600" dirty="0" err="1">
                <a:solidFill>
                  <a:srgbClr val="2330DC"/>
                </a:solidFill>
                <a:latin typeface="Roboto"/>
                <a:ea typeface="Roboto"/>
                <a:cs typeface="Roboto"/>
                <a:sym typeface="Roboto"/>
                <a:hlinkClick r:id="rId5"/>
              </a:rPr>
              <a:t>Michaliková</a:t>
            </a:r>
            <a:r>
              <a:rPr lang="en-GB" sz="1600" dirty="0">
                <a:solidFill>
                  <a:srgbClr val="2330DC"/>
                </a:solidFill>
                <a:latin typeface="Roboto"/>
                <a:ea typeface="Roboto"/>
                <a:cs typeface="Roboto"/>
                <a:sym typeface="Roboto"/>
                <a:hlinkClick r:id="rId5"/>
              </a:rPr>
              <a:t>. Green and blue </a:t>
            </a:r>
            <a:r>
              <a:rPr lang="lt-LT" sz="1600" dirty="0">
                <a:solidFill>
                  <a:srgbClr val="2330DC"/>
                </a:solidFill>
                <a:latin typeface="Roboto"/>
                <a:ea typeface="Roboto"/>
                <a:cs typeface="Roboto"/>
                <a:sym typeface="Roboto"/>
                <a:hlinkClick r:id="rId5"/>
              </a:rPr>
              <a:t/>
            </a:r>
            <a:br>
              <a:rPr lang="lt-LT" sz="1600" dirty="0">
                <a:solidFill>
                  <a:srgbClr val="2330DC"/>
                </a:solidFill>
                <a:latin typeface="Roboto"/>
                <a:ea typeface="Roboto"/>
                <a:cs typeface="Roboto"/>
                <a:sym typeface="Roboto"/>
                <a:hlinkClick r:id="rId5"/>
              </a:rPr>
            </a:br>
            <a:r>
              <a:rPr lang="en-GB" sz="1600" dirty="0">
                <a:solidFill>
                  <a:srgbClr val="2330DC"/>
                </a:solidFill>
                <a:latin typeface="Roboto"/>
                <a:ea typeface="Roboto"/>
                <a:cs typeface="Roboto"/>
                <a:sym typeface="Roboto"/>
                <a:hlinkClick r:id="rId5"/>
              </a:rPr>
              <a:t>infrastructure. Policy Brief from the Policy Learning </a:t>
            </a:r>
            <a:r>
              <a:rPr lang="lt-LT" sz="1600" dirty="0">
                <a:solidFill>
                  <a:srgbClr val="2330DC"/>
                </a:solidFill>
                <a:latin typeface="Roboto"/>
                <a:ea typeface="Roboto"/>
                <a:cs typeface="Roboto"/>
                <a:sym typeface="Roboto"/>
                <a:hlinkClick r:id="rId5"/>
              </a:rPr>
              <a:t/>
            </a:r>
            <a:br>
              <a:rPr lang="lt-LT" sz="1600" dirty="0">
                <a:solidFill>
                  <a:srgbClr val="2330DC"/>
                </a:solidFill>
                <a:latin typeface="Roboto"/>
                <a:ea typeface="Roboto"/>
                <a:cs typeface="Roboto"/>
                <a:sym typeface="Roboto"/>
                <a:hlinkClick r:id="rId5"/>
              </a:rPr>
            </a:br>
            <a:r>
              <a:rPr lang="en-GB" sz="1600" dirty="0">
                <a:solidFill>
                  <a:srgbClr val="2330DC"/>
                </a:solidFill>
                <a:latin typeface="Roboto"/>
                <a:ea typeface="Roboto"/>
                <a:cs typeface="Roboto"/>
                <a:sym typeface="Roboto"/>
                <a:hlinkClick r:id="rId5"/>
              </a:rPr>
              <a:t>Platform for a greener Europe. </a:t>
            </a:r>
            <a:endParaRPr lang="en-GB" sz="1600"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71C573B1-C019-49DA-B9CD-BB539EA2241F}"/>
              </a:ext>
            </a:extLst>
          </p:cNvPr>
          <p:cNvPicPr>
            <a:picLocks noChangeAspect="1"/>
          </p:cNvPicPr>
          <p:nvPr/>
        </p:nvPicPr>
        <p:blipFill>
          <a:blip r:embed="rId6"/>
          <a:stretch>
            <a:fillRect/>
          </a:stretch>
        </p:blipFill>
        <p:spPr>
          <a:xfrm rot="5400000">
            <a:off x="7124700" y="2400300"/>
            <a:ext cx="3600000" cy="3600000"/>
          </a:xfrm>
          <a:prstGeom prst="rect">
            <a:avLst/>
          </a:prstGeom>
        </p:spPr>
      </p:pic>
    </p:spTree>
    <p:extLst>
      <p:ext uri="{BB962C8B-B14F-4D97-AF65-F5344CB8AC3E}">
        <p14:creationId xmlns:p14="http://schemas.microsoft.com/office/powerpoint/2010/main" val="201693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2.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smtClean="0">
                <a:solidFill>
                  <a:srgbClr val="2330DC"/>
                </a:solidFill>
                <a:latin typeface="Roboto"/>
                <a:ea typeface="Roboto"/>
                <a:cs typeface="Roboto"/>
                <a:sym typeface="Roboto"/>
              </a:rPr>
              <a:t>Οπτικό Υλικό</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en-GB" sz="1600" dirty="0">
                <a:solidFill>
                  <a:srgbClr val="2330DC"/>
                </a:solidFill>
                <a:latin typeface="Roboto"/>
                <a:ea typeface="Roboto"/>
                <a:cs typeface="Roboto"/>
                <a:sym typeface="Roboto"/>
              </a:rPr>
              <a:t>What is the Importance of Historical Preservation in Modern Society - </a:t>
            </a:r>
            <a:r>
              <a:rPr lang="en-GB" sz="1600" dirty="0">
                <a:solidFill>
                  <a:srgbClr val="2330DC"/>
                </a:solidFill>
                <a:latin typeface="Roboto"/>
                <a:ea typeface="Roboto"/>
                <a:cs typeface="Roboto"/>
                <a:sym typeface="Roboto"/>
                <a:hlinkClick r:id="rId4"/>
              </a:rPr>
              <a:t>https://www.youtube.com/watch?v=ISb_jImuoiw</a:t>
            </a: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600" dirty="0">
                <a:solidFill>
                  <a:srgbClr val="2330DC"/>
                </a:solidFill>
                <a:latin typeface="Roboto"/>
                <a:ea typeface="Roboto"/>
                <a:cs typeface="Roboto"/>
                <a:sym typeface="Roboto"/>
              </a:rPr>
              <a:t> </a:t>
            </a: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en-GB" sz="1600" dirty="0">
                <a:solidFill>
                  <a:srgbClr val="2330DC"/>
                </a:solidFill>
                <a:latin typeface="Roboto"/>
                <a:ea typeface="Roboto"/>
                <a:cs typeface="Roboto"/>
                <a:sym typeface="Roboto"/>
              </a:rPr>
              <a:t>Blue Green Solutions: a Systems Approach to Sustainable and Cost-Effective Urban Development - </a:t>
            </a:r>
            <a:r>
              <a:rPr lang="en-GB" sz="1600" dirty="0">
                <a:solidFill>
                  <a:srgbClr val="2330DC"/>
                </a:solidFill>
                <a:latin typeface="Roboto"/>
                <a:ea typeface="Roboto"/>
                <a:cs typeface="Roboto"/>
                <a:sym typeface="Roboto"/>
                <a:hlinkClick r:id="rId5"/>
              </a:rPr>
              <a:t>https://www.youtube.com/watch?v=7bgp3E0gUAQ</a:t>
            </a:r>
            <a:r>
              <a:rPr lang="lt-LT" sz="1600" dirty="0">
                <a:solidFill>
                  <a:srgbClr val="2330DC"/>
                </a:solidFill>
                <a:latin typeface="Roboto"/>
                <a:ea typeface="Roboto"/>
                <a:cs typeface="Roboto"/>
                <a:sym typeface="Roboto"/>
              </a:rPr>
              <a:t> </a:t>
            </a:r>
            <a:br>
              <a:rPr lang="lt-LT" sz="1600" dirty="0">
                <a:solidFill>
                  <a:srgbClr val="2330DC"/>
                </a:solidFill>
                <a:latin typeface="Roboto"/>
                <a:ea typeface="Roboto"/>
                <a:cs typeface="Roboto"/>
                <a:sym typeface="Roboto"/>
              </a:rPr>
            </a:br>
            <a:endParaRPr lang="en-GB"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en-GB" sz="1600" dirty="0">
                <a:solidFill>
                  <a:srgbClr val="2330DC"/>
                </a:solidFill>
                <a:latin typeface="Roboto"/>
                <a:ea typeface="Roboto"/>
                <a:cs typeface="Roboto"/>
                <a:sym typeface="Roboto"/>
              </a:rPr>
              <a:t>Green/Blue Infrastructure for Sustainable, Attractive Cities - </a:t>
            </a:r>
            <a:r>
              <a:rPr lang="en-GB" sz="1600" dirty="0">
                <a:solidFill>
                  <a:srgbClr val="2330DC"/>
                </a:solidFill>
                <a:latin typeface="Roboto"/>
                <a:ea typeface="Roboto"/>
                <a:cs typeface="Roboto"/>
                <a:sym typeface="Roboto"/>
                <a:hlinkClick r:id="rId6"/>
              </a:rPr>
              <a:t>https://www.youtube.com/watch?v=FKyc1QIpuQM</a:t>
            </a:r>
            <a:r>
              <a:rPr lang="lt-LT" sz="1600" dirty="0">
                <a:solidFill>
                  <a:srgbClr val="2330DC"/>
                </a:solidFill>
                <a:latin typeface="Roboto"/>
                <a:ea typeface="Roboto"/>
                <a:cs typeface="Roboto"/>
                <a:sym typeface="Roboto"/>
              </a:rPr>
              <a:t> </a:t>
            </a:r>
            <a:br>
              <a:rPr lang="lt-LT" sz="1600" dirty="0">
                <a:solidFill>
                  <a:srgbClr val="2330DC"/>
                </a:solidFill>
                <a:latin typeface="Roboto"/>
                <a:ea typeface="Roboto"/>
                <a:cs typeface="Roboto"/>
                <a:sym typeface="Roboto"/>
              </a:rPr>
            </a:br>
            <a:endParaRPr lang="en-GB" sz="1600" dirty="0">
              <a:solidFill>
                <a:srgbClr val="2330DC"/>
              </a:solidFill>
              <a:latin typeface="Roboto"/>
              <a:ea typeface="Roboto"/>
              <a:cs typeface="Roboto"/>
              <a:sym typeface="Roboto"/>
            </a:endParaRPr>
          </a:p>
          <a:p>
            <a:pPr marL="400050" marR="0" lvl="0" indent="-285750" algn="l" rtl="0">
              <a:lnSpc>
                <a:spcPct val="100000"/>
              </a:lnSpc>
              <a:spcBef>
                <a:spcPts val="0"/>
              </a:spcBef>
              <a:spcAft>
                <a:spcPts val="0"/>
              </a:spcAft>
              <a:buClr>
                <a:srgbClr val="2330DC"/>
              </a:buClr>
              <a:buSzPts val="1800"/>
              <a:buFont typeface="Arial" panose="020B0604020202020204" pitchFamily="34" charset="0"/>
              <a:buChar char="•"/>
            </a:pPr>
            <a:r>
              <a:rPr lang="en-GB" sz="1600" dirty="0">
                <a:solidFill>
                  <a:srgbClr val="2330DC"/>
                </a:solidFill>
                <a:latin typeface="Roboto"/>
                <a:ea typeface="Roboto"/>
                <a:cs typeface="Roboto"/>
                <a:sym typeface="Roboto"/>
              </a:rPr>
              <a:t>Planning Multi-functional Blue Green Systems in Cities of the Future - </a:t>
            </a:r>
            <a:r>
              <a:rPr lang="en-GB" sz="1600" dirty="0">
                <a:solidFill>
                  <a:srgbClr val="2330DC"/>
                </a:solidFill>
                <a:latin typeface="Roboto"/>
                <a:ea typeface="Roboto"/>
                <a:cs typeface="Roboto"/>
                <a:sym typeface="Roboto"/>
                <a:hlinkClick r:id="rId7"/>
              </a:rPr>
              <a:t>https://www.youtube.com/watch?v=ATQHzEgmSsk</a:t>
            </a:r>
            <a:r>
              <a:rPr lang="lt-LT" sz="1600" dirty="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04686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647</Words>
  <Application>Microsoft Office PowerPoint</Application>
  <PresentationFormat>Ευρεία οθόνη</PresentationFormat>
  <Paragraphs>52</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Roboto Medium</vt:lpstr>
      <vt:lpstr>Calibri</vt:lpstr>
      <vt:lpstr>Roboto</vt:lpstr>
      <vt:lpstr>Arial</vt:lpstr>
      <vt:lpstr>Office Theme</vt:lpstr>
      <vt:lpstr>Παρουσίαση του PowerPoint</vt:lpstr>
      <vt:lpstr>Επαναχρησιμοποίηση και Επανασχεδιασμός Ξεπερασμένων Βιομηχανικών Αντικειμένων  Ενότητα 2: Θεωρία της Προσαρμοστικής Επαναχρησιμοποίησης στον Αστικό Σχεδιασμό και στον Σχεδιασμό Τοπίου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Katerina</cp:lastModifiedBy>
  <cp:revision>51</cp:revision>
  <dcterms:created xsi:type="dcterms:W3CDTF">2023-11-22T09:07:15Z</dcterms:created>
  <dcterms:modified xsi:type="dcterms:W3CDTF">2025-03-18T05:59:27Z</dcterms:modified>
</cp:coreProperties>
</file>