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81" r:id="rId3"/>
    <p:sldId id="263" r:id="rId4"/>
    <p:sldId id="264" r:id="rId5"/>
    <p:sldId id="299" r:id="rId6"/>
    <p:sldId id="300" r:id="rId7"/>
    <p:sldId id="301" r:id="rId8"/>
    <p:sldId id="302" r:id="rId9"/>
    <p:sldId id="303" r:id="rId10"/>
    <p:sldId id="304" r:id="rId11"/>
    <p:sldId id="287" r:id="rId12"/>
    <p:sldId id="305" r:id="rId13"/>
    <p:sldId id="268" r:id="rId14"/>
  </p:sldIdLst>
  <p:sldSz cx="12192000" cy="6858000"/>
  <p:notesSz cx="6858000" cy="9144000"/>
  <p:embeddedFontLst>
    <p:embeddedFont>
      <p:font typeface="Roboto Medium" panose="020B0604020202020204"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Roboto" panose="020B060402020202020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iOe7vEBzkYN6l6HTAmp54YmiEu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51"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09628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079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28" name="Google Shape;128;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7395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9931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3387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1100d0c710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g31100d0c710_1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8206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416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08ead12222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Creator: Meyer, Thomas, 2017 </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 </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Credit: Bildnachweis siehe Beschreibung</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Copyright: Thomas Meyer/OSTKREUZ</a:t>
            </a:r>
            <a:endParaRPr sz="900">
              <a:solidFill>
                <a:srgbClr val="9AA0A6"/>
              </a:solidFill>
              <a:highlight>
                <a:srgbClr val="202124"/>
              </a:highlight>
            </a:endParaRPr>
          </a:p>
        </p:txBody>
      </p:sp>
      <p:sp>
        <p:nvSpPr>
          <p:cNvPr id="123" name="Google Shape;123;g308ead1222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754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28" name="Google Shape;128;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22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28" name="Google Shape;128;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239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28" name="Google Shape;128;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5377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28" name="Google Shape;128;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8533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28" name="Google Shape;128;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0084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28" name="Google Shape;128;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288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e3s-conferences.org/articles/e3sconf/pdf/2024/05/e3sconf_incasst2024_02011.pdf" TargetMode="External"/><Relationship Id="rId5" Type="http://schemas.openxmlformats.org/officeDocument/2006/relationships/hyperlink" Target="https://www.researchgate.net/publication/356267200_Adaptive_Reuse_as_a_Design_Approach_Industrial_Structures" TargetMode="External"/><Relationship Id="rId4" Type="http://schemas.openxmlformats.org/officeDocument/2006/relationships/hyperlink" Target="https://issuu.com/xanderlacson/docs/lacson_mod_4_formal_essay"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OrOTMvXWBJU" TargetMode="External"/><Relationship Id="rId3" Type="http://schemas.openxmlformats.org/officeDocument/2006/relationships/image" Target="../media/image2.jpg"/><Relationship Id="rId7" Type="http://schemas.openxmlformats.org/officeDocument/2006/relationships/hyperlink" Target="https://www.youtube.com/watch?v=5k89Cx60BF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onKbvpf8YrI" TargetMode="External"/><Relationship Id="rId11" Type="http://schemas.openxmlformats.org/officeDocument/2006/relationships/hyperlink" Target="https://www.youtube.com/watch?v=62AwIFojh3A" TargetMode="External"/><Relationship Id="rId5" Type="http://schemas.openxmlformats.org/officeDocument/2006/relationships/hyperlink" Target="https://www.youtube.com/watch?v=a2x6mwKbcXw" TargetMode="External"/><Relationship Id="rId10" Type="http://schemas.openxmlformats.org/officeDocument/2006/relationships/hyperlink" Target="https://www.youtube.com/watch?v=aFjJFEm_veg" TargetMode="External"/><Relationship Id="rId4" Type="http://schemas.openxmlformats.org/officeDocument/2006/relationships/hyperlink" Target="https://www.youtube.com/watch?v=TZz7vKSkJvg" TargetMode="External"/><Relationship Id="rId9" Type="http://schemas.openxmlformats.org/officeDocument/2006/relationships/hyperlink" Target="https://www.youtube.com/watch?v=BbNNjgzG5Jo&amp;list=PLAJ3fBmKHRY-cq673Zyk0rU8kRF26jC0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g308ead12222_0_65"/>
          <p:cNvSpPr txBox="1"/>
          <p:nvPr/>
        </p:nvSpPr>
        <p:spPr>
          <a:xfrm>
            <a:off x="880849" y="755000"/>
            <a:ext cx="9444251"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3.8. </a:t>
            </a:r>
            <a:r>
              <a:rPr lang="el-GR" sz="3200" dirty="0">
                <a:solidFill>
                  <a:srgbClr val="2330DC"/>
                </a:solidFill>
                <a:latin typeface="Roboto"/>
                <a:ea typeface="Roboto"/>
                <a:cs typeface="Roboto"/>
                <a:sym typeface="Roboto"/>
              </a:rPr>
              <a:t>Μεθοδολογίες για Μεταβιομηχανικό </a:t>
            </a:r>
            <a:r>
              <a:rPr lang="el-GR" sz="3200" dirty="0" smtClean="0">
                <a:solidFill>
                  <a:srgbClr val="2330DC"/>
                </a:solidFill>
                <a:latin typeface="Roboto"/>
                <a:ea typeface="Roboto"/>
                <a:cs typeface="Roboto"/>
                <a:sym typeface="Roboto"/>
              </a:rPr>
              <a:t>Τοπίο</a:t>
            </a:r>
          </a:p>
          <a:p>
            <a:pPr lvl="0">
              <a:buSzPts val="3200"/>
            </a:pPr>
            <a:r>
              <a:rPr lang="en-GB" sz="3200" dirty="0" smtClean="0">
                <a:solidFill>
                  <a:srgbClr val="2330DC"/>
                </a:solidFill>
                <a:latin typeface="Roboto"/>
                <a:ea typeface="Roboto"/>
                <a:cs typeface="Roboto"/>
                <a:sym typeface="Roboto"/>
              </a:rPr>
              <a:t> </a:t>
            </a:r>
            <a:endParaRPr lang="en-GB"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Οι μεθοδολογίες για τα μεταβιομηχανικά τοπία περιλαμβάνουν την Αντεστραμμένη Μεταφραστική Έρευνα (ITR) και την Έρευνα Μελέτης Περίπτωσης (CSR), οι οποίες γεφυρώνουν πρακτικές εφαρμογές και θεωρητικά πλαίσια για τον σχεδιασμό </a:t>
            </a:r>
            <a:r>
              <a:rPr lang="el-GR" sz="1600" dirty="0" err="1">
                <a:solidFill>
                  <a:srgbClr val="2330DC"/>
                </a:solidFill>
                <a:latin typeface="Roboto"/>
                <a:ea typeface="Roboto"/>
                <a:cs typeface="Roboto"/>
                <a:sym typeface="Roboto"/>
              </a:rPr>
              <a:t>πολυλειτουργικών</a:t>
            </a:r>
            <a:r>
              <a:rPr lang="el-GR" sz="1600" dirty="0">
                <a:solidFill>
                  <a:srgbClr val="2330DC"/>
                </a:solidFill>
                <a:latin typeface="Roboto"/>
                <a:ea typeface="Roboto"/>
                <a:cs typeface="Roboto"/>
                <a:sym typeface="Roboto"/>
              </a:rPr>
              <a:t> και βιώσιμων </a:t>
            </a:r>
            <a:r>
              <a:rPr lang="el-GR" sz="1600" dirty="0" smtClean="0">
                <a:solidFill>
                  <a:srgbClr val="2330DC"/>
                </a:solidFill>
                <a:latin typeface="Roboto"/>
                <a:ea typeface="Roboto"/>
                <a:cs typeface="Roboto"/>
                <a:sym typeface="Roboto"/>
              </a:rPr>
              <a:t>χώρων</a:t>
            </a:r>
            <a:r>
              <a:rPr lang="en-GB" sz="1600" dirty="0" smtClean="0">
                <a:solidFill>
                  <a:srgbClr val="2330DC"/>
                </a:solidFill>
                <a:latin typeface="Roboto"/>
                <a:ea typeface="Roboto"/>
                <a:cs typeface="Roboto"/>
                <a:sym typeface="Roboto"/>
              </a:rPr>
              <a:t>.</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Οι αρχές ανάπλασης για μεταβιομηχανικές περιοχές δίνουν έμφαση στη συμβατότητα, τη βιωσιμότητα, τη διατήρηση της πολιτιστικής κληρονομιάς και τη συμμετοχή του κοινού για τη μετατροπή αυτών των περιοχών σε περιουσιακά στοιχεία ευθυγραμμισμένα με τις ανάγκες της κοινότητας</a:t>
            </a:r>
            <a:r>
              <a:rPr lang="en-GB" sz="1600" dirty="0" smtClean="0">
                <a:solidFill>
                  <a:srgbClr val="2330DC"/>
                </a:solidFill>
                <a:latin typeface="Roboto"/>
                <a:ea typeface="Roboto"/>
                <a:cs typeface="Roboto"/>
                <a:sym typeface="Roboto"/>
              </a:rPr>
              <a:t>.</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Επιτυχημένα έργα ανάπλασης, όπως το </a:t>
            </a:r>
            <a:r>
              <a:rPr lang="el-GR" sz="1600" dirty="0" err="1">
                <a:solidFill>
                  <a:srgbClr val="2330DC"/>
                </a:solidFill>
                <a:latin typeface="Roboto"/>
                <a:ea typeface="Roboto"/>
                <a:cs typeface="Roboto"/>
                <a:sym typeface="Roboto"/>
              </a:rPr>
              <a:t>Duisburg</a:t>
            </a:r>
            <a:r>
              <a:rPr lang="el-GR" sz="1600" dirty="0">
                <a:solidFill>
                  <a:srgbClr val="2330DC"/>
                </a:solidFill>
                <a:latin typeface="Roboto"/>
                <a:ea typeface="Roboto"/>
                <a:cs typeface="Roboto"/>
                <a:sym typeface="Roboto"/>
              </a:rPr>
              <a:t> </a:t>
            </a:r>
            <a:r>
              <a:rPr lang="el-GR" sz="1600" dirty="0" err="1">
                <a:solidFill>
                  <a:srgbClr val="2330DC"/>
                </a:solidFill>
                <a:latin typeface="Roboto"/>
                <a:ea typeface="Roboto"/>
                <a:cs typeface="Roboto"/>
                <a:sym typeface="Roboto"/>
              </a:rPr>
              <a:t>Nord</a:t>
            </a:r>
            <a:r>
              <a:rPr lang="el-GR" sz="1600" dirty="0">
                <a:solidFill>
                  <a:srgbClr val="2330DC"/>
                </a:solidFill>
                <a:latin typeface="Roboto"/>
                <a:ea typeface="Roboto"/>
                <a:cs typeface="Roboto"/>
                <a:sym typeface="Roboto"/>
              </a:rPr>
              <a:t> και το </a:t>
            </a:r>
            <a:r>
              <a:rPr lang="el-GR" sz="1600" dirty="0" err="1">
                <a:solidFill>
                  <a:srgbClr val="2330DC"/>
                </a:solidFill>
                <a:latin typeface="Roboto"/>
                <a:ea typeface="Roboto"/>
                <a:cs typeface="Roboto"/>
                <a:sym typeface="Roboto"/>
              </a:rPr>
              <a:t>Eden</a:t>
            </a:r>
            <a:r>
              <a:rPr lang="el-GR" sz="1600" dirty="0">
                <a:solidFill>
                  <a:srgbClr val="2330DC"/>
                </a:solidFill>
                <a:latin typeface="Roboto"/>
                <a:ea typeface="Roboto"/>
                <a:cs typeface="Roboto"/>
                <a:sym typeface="Roboto"/>
              </a:rPr>
              <a:t> Project, καταδεικνύουν πώς μπορούν να αναζωογονηθούν βιομηχανικά τοπία μέσω της οικολογικής αποκατάστασης και της κοινωνικοοικονομικής αναγέννησης</a:t>
            </a:r>
            <a:r>
              <a:rPr lang="en-GB" sz="1600" dirty="0" smtClean="0">
                <a:solidFill>
                  <a:srgbClr val="2330DC"/>
                </a:solidFill>
                <a:latin typeface="Roboto"/>
                <a:ea typeface="Roboto"/>
                <a:cs typeface="Roboto"/>
                <a:sym typeface="Roboto"/>
              </a:rPr>
              <a:t>.</a:t>
            </a:r>
            <a:endParaRPr sz="3200" b="0" i="0" u="none" strike="noStrike" cap="none"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305956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lt-LT" sz="3200" dirty="0">
                <a:solidFill>
                  <a:srgbClr val="2330DC"/>
                </a:solidFill>
                <a:latin typeface="Roboto"/>
                <a:ea typeface="Roboto"/>
                <a:cs typeface="Roboto"/>
                <a:sym typeface="Roboto"/>
              </a:rPr>
              <a:t>3. </a:t>
            </a:r>
            <a:r>
              <a:rPr lang="el-GR" sz="3200" dirty="0" smtClean="0">
                <a:solidFill>
                  <a:srgbClr val="2330DC"/>
                </a:solidFill>
                <a:latin typeface="Roboto"/>
                <a:ea typeface="Roboto"/>
                <a:cs typeface="Roboto"/>
                <a:sym typeface="Roboto"/>
              </a:rPr>
              <a:t>Δραστηριότητες</a:t>
            </a:r>
            <a:r>
              <a:rPr lang="lt-LT" sz="3200" dirty="0" smtClean="0">
                <a:solidFill>
                  <a:srgbClr val="2330DC"/>
                </a:solidFill>
                <a:latin typeface="Roboto"/>
                <a:ea typeface="Roboto"/>
                <a:cs typeface="Roboto"/>
                <a:sym typeface="Roboto"/>
              </a:rPr>
              <a:t> </a:t>
            </a:r>
            <a:r>
              <a:rPr lang="lt-LT" sz="3200" dirty="0">
                <a:solidFill>
                  <a:srgbClr val="2330DC"/>
                </a:solidFill>
                <a:latin typeface="Roboto"/>
                <a:ea typeface="Roboto"/>
                <a:cs typeface="Roboto"/>
                <a:sym typeface="Roboto"/>
              </a:rPr>
              <a:t>| </a:t>
            </a:r>
            <a:r>
              <a:rPr lang="el-GR" sz="3200" dirty="0" smtClean="0">
                <a:solidFill>
                  <a:srgbClr val="2330DC"/>
                </a:solidFill>
                <a:latin typeface="Roboto"/>
                <a:ea typeface="Roboto"/>
                <a:cs typeface="Roboto"/>
                <a:sym typeface="Roboto"/>
              </a:rPr>
              <a:t>Υλικό Ανάγνωσης</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hlinkClick r:id="rId4"/>
              </a:rPr>
              <a:t>Xander </a:t>
            </a:r>
            <a:r>
              <a:rPr lang="en-GB" sz="1600" dirty="0" err="1">
                <a:solidFill>
                  <a:srgbClr val="2330DC"/>
                </a:solidFill>
                <a:latin typeface="Roboto"/>
                <a:ea typeface="Roboto"/>
                <a:cs typeface="Roboto"/>
                <a:sym typeface="Roboto"/>
                <a:hlinkClick r:id="rId4"/>
              </a:rPr>
              <a:t>Lacson</a:t>
            </a:r>
            <a:r>
              <a:rPr lang="en-GB" sz="1600" dirty="0">
                <a:solidFill>
                  <a:srgbClr val="2330DC"/>
                </a:solidFill>
                <a:latin typeface="Roboto"/>
                <a:ea typeface="Roboto"/>
                <a:cs typeface="Roboto"/>
                <a:sym typeface="Roboto"/>
                <a:hlinkClick r:id="rId4"/>
              </a:rPr>
              <a:t>. Adaptive Reuse and the ARP Model: Background and Method Analysis</a:t>
            </a:r>
            <a:r>
              <a:rPr lang="en-GB" sz="1600" dirty="0">
                <a:solidFill>
                  <a:srgbClr val="2330DC"/>
                </a:solidFill>
                <a:latin typeface="Roboto"/>
                <a:ea typeface="Roboto"/>
                <a:cs typeface="Roboto"/>
                <a:sym typeface="Roboto"/>
              </a:rPr>
              <a:t>. </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en-GB" sz="1600" dirty="0">
                <a:solidFill>
                  <a:srgbClr val="2330DC"/>
                </a:solidFill>
                <a:latin typeface="Roboto"/>
                <a:ea typeface="Roboto"/>
                <a:cs typeface="Roboto"/>
                <a:sym typeface="Roboto"/>
              </a:rPr>
              <a:t>Case study. </a:t>
            </a:r>
          </a:p>
          <a:p>
            <a:pPr marL="457200" marR="0" lvl="0" indent="-342900" algn="l" rtl="0">
              <a:lnSpc>
                <a:spcPct val="100000"/>
              </a:lnSpc>
              <a:spcBef>
                <a:spcPts val="0"/>
              </a:spcBef>
              <a:spcAft>
                <a:spcPts val="0"/>
              </a:spcAft>
              <a:buClr>
                <a:srgbClr val="2330DC"/>
              </a:buClr>
              <a:buSzPts val="1800"/>
              <a:buFont typeface="Roboto"/>
              <a:buChar char="●"/>
            </a:pPr>
            <a:r>
              <a:rPr lang="en-GB" sz="1600" dirty="0">
                <a:solidFill>
                  <a:srgbClr val="2330DC"/>
                </a:solidFill>
                <a:latin typeface="Roboto"/>
                <a:ea typeface="Roboto"/>
                <a:cs typeface="Roboto"/>
                <a:sym typeface="Roboto"/>
              </a:rPr>
              <a:t>Adaptive Reuse as a Design Approach “Industrial Structures”</a:t>
            </a:r>
            <a:r>
              <a:rPr lang="lt-LT" sz="1600" dirty="0">
                <a:solidFill>
                  <a:srgbClr val="2330DC"/>
                </a:solidFill>
                <a:latin typeface="Roboto"/>
                <a:ea typeface="Roboto"/>
                <a:cs typeface="Roboto"/>
                <a:sym typeface="Roboto"/>
              </a:rPr>
              <a:t> [</a:t>
            </a:r>
            <a:r>
              <a:rPr lang="lt-LT" sz="1600" dirty="0">
                <a:solidFill>
                  <a:srgbClr val="2330DC"/>
                </a:solidFill>
                <a:latin typeface="Roboto"/>
                <a:ea typeface="Roboto"/>
                <a:cs typeface="Roboto"/>
                <a:sym typeface="Roboto"/>
                <a:hlinkClick r:id="rId5"/>
              </a:rPr>
              <a:t>1</a:t>
            </a:r>
            <a:r>
              <a:rPr lang="lt-LT" sz="1600" dirty="0">
                <a:solidFill>
                  <a:srgbClr val="2330DC"/>
                </a:solidFill>
                <a:latin typeface="Roboto"/>
                <a:ea typeface="Roboto"/>
                <a:cs typeface="Roboto"/>
                <a:sym typeface="Roboto"/>
              </a:rPr>
              <a:t>], [</a:t>
            </a:r>
            <a:r>
              <a:rPr lang="lt-LT" sz="1600" dirty="0">
                <a:solidFill>
                  <a:srgbClr val="2330DC"/>
                </a:solidFill>
                <a:latin typeface="Roboto"/>
                <a:ea typeface="Roboto"/>
                <a:cs typeface="Roboto"/>
                <a:sym typeface="Roboto"/>
                <a:hlinkClick r:id="rId6"/>
              </a:rPr>
              <a:t>2</a:t>
            </a:r>
            <a:r>
              <a:rPr lang="lt-LT" sz="1600" dirty="0">
                <a:solidFill>
                  <a:srgbClr val="2330DC"/>
                </a:solidFill>
                <a:latin typeface="Roboto"/>
                <a:ea typeface="Roboto"/>
                <a:cs typeface="Roboto"/>
                <a:sym typeface="Roboto"/>
              </a:rPr>
              <a:t>]</a:t>
            </a:r>
            <a:endParaRPr lang="en-GB" sz="16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1219644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g308ead12222_0_14"/>
          <p:cNvSpPr txBox="1"/>
          <p:nvPr/>
        </p:nvSpPr>
        <p:spPr>
          <a:xfrm>
            <a:off x="880851" y="755000"/>
            <a:ext cx="9949074" cy="5374500"/>
          </a:xfrm>
          <a:prstGeom prst="rect">
            <a:avLst/>
          </a:prstGeom>
          <a:noFill/>
          <a:ln>
            <a:noFill/>
          </a:ln>
        </p:spPr>
        <p:txBody>
          <a:bodyPr spcFirstLastPara="1" wrap="square" lIns="91425" tIns="91425" rIns="91425" bIns="91425" anchor="t" anchorCtr="0">
            <a:noAutofit/>
          </a:bodyPr>
          <a:lstStyle/>
          <a:p>
            <a:pPr lvl="0">
              <a:buSzPts val="3200"/>
            </a:pPr>
            <a:r>
              <a:rPr lang="lt-LT" sz="3200" dirty="0">
                <a:solidFill>
                  <a:srgbClr val="2330DC"/>
                </a:solidFill>
                <a:latin typeface="Roboto"/>
                <a:ea typeface="Roboto"/>
                <a:cs typeface="Roboto"/>
                <a:sym typeface="Roboto"/>
              </a:rPr>
              <a:t>3. </a:t>
            </a:r>
            <a:r>
              <a:rPr lang="el-GR" sz="3200" dirty="0">
                <a:solidFill>
                  <a:srgbClr val="2330DC"/>
                </a:solidFill>
                <a:latin typeface="Roboto"/>
                <a:ea typeface="Roboto"/>
                <a:cs typeface="Roboto"/>
                <a:sym typeface="Roboto"/>
              </a:rPr>
              <a:t>Δραστηριότητες | Οπτικό Υλικό</a:t>
            </a:r>
            <a:endParaRPr lang="en-GB"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lang="en-GB" sz="2000" b="0" i="0" u="none" strike="noStrike" cap="none"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en-GB" sz="1300" dirty="0">
                <a:solidFill>
                  <a:srgbClr val="2330DC"/>
                </a:solidFill>
                <a:latin typeface="Roboto"/>
                <a:ea typeface="Roboto"/>
                <a:cs typeface="Roboto"/>
                <a:sym typeface="Roboto"/>
              </a:rPr>
              <a:t>Required visuals</a:t>
            </a:r>
            <a:endParaRPr lang="lt-LT" sz="13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en-GB" sz="13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300" dirty="0">
                <a:solidFill>
                  <a:srgbClr val="2330DC"/>
                </a:solidFill>
                <a:latin typeface="Roboto"/>
                <a:ea typeface="Roboto"/>
                <a:cs typeface="Roboto"/>
                <a:sym typeface="Roboto"/>
              </a:rPr>
              <a:t>Preservation 101: Tools and Tips for Preserving Historic Buildings - </a:t>
            </a:r>
            <a:r>
              <a:rPr lang="en-GB" sz="1300" dirty="0">
                <a:solidFill>
                  <a:srgbClr val="2330DC"/>
                </a:solidFill>
                <a:latin typeface="Roboto"/>
                <a:ea typeface="Roboto"/>
                <a:cs typeface="Roboto"/>
                <a:sym typeface="Roboto"/>
                <a:hlinkClick r:id="rId4"/>
              </a:rPr>
              <a:t>https://www.youtube.com/watch?v=TZz7vKSkJvg</a:t>
            </a:r>
            <a:r>
              <a:rPr lang="lt-LT" sz="13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en-GB" sz="13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300" dirty="0">
                <a:solidFill>
                  <a:srgbClr val="2330DC"/>
                </a:solidFill>
                <a:latin typeface="Roboto"/>
                <a:ea typeface="Roboto"/>
                <a:cs typeface="Roboto"/>
                <a:sym typeface="Roboto"/>
              </a:rPr>
              <a:t>Discover Restorative Construction with Reusable Materials - </a:t>
            </a:r>
            <a:r>
              <a:rPr lang="en-GB" sz="1300" dirty="0">
                <a:solidFill>
                  <a:srgbClr val="2330DC"/>
                </a:solidFill>
                <a:latin typeface="Roboto"/>
                <a:ea typeface="Roboto"/>
                <a:cs typeface="Roboto"/>
                <a:sym typeface="Roboto"/>
                <a:hlinkClick r:id="rId5"/>
              </a:rPr>
              <a:t>https://www.youtube.com/watch?v=a2x6mwKbcXw</a:t>
            </a:r>
            <a:r>
              <a:rPr lang="lt-LT" sz="13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en-GB" sz="13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300" dirty="0">
                <a:solidFill>
                  <a:srgbClr val="2330DC"/>
                </a:solidFill>
                <a:latin typeface="Roboto"/>
                <a:ea typeface="Roboto"/>
                <a:cs typeface="Roboto"/>
                <a:sym typeface="Roboto"/>
              </a:rPr>
              <a:t>Strategies for Climate Action: Reuse, Energy Retrofitting, and Deconstruction - </a:t>
            </a:r>
            <a:r>
              <a:rPr lang="en-GB" sz="1300" dirty="0">
                <a:solidFill>
                  <a:srgbClr val="2330DC"/>
                </a:solidFill>
                <a:latin typeface="Roboto"/>
                <a:ea typeface="Roboto"/>
                <a:cs typeface="Roboto"/>
                <a:sym typeface="Roboto"/>
                <a:hlinkClick r:id="rId6"/>
              </a:rPr>
              <a:t>https://www.youtube.com/watch?v=onKbvpf8YrI</a:t>
            </a:r>
            <a:r>
              <a:rPr lang="lt-LT" sz="1300" dirty="0">
                <a:solidFill>
                  <a:srgbClr val="2330DC"/>
                </a:solidFill>
                <a:latin typeface="Roboto"/>
                <a:ea typeface="Roboto"/>
                <a:cs typeface="Roboto"/>
                <a:sym typeface="Roboto"/>
              </a:rPr>
              <a:t> </a:t>
            </a:r>
            <a:r>
              <a:rPr lang="en-GB" sz="1300" dirty="0">
                <a:solidFill>
                  <a:srgbClr val="2330DC"/>
                </a:solidFill>
                <a:latin typeface="Roboto"/>
                <a:ea typeface="Roboto"/>
                <a:cs typeface="Roboto"/>
                <a:sym typeface="Roboto"/>
              </a:rPr>
              <a:t> </a:t>
            </a:r>
            <a:endParaRPr lang="lt-LT" sz="13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3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300" dirty="0">
                <a:solidFill>
                  <a:srgbClr val="2330DC"/>
                </a:solidFill>
                <a:latin typeface="Roboto"/>
                <a:ea typeface="Roboto"/>
                <a:cs typeface="Roboto"/>
                <a:sym typeface="Roboto"/>
              </a:rPr>
              <a:t>Strategic Circular Decision-Making for Real Estate Assets: A Reincarnate Innovation - </a:t>
            </a:r>
            <a:r>
              <a:rPr lang="en-GB" sz="1300" dirty="0">
                <a:solidFill>
                  <a:srgbClr val="2330DC"/>
                </a:solidFill>
                <a:latin typeface="Roboto"/>
                <a:ea typeface="Roboto"/>
                <a:cs typeface="Roboto"/>
                <a:sym typeface="Roboto"/>
                <a:hlinkClick r:id="rId7"/>
              </a:rPr>
              <a:t>https://www.youtube.com/watch?v=5k89Cx60BFg</a:t>
            </a:r>
            <a:r>
              <a:rPr lang="lt-LT" sz="1300" dirty="0">
                <a:solidFill>
                  <a:srgbClr val="2330DC"/>
                </a:solidFill>
                <a:latin typeface="Roboto"/>
                <a:ea typeface="Roboto"/>
                <a:cs typeface="Roboto"/>
                <a:sym typeface="Roboto"/>
              </a:rPr>
              <a:t> </a:t>
            </a:r>
            <a:r>
              <a:rPr lang="en-GB" sz="1300" dirty="0">
                <a:solidFill>
                  <a:srgbClr val="2330DC"/>
                </a:solidFill>
                <a:latin typeface="Roboto"/>
                <a:ea typeface="Roboto"/>
                <a:cs typeface="Roboto"/>
                <a:sym typeface="Roboto"/>
              </a:rPr>
              <a:t> </a:t>
            </a:r>
            <a:endParaRPr lang="lt-LT" sz="13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3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300" dirty="0">
                <a:solidFill>
                  <a:srgbClr val="2330DC"/>
                </a:solidFill>
                <a:latin typeface="Roboto"/>
                <a:ea typeface="Roboto"/>
                <a:cs typeface="Roboto"/>
                <a:sym typeface="Roboto"/>
              </a:rPr>
              <a:t>A post-industrial site turned ecological flagship - </a:t>
            </a:r>
            <a:r>
              <a:rPr lang="en-GB" sz="1300" dirty="0">
                <a:solidFill>
                  <a:srgbClr val="2330DC"/>
                </a:solidFill>
                <a:latin typeface="Roboto"/>
                <a:ea typeface="Roboto"/>
                <a:cs typeface="Roboto"/>
                <a:sym typeface="Roboto"/>
                <a:hlinkClick r:id="rId8"/>
              </a:rPr>
              <a:t>https://www.youtube.com/watch?v=OrOTMvXWBJU</a:t>
            </a:r>
            <a:r>
              <a:rPr lang="lt-LT" sz="1300" dirty="0">
                <a:solidFill>
                  <a:srgbClr val="2330DC"/>
                </a:solidFill>
                <a:latin typeface="Roboto"/>
                <a:ea typeface="Roboto"/>
                <a:cs typeface="Roboto"/>
                <a:sym typeface="Roboto"/>
              </a:rPr>
              <a:t> </a:t>
            </a:r>
            <a:r>
              <a:rPr lang="en-GB" sz="13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en-GB" sz="13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r>
              <a:rPr lang="en-GB" sz="1300" dirty="0">
                <a:solidFill>
                  <a:srgbClr val="2330DC"/>
                </a:solidFill>
                <a:latin typeface="Roboto"/>
                <a:ea typeface="Roboto"/>
                <a:cs typeface="Roboto"/>
                <a:sym typeface="Roboto"/>
              </a:rPr>
              <a:t>Recommended visuals</a:t>
            </a:r>
            <a:endParaRPr lang="lt-LT" sz="1300" dirty="0">
              <a:solidFill>
                <a:srgbClr val="2330DC"/>
              </a:solidFill>
              <a:latin typeface="Roboto"/>
              <a:ea typeface="Roboto"/>
              <a:cs typeface="Roboto"/>
              <a:sym typeface="Roboto"/>
            </a:endParaRPr>
          </a:p>
          <a:p>
            <a:pPr marL="114300" marR="0" lvl="0" algn="l" rtl="0">
              <a:lnSpc>
                <a:spcPct val="100000"/>
              </a:lnSpc>
              <a:spcBef>
                <a:spcPts val="0"/>
              </a:spcBef>
              <a:spcAft>
                <a:spcPts val="0"/>
              </a:spcAft>
              <a:buClr>
                <a:srgbClr val="2330DC"/>
              </a:buClr>
              <a:buSzPts val="1800"/>
            </a:pPr>
            <a:endParaRPr lang="en-GB" sz="13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300" dirty="0">
                <a:solidFill>
                  <a:srgbClr val="2330DC"/>
                </a:solidFill>
                <a:latin typeface="Roboto"/>
                <a:ea typeface="Roboto"/>
                <a:cs typeface="Roboto"/>
                <a:sym typeface="Roboto"/>
              </a:rPr>
              <a:t>Architectural Conservation And Historic Preservation - </a:t>
            </a:r>
            <a:r>
              <a:rPr lang="en-GB" sz="1300" dirty="0">
                <a:solidFill>
                  <a:srgbClr val="2330DC"/>
                </a:solidFill>
                <a:latin typeface="Roboto"/>
                <a:ea typeface="Roboto"/>
                <a:cs typeface="Roboto"/>
                <a:sym typeface="Roboto"/>
                <a:hlinkClick r:id="rId9"/>
              </a:rPr>
              <a:t>https://www.youtube.com/watch?v=BbNNjgzG5Jo&amp;list=PLAJ3fBmKHRY-cq673Zyk0rU8kRF26jC0G</a:t>
            </a:r>
            <a:r>
              <a:rPr lang="lt-LT" sz="1300" dirty="0">
                <a:solidFill>
                  <a:srgbClr val="2330DC"/>
                </a:solidFill>
                <a:latin typeface="Roboto"/>
                <a:ea typeface="Roboto"/>
                <a:cs typeface="Roboto"/>
                <a:sym typeface="Roboto"/>
              </a:rPr>
              <a:t> </a:t>
            </a:r>
            <a:r>
              <a:rPr lang="en-GB" sz="1300" dirty="0">
                <a:solidFill>
                  <a:srgbClr val="2330DC"/>
                </a:solidFill>
                <a:latin typeface="Roboto"/>
                <a:ea typeface="Roboto"/>
                <a:cs typeface="Roboto"/>
                <a:sym typeface="Roboto"/>
              </a:rPr>
              <a:t> </a:t>
            </a:r>
            <a:endParaRPr lang="lt-LT" sz="13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3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300" dirty="0">
                <a:solidFill>
                  <a:srgbClr val="2330DC"/>
                </a:solidFill>
                <a:latin typeface="Roboto"/>
                <a:ea typeface="Roboto"/>
                <a:cs typeface="Roboto"/>
                <a:sym typeface="Roboto"/>
              </a:rPr>
              <a:t>Conservation strategies and reuse of concrete heritage - </a:t>
            </a:r>
            <a:r>
              <a:rPr lang="en-GB" sz="1300" dirty="0">
                <a:solidFill>
                  <a:srgbClr val="2330DC"/>
                </a:solidFill>
                <a:latin typeface="Roboto"/>
                <a:ea typeface="Roboto"/>
                <a:cs typeface="Roboto"/>
                <a:sym typeface="Roboto"/>
                <a:hlinkClick r:id="rId10"/>
              </a:rPr>
              <a:t>https://www.youtube.com/watch?v=aFjJFEm_veg</a:t>
            </a:r>
            <a:r>
              <a:rPr lang="lt-LT" sz="1300" dirty="0">
                <a:solidFill>
                  <a:srgbClr val="2330DC"/>
                </a:solidFill>
                <a:latin typeface="Roboto"/>
                <a:ea typeface="Roboto"/>
                <a:cs typeface="Roboto"/>
                <a:sym typeface="Roboto"/>
              </a:rPr>
              <a:t> </a:t>
            </a:r>
          </a:p>
          <a:p>
            <a:pPr marL="457200" marR="0" lvl="0" indent="-342900" algn="l" rtl="0">
              <a:lnSpc>
                <a:spcPct val="100000"/>
              </a:lnSpc>
              <a:spcBef>
                <a:spcPts val="0"/>
              </a:spcBef>
              <a:spcAft>
                <a:spcPts val="0"/>
              </a:spcAft>
              <a:buClr>
                <a:srgbClr val="2330DC"/>
              </a:buClr>
              <a:buSzPts val="1800"/>
              <a:buFont typeface="Roboto"/>
              <a:buChar char="●"/>
            </a:pPr>
            <a:endParaRPr lang="en-GB" sz="13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r>
              <a:rPr lang="en-GB" sz="1300" dirty="0">
                <a:solidFill>
                  <a:srgbClr val="2330DC"/>
                </a:solidFill>
                <a:latin typeface="Roboto"/>
                <a:ea typeface="Roboto"/>
                <a:cs typeface="Roboto"/>
                <a:sym typeface="Roboto"/>
              </a:rPr>
              <a:t>Sustainable cultivation in post-industrial places - </a:t>
            </a:r>
            <a:r>
              <a:rPr lang="en-GB" sz="1300" dirty="0">
                <a:solidFill>
                  <a:srgbClr val="2330DC"/>
                </a:solidFill>
                <a:latin typeface="Roboto"/>
                <a:ea typeface="Roboto"/>
                <a:cs typeface="Roboto"/>
                <a:sym typeface="Roboto"/>
                <a:hlinkClick r:id="rId11"/>
              </a:rPr>
              <a:t>https://www.youtube.com/watch?v=62AwIFojh3A</a:t>
            </a:r>
            <a:r>
              <a:rPr lang="lt-LT" sz="1300" dirty="0">
                <a:solidFill>
                  <a:srgbClr val="2330DC"/>
                </a:solidFill>
                <a:latin typeface="Roboto"/>
                <a:ea typeface="Roboto"/>
                <a:cs typeface="Roboto"/>
                <a:sym typeface="Roboto"/>
              </a:rPr>
              <a:t> </a:t>
            </a:r>
            <a:endParaRPr lang="en-GB" sz="1300" dirty="0">
              <a:solidFill>
                <a:srgbClr val="2330DC"/>
              </a:solidFill>
              <a:latin typeface="Roboto"/>
              <a:ea typeface="Roboto"/>
              <a:cs typeface="Roboto"/>
              <a:sym typeface="Roboto"/>
            </a:endParaRPr>
          </a:p>
        </p:txBody>
      </p:sp>
    </p:spTree>
    <p:extLst>
      <p:ext uri="{BB962C8B-B14F-4D97-AF65-F5344CB8AC3E}">
        <p14:creationId xmlns:p14="http://schemas.microsoft.com/office/powerpoint/2010/main" val="2730318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1710087"/>
          </a:xfrm>
          <a:prstGeom prst="rect">
            <a:avLst/>
          </a:prstGeom>
          <a:noFill/>
          <a:ln>
            <a:noFill/>
          </a:ln>
        </p:spPr>
        <p:txBody>
          <a:bodyPr spcFirstLastPara="1" wrap="square" lIns="91425" tIns="45700" rIns="91425" bIns="45700" anchor="t" anchorCtr="0">
            <a:noAutofit/>
          </a:bodyPr>
          <a:lstStyle/>
          <a:p>
            <a:pPr lvl="0" algn="l">
              <a:buSzPts val="3200"/>
            </a:pPr>
            <a:r>
              <a:rPr lang="el-GR" sz="3200" b="1" dirty="0">
                <a:solidFill>
                  <a:srgbClr val="2330DC"/>
                </a:solidFill>
                <a:latin typeface="Roboto" panose="020B0604020202020204" charset="0"/>
                <a:ea typeface="Roboto" panose="020B0604020202020204" charset="0"/>
                <a:cs typeface="Roboto Medium"/>
                <a:sym typeface="Roboto Medium"/>
              </a:rPr>
              <a:t>Επαναχρησιμοποίηση και Επανασχεδιασμός Ξεπερασμένων Βιομηχανικών Αντικειμένων</a:t>
            </a:r>
            <a:r>
              <a:rPr lang="lt-LT" sz="3200" dirty="0">
                <a:solidFill>
                  <a:srgbClr val="2330DC"/>
                </a:solidFill>
                <a:latin typeface="Roboto Medium"/>
                <a:ea typeface="Roboto Medium"/>
                <a:cs typeface="Roboto Medium"/>
                <a:sym typeface="Roboto Medium"/>
              </a:rPr>
              <a:t/>
            </a:r>
            <a:br>
              <a:rPr lang="lt-LT" sz="3200" dirty="0">
                <a:solidFill>
                  <a:srgbClr val="2330DC"/>
                </a:solidFill>
                <a:latin typeface="Roboto Medium"/>
                <a:ea typeface="Roboto Medium"/>
                <a:cs typeface="Roboto Medium"/>
                <a:sym typeface="Roboto Medium"/>
              </a:rPr>
            </a:br>
            <a:r>
              <a:rPr lang="lt-LT" sz="3200" dirty="0">
                <a:solidFill>
                  <a:srgbClr val="2330DC"/>
                </a:solidFill>
                <a:latin typeface="Roboto Medium"/>
                <a:ea typeface="Roboto Medium"/>
                <a:cs typeface="Roboto Medium"/>
                <a:sym typeface="Roboto Medium"/>
              </a:rPr>
              <a:t/>
            </a:r>
            <a:br>
              <a:rPr lang="lt-LT" sz="3200" dirty="0">
                <a:solidFill>
                  <a:srgbClr val="2330DC"/>
                </a:solidFill>
                <a:latin typeface="Roboto Medium"/>
                <a:ea typeface="Roboto Medium"/>
                <a:cs typeface="Roboto Medium"/>
                <a:sym typeface="Roboto Medium"/>
              </a:rPr>
            </a:br>
            <a:r>
              <a:rPr lang="el-GR" sz="2800" dirty="0" smtClean="0">
                <a:solidFill>
                  <a:srgbClr val="2330DC"/>
                </a:solidFill>
                <a:latin typeface="Roboto" panose="020B0604020202020204" charset="0"/>
                <a:ea typeface="Roboto" panose="020B0604020202020204" charset="0"/>
                <a:cs typeface="Roboto Medium"/>
                <a:sym typeface="Roboto Medium"/>
              </a:rPr>
              <a:t>Ενότητα</a:t>
            </a:r>
            <a:r>
              <a:rPr lang="en-US" sz="2800" dirty="0" smtClean="0">
                <a:solidFill>
                  <a:srgbClr val="2330DC"/>
                </a:solidFill>
                <a:latin typeface="Roboto" panose="020B0604020202020204" charset="0"/>
                <a:ea typeface="Roboto" panose="020B0604020202020204" charset="0"/>
                <a:cs typeface="Roboto Medium"/>
                <a:sym typeface="Roboto Medium"/>
              </a:rPr>
              <a:t> </a:t>
            </a:r>
            <a:r>
              <a:rPr lang="lt-LT" sz="2800" dirty="0">
                <a:solidFill>
                  <a:srgbClr val="2330DC"/>
                </a:solidFill>
                <a:latin typeface="Roboto" panose="020B0604020202020204" charset="0"/>
                <a:ea typeface="Roboto" panose="020B0604020202020204" charset="0"/>
                <a:cs typeface="Roboto Medium"/>
                <a:sym typeface="Roboto Medium"/>
              </a:rPr>
              <a:t>3</a:t>
            </a:r>
            <a:r>
              <a:rPr lang="en-US" sz="2800" dirty="0">
                <a:solidFill>
                  <a:srgbClr val="2330DC"/>
                </a:solidFill>
                <a:latin typeface="Roboto" panose="020B0604020202020204" charset="0"/>
                <a:ea typeface="Roboto" panose="020B0604020202020204" charset="0"/>
                <a:cs typeface="Roboto Medium"/>
                <a:sym typeface="Roboto Medium"/>
              </a:rPr>
              <a:t>: </a:t>
            </a:r>
            <a:r>
              <a:rPr lang="el-GR" sz="2800" dirty="0">
                <a:solidFill>
                  <a:srgbClr val="2330DC"/>
                </a:solidFill>
                <a:latin typeface="Roboto" panose="020B0604020202020204" charset="0"/>
                <a:ea typeface="Roboto" panose="020B0604020202020204" charset="0"/>
                <a:cs typeface="Roboto Medium"/>
                <a:sym typeface="Roboto Medium"/>
              </a:rPr>
              <a:t>Τεχνικές Επαναχρησιμοποίησης Βιομηχανικών Αντικειμένων</a:t>
            </a:r>
            <a:endParaRPr sz="2800" dirty="0">
              <a:solidFill>
                <a:srgbClr val="2330DC"/>
              </a:solidFill>
              <a:latin typeface="Roboto" panose="020B0604020202020204" charset="0"/>
              <a:ea typeface="Roboto" panose="020B0604020202020204" charset="0"/>
              <a:cs typeface="Roboto Medium"/>
              <a:sym typeface="Roboto Medium"/>
            </a:endParaRPr>
          </a:p>
        </p:txBody>
      </p:sp>
      <p:sp>
        <p:nvSpPr>
          <p:cNvPr id="89" name="Google Shape;89;p2"/>
          <p:cNvSpPr txBox="1">
            <a:spLocks noGrp="1"/>
          </p:cNvSpPr>
          <p:nvPr>
            <p:ph type="subTitle" idx="1"/>
          </p:nvPr>
        </p:nvSpPr>
        <p:spPr>
          <a:xfrm>
            <a:off x="813933" y="2753244"/>
            <a:ext cx="9692142" cy="24181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rgbClr val="595959"/>
              </a:buClr>
              <a:buSzPts val="2400"/>
            </a:pPr>
            <a:r>
              <a:rPr lang="en-GB" sz="1700" b="1" dirty="0">
                <a:solidFill>
                  <a:srgbClr val="2330DC"/>
                </a:solidFill>
                <a:latin typeface="Roboto"/>
                <a:ea typeface="Roboto"/>
                <a:cs typeface="Roboto"/>
                <a:sym typeface="Roboto"/>
              </a:rPr>
              <a:t>3.1</a:t>
            </a:r>
            <a:r>
              <a:rPr lang="en-GB" sz="1700" dirty="0">
                <a:solidFill>
                  <a:srgbClr val="2330DC"/>
                </a:solidFill>
                <a:latin typeface="Roboto"/>
                <a:ea typeface="Roboto"/>
                <a:cs typeface="Roboto"/>
                <a:sym typeface="Roboto"/>
              </a:rPr>
              <a:t>. </a:t>
            </a:r>
            <a:r>
              <a:rPr lang="el-GR" sz="1700" dirty="0" smtClean="0">
                <a:solidFill>
                  <a:srgbClr val="2330DC"/>
                </a:solidFill>
                <a:latin typeface="Roboto"/>
                <a:ea typeface="Roboto"/>
                <a:cs typeface="Roboto"/>
                <a:sym typeface="Roboto"/>
              </a:rPr>
              <a:t>Ακρογωνιαίος Λίθος του Σύγχρονου Αστικού Σχεδιασμού</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3.2. </a:t>
            </a:r>
            <a:r>
              <a:rPr lang="el-GR" sz="1700" dirty="0">
                <a:solidFill>
                  <a:srgbClr val="2330DC"/>
                </a:solidFill>
                <a:latin typeface="Roboto"/>
                <a:ea typeface="Roboto"/>
                <a:cs typeface="Roboto"/>
                <a:sym typeface="Roboto"/>
              </a:rPr>
              <a:t>Διαφορετικές Μέθοδοι Διατήρησης Κτηρίων</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3.3. </a:t>
            </a:r>
            <a:r>
              <a:rPr lang="el-GR" sz="1700" dirty="0">
                <a:solidFill>
                  <a:srgbClr val="2330DC"/>
                </a:solidFill>
                <a:latin typeface="Roboto"/>
                <a:ea typeface="Roboto"/>
                <a:cs typeface="Roboto"/>
                <a:sym typeface="Roboto"/>
              </a:rPr>
              <a:t>Στρατηγικές </a:t>
            </a:r>
            <a:r>
              <a:rPr lang="el-GR" sz="1700" dirty="0" smtClean="0">
                <a:solidFill>
                  <a:srgbClr val="2330DC"/>
                </a:solidFill>
                <a:latin typeface="Roboto"/>
                <a:ea typeface="Roboto"/>
                <a:cs typeface="Roboto"/>
                <a:sym typeface="Roboto"/>
              </a:rPr>
              <a:t>επαναχρησιμοποίησης</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3.4. </a:t>
            </a:r>
            <a:r>
              <a:rPr lang="el-GR" sz="1700" dirty="0">
                <a:solidFill>
                  <a:srgbClr val="2330DC"/>
                </a:solidFill>
                <a:latin typeface="Roboto"/>
                <a:ea typeface="Roboto"/>
                <a:cs typeface="Roboto"/>
                <a:sym typeface="Roboto"/>
              </a:rPr>
              <a:t>Τακτικές </a:t>
            </a:r>
            <a:r>
              <a:rPr lang="en-GB" sz="1700" dirty="0">
                <a:solidFill>
                  <a:srgbClr val="2330DC"/>
                </a:solidFill>
                <a:latin typeface="Roboto"/>
                <a:ea typeface="Roboto"/>
                <a:cs typeface="Roboto"/>
                <a:sym typeface="Roboto"/>
              </a:rPr>
              <a:t>E</a:t>
            </a:r>
            <a:r>
              <a:rPr lang="el-GR" sz="1700" dirty="0" err="1">
                <a:solidFill>
                  <a:srgbClr val="2330DC"/>
                </a:solidFill>
                <a:latin typeface="Roboto"/>
                <a:ea typeface="Roboto"/>
                <a:cs typeface="Roboto"/>
                <a:sym typeface="Roboto"/>
              </a:rPr>
              <a:t>παναχρησιμοποίησης</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3.5. </a:t>
            </a:r>
            <a:r>
              <a:rPr lang="el-GR" sz="1700" dirty="0">
                <a:solidFill>
                  <a:srgbClr val="2330DC"/>
                </a:solidFill>
                <a:latin typeface="Roboto"/>
                <a:ea typeface="Roboto"/>
                <a:cs typeface="Roboto"/>
                <a:sym typeface="Roboto"/>
              </a:rPr>
              <a:t>Τύποι Παρέμβασης στην Επαναχρησιμοποίηση</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3.6. </a:t>
            </a:r>
            <a:r>
              <a:rPr lang="el-GR" sz="1700" dirty="0">
                <a:solidFill>
                  <a:srgbClr val="2330DC"/>
                </a:solidFill>
                <a:latin typeface="Roboto"/>
                <a:ea typeface="Roboto"/>
                <a:cs typeface="Roboto"/>
                <a:sym typeface="Roboto"/>
              </a:rPr>
              <a:t>Μοντέλα Λήψης Αποφάσεων</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3.7. </a:t>
            </a:r>
            <a:r>
              <a:rPr lang="el-GR" sz="1700" dirty="0">
                <a:solidFill>
                  <a:srgbClr val="2330DC"/>
                </a:solidFill>
                <a:latin typeface="Roboto"/>
                <a:ea typeface="Roboto"/>
                <a:cs typeface="Roboto"/>
                <a:sym typeface="Roboto"/>
              </a:rPr>
              <a:t>Εστίαση στη Μέθοδο Συστήματος Κριτηρίων Σχεδιασμού</a:t>
            </a:r>
            <a:endParaRPr lang="en-GB" sz="1700" dirty="0">
              <a:solidFill>
                <a:srgbClr val="2330DC"/>
              </a:solidFill>
              <a:latin typeface="Roboto"/>
              <a:ea typeface="Roboto"/>
              <a:cs typeface="Roboto"/>
              <a:sym typeface="Roboto"/>
            </a:endParaRPr>
          </a:p>
          <a:p>
            <a:pPr marL="0" lvl="0" indent="0" algn="l">
              <a:spcBef>
                <a:spcPts val="480"/>
              </a:spcBef>
              <a:buClr>
                <a:srgbClr val="595959"/>
              </a:buClr>
            </a:pPr>
            <a:r>
              <a:rPr lang="en-GB" sz="1700" b="1" dirty="0">
                <a:solidFill>
                  <a:srgbClr val="2330DC"/>
                </a:solidFill>
                <a:latin typeface="Roboto"/>
                <a:ea typeface="Roboto"/>
                <a:cs typeface="Roboto"/>
                <a:sym typeface="Roboto"/>
              </a:rPr>
              <a:t>3.8. </a:t>
            </a:r>
            <a:r>
              <a:rPr lang="el-GR" sz="1700" dirty="0">
                <a:solidFill>
                  <a:srgbClr val="2330DC"/>
                </a:solidFill>
                <a:latin typeface="Roboto"/>
                <a:ea typeface="Roboto"/>
                <a:cs typeface="Roboto"/>
                <a:sym typeface="Roboto"/>
              </a:rPr>
              <a:t>Μεθοδολογίες για Μεταβιομηχανικό Τοπίο</a:t>
            </a:r>
            <a:endParaRPr lang="en-GB" sz="1700" dirty="0">
              <a:solidFill>
                <a:srgbClr val="2330DC"/>
              </a:solidFill>
              <a:latin typeface="Roboto"/>
              <a:ea typeface="Roboto"/>
              <a:cs typeface="Roboto"/>
              <a:sym typeface="Roboto"/>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67149"/>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2330DC"/>
                </a:solidFill>
                <a:latin typeface="Roboto"/>
                <a:ea typeface="Roboto"/>
                <a:cs typeface="Roboto"/>
                <a:sym typeface="Roboto"/>
              </a:rPr>
              <a:t>2023-1-CY01-KA220-HED-000160668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dk1"/>
              </a:solidFill>
              <a:latin typeface="Calibri"/>
              <a:ea typeface="Calibri"/>
              <a:cs typeface="Calibri"/>
              <a:sym typeface="Calibri"/>
            </a:endParaRPr>
          </a:p>
        </p:txBody>
      </p:sp>
      <p:pic>
        <p:nvPicPr>
          <p:cNvPr id="6" name="Picture 2">
            <a:extLst>
              <a:ext uri="{FF2B5EF4-FFF2-40B4-BE49-F238E27FC236}">
                <a16:creationId xmlns:a16="http://schemas.microsoft.com/office/drawing/2014/main" xmlns="" id="{CA1A9647-D126-4C82-BB9F-D4D43DD226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01643" y="5267324"/>
            <a:ext cx="1593432" cy="9560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1475A48F-9326-465F-9B65-1AB2D49494A6}"/>
              </a:ext>
            </a:extLst>
          </p:cNvPr>
          <p:cNvPicPr>
            <a:picLocks noChangeAspect="1"/>
          </p:cNvPicPr>
          <p:nvPr/>
        </p:nvPicPr>
        <p:blipFill>
          <a:blip r:embed="rId6"/>
          <a:stretch>
            <a:fillRect/>
          </a:stretch>
        </p:blipFill>
        <p:spPr>
          <a:xfrm>
            <a:off x="5299283" y="5559573"/>
            <a:ext cx="1593433" cy="569352"/>
          </a:xfrm>
          <a:prstGeom prst="rect">
            <a:avLst/>
          </a:prstGeom>
        </p:spPr>
      </p:pic>
    </p:spTree>
    <p:extLst>
      <p:ext uri="{BB962C8B-B14F-4D97-AF65-F5344CB8AC3E}">
        <p14:creationId xmlns:p14="http://schemas.microsoft.com/office/powerpoint/2010/main" val="1101285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g308ead12222_0_46"/>
          <p:cNvSpPr txBox="1"/>
          <p:nvPr/>
        </p:nvSpPr>
        <p:spPr>
          <a:xfrm>
            <a:off x="880850" y="755000"/>
            <a:ext cx="8234575" cy="537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3.1. </a:t>
            </a:r>
            <a:r>
              <a:rPr lang="el-GR" sz="3200" dirty="0" smtClean="0">
                <a:solidFill>
                  <a:srgbClr val="2330DC"/>
                </a:solidFill>
                <a:latin typeface="Roboto"/>
                <a:ea typeface="Roboto"/>
                <a:cs typeface="Roboto"/>
                <a:sym typeface="Roboto"/>
              </a:rPr>
              <a:t>Ακρογωνιαίος Λίθος του Σύγχρονου Αστικού Σχεδιασμού</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dirty="0">
                <a:solidFill>
                  <a:srgbClr val="2330DC"/>
                </a:solidFill>
                <a:latin typeface="Roboto"/>
                <a:ea typeface="Roboto"/>
                <a:cs typeface="Roboto"/>
                <a:sym typeface="Roboto"/>
              </a:rPr>
              <a:t>Ενσωμάτωση της ιστορίας και των σύγχρονων αναγκών: Η επαναχρησιμοποίηση εγκαταλελειμμένων βιομηχανικών περιοχών προσφέρει μια μετασχηματιστική προσέγγιση στον αστικό σχεδιασμό, συνδυάζοντας την ιστορική διατήρηση με βιώσιμες και λειτουργικές σύγχρονες εφαρμογές</a:t>
            </a:r>
            <a:r>
              <a:rPr lang="en-GB" dirty="0" smtClean="0">
                <a:solidFill>
                  <a:srgbClr val="2330DC"/>
                </a:solidFill>
                <a:latin typeface="Roboto"/>
                <a:ea typeface="Roboto"/>
                <a:cs typeface="Roboto"/>
                <a:sym typeface="Roboto"/>
              </a:rPr>
              <a:t>.</a:t>
            </a:r>
            <a:endParaRPr lang="lt-LT"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dirty="0">
                <a:solidFill>
                  <a:srgbClr val="2330DC"/>
                </a:solidFill>
                <a:latin typeface="Roboto"/>
                <a:ea typeface="Roboto"/>
                <a:cs typeface="Roboto"/>
                <a:sym typeface="Roboto"/>
              </a:rPr>
              <a:t>Ευκαιρίες στην αστική βιωσιμότητα: Η αναζωογόνηση βιομηχανικών χώρων μέσω της προσαρμοστικής επαναχρησιμοποίησης αντιμετωπίζει οικολογικές ανησυχίες και ενισχύει την αστική συνδεσιμότητα, δημιουργώντας ζωντανές, περιβάλλοντα πολλαπλών χρήσεων</a:t>
            </a:r>
            <a:r>
              <a:rPr lang="en-GB" dirty="0" smtClean="0">
                <a:solidFill>
                  <a:srgbClr val="2330DC"/>
                </a:solidFill>
                <a:latin typeface="Roboto"/>
                <a:ea typeface="Roboto"/>
                <a:cs typeface="Roboto"/>
                <a:sym typeface="Roboto"/>
              </a:rPr>
              <a:t>.</a:t>
            </a:r>
            <a:endParaRPr lang="lt-LT"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dirty="0">
                <a:solidFill>
                  <a:srgbClr val="2330DC"/>
                </a:solidFill>
                <a:latin typeface="Roboto"/>
                <a:ea typeface="Roboto"/>
                <a:cs typeface="Roboto"/>
                <a:sym typeface="Roboto"/>
              </a:rPr>
              <a:t>Συνεργατικό όραμα ανάπλασης: Αποτελεσματική επαναχρησιμοποίηση των βιομηχανικών ζωνών εξαρτάται από τις στρατηγικές συμπράξεις, την καινοτόμο λύσεις και τη δέσμευση για ευθυγράμμιση της ανάπλασης με τις με την αστική βιωσιμότητα και τους κοινοτικούς στόχους</a:t>
            </a:r>
            <a:r>
              <a:rPr lang="en-GB" dirty="0" smtClean="0">
                <a:solidFill>
                  <a:srgbClr val="2330DC"/>
                </a:solidFill>
                <a:latin typeface="Roboto"/>
                <a:ea typeface="Roboto"/>
                <a:cs typeface="Roboto"/>
                <a:sym typeface="Roboto"/>
              </a:rPr>
              <a:t>.</a:t>
            </a:r>
            <a:endParaRPr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A889B06D-F642-493D-92D8-2B1670B1F883}"/>
              </a:ext>
            </a:extLst>
          </p:cNvPr>
          <p:cNvPicPr>
            <a:picLocks noChangeAspect="1"/>
          </p:cNvPicPr>
          <p:nvPr/>
        </p:nvPicPr>
        <p:blipFill>
          <a:blip r:embed="rId4"/>
          <a:stretch>
            <a:fillRect/>
          </a:stretch>
        </p:blipFill>
        <p:spPr>
          <a:xfrm>
            <a:off x="8375374" y="3224420"/>
            <a:ext cx="3023944" cy="30239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g308ead12222_0_65"/>
          <p:cNvSpPr txBox="1"/>
          <p:nvPr/>
        </p:nvSpPr>
        <p:spPr>
          <a:xfrm>
            <a:off x="880849" y="755000"/>
            <a:ext cx="8710825"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3.2. </a:t>
            </a:r>
            <a:r>
              <a:rPr lang="el-GR" sz="3200" dirty="0">
                <a:solidFill>
                  <a:srgbClr val="2330DC"/>
                </a:solidFill>
                <a:latin typeface="Roboto"/>
                <a:ea typeface="Roboto"/>
                <a:cs typeface="Roboto"/>
                <a:sym typeface="Roboto"/>
              </a:rPr>
              <a:t>Διαφορετικές Μέθοδοι Διατήρησης Κτηρίων</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Προσαρμοσμένες προσεγγίσεις συντήρησης: Μέθοδοι όπως η συντήρηση, η αποκατάσταση, η ανακαίνιση και η αναδιαμόρφωση απευθύνονται σε συγκεκριμένες ιστορικές, πολιτιστικές ή λειτουργικές ανάγκες, διασφαλίζοντας ότι τα κτίρια διατηρούν την αξία τους, ενώ παράλληλα προσαρμόζονται στις σύγχρονες απαιτήσεις</a:t>
            </a:r>
            <a:r>
              <a:rPr lang="en-GB" sz="1600" dirty="0" smtClean="0">
                <a:solidFill>
                  <a:srgbClr val="2330DC"/>
                </a:solidFill>
                <a:latin typeface="Roboto"/>
                <a:ea typeface="Roboto"/>
                <a:cs typeface="Roboto"/>
                <a:sym typeface="Roboto"/>
              </a:rPr>
              <a:t>​</a:t>
            </a:r>
            <a:r>
              <a:rPr lang="en-GB" sz="1600" dirty="0">
                <a:solidFill>
                  <a:srgbClr val="2330DC"/>
                </a:solidFill>
                <a:latin typeface="Roboto"/>
                <a:ea typeface="Roboto"/>
                <a:cs typeface="Roboto"/>
                <a:sym typeface="Roboto"/>
              </a:rPr>
              <a:t>.</a:t>
            </a:r>
            <a:endParaRPr lang="lt-LT"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Εξισορρόπηση ιστορικών και σύγχρονων αναγκών: Κάθε μέθοδος -είτε διατηρεί την αυθεντικότητα μέσω της διατήρησης είτε ενσωματώνει τη σύγχρονη λειτουργικότητα μέσω της ανακαίνισης- αντανακλά διαφορετικούς στόχους που ευθυγραμμίζονται με το πλαίσιο και την προβλεπόμενη χρήση του κτιρίου</a:t>
            </a:r>
            <a:r>
              <a:rPr lang="en-GB" sz="1600" dirty="0" smtClean="0">
                <a:solidFill>
                  <a:srgbClr val="2330DC"/>
                </a:solidFill>
                <a:latin typeface="Roboto"/>
                <a:ea typeface="Roboto"/>
                <a:cs typeface="Roboto"/>
                <a:sym typeface="Roboto"/>
              </a:rPr>
              <a:t>​</a:t>
            </a:r>
            <a:r>
              <a:rPr lang="lt-LT" sz="1600" dirty="0">
                <a:solidFill>
                  <a:srgbClr val="2330DC"/>
                </a:solidFill>
                <a:latin typeface="Roboto"/>
                <a:ea typeface="Roboto"/>
                <a:cs typeface="Roboto"/>
                <a:sym typeface="Roboto"/>
              </a:rPr>
              <a:t>.</a:t>
            </a:r>
          </a:p>
          <a:p>
            <a:pPr marL="457200" marR="0" lvl="0" indent="-342900" algn="l" rtl="0">
              <a:lnSpc>
                <a:spcPct val="100000"/>
              </a:lnSpc>
              <a:spcBef>
                <a:spcPts val="0"/>
              </a:spcBef>
              <a:spcAft>
                <a:spcPts val="0"/>
              </a:spcAft>
              <a:buClr>
                <a:srgbClr val="2330DC"/>
              </a:buClr>
              <a:buSzPts val="1800"/>
              <a:buFont typeface="Roboto"/>
              <a:buChar char="●"/>
            </a:pPr>
            <a:endParaRPr lang="lt-LT"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Προσαρμοστική ενσωμάτωση για βιωσιμότητα: Οι στρατηγικές αναδιαμόρφωσης και προσαρμοστικής επαναχρησιμοποίησης επιτρέπουν τη μετατροπή παλαιών κτιρίων σε σημαντικά αστικά περιουσιακά στοιχεία, εξισορροπώντας την ιστορική διατήρηση με τις απαιτήσεις ενός μεταβαλλόμενου αστικού </a:t>
            </a:r>
            <a:r>
              <a:rPr lang="el-GR" sz="1600" dirty="0" smtClean="0">
                <a:solidFill>
                  <a:srgbClr val="2330DC"/>
                </a:solidFill>
                <a:latin typeface="Roboto"/>
                <a:ea typeface="Roboto"/>
                <a:cs typeface="Roboto"/>
                <a:sym typeface="Roboto"/>
              </a:rPr>
              <a:t>τοπίου</a:t>
            </a:r>
            <a:r>
              <a:rPr lang="en-US" sz="1600" dirty="0" smtClean="0">
                <a:solidFill>
                  <a:srgbClr val="2330DC"/>
                </a:solidFill>
                <a:latin typeface="Roboto"/>
                <a:ea typeface="Roboto"/>
                <a:cs typeface="Roboto"/>
                <a:sym typeface="Roboto"/>
              </a:rPr>
              <a:t>.</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g308ead12222_0_65"/>
          <p:cNvSpPr txBox="1"/>
          <p:nvPr/>
        </p:nvSpPr>
        <p:spPr>
          <a:xfrm>
            <a:off x="880849" y="755000"/>
            <a:ext cx="5910476"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3.3. </a:t>
            </a:r>
            <a:r>
              <a:rPr lang="el-GR" sz="3200" dirty="0">
                <a:solidFill>
                  <a:srgbClr val="2330DC"/>
                </a:solidFill>
                <a:latin typeface="Roboto"/>
                <a:ea typeface="Roboto"/>
                <a:cs typeface="Roboto"/>
                <a:sym typeface="Roboto"/>
              </a:rPr>
              <a:t>Στρατηγικές </a:t>
            </a:r>
            <a:r>
              <a:rPr lang="el-GR" sz="3200" dirty="0" smtClean="0">
                <a:solidFill>
                  <a:srgbClr val="2330DC"/>
                </a:solidFill>
                <a:latin typeface="Roboto"/>
                <a:ea typeface="Roboto"/>
                <a:cs typeface="Roboto"/>
                <a:sym typeface="Roboto"/>
              </a:rPr>
              <a:t>επαναχρησιμοποίησης</a:t>
            </a:r>
          </a:p>
          <a:p>
            <a:pPr lvl="0">
              <a:buSzPts val="3200"/>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Οι στρατηγικές παρέμβασης επικεντρώνονται στην τροποποίηση των υφιστάμενων δομών ώστε να ανταποκρίνονται σε νέες λειτουργικές ανάγκες, διατηρώντας παράλληλα τον αρχικό τους χαρακτήρα</a:t>
            </a:r>
            <a:r>
              <a:rPr lang="en-GB" sz="1600" dirty="0" smtClean="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παρεμβολή περιλαμβάνει την προσθήκη νέων στοιχείων, όπως αρθρωτές ή δομικές αναβαθμίσεις, για τη βελτίωση της χρηστικότητας χωρίς να θίγεται η ιστορική ακεραιότητα</a:t>
            </a:r>
            <a:r>
              <a:rPr lang="en-GB" sz="1600" dirty="0" smtClean="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εγκατάσταση δίνει έμφαση σε αναστρέψιμα, προσωρινά χαρακτηριστικά για να εξασφαλιστεί η ευελιξία και η βιωσιμότητα στην επαναχρησιμοποίηση του κτιρίου</a:t>
            </a:r>
            <a:r>
              <a:rPr lang="en-GB" sz="1600" dirty="0" smtClean="0">
                <a:solidFill>
                  <a:srgbClr val="2330DC"/>
                </a:solidFill>
                <a:latin typeface="Roboto"/>
                <a:ea typeface="Roboto"/>
                <a:cs typeface="Roboto"/>
                <a:sym typeface="Roboto"/>
              </a:rPr>
              <a:t>. </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39F486FA-5F53-4BE3-8706-FF57EE700399}"/>
              </a:ext>
            </a:extLst>
          </p:cNvPr>
          <p:cNvPicPr>
            <a:picLocks noChangeAspect="1"/>
          </p:cNvPicPr>
          <p:nvPr/>
        </p:nvPicPr>
        <p:blipFill>
          <a:blip r:embed="rId4"/>
          <a:stretch>
            <a:fillRect/>
          </a:stretch>
        </p:blipFill>
        <p:spPr>
          <a:xfrm>
            <a:off x="7372350" y="1009650"/>
            <a:ext cx="3600000" cy="3600000"/>
          </a:xfrm>
          <a:prstGeom prst="rect">
            <a:avLst/>
          </a:prstGeom>
        </p:spPr>
      </p:pic>
    </p:spTree>
    <p:extLst>
      <p:ext uri="{BB962C8B-B14F-4D97-AF65-F5344CB8AC3E}">
        <p14:creationId xmlns:p14="http://schemas.microsoft.com/office/powerpoint/2010/main" val="100983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g308ead12222_0_65"/>
          <p:cNvSpPr txBox="1"/>
          <p:nvPr/>
        </p:nvSpPr>
        <p:spPr>
          <a:xfrm>
            <a:off x="880849" y="755000"/>
            <a:ext cx="6034301"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3.4. </a:t>
            </a:r>
            <a:r>
              <a:rPr lang="el-GR" sz="3200" dirty="0">
                <a:solidFill>
                  <a:srgbClr val="2330DC"/>
                </a:solidFill>
                <a:latin typeface="Roboto"/>
                <a:ea typeface="Roboto"/>
                <a:cs typeface="Roboto"/>
                <a:sym typeface="Roboto"/>
              </a:rPr>
              <a:t>Τακτικές </a:t>
            </a:r>
            <a:r>
              <a:rPr lang="en-GB" sz="3200" dirty="0">
                <a:solidFill>
                  <a:srgbClr val="2330DC"/>
                </a:solidFill>
                <a:latin typeface="Roboto"/>
                <a:ea typeface="Roboto"/>
                <a:cs typeface="Roboto"/>
                <a:sym typeface="Roboto"/>
              </a:rPr>
              <a:t>E</a:t>
            </a:r>
            <a:r>
              <a:rPr lang="el-GR" sz="3200" dirty="0" err="1">
                <a:solidFill>
                  <a:srgbClr val="2330DC"/>
                </a:solidFill>
                <a:latin typeface="Roboto"/>
                <a:ea typeface="Roboto"/>
                <a:cs typeface="Roboto"/>
                <a:sym typeface="Roboto"/>
              </a:rPr>
              <a:t>παναχρησιμοποίησης</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τακτική της μετακίνησης δίνει έμφαση στην αναδιαμόρφωση των χώρων με προσαρμόσιμα χαρακτηριστικά, όπως κινητοί τοίχοι ή βελτιωμένα συστήματα κυκλοφορίας, εξασφαλίζοντας ευελιξία και </a:t>
            </a:r>
            <a:r>
              <a:rPr lang="el-GR" sz="1600" dirty="0" err="1">
                <a:solidFill>
                  <a:srgbClr val="2330DC"/>
                </a:solidFill>
                <a:latin typeface="Roboto"/>
                <a:ea typeface="Roboto"/>
                <a:cs typeface="Roboto"/>
                <a:sym typeface="Roboto"/>
              </a:rPr>
              <a:t>πολυλειτουργικότητα</a:t>
            </a:r>
            <a:r>
              <a:rPr lang="en-GB" sz="1600" dirty="0" smtClean="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Οι τακτικές ανοίγματος ενισχύουν τις συνδέσεις μεταξύ εσωτερικών και εξωτερικών χώρων με την εισαγωγή μεγαλύτερων παραθύρων, φεγγιτών και αυλών, βελτιώνοντας το φυσικό φως και τον εξαερισμό</a:t>
            </a:r>
            <a:r>
              <a:rPr lang="en-GB" sz="1600" dirty="0" smtClean="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Οι τακτικές φωτισμού επικεντρώνονται στη χρήση αρχιτεκτονικού φωτισμού και ανακλαστικών υλικών για την ανάδειξη στοιχείων σχεδιασμού, την εξοικονόμηση ενέργειας και την ενίσχυση της ατμόσφαιρας του κτιρίου</a:t>
            </a:r>
            <a:r>
              <a:rPr lang="en-GB" sz="1600" dirty="0" smtClean="0">
                <a:solidFill>
                  <a:srgbClr val="2330DC"/>
                </a:solidFill>
                <a:latin typeface="Roboto"/>
                <a:ea typeface="Roboto"/>
                <a:cs typeface="Roboto"/>
                <a:sym typeface="Roboto"/>
              </a:rPr>
              <a:t>. </a:t>
            </a: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E822CEB3-97DE-498A-B49E-2A9E27AE0A2A}"/>
              </a:ext>
            </a:extLst>
          </p:cNvPr>
          <p:cNvPicPr>
            <a:picLocks noChangeAspect="1"/>
          </p:cNvPicPr>
          <p:nvPr/>
        </p:nvPicPr>
        <p:blipFill>
          <a:blip r:embed="rId4"/>
          <a:stretch>
            <a:fillRect/>
          </a:stretch>
        </p:blipFill>
        <p:spPr>
          <a:xfrm>
            <a:off x="7381875" y="923925"/>
            <a:ext cx="3600000" cy="3600000"/>
          </a:xfrm>
          <a:prstGeom prst="rect">
            <a:avLst/>
          </a:prstGeom>
        </p:spPr>
      </p:pic>
    </p:spTree>
    <p:extLst>
      <p:ext uri="{BB962C8B-B14F-4D97-AF65-F5344CB8AC3E}">
        <p14:creationId xmlns:p14="http://schemas.microsoft.com/office/powerpoint/2010/main" val="399938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g308ead12222_0_65"/>
          <p:cNvSpPr txBox="1"/>
          <p:nvPr/>
        </p:nvSpPr>
        <p:spPr>
          <a:xfrm>
            <a:off x="880849" y="755000"/>
            <a:ext cx="6053351"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3.5. </a:t>
            </a:r>
            <a:r>
              <a:rPr lang="el-GR" sz="3200" dirty="0">
                <a:solidFill>
                  <a:srgbClr val="2330DC"/>
                </a:solidFill>
                <a:latin typeface="Roboto"/>
                <a:ea typeface="Roboto"/>
                <a:cs typeface="Roboto"/>
                <a:sym typeface="Roboto"/>
              </a:rPr>
              <a:t>Τύποι Παρέμβασης στην Επαναχρησιμοποίηση</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Οι δομικές παρεμβάσεις ενισχύουν ή τροποποιούν το πλαίσιο ενός κτιρίου για να εξασφαλίσουν την ασφάλεια, τη μακροζωία και την προσαρμοστικότητα για νέες χρήσεις</a:t>
            </a:r>
            <a:r>
              <a:rPr lang="en-GB" sz="1600" dirty="0" smtClean="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Οι χωρικές παρεμβάσεις αναδιαμορφώνουν τις εσωτερικές διατάξεις, ενισχύοντας τη λειτουργικότητα και την ευελιξία, διατηρώντας παράλληλα την αρχιτεκτονική ακεραιότητα</a:t>
            </a:r>
            <a:r>
              <a:rPr lang="en-GB" sz="1600" dirty="0" smtClean="0">
                <a:solidFill>
                  <a:srgbClr val="2330DC"/>
                </a:solidFill>
                <a:latin typeface="Roboto"/>
                <a:ea typeface="Roboto"/>
                <a:cs typeface="Roboto"/>
                <a:sym typeface="Roboto"/>
              </a:rPr>
              <a:t>.  </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Αισθητικές και λειτουργικές παρεμβάσεις βελτιώνουν την οπτική ελκυστικότητα και εκσυγχρονίζουν τα συστήματα, συνδυάζοντας τη διατήρηση της πολιτιστικής κληρονομιάς με τα σύγχρονα πρότυπα</a:t>
            </a:r>
            <a:r>
              <a:rPr lang="en-GB" sz="1600" dirty="0" smtClean="0">
                <a:solidFill>
                  <a:srgbClr val="2330DC"/>
                </a:solidFill>
                <a:latin typeface="Roboto"/>
                <a:ea typeface="Roboto"/>
                <a:cs typeface="Roboto"/>
                <a:sym typeface="Roboto"/>
              </a:rPr>
              <a:t>. </a:t>
            </a:r>
            <a:endParaRPr sz="1600" b="0" i="0" u="none" strike="noStrike" cap="none" dirty="0">
              <a:solidFill>
                <a:srgbClr val="2330DC"/>
              </a:solidFill>
              <a:latin typeface="Roboto"/>
              <a:ea typeface="Roboto"/>
              <a:cs typeface="Roboto"/>
              <a:sym typeface="Roboto"/>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D946E225-11EF-4E27-A60B-3E3C8CA51BE8}"/>
              </a:ext>
            </a:extLst>
          </p:cNvPr>
          <p:cNvPicPr>
            <a:picLocks noChangeAspect="1"/>
          </p:cNvPicPr>
          <p:nvPr/>
        </p:nvPicPr>
        <p:blipFill>
          <a:blip r:embed="rId4"/>
          <a:stretch>
            <a:fillRect/>
          </a:stretch>
        </p:blipFill>
        <p:spPr>
          <a:xfrm>
            <a:off x="7439025" y="2381250"/>
            <a:ext cx="3600000" cy="3600000"/>
          </a:xfrm>
          <a:prstGeom prst="rect">
            <a:avLst/>
          </a:prstGeom>
        </p:spPr>
      </p:pic>
    </p:spTree>
    <p:extLst>
      <p:ext uri="{BB962C8B-B14F-4D97-AF65-F5344CB8AC3E}">
        <p14:creationId xmlns:p14="http://schemas.microsoft.com/office/powerpoint/2010/main" val="3624563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g308ead12222_0_65"/>
          <p:cNvSpPr txBox="1"/>
          <p:nvPr/>
        </p:nvSpPr>
        <p:spPr>
          <a:xfrm>
            <a:off x="880849" y="755000"/>
            <a:ext cx="6053351"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3.6. </a:t>
            </a:r>
            <a:r>
              <a:rPr lang="el-GR" sz="3200" dirty="0">
                <a:solidFill>
                  <a:srgbClr val="2330DC"/>
                </a:solidFill>
                <a:latin typeface="Roboto"/>
                <a:ea typeface="Roboto"/>
                <a:cs typeface="Roboto"/>
                <a:sym typeface="Roboto"/>
              </a:rPr>
              <a:t>Μοντέλα Λήψης Αποφάσεων</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λήψη αποφάσεων για την προσαρμοστική </a:t>
            </a:r>
            <a:r>
              <a:rPr lang="el-GR" sz="1600" dirty="0" err="1">
                <a:solidFill>
                  <a:srgbClr val="2330DC"/>
                </a:solidFill>
                <a:latin typeface="Roboto"/>
                <a:ea typeface="Roboto"/>
                <a:cs typeface="Roboto"/>
                <a:sym typeface="Roboto"/>
              </a:rPr>
              <a:t>επανάχρηση</a:t>
            </a:r>
            <a:r>
              <a:rPr lang="el-GR" sz="1600" dirty="0">
                <a:solidFill>
                  <a:srgbClr val="2330DC"/>
                </a:solidFill>
                <a:latin typeface="Roboto"/>
                <a:ea typeface="Roboto"/>
                <a:cs typeface="Roboto"/>
                <a:sym typeface="Roboto"/>
              </a:rPr>
              <a:t> ενσωματώνει δομημένα πλαίσια όπως το ARP, το </a:t>
            </a:r>
            <a:r>
              <a:rPr lang="el-GR" sz="1600" dirty="0" err="1">
                <a:solidFill>
                  <a:srgbClr val="2330DC"/>
                </a:solidFill>
                <a:latin typeface="Roboto"/>
                <a:ea typeface="Roboto"/>
                <a:cs typeface="Roboto"/>
                <a:sym typeface="Roboto"/>
              </a:rPr>
              <a:t>AdaptSTAR</a:t>
            </a:r>
            <a:r>
              <a:rPr lang="el-GR" sz="1600" dirty="0">
                <a:solidFill>
                  <a:srgbClr val="2330DC"/>
                </a:solidFill>
                <a:latin typeface="Roboto"/>
                <a:ea typeface="Roboto"/>
                <a:cs typeface="Roboto"/>
                <a:sym typeface="Roboto"/>
              </a:rPr>
              <a:t> και το Σύστημα Κριτηρίων Σχεδιασμού (DCS), τα οποία αξιολογούν μια σειρά οικονομικών, φυσικών και κοινωνικών παραγόντων για τη βελτιστοποίηση του μετασχηματισμού των βιομηχανικών χώρων</a:t>
            </a:r>
            <a:r>
              <a:rPr lang="en-GB" sz="1600" dirty="0" smtClean="0">
                <a:solidFill>
                  <a:srgbClr val="2330DC"/>
                </a:solidFill>
                <a:latin typeface="Roboto"/>
                <a:ea typeface="Roboto"/>
                <a:cs typeface="Roboto"/>
                <a:sym typeface="Roboto"/>
              </a:rPr>
              <a:t>.</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Το Σύστημα Κριτηρίων Σχεδιασμού (DCS) παρέχει ένα ολοκληρωμένο </a:t>
            </a:r>
            <a:r>
              <a:rPr lang="el-GR" sz="1600" dirty="0" err="1">
                <a:solidFill>
                  <a:srgbClr val="2330DC"/>
                </a:solidFill>
                <a:latin typeface="Roboto"/>
                <a:ea typeface="Roboto"/>
                <a:cs typeface="Roboto"/>
                <a:sym typeface="Roboto"/>
              </a:rPr>
              <a:t>ραδιοκεντρικό</a:t>
            </a:r>
            <a:r>
              <a:rPr lang="el-GR" sz="1600" dirty="0">
                <a:solidFill>
                  <a:srgbClr val="2330DC"/>
                </a:solidFill>
                <a:latin typeface="Roboto"/>
                <a:ea typeface="Roboto"/>
                <a:cs typeface="Roboto"/>
                <a:sym typeface="Roboto"/>
              </a:rPr>
              <a:t> μοντέλο για την προσαρμοστική </a:t>
            </a:r>
            <a:r>
              <a:rPr lang="el-GR" sz="1600" dirty="0" err="1">
                <a:solidFill>
                  <a:srgbClr val="2330DC"/>
                </a:solidFill>
                <a:latin typeface="Roboto"/>
                <a:ea typeface="Roboto"/>
                <a:cs typeface="Roboto"/>
                <a:sym typeface="Roboto"/>
              </a:rPr>
              <a:t>επανάχρηση</a:t>
            </a:r>
            <a:r>
              <a:rPr lang="el-GR" sz="1600" dirty="0">
                <a:solidFill>
                  <a:srgbClr val="2330DC"/>
                </a:solidFill>
                <a:latin typeface="Roboto"/>
                <a:ea typeface="Roboto"/>
                <a:cs typeface="Roboto"/>
                <a:sym typeface="Roboto"/>
              </a:rPr>
              <a:t>, οργανώνοντας επτά κριτήρια -οικονομικά, λειτουργικά, φυσικά, τεχνολογικά, κοινωνικά, νομικά και πολιτικά- για να καθοδηγήσει τη βιώσιμη και περιεκτική για την κοινότητα ανάπλαση</a:t>
            </a:r>
            <a:r>
              <a:rPr lang="en-GB" sz="1600" dirty="0" smtClean="0">
                <a:solidFill>
                  <a:srgbClr val="2330DC"/>
                </a:solidFill>
                <a:latin typeface="Roboto"/>
                <a:ea typeface="Roboto"/>
                <a:cs typeface="Roboto"/>
                <a:sym typeface="Roboto"/>
              </a:rPr>
              <a:t>.</a:t>
            </a:r>
            <a:endParaRPr sz="1600" b="0" i="0" u="none" strike="noStrike" cap="none"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2330DC"/>
              </a:solidFill>
              <a:latin typeface="Roboto"/>
              <a:ea typeface="Roboto"/>
              <a:cs typeface="Roboto"/>
              <a:sym typeface="Roboto"/>
            </a:endParaRPr>
          </a:p>
        </p:txBody>
      </p:sp>
      <p:pic>
        <p:nvPicPr>
          <p:cNvPr id="3" name="Picture 2">
            <a:extLst>
              <a:ext uri="{FF2B5EF4-FFF2-40B4-BE49-F238E27FC236}">
                <a16:creationId xmlns:a16="http://schemas.microsoft.com/office/drawing/2014/main" xmlns="" id="{B9DADFE8-7B2B-4ED9-8404-4E2C5AB1D9E3}"/>
              </a:ext>
            </a:extLst>
          </p:cNvPr>
          <p:cNvPicPr>
            <a:picLocks noChangeAspect="1"/>
          </p:cNvPicPr>
          <p:nvPr/>
        </p:nvPicPr>
        <p:blipFill>
          <a:blip r:embed="rId4"/>
          <a:stretch>
            <a:fillRect/>
          </a:stretch>
        </p:blipFill>
        <p:spPr>
          <a:xfrm>
            <a:off x="7410450" y="866775"/>
            <a:ext cx="3600000" cy="3600000"/>
          </a:xfrm>
          <a:prstGeom prst="rect">
            <a:avLst/>
          </a:prstGeom>
        </p:spPr>
      </p:pic>
    </p:spTree>
    <p:extLst>
      <p:ext uri="{BB962C8B-B14F-4D97-AF65-F5344CB8AC3E}">
        <p14:creationId xmlns:p14="http://schemas.microsoft.com/office/powerpoint/2010/main" val="600987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g308ead12222_0_65"/>
          <p:cNvSpPr txBox="1"/>
          <p:nvPr/>
        </p:nvSpPr>
        <p:spPr>
          <a:xfrm>
            <a:off x="880850" y="755000"/>
            <a:ext cx="7096960" cy="5374500"/>
          </a:xfrm>
          <a:prstGeom prst="rect">
            <a:avLst/>
          </a:prstGeom>
          <a:noFill/>
          <a:ln>
            <a:noFill/>
          </a:ln>
        </p:spPr>
        <p:txBody>
          <a:bodyPr spcFirstLastPara="1" wrap="square" lIns="91425" tIns="91425" rIns="91425" bIns="91425" anchor="t" anchorCtr="0">
            <a:noAutofit/>
          </a:bodyPr>
          <a:lstStyle/>
          <a:p>
            <a:pPr lvl="0">
              <a:buSzPts val="3200"/>
            </a:pPr>
            <a:r>
              <a:rPr lang="en-GB" sz="3200" dirty="0">
                <a:solidFill>
                  <a:srgbClr val="2330DC"/>
                </a:solidFill>
                <a:latin typeface="Roboto"/>
                <a:ea typeface="Roboto"/>
                <a:cs typeface="Roboto"/>
                <a:sym typeface="Roboto"/>
              </a:rPr>
              <a:t>3.7. </a:t>
            </a:r>
            <a:r>
              <a:rPr lang="el-GR" sz="3200" dirty="0">
                <a:solidFill>
                  <a:srgbClr val="2330DC"/>
                </a:solidFill>
                <a:latin typeface="Roboto"/>
                <a:ea typeface="Roboto"/>
                <a:cs typeface="Roboto"/>
                <a:sym typeface="Roboto"/>
              </a:rPr>
              <a:t>Εστίαση στη Μέθοδο Συστήματος Κριτηρίων Σχεδιασμού</a:t>
            </a:r>
            <a:endParaRPr lang="lt-LT" sz="3200" dirty="0">
              <a:solidFill>
                <a:srgbClr val="2330DC"/>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3200"/>
              <a:buFont typeface="Arial"/>
              <a:buNone/>
            </a:pPr>
            <a:r>
              <a:rPr lang="en-GB" sz="3200" dirty="0">
                <a:solidFill>
                  <a:srgbClr val="2330DC"/>
                </a:solidFill>
                <a:latin typeface="Roboto"/>
                <a:ea typeface="Roboto"/>
                <a:cs typeface="Roboto"/>
                <a:sym typeface="Roboto"/>
              </a:rPr>
              <a:t> </a:t>
            </a:r>
            <a:endParaRPr sz="3200" b="0" i="0" u="none" strike="noStrike" cap="none"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Η μεθοδολογία του Συστήματος Κριτηρίων Σχεδιασμού (DCS) αντιμετωπίζει την επαναχρησιμοποίηση εγκαταλελειμμένων βιομηχανικών χώρων μέσω της βιωσιμότητας, της συνεργασίας με τους ενδιαφερόμενους φορείς και της υπέρβασης προκλήσεων όπως τα ρυθμιστικά εμπόδια και οι τεχνικοί περιορισμοί</a:t>
            </a:r>
            <a:r>
              <a:rPr lang="en-GB" sz="1600" dirty="0" smtClean="0">
                <a:solidFill>
                  <a:srgbClr val="2330DC"/>
                </a:solidFill>
                <a:latin typeface="Roboto"/>
                <a:ea typeface="Roboto"/>
                <a:cs typeface="Roboto"/>
                <a:sym typeface="Roboto"/>
              </a:rPr>
              <a:t>.</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err="1">
                <a:solidFill>
                  <a:srgbClr val="2330DC"/>
                </a:solidFill>
                <a:latin typeface="Roboto"/>
                <a:ea typeface="Roboto"/>
                <a:cs typeface="Roboto"/>
                <a:sym typeface="Roboto"/>
              </a:rPr>
              <a:t>ΤοDCS</a:t>
            </a:r>
            <a:r>
              <a:rPr lang="el-GR" sz="1600" dirty="0">
                <a:solidFill>
                  <a:srgbClr val="2330DC"/>
                </a:solidFill>
                <a:latin typeface="Roboto"/>
                <a:ea typeface="Roboto"/>
                <a:cs typeface="Roboto"/>
                <a:sym typeface="Roboto"/>
              </a:rPr>
              <a:t> χρησιμοποιεί μια συστηματική διαδικασία τριών βημάτων - συλλογή δεδομένων, ανάλυση σεναρίων και λήψη αποφάσεων με τη χρήση </a:t>
            </a:r>
            <a:r>
              <a:rPr lang="el-GR" sz="1600" dirty="0" err="1">
                <a:solidFill>
                  <a:srgbClr val="2330DC"/>
                </a:solidFill>
                <a:latin typeface="Roboto"/>
                <a:ea typeface="Roboto"/>
                <a:cs typeface="Roboto"/>
                <a:sym typeface="Roboto"/>
              </a:rPr>
              <a:t>πολυκριτηριακών</a:t>
            </a:r>
            <a:r>
              <a:rPr lang="el-GR" sz="1600" dirty="0">
                <a:solidFill>
                  <a:srgbClr val="2330DC"/>
                </a:solidFill>
                <a:latin typeface="Roboto"/>
                <a:ea typeface="Roboto"/>
                <a:cs typeface="Roboto"/>
                <a:sym typeface="Roboto"/>
              </a:rPr>
              <a:t> εργαλείων λήψης αποφάσεων-για την αξιολόγηση και τη βελτιστοποίηση της επαναχρησιμοποίησης των βιομηχανικών χώρων</a:t>
            </a:r>
            <a:r>
              <a:rPr lang="en-GB" sz="1600" dirty="0" smtClean="0">
                <a:solidFill>
                  <a:srgbClr val="2330DC"/>
                </a:solidFill>
                <a:latin typeface="Roboto"/>
                <a:ea typeface="Roboto"/>
                <a:cs typeface="Roboto"/>
                <a:sym typeface="Roboto"/>
              </a:rPr>
              <a:t>.</a:t>
            </a:r>
            <a:endParaRPr lang="en-GB" sz="1600" dirty="0">
              <a:solidFill>
                <a:srgbClr val="2330DC"/>
              </a:solidFill>
              <a:latin typeface="Roboto"/>
              <a:ea typeface="Roboto"/>
              <a:cs typeface="Roboto"/>
              <a:sym typeface="Roboto"/>
            </a:endParaRPr>
          </a:p>
          <a:p>
            <a:pPr marL="457200" marR="0" lvl="0" indent="-342900" algn="l" rtl="0">
              <a:lnSpc>
                <a:spcPct val="100000"/>
              </a:lnSpc>
              <a:spcBef>
                <a:spcPts val="0"/>
              </a:spcBef>
              <a:spcAft>
                <a:spcPts val="0"/>
              </a:spcAft>
              <a:buClr>
                <a:srgbClr val="2330DC"/>
              </a:buClr>
              <a:buSzPts val="1800"/>
              <a:buFont typeface="Roboto"/>
              <a:buChar char="●"/>
            </a:pPr>
            <a:endParaRPr lang="en-GB" sz="1600" dirty="0">
              <a:solidFill>
                <a:srgbClr val="2330DC"/>
              </a:solidFill>
              <a:latin typeface="Roboto"/>
              <a:ea typeface="Roboto"/>
              <a:cs typeface="Roboto"/>
              <a:sym typeface="Roboto"/>
            </a:endParaRPr>
          </a:p>
          <a:p>
            <a:pPr marL="457200" lvl="0" indent="-342900">
              <a:buClr>
                <a:srgbClr val="2330DC"/>
              </a:buClr>
              <a:buSzPts val="1800"/>
              <a:buFont typeface="Roboto"/>
              <a:buChar char="●"/>
            </a:pPr>
            <a:r>
              <a:rPr lang="el-GR" sz="1600" dirty="0">
                <a:solidFill>
                  <a:srgbClr val="2330DC"/>
                </a:solidFill>
                <a:latin typeface="Roboto"/>
                <a:ea typeface="Roboto"/>
                <a:cs typeface="Roboto"/>
                <a:sym typeface="Roboto"/>
              </a:rPr>
              <a:t>Μαθαίνοντας από παγκόσμιες μελέτες περιπτώσεων, το DCS εντοπίζει πρότυπα και βέλτιστες πρακτικές, διασφαλίζοντας ότι η προσαρμοστική επαναχρησιμοποίηση ευθυγραμμίζεται με την οικονομική, πολιτιστικούς και αστικούς στόχους ανάπλασης</a:t>
            </a:r>
            <a:r>
              <a:rPr lang="en-GB" sz="1600" dirty="0" smtClean="0">
                <a:solidFill>
                  <a:srgbClr val="2330DC"/>
                </a:solidFill>
                <a:latin typeface="Roboto"/>
                <a:ea typeface="Roboto"/>
                <a:cs typeface="Roboto"/>
                <a:sym typeface="Roboto"/>
              </a:rPr>
              <a:t>.</a:t>
            </a:r>
            <a:endParaRPr sz="3200" b="0" i="0" u="none" strike="noStrike" cap="none" dirty="0">
              <a:solidFill>
                <a:srgbClr val="2330DC"/>
              </a:solidFill>
              <a:latin typeface="Roboto"/>
              <a:ea typeface="Roboto"/>
              <a:cs typeface="Roboto"/>
              <a:sym typeface="Roboto"/>
            </a:endParaRPr>
          </a:p>
        </p:txBody>
      </p:sp>
      <p:pic>
        <p:nvPicPr>
          <p:cNvPr id="5" name="Picture 4">
            <a:extLst>
              <a:ext uri="{FF2B5EF4-FFF2-40B4-BE49-F238E27FC236}">
                <a16:creationId xmlns:a16="http://schemas.microsoft.com/office/drawing/2014/main" xmlns="" id="{4FF7BC96-803A-4072-9E2A-4EB94238FB1F}"/>
              </a:ext>
            </a:extLst>
          </p:cNvPr>
          <p:cNvPicPr>
            <a:picLocks noChangeAspect="1"/>
          </p:cNvPicPr>
          <p:nvPr/>
        </p:nvPicPr>
        <p:blipFill>
          <a:blip r:embed="rId4"/>
          <a:stretch>
            <a:fillRect/>
          </a:stretch>
        </p:blipFill>
        <p:spPr>
          <a:xfrm>
            <a:off x="8118622" y="2875722"/>
            <a:ext cx="3253778" cy="3253778"/>
          </a:xfrm>
          <a:prstGeom prst="rect">
            <a:avLst/>
          </a:prstGeom>
        </p:spPr>
      </p:pic>
    </p:spTree>
    <p:extLst>
      <p:ext uri="{BB962C8B-B14F-4D97-AF65-F5344CB8AC3E}">
        <p14:creationId xmlns:p14="http://schemas.microsoft.com/office/powerpoint/2010/main" val="1972924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2052</TotalTime>
  <Words>1153</Words>
  <Application>Microsoft Office PowerPoint</Application>
  <PresentationFormat>Ευρεία οθόνη</PresentationFormat>
  <Paragraphs>111</Paragraphs>
  <Slides>13</Slides>
  <Notes>13</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13</vt:i4>
      </vt:variant>
    </vt:vector>
  </HeadingPairs>
  <TitlesOfParts>
    <vt:vector size="18" baseType="lpstr">
      <vt:lpstr>Roboto Medium</vt:lpstr>
      <vt:lpstr>Calibri</vt:lpstr>
      <vt:lpstr>Roboto</vt:lpstr>
      <vt:lpstr>Arial</vt:lpstr>
      <vt:lpstr>Office Theme</vt:lpstr>
      <vt:lpstr>Παρουσίαση του PowerPoint</vt:lpstr>
      <vt:lpstr>Επαναχρησιμοποίηση και Επανασχεδιασμός Ξεπερασμένων Βιομηχανικών Αντικειμένων  Ενότητα 3: Τεχνικές Επαναχρησιμοποίησης Βιομηχανικών Αντικειμένων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Katerina</cp:lastModifiedBy>
  <cp:revision>55</cp:revision>
  <dcterms:created xsi:type="dcterms:W3CDTF">2023-11-22T09:07:15Z</dcterms:created>
  <dcterms:modified xsi:type="dcterms:W3CDTF">2025-03-18T07:25:48Z</dcterms:modified>
</cp:coreProperties>
</file>