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82" r:id="rId3"/>
    <p:sldId id="265" r:id="rId4"/>
    <p:sldId id="266" r:id="rId5"/>
    <p:sldId id="269" r:id="rId6"/>
    <p:sldId id="283" r:id="rId7"/>
    <p:sldId id="268" r:id="rId8"/>
  </p:sldIdLst>
  <p:sldSz cx="12192000" cy="6858000"/>
  <p:notesSz cx="6858000" cy="9144000"/>
  <p:embeddedFontLst>
    <p:embeddedFont>
      <p:font typeface="Roboto Medium"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385360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823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812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563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08ead12222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40" name="Google Shape;140;g308ead1222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949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98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05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40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HGtMta8vpbg" TargetMode="External"/><Relationship Id="rId5" Type="http://schemas.openxmlformats.org/officeDocument/2006/relationships/hyperlink" Target="https://www.youtube.com/watch?v=C6SEGi6Qxos" TargetMode="External"/><Relationship Id="rId4" Type="http://schemas.openxmlformats.org/officeDocument/2006/relationships/hyperlink" Target="https://programme2014-20.interreg-central.eu/Content.Node/D.T2.4.1-Good-practice-collection-unused-railway-infrastruc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Επαναχρησιμοποίηση και Επανασχεδιασμός Ξεπερασμένων Βιομηχανικών Αντικειμένων</a:t>
            </a:r>
            <a:endParaRPr lang="en-GB"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lvl="0" algn="l">
              <a:buSzPts val="3200"/>
            </a:pPr>
            <a:r>
              <a:rPr lang="el-GR" sz="3200" dirty="0">
                <a:solidFill>
                  <a:srgbClr val="2330DC"/>
                </a:solidFill>
                <a:latin typeface="Roboto Medium"/>
                <a:ea typeface="Roboto Medium"/>
                <a:cs typeface="Roboto Medium"/>
                <a:sym typeface="Roboto Medium"/>
              </a:rPr>
              <a:t>Ενότητα 4: Επαναχρησιμοποίηση και Ε</a:t>
            </a:r>
            <a:r>
              <a:rPr lang="el-GR" sz="3200" dirty="0" smtClean="0">
                <a:solidFill>
                  <a:srgbClr val="2330DC"/>
                </a:solidFill>
                <a:latin typeface="Roboto Medium"/>
                <a:ea typeface="Roboto Medium"/>
                <a:cs typeface="Roboto Medium"/>
                <a:sym typeface="Roboto Medium"/>
              </a:rPr>
              <a:t>πανασχεδιασμός Ξεπερασμένων Βιομηχανικών Αντικειμένων</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986404"/>
            <a:ext cx="7529967" cy="2133069"/>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700" b="1" dirty="0">
                <a:solidFill>
                  <a:srgbClr val="2330DC"/>
                </a:solidFill>
                <a:latin typeface="Roboto"/>
                <a:ea typeface="Roboto"/>
                <a:cs typeface="Roboto"/>
                <a:sym typeface="Roboto"/>
              </a:rPr>
              <a:t>4.1. </a:t>
            </a:r>
            <a:r>
              <a:rPr lang="en-GB" sz="1700" dirty="0">
                <a:solidFill>
                  <a:srgbClr val="2330DC"/>
                </a:solidFill>
                <a:latin typeface="Roboto"/>
                <a:ea typeface="Roboto"/>
                <a:cs typeface="Roboto"/>
                <a:sym typeface="Roboto"/>
              </a:rPr>
              <a:t>Δημιουργικές και </a:t>
            </a:r>
            <a:r>
              <a:rPr lang="el-GR" sz="1700" dirty="0" err="1" smtClean="0">
                <a:solidFill>
                  <a:srgbClr val="2330DC"/>
                </a:solidFill>
                <a:latin typeface="Roboto"/>
                <a:ea typeface="Roboto"/>
                <a:cs typeface="Roboto"/>
                <a:sym typeface="Roboto"/>
              </a:rPr>
              <a:t>Μ</a:t>
            </a:r>
            <a:r>
              <a:rPr lang="en-GB" sz="1700" dirty="0" err="1" smtClean="0">
                <a:solidFill>
                  <a:srgbClr val="2330DC"/>
                </a:solidFill>
                <a:latin typeface="Roboto"/>
                <a:ea typeface="Roboto"/>
                <a:cs typeface="Roboto"/>
                <a:sym typeface="Roboto"/>
              </a:rPr>
              <a:t>ον</a:t>
            </a:r>
            <a:r>
              <a:rPr lang="en-GB" sz="1700" dirty="0" smtClean="0">
                <a:solidFill>
                  <a:srgbClr val="2330DC"/>
                </a:solidFill>
                <a:latin typeface="Roboto"/>
                <a:ea typeface="Roboto"/>
                <a:cs typeface="Roboto"/>
                <a:sym typeface="Roboto"/>
              </a:rPr>
              <a:t>αδικές </a:t>
            </a:r>
            <a:r>
              <a:rPr lang="el-GR" sz="1700" dirty="0" smtClean="0">
                <a:solidFill>
                  <a:srgbClr val="2330DC"/>
                </a:solidFill>
                <a:latin typeface="Roboto"/>
                <a:ea typeface="Roboto"/>
                <a:cs typeface="Roboto"/>
                <a:sym typeface="Roboto"/>
              </a:rPr>
              <a:t>Ε</a:t>
            </a:r>
            <a:r>
              <a:rPr lang="en-GB" sz="1700" dirty="0" smtClean="0">
                <a:solidFill>
                  <a:srgbClr val="2330DC"/>
                </a:solidFill>
                <a:latin typeface="Roboto"/>
                <a:ea typeface="Roboto"/>
                <a:cs typeface="Roboto"/>
                <a:sym typeface="Roboto"/>
              </a:rPr>
              <a:t>μπ</a:t>
            </a:r>
            <a:r>
              <a:rPr lang="en-GB" sz="1700" dirty="0" err="1" smtClean="0">
                <a:solidFill>
                  <a:srgbClr val="2330DC"/>
                </a:solidFill>
                <a:latin typeface="Roboto"/>
                <a:ea typeface="Roboto"/>
                <a:cs typeface="Roboto"/>
                <a:sym typeface="Roboto"/>
              </a:rPr>
              <a:t>ειρίες</a:t>
            </a:r>
            <a:r>
              <a:rPr lang="en-GB" sz="1700" dirty="0" smtClean="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από </a:t>
            </a:r>
            <a:r>
              <a:rPr lang="en-GB" sz="1700" dirty="0" err="1">
                <a:solidFill>
                  <a:srgbClr val="2330DC"/>
                </a:solidFill>
                <a:latin typeface="Roboto"/>
                <a:ea typeface="Roboto"/>
                <a:cs typeface="Roboto"/>
                <a:sym typeface="Roboto"/>
              </a:rPr>
              <a:t>την</a:t>
            </a:r>
            <a:r>
              <a:rPr lang="en-GB" sz="1700" dirty="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Ε</a:t>
            </a:r>
            <a:r>
              <a:rPr lang="en-GB" sz="1700" dirty="0" smtClean="0">
                <a:solidFill>
                  <a:srgbClr val="2330DC"/>
                </a:solidFill>
                <a:latin typeface="Roboto"/>
                <a:ea typeface="Roboto"/>
                <a:cs typeface="Roboto"/>
                <a:sym typeface="Roboto"/>
              </a:rPr>
              <a:t>πανα</a:t>
            </a:r>
            <a:r>
              <a:rPr lang="en-GB" sz="1700" dirty="0" err="1" smtClean="0">
                <a:solidFill>
                  <a:srgbClr val="2330DC"/>
                </a:solidFill>
                <a:latin typeface="Roboto"/>
                <a:ea typeface="Roboto"/>
                <a:cs typeface="Roboto"/>
                <a:sym typeface="Roboto"/>
              </a:rPr>
              <a:t>χρησιμο</a:t>
            </a:r>
            <a:r>
              <a:rPr lang="en-GB" sz="1700" dirty="0" smtClean="0">
                <a:solidFill>
                  <a:srgbClr val="2330DC"/>
                </a:solidFill>
                <a:latin typeface="Roboto"/>
                <a:ea typeface="Roboto"/>
                <a:cs typeface="Roboto"/>
                <a:sym typeface="Roboto"/>
              </a:rPr>
              <a:t>ποίηση </a:t>
            </a:r>
            <a:r>
              <a:rPr lang="el-GR" sz="1700" dirty="0" smtClean="0">
                <a:solidFill>
                  <a:srgbClr val="2330DC"/>
                </a:solidFill>
                <a:latin typeface="Roboto"/>
                <a:ea typeface="Roboto"/>
                <a:cs typeface="Roboto"/>
                <a:sym typeface="Roboto"/>
              </a:rPr>
              <a:t>Π</a:t>
            </a:r>
            <a:r>
              <a:rPr lang="en-GB" sz="1700" dirty="0" smtClean="0">
                <a:solidFill>
                  <a:srgbClr val="2330DC"/>
                </a:solidFill>
                <a:latin typeface="Roboto"/>
                <a:ea typeface="Roboto"/>
                <a:cs typeface="Roboto"/>
                <a:sym typeface="Roboto"/>
              </a:rPr>
              <a:t>αλα</a:t>
            </a:r>
            <a:r>
              <a:rPr lang="en-GB" sz="1700" dirty="0" err="1" smtClean="0">
                <a:solidFill>
                  <a:srgbClr val="2330DC"/>
                </a:solidFill>
                <a:latin typeface="Roboto"/>
                <a:ea typeface="Roboto"/>
                <a:cs typeface="Roboto"/>
                <a:sym typeface="Roboto"/>
              </a:rPr>
              <a:t>ιών</a:t>
            </a:r>
            <a:r>
              <a:rPr lang="en-GB" sz="1700" dirty="0" smtClean="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Ο</a:t>
            </a:r>
            <a:r>
              <a:rPr lang="en-GB" sz="1700" dirty="0" err="1" smtClean="0">
                <a:solidFill>
                  <a:srgbClr val="2330DC"/>
                </a:solidFill>
                <a:latin typeface="Roboto"/>
                <a:ea typeface="Roboto"/>
                <a:cs typeface="Roboto"/>
                <a:sym typeface="Roboto"/>
              </a:rPr>
              <a:t>χημάτων</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4.2. </a:t>
            </a:r>
            <a:r>
              <a:rPr lang="en-GB" sz="1700" dirty="0">
                <a:solidFill>
                  <a:srgbClr val="2330DC"/>
                </a:solidFill>
                <a:latin typeface="Roboto"/>
                <a:ea typeface="Roboto"/>
                <a:cs typeface="Roboto"/>
                <a:sym typeface="Roboto"/>
              </a:rPr>
              <a:t>Μικρά </a:t>
            </a:r>
            <a:r>
              <a:rPr lang="el-GR" sz="1700" dirty="0" smtClean="0">
                <a:solidFill>
                  <a:srgbClr val="2330DC"/>
                </a:solidFill>
                <a:latin typeface="Roboto"/>
                <a:ea typeface="Roboto"/>
                <a:cs typeface="Roboto"/>
                <a:sym typeface="Roboto"/>
              </a:rPr>
              <a:t>Α</a:t>
            </a:r>
            <a:r>
              <a:rPr lang="en-GB" sz="1700" dirty="0" err="1" smtClean="0">
                <a:solidFill>
                  <a:srgbClr val="2330DC"/>
                </a:solidFill>
                <a:latin typeface="Roboto"/>
                <a:ea typeface="Roboto"/>
                <a:cs typeface="Roboto"/>
                <a:sym typeface="Roboto"/>
              </a:rPr>
              <a:t>ντικείμεν</a:t>
            </a:r>
            <a:r>
              <a:rPr lang="en-GB" sz="1700" dirty="0" smtClean="0">
                <a:solidFill>
                  <a:srgbClr val="2330DC"/>
                </a:solidFill>
                <a:latin typeface="Roboto"/>
                <a:ea typeface="Roboto"/>
                <a:cs typeface="Roboto"/>
                <a:sym typeface="Roboto"/>
              </a:rPr>
              <a:t>α </a:t>
            </a:r>
            <a:r>
              <a:rPr lang="en-GB" sz="1700" dirty="0">
                <a:solidFill>
                  <a:srgbClr val="2330DC"/>
                </a:solidFill>
                <a:latin typeface="Roboto"/>
                <a:ea typeface="Roboto"/>
                <a:cs typeface="Roboto"/>
                <a:sym typeface="Roboto"/>
              </a:rPr>
              <a:t>ενάντια σε </a:t>
            </a:r>
            <a:r>
              <a:rPr lang="el-GR" sz="1700" dirty="0" smtClean="0">
                <a:solidFill>
                  <a:srgbClr val="2330DC"/>
                </a:solidFill>
                <a:latin typeface="Roboto"/>
                <a:ea typeface="Roboto"/>
                <a:cs typeface="Roboto"/>
                <a:sym typeface="Roboto"/>
              </a:rPr>
              <a:t>Μ</a:t>
            </a:r>
            <a:r>
              <a:rPr lang="en-GB" sz="1700" dirty="0" err="1" smtClean="0">
                <a:solidFill>
                  <a:srgbClr val="2330DC"/>
                </a:solidFill>
                <a:latin typeface="Roboto"/>
                <a:ea typeface="Roboto"/>
                <a:cs typeface="Roboto"/>
                <a:sym typeface="Roboto"/>
              </a:rPr>
              <a:t>εγάλες</a:t>
            </a:r>
            <a:r>
              <a:rPr lang="en-GB" sz="1700" dirty="0" smtClean="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Π</a:t>
            </a:r>
            <a:r>
              <a:rPr lang="en-GB" sz="1700" dirty="0" err="1" smtClean="0">
                <a:solidFill>
                  <a:srgbClr val="2330DC"/>
                </a:solidFill>
                <a:latin typeface="Roboto"/>
                <a:ea typeface="Roboto"/>
                <a:cs typeface="Roboto"/>
                <a:sym typeface="Roboto"/>
              </a:rPr>
              <a:t>ροκλήσεις</a:t>
            </a:r>
            <a:r>
              <a:rPr lang="en-GB" sz="1700" dirty="0">
                <a:solidFill>
                  <a:srgbClr val="2330DC"/>
                </a:solidFill>
                <a:latin typeface="Roboto"/>
                <a:ea typeface="Roboto"/>
                <a:cs typeface="Roboto"/>
                <a:sym typeface="Roboto"/>
              </a:rPr>
              <a:t>. Επανα</a:t>
            </a:r>
            <a:r>
              <a:rPr lang="en-GB" sz="1700" dirty="0" err="1">
                <a:solidFill>
                  <a:srgbClr val="2330DC"/>
                </a:solidFill>
                <a:latin typeface="Roboto"/>
                <a:ea typeface="Roboto"/>
                <a:cs typeface="Roboto"/>
                <a:sym typeface="Roboto"/>
              </a:rPr>
              <a:t>χρησιμο</a:t>
            </a:r>
            <a:r>
              <a:rPr lang="en-GB" sz="1700" dirty="0">
                <a:solidFill>
                  <a:srgbClr val="2330DC"/>
                </a:solidFill>
                <a:latin typeface="Roboto"/>
                <a:ea typeface="Roboto"/>
                <a:cs typeface="Roboto"/>
                <a:sym typeface="Roboto"/>
              </a:rPr>
              <a:t>ποίηση </a:t>
            </a:r>
            <a:r>
              <a:rPr lang="el-GR" sz="1700" dirty="0" smtClean="0">
                <a:solidFill>
                  <a:srgbClr val="2330DC"/>
                </a:solidFill>
                <a:latin typeface="Roboto"/>
                <a:ea typeface="Roboto"/>
                <a:cs typeface="Roboto"/>
                <a:sym typeface="Roboto"/>
              </a:rPr>
              <a:t>Π</a:t>
            </a:r>
            <a:r>
              <a:rPr lang="en-GB" sz="1700" dirty="0" err="1" smtClean="0">
                <a:solidFill>
                  <a:srgbClr val="2330DC"/>
                </a:solidFill>
                <a:latin typeface="Roboto"/>
                <a:ea typeface="Roboto"/>
                <a:cs typeface="Roboto"/>
                <a:sym typeface="Roboto"/>
              </a:rPr>
              <a:t>λοίων</a:t>
            </a:r>
            <a:r>
              <a:rPr lang="en-GB" sz="1700" dirty="0">
                <a:solidFill>
                  <a:srgbClr val="2330DC"/>
                </a:solidFill>
                <a:latin typeface="Roboto"/>
                <a:ea typeface="Roboto"/>
                <a:cs typeface="Roboto"/>
                <a:sym typeface="Roboto"/>
              </a:rPr>
              <a:t>.</a:t>
            </a:r>
          </a:p>
          <a:p>
            <a:pPr marL="0" lvl="0" indent="0" algn="l">
              <a:spcBef>
                <a:spcPts val="480"/>
              </a:spcBef>
              <a:buClr>
                <a:srgbClr val="595959"/>
              </a:buClr>
            </a:pPr>
            <a:r>
              <a:rPr lang="en-GB" sz="1700" b="1" dirty="0" smtClean="0">
                <a:solidFill>
                  <a:srgbClr val="2330DC"/>
                </a:solidFill>
                <a:latin typeface="Roboto"/>
                <a:ea typeface="Roboto"/>
                <a:cs typeface="Roboto"/>
                <a:sym typeface="Roboto"/>
              </a:rPr>
              <a:t>4.</a:t>
            </a:r>
            <a:r>
              <a:rPr lang="el-GR" sz="1700" b="1" dirty="0" smtClean="0">
                <a:solidFill>
                  <a:srgbClr val="2330DC"/>
                </a:solidFill>
                <a:latin typeface="Roboto"/>
                <a:ea typeface="Roboto"/>
                <a:cs typeface="Roboto"/>
                <a:sym typeface="Roboto"/>
              </a:rPr>
              <a:t>3</a:t>
            </a:r>
            <a:r>
              <a:rPr lang="en-GB" sz="1700" b="1" dirty="0" smtClean="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Μικρά </a:t>
            </a:r>
            <a:r>
              <a:rPr lang="el-GR" sz="1700" dirty="0" smtClean="0">
                <a:solidFill>
                  <a:srgbClr val="2330DC"/>
                </a:solidFill>
                <a:latin typeface="Roboto"/>
                <a:ea typeface="Roboto"/>
                <a:cs typeface="Roboto"/>
                <a:sym typeface="Roboto"/>
              </a:rPr>
              <a:t>Α</a:t>
            </a:r>
            <a:r>
              <a:rPr lang="en-GB" sz="1700" dirty="0" err="1" smtClean="0">
                <a:solidFill>
                  <a:srgbClr val="2330DC"/>
                </a:solidFill>
                <a:latin typeface="Roboto"/>
                <a:ea typeface="Roboto"/>
                <a:cs typeface="Roboto"/>
                <a:sym typeface="Roboto"/>
              </a:rPr>
              <a:t>ντικείμεν</a:t>
            </a:r>
            <a:r>
              <a:rPr lang="en-GB" sz="1700" dirty="0" smtClean="0">
                <a:solidFill>
                  <a:srgbClr val="2330DC"/>
                </a:solidFill>
                <a:latin typeface="Roboto"/>
                <a:ea typeface="Roboto"/>
                <a:cs typeface="Roboto"/>
                <a:sym typeface="Roboto"/>
              </a:rPr>
              <a:t>α </a:t>
            </a:r>
            <a:r>
              <a:rPr lang="en-GB" sz="1700" dirty="0">
                <a:solidFill>
                  <a:srgbClr val="2330DC"/>
                </a:solidFill>
                <a:latin typeface="Roboto"/>
                <a:ea typeface="Roboto"/>
                <a:cs typeface="Roboto"/>
                <a:sym typeface="Roboto"/>
              </a:rPr>
              <a:t>έναντι </a:t>
            </a:r>
            <a:r>
              <a:rPr lang="el-GR" sz="1700" dirty="0" smtClean="0">
                <a:solidFill>
                  <a:srgbClr val="2330DC"/>
                </a:solidFill>
                <a:latin typeface="Roboto"/>
                <a:ea typeface="Roboto"/>
                <a:cs typeface="Roboto"/>
                <a:sym typeface="Roboto"/>
              </a:rPr>
              <a:t>Μ</a:t>
            </a:r>
            <a:r>
              <a:rPr lang="en-GB" sz="1700" dirty="0" err="1" smtClean="0">
                <a:solidFill>
                  <a:srgbClr val="2330DC"/>
                </a:solidFill>
                <a:latin typeface="Roboto"/>
                <a:ea typeface="Roboto"/>
                <a:cs typeface="Roboto"/>
                <a:sym typeface="Roboto"/>
              </a:rPr>
              <a:t>εγάλων</a:t>
            </a:r>
            <a:r>
              <a:rPr lang="en-GB" sz="1700" dirty="0" smtClean="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Π</a:t>
            </a:r>
            <a:r>
              <a:rPr lang="en-GB" sz="1700" dirty="0" err="1" smtClean="0">
                <a:solidFill>
                  <a:srgbClr val="2330DC"/>
                </a:solidFill>
                <a:latin typeface="Roboto"/>
                <a:ea typeface="Roboto"/>
                <a:cs typeface="Roboto"/>
                <a:sym typeface="Roboto"/>
              </a:rPr>
              <a:t>ροκλήσεων</a:t>
            </a:r>
            <a:r>
              <a:rPr lang="en-GB" sz="1700" dirty="0">
                <a:solidFill>
                  <a:srgbClr val="2330DC"/>
                </a:solidFill>
                <a:latin typeface="Roboto"/>
                <a:ea typeface="Roboto"/>
                <a:cs typeface="Roboto"/>
                <a:sym typeface="Roboto"/>
              </a:rPr>
              <a:t>. Επανα</a:t>
            </a:r>
            <a:r>
              <a:rPr lang="en-GB" sz="1700" dirty="0" err="1">
                <a:solidFill>
                  <a:srgbClr val="2330DC"/>
                </a:solidFill>
                <a:latin typeface="Roboto"/>
                <a:ea typeface="Roboto"/>
                <a:cs typeface="Roboto"/>
                <a:sym typeface="Roboto"/>
              </a:rPr>
              <a:t>χρησιμο</a:t>
            </a:r>
            <a:r>
              <a:rPr lang="en-GB" sz="1700" dirty="0">
                <a:solidFill>
                  <a:srgbClr val="2330DC"/>
                </a:solidFill>
                <a:latin typeface="Roboto"/>
                <a:ea typeface="Roboto"/>
                <a:cs typeface="Roboto"/>
                <a:sym typeface="Roboto"/>
              </a:rPr>
              <a:t>ποίηση </a:t>
            </a:r>
            <a:r>
              <a:rPr lang="el-GR" sz="1700" dirty="0" smtClean="0">
                <a:solidFill>
                  <a:srgbClr val="2330DC"/>
                </a:solidFill>
                <a:latin typeface="Roboto"/>
                <a:ea typeface="Roboto"/>
                <a:cs typeface="Roboto"/>
                <a:sym typeface="Roboto"/>
              </a:rPr>
              <a:t>Λ</a:t>
            </a:r>
            <a:r>
              <a:rPr lang="en-GB" sz="1700" dirty="0" err="1" smtClean="0">
                <a:solidFill>
                  <a:srgbClr val="2330DC"/>
                </a:solidFill>
                <a:latin typeface="Roboto"/>
                <a:ea typeface="Roboto"/>
                <a:cs typeface="Roboto"/>
                <a:sym typeface="Roboto"/>
              </a:rPr>
              <a:t>εωφορείων</a:t>
            </a:r>
            <a:r>
              <a:rPr lang="en-GB" sz="1700" dirty="0" smtClean="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και </a:t>
            </a:r>
            <a:r>
              <a:rPr lang="el-GR" sz="1700" dirty="0" smtClean="0">
                <a:solidFill>
                  <a:srgbClr val="2330DC"/>
                </a:solidFill>
                <a:latin typeface="Roboto"/>
                <a:ea typeface="Roboto"/>
                <a:cs typeface="Roboto"/>
                <a:sym typeface="Roboto"/>
              </a:rPr>
              <a:t>Τ</a:t>
            </a:r>
            <a:r>
              <a:rPr lang="en-GB" sz="1700" dirty="0" err="1" smtClean="0">
                <a:solidFill>
                  <a:srgbClr val="2330DC"/>
                </a:solidFill>
                <a:latin typeface="Roboto"/>
                <a:ea typeface="Roboto"/>
                <a:cs typeface="Roboto"/>
                <a:sym typeface="Roboto"/>
              </a:rPr>
              <a:t>ρένων</a:t>
            </a:r>
            <a:r>
              <a:rPr lang="en-GB" sz="1700" dirty="0">
                <a:solidFill>
                  <a:srgbClr val="2330DC"/>
                </a:solidFill>
                <a:latin typeface="Roboto"/>
                <a:ea typeface="Roboto"/>
                <a:cs typeface="Roboto"/>
                <a:sym typeface="Roboto"/>
              </a:rPr>
              <a:t>.</a:t>
            </a:r>
          </a:p>
          <a:p>
            <a:pPr marL="0" lvl="0" indent="0" algn="l">
              <a:spcBef>
                <a:spcPts val="480"/>
              </a:spcBef>
              <a:buClr>
                <a:srgbClr val="595959"/>
              </a:buClr>
            </a:pPr>
            <a:r>
              <a:rPr lang="en-GB" sz="1700" b="1" dirty="0" smtClean="0">
                <a:solidFill>
                  <a:srgbClr val="2330DC"/>
                </a:solidFill>
                <a:latin typeface="Roboto"/>
                <a:ea typeface="Roboto"/>
                <a:cs typeface="Roboto"/>
                <a:sym typeface="Roboto"/>
              </a:rPr>
              <a:t>4.</a:t>
            </a:r>
            <a:r>
              <a:rPr lang="el-GR" sz="1700" b="1" dirty="0" smtClean="0">
                <a:solidFill>
                  <a:srgbClr val="2330DC"/>
                </a:solidFill>
                <a:latin typeface="Roboto"/>
                <a:ea typeface="Roboto"/>
                <a:cs typeface="Roboto"/>
                <a:sym typeface="Roboto"/>
              </a:rPr>
              <a:t>4</a:t>
            </a:r>
            <a:r>
              <a:rPr lang="lt-LT" sz="1700" b="1" dirty="0" smtClean="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Πα</a:t>
            </a:r>
            <a:r>
              <a:rPr lang="en-GB" sz="1700" dirty="0" err="1">
                <a:solidFill>
                  <a:srgbClr val="2330DC"/>
                </a:solidFill>
                <a:latin typeface="Roboto"/>
                <a:ea typeface="Roboto"/>
                <a:cs typeface="Roboto"/>
                <a:sym typeface="Roboto"/>
              </a:rPr>
              <a:t>ράγοντες</a:t>
            </a:r>
            <a:r>
              <a:rPr lang="en-GB" sz="1700" dirty="0">
                <a:solidFill>
                  <a:srgbClr val="2330DC"/>
                </a:solidFill>
                <a:latin typeface="Roboto"/>
                <a:ea typeface="Roboto"/>
                <a:cs typeface="Roboto"/>
                <a:sym typeface="Roboto"/>
              </a:rPr>
              <a:t> </a:t>
            </a:r>
            <a:r>
              <a:rPr lang="el-GR" sz="1700" smtClean="0">
                <a:solidFill>
                  <a:srgbClr val="2330DC"/>
                </a:solidFill>
                <a:latin typeface="Roboto"/>
                <a:ea typeface="Roboto"/>
                <a:cs typeface="Roboto"/>
                <a:sym typeface="Roboto"/>
              </a:rPr>
              <a:t>Ενεργοποίησης </a:t>
            </a:r>
            <a:r>
              <a:rPr lang="en-GB" sz="1700" smtClean="0">
                <a:solidFill>
                  <a:srgbClr val="2330DC"/>
                </a:solidFill>
                <a:latin typeface="Roboto"/>
                <a:ea typeface="Roboto"/>
                <a:cs typeface="Roboto"/>
                <a:sym typeface="Roboto"/>
              </a:rPr>
              <a:t>και </a:t>
            </a:r>
            <a:r>
              <a:rPr lang="el-GR" sz="1700" dirty="0" smtClean="0">
                <a:solidFill>
                  <a:srgbClr val="2330DC"/>
                </a:solidFill>
                <a:latin typeface="Roboto"/>
                <a:ea typeface="Roboto"/>
                <a:cs typeface="Roboto"/>
                <a:sym typeface="Roboto"/>
              </a:rPr>
              <a:t>Π</a:t>
            </a:r>
            <a:r>
              <a:rPr lang="en-GB" sz="1700" dirty="0" err="1" smtClean="0">
                <a:solidFill>
                  <a:srgbClr val="2330DC"/>
                </a:solidFill>
                <a:latin typeface="Roboto"/>
                <a:ea typeface="Roboto"/>
                <a:cs typeface="Roboto"/>
                <a:sym typeface="Roboto"/>
              </a:rPr>
              <a:t>ροκλήσεις</a:t>
            </a: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C75D3617-6470-4B57-8F8B-59A43D728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0569573F-0DA5-47B8-AE2D-D5610CD5BCC6}"/>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261048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8672725"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4.1. </a:t>
            </a:r>
            <a:r>
              <a:rPr lang="el-GR" sz="3200" dirty="0">
                <a:solidFill>
                  <a:srgbClr val="2330DC"/>
                </a:solidFill>
                <a:latin typeface="Roboto"/>
                <a:ea typeface="Roboto"/>
                <a:cs typeface="Roboto"/>
                <a:sym typeface="Roboto"/>
              </a:rPr>
              <a:t>Δημιουργικές και Μοναδικές Εμπειρίες από την Επαναχρησιμοποίηση Παλαιών Οχημάτων</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Η </a:t>
            </a:r>
            <a:r>
              <a:rPr lang="en-GB" sz="1600" dirty="0" err="1">
                <a:solidFill>
                  <a:srgbClr val="2330DC"/>
                </a:solidFill>
                <a:latin typeface="Roboto"/>
                <a:ea typeface="Roboto"/>
                <a:cs typeface="Roboto"/>
                <a:sym typeface="Roboto"/>
              </a:rPr>
              <a:t>μετ</a:t>
            </a:r>
            <a:r>
              <a:rPr lang="en-GB" sz="1600" dirty="0">
                <a:solidFill>
                  <a:srgbClr val="2330DC"/>
                </a:solidFill>
                <a:latin typeface="Roboto"/>
                <a:ea typeface="Roboto"/>
                <a:cs typeface="Roboto"/>
                <a:sym typeface="Roboto"/>
              </a:rPr>
              <a:t>ατροπή παροπλισμένων οχημάτων, όπως κρουαζιερόπλοια, τρένα και λεωφορεία, σε σπίτια, πολιτιστικούς κόμβους και χώρους ψυχαγωγίας αναδεικνύει καινοτόμες και βιώσιμες προσεγγίσεις επαναχρησιμοποίησης.</a:t>
            </a:r>
          </a:p>
          <a:p>
            <a:pPr marL="457200" lvl="0" indent="-342900">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Τα επανα</a:t>
            </a:r>
            <a:r>
              <a:rPr lang="en-GB" sz="1600" dirty="0" err="1">
                <a:solidFill>
                  <a:srgbClr val="2330DC"/>
                </a:solidFill>
                <a:latin typeface="Roboto"/>
                <a:ea typeface="Roboto"/>
                <a:cs typeface="Roboto"/>
                <a:sym typeface="Roboto"/>
              </a:rPr>
              <a:t>χρησιμο</a:t>
            </a:r>
            <a:r>
              <a:rPr lang="en-GB" sz="1600" dirty="0">
                <a:solidFill>
                  <a:srgbClr val="2330DC"/>
                </a:solidFill>
                <a:latin typeface="Roboto"/>
                <a:ea typeface="Roboto"/>
                <a:cs typeface="Roboto"/>
                <a:sym typeface="Roboto"/>
              </a:rPr>
              <a:t>ποιημένα οχήματα εξυπηρετούν τις ανάγκες της κοινότητας, καθώς μετατρέπονται σε κινητές κλινικές, καταφύγια και καταλύματα οικοτουρισμού, δίνοντας έμφαση στην προσαρμοστικότητα και τον κοινωνικό αντίκτυπο.</a:t>
            </a:r>
          </a:p>
          <a:p>
            <a:pPr marL="457200" lvl="0" indent="-342900">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Στον</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τουρισμό</a:t>
            </a:r>
            <a:r>
              <a:rPr lang="en-GB" sz="1600" dirty="0">
                <a:solidFill>
                  <a:srgbClr val="2330DC"/>
                </a:solidFill>
                <a:latin typeface="Roboto"/>
                <a:ea typeface="Roboto"/>
                <a:cs typeface="Roboto"/>
                <a:sym typeface="Roboto"/>
              </a:rPr>
              <a:t>, τα πα</a:t>
            </a:r>
            <a:r>
              <a:rPr lang="en-GB" sz="1600" dirty="0" err="1">
                <a:solidFill>
                  <a:srgbClr val="2330DC"/>
                </a:solidFill>
                <a:latin typeface="Roboto"/>
                <a:ea typeface="Roboto"/>
                <a:cs typeface="Roboto"/>
                <a:sym typeface="Roboto"/>
              </a:rPr>
              <a:t>λιά</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οχήμ</a:t>
            </a:r>
            <a:r>
              <a:rPr lang="en-GB" sz="1600" dirty="0">
                <a:solidFill>
                  <a:srgbClr val="2330DC"/>
                </a:solidFill>
                <a:latin typeface="Roboto"/>
                <a:ea typeface="Roboto"/>
                <a:cs typeface="Roboto"/>
                <a:sym typeface="Roboto"/>
              </a:rPr>
              <a:t>ατα που μετατρέπονται σε ξενοδοχεία, φορτηγά φαγητού ή δωμάτια απόδρασης παρέχουν συναρπαστικές, θεματικές εμπειρίες που συνδυάζουν τη νοσταλγία με τη σύγχρονη χρησιμότητα.</a:t>
            </a:r>
          </a:p>
          <a:p>
            <a:pPr marL="457200" lvl="0" indent="-342900">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Δημιουργικές α</a:t>
            </a:r>
            <a:r>
              <a:rPr lang="en-GB" sz="1600" dirty="0" err="1">
                <a:solidFill>
                  <a:srgbClr val="2330DC"/>
                </a:solidFill>
                <a:latin typeface="Roboto"/>
                <a:ea typeface="Roboto"/>
                <a:cs typeface="Roboto"/>
                <a:sym typeface="Roboto"/>
              </a:rPr>
              <a:t>στικές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λύσεις</a:t>
            </a:r>
            <a:r>
              <a:rPr lang="en-GB" sz="1600" dirty="0">
                <a:solidFill>
                  <a:srgbClr val="2330DC"/>
                </a:solidFill>
                <a:latin typeface="Roboto"/>
                <a:ea typeface="Roboto"/>
                <a:cs typeface="Roboto"/>
                <a:sym typeface="Roboto"/>
              </a:rPr>
              <a:t>, όπ</a:t>
            </a:r>
            <a:r>
              <a:rPr lang="en-GB" sz="1600" dirty="0" err="1">
                <a:solidFill>
                  <a:srgbClr val="2330DC"/>
                </a:solidFill>
                <a:latin typeface="Roboto"/>
                <a:ea typeface="Roboto"/>
                <a:cs typeface="Roboto"/>
                <a:sym typeface="Roboto"/>
              </a:rPr>
              <a:t>ως</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λωτά</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λοί</a:t>
            </a:r>
            <a:r>
              <a:rPr lang="en-GB" sz="1600" dirty="0">
                <a:solidFill>
                  <a:srgbClr val="2330DC"/>
                </a:solidFill>
                <a:latin typeface="Roboto"/>
                <a:ea typeface="Roboto"/>
                <a:cs typeface="Roboto"/>
                <a:sym typeface="Roboto"/>
              </a:rPr>
              <a:t>α για την αντιμετώπιση της έλλειψης στέγης ή βαγόνια τρένων ως επιχειρηματικοί κόμβοι, καταδεικνύουν τις δυνατότητες επαναχρησιμοποίησης οχημάτων για την αντιμετώπιση σύγχρονων </a:t>
            </a:r>
            <a:r>
              <a:rPr lang="en-GB" sz="1600" dirty="0" smtClean="0">
                <a:solidFill>
                  <a:srgbClr val="2330DC"/>
                </a:solidFill>
                <a:latin typeface="Roboto"/>
                <a:ea typeface="Roboto"/>
                <a:cs typeface="Roboto"/>
                <a:sym typeface="Roboto"/>
              </a:rPr>
              <a:t>προκλήσεω</a:t>
            </a:r>
            <a:r>
              <a:rPr lang="el-GR" sz="1600" dirty="0" smtClean="0">
                <a:solidFill>
                  <a:srgbClr val="2330DC"/>
                </a:solidFill>
                <a:latin typeface="Roboto"/>
                <a:ea typeface="Roboto"/>
                <a:cs typeface="Roboto"/>
                <a:sym typeface="Roboto"/>
              </a:rPr>
              <a:t>ν</a:t>
            </a:r>
            <a:r>
              <a:rPr lang="en-GB"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g308ead12222_0_86"/>
          <p:cNvSpPr txBox="1"/>
          <p:nvPr/>
        </p:nvSpPr>
        <p:spPr>
          <a:xfrm>
            <a:off x="880850" y="755000"/>
            <a:ext cx="7348750" cy="4293250"/>
          </a:xfrm>
          <a:prstGeom prst="rect">
            <a:avLst/>
          </a:prstGeom>
          <a:noFill/>
          <a:ln>
            <a:noFill/>
          </a:ln>
        </p:spPr>
        <p:txBody>
          <a:bodyPr spcFirstLastPara="1" wrap="square" lIns="91425" tIns="91425" rIns="91425" bIns="91425" anchor="t" anchorCtr="0">
            <a:noAutofit/>
          </a:bodyPr>
          <a:lstStyle/>
          <a:p>
            <a:pPr lvl="0">
              <a:buSzPts val="3200"/>
            </a:pPr>
            <a:r>
              <a:rPr lang="lt-LT" sz="2800" dirty="0">
                <a:solidFill>
                  <a:srgbClr val="2330DC"/>
                </a:solidFill>
                <a:latin typeface="Roboto"/>
                <a:ea typeface="Roboto"/>
                <a:cs typeface="Roboto"/>
                <a:sym typeface="Roboto"/>
              </a:rPr>
              <a:t>4.2. </a:t>
            </a:r>
            <a:r>
              <a:rPr lang="el-GR" sz="2800" dirty="0">
                <a:solidFill>
                  <a:srgbClr val="2330DC"/>
                </a:solidFill>
                <a:latin typeface="Roboto"/>
                <a:ea typeface="Roboto"/>
                <a:cs typeface="Roboto"/>
                <a:sym typeface="Roboto"/>
              </a:rPr>
              <a:t>Μικρά Αντικείμενα ενάντια σε Μεγάλες Προκλήσεις. Επαναχρησιμοποίηση Πλοίων</a:t>
            </a:r>
            <a:r>
              <a:rPr lang="en-GB" sz="2800" dirty="0" smtClean="0">
                <a:solidFill>
                  <a:srgbClr val="2330DC"/>
                </a:solidFill>
                <a:latin typeface="Roboto"/>
                <a:ea typeface="Roboto"/>
                <a:cs typeface="Roboto"/>
                <a:sym typeface="Roboto"/>
              </a:rPr>
              <a:t>.</a:t>
            </a:r>
            <a:endParaRPr lang="lt-LT" sz="2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dirty="0">
                <a:solidFill>
                  <a:srgbClr val="2330DC"/>
                </a:solidFill>
                <a:latin typeface="Roboto"/>
                <a:ea typeface="Roboto"/>
                <a:cs typeface="Roboto"/>
                <a:sym typeface="Roboto"/>
              </a:rPr>
              <a:t>Η επαναχρησιμοποίηση παροπλισμένων πλοίων ως κατοικιών και κοινοτικών χώρων προσφέρει μια βιώσιμη λύση στην έλλειψη αστικής στέγασης και στις κλιματικές προκλήσεις, αξιοποιώντας την εγγενή πλευστότητά τους για τη δημιουργία ανθεκτικών, οικονομικά προσιτών και φιλικών προς το περιβάλλον επιλογών </a:t>
            </a:r>
            <a:r>
              <a:rPr lang="el-GR" dirty="0" smtClean="0">
                <a:solidFill>
                  <a:srgbClr val="2330DC"/>
                </a:solidFill>
                <a:latin typeface="Roboto"/>
                <a:ea typeface="Roboto"/>
                <a:cs typeface="Roboto"/>
                <a:sym typeface="Roboto"/>
              </a:rPr>
              <a:t>διαβίωσης.</a:t>
            </a:r>
            <a:r>
              <a:rPr lang="en-GB" dirty="0" smtClean="0">
                <a:solidFill>
                  <a:srgbClr val="2330DC"/>
                </a:solidFill>
                <a:latin typeface="Roboto"/>
                <a:ea typeface="Roboto"/>
                <a:cs typeface="Roboto"/>
                <a:sym typeface="Roboto"/>
              </a:rPr>
              <a:t>​</a:t>
            </a:r>
            <a:endParaRPr lang="lt-LT"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800" b="0" i="0" u="none" strike="noStrike" cap="none" dirty="0">
              <a:solidFill>
                <a:srgbClr val="2330DC"/>
              </a:solidFill>
              <a:latin typeface="Roboto"/>
              <a:ea typeface="Roboto"/>
              <a:cs typeface="Roboto"/>
              <a:sym typeface="Roboto"/>
            </a:endParaRPr>
          </a:p>
          <a:p>
            <a:pPr lvl="0">
              <a:buSzPts val="3200"/>
            </a:pPr>
            <a:r>
              <a:rPr lang="en-GB" sz="2800" dirty="0">
                <a:solidFill>
                  <a:srgbClr val="2330DC"/>
                </a:solidFill>
                <a:latin typeface="Roboto"/>
                <a:ea typeface="Roboto"/>
                <a:cs typeface="Roboto"/>
                <a:sym typeface="Roboto"/>
              </a:rPr>
              <a:t>4.3. </a:t>
            </a:r>
            <a:r>
              <a:rPr lang="el-GR" sz="2800" dirty="0">
                <a:solidFill>
                  <a:srgbClr val="2330DC"/>
                </a:solidFill>
                <a:latin typeface="Roboto"/>
                <a:ea typeface="Roboto"/>
                <a:cs typeface="Roboto"/>
                <a:sym typeface="Roboto"/>
              </a:rPr>
              <a:t>Μικρά Αντικείμενα έναντι Μεγάλων Προκλήσεων. Επαναχρησιμοποίηση Λεωφορείων και Τρένων</a:t>
            </a:r>
            <a:r>
              <a:rPr lang="en-GB" sz="2800" dirty="0" smtClean="0">
                <a:solidFill>
                  <a:srgbClr val="2330DC"/>
                </a:solidFill>
                <a:latin typeface="Roboto"/>
                <a:ea typeface="Roboto"/>
                <a:cs typeface="Roboto"/>
                <a:sym typeface="Roboto"/>
              </a:rPr>
              <a:t>.</a:t>
            </a:r>
            <a:endParaRPr lang="lt-LT" sz="2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8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300" dirty="0">
                <a:solidFill>
                  <a:srgbClr val="2330DC"/>
                </a:solidFill>
                <a:latin typeface="Roboto"/>
                <a:ea typeface="Roboto"/>
                <a:cs typeface="Roboto"/>
                <a:sym typeface="Roboto"/>
              </a:rPr>
              <a:t>Η επαναχρησιμοποίηση λεωφορείων και τρένων προσφέρει δημιουργικές λύσεις στις προκλήσεις των αποβλήτων και της βιωσιμότητας, μετατρέποντας τα οχήματα που έχουν αποσυρθεί σε σπίτια, επιχειρήσεις και κοινοτικούς κόμβους, προωθώντας τόσο περιβαλλοντικά όσο και κοινωνικά οφέλη</a:t>
            </a:r>
            <a:r>
              <a:rPr lang="en-GB" sz="1300" dirty="0" smtClean="0">
                <a:solidFill>
                  <a:srgbClr val="2330DC"/>
                </a:solidFill>
                <a:latin typeface="Roboto"/>
                <a:ea typeface="Roboto"/>
                <a:cs typeface="Roboto"/>
                <a:sym typeface="Roboto"/>
              </a:rPr>
              <a:t>.</a:t>
            </a:r>
            <a:endParaRPr lang="en-GB" sz="13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GB" sz="14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43" name="Google Shape;143;g308ead12222_0_8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026" name="Picture 2" descr="Nėra nuotraukos aprašo.">
            <a:extLst>
              <a:ext uri="{FF2B5EF4-FFF2-40B4-BE49-F238E27FC236}">
                <a16:creationId xmlns:a16="http://schemas.microsoft.com/office/drawing/2014/main" xmlns="" id="{76A336EA-E231-4E2C-AB05-86946F86A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892077"/>
            <a:ext cx="3097200" cy="36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10444200" cy="728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4.4. </a:t>
            </a:r>
            <a:r>
              <a:rPr lang="el-GR" sz="3200" dirty="0" smtClean="0">
                <a:solidFill>
                  <a:srgbClr val="2330DC"/>
                </a:solidFill>
                <a:latin typeface="Roboto"/>
                <a:ea typeface="Roboto"/>
                <a:cs typeface="Roboto"/>
                <a:sym typeface="Roboto"/>
              </a:rPr>
              <a:t>Παράγοντες Ενεργοποίησης και </a:t>
            </a:r>
            <a:r>
              <a:rPr lang="el-GR" sz="3200" dirty="0">
                <a:solidFill>
                  <a:srgbClr val="2330DC"/>
                </a:solidFill>
                <a:latin typeface="Roboto"/>
                <a:ea typeface="Roboto"/>
                <a:cs typeface="Roboto"/>
                <a:sym typeface="Roboto"/>
              </a:rPr>
              <a:t>Προκλήσεις</a:t>
            </a: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
        <p:nvSpPr>
          <p:cNvPr id="4" name="Google Shape;136;g308ead12222_0_76">
            <a:extLst>
              <a:ext uri="{FF2B5EF4-FFF2-40B4-BE49-F238E27FC236}">
                <a16:creationId xmlns:a16="http://schemas.microsoft.com/office/drawing/2014/main" xmlns="" id="{0C436607-34B7-4656-ACB5-9CFDF0311C36}"/>
              </a:ext>
            </a:extLst>
          </p:cNvPr>
          <p:cNvSpPr txBox="1"/>
          <p:nvPr/>
        </p:nvSpPr>
        <p:spPr>
          <a:xfrm>
            <a:off x="880850" y="1483500"/>
            <a:ext cx="5691400" cy="4619500"/>
          </a:xfrm>
          <a:prstGeom prst="rect">
            <a:avLst/>
          </a:prstGeom>
          <a:noFill/>
          <a:ln>
            <a:noFill/>
          </a:ln>
        </p:spPr>
        <p:txBody>
          <a:bodyPr spcFirstLastPara="1" wrap="square" lIns="91425" tIns="91425" rIns="91425" bIns="91425" anchor="t" anchorCtr="0">
            <a:noAutofit/>
          </a:bodyPr>
          <a:lstStyle/>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επίτευξη ενός βιώσιμου και κυκλικού δομημένου περιβάλλοντος απαιτεί την ενσωμάτωση προσαρμόσιμων στρατηγικών επαναχρησιμοποίησης, οι οποίες υποστηρίζονται από μεταρρυθμίσεις πολιτικής, συνεργασίες, προηγμένα εργαλεία και ευαισθητοποίηση του κοινού, ώστε να ξεπεραστούν τα εμπόδια και να γίνει η μετάβαση από τα γραμμικά στα κυκλικά μοντέλα κατασκευής</a:t>
            </a:r>
            <a:r>
              <a:rPr lang="en-GB" sz="1600" dirty="0" smtClean="0">
                <a:solidFill>
                  <a:srgbClr val="2330DC"/>
                </a:solidFill>
                <a:latin typeface="Roboto"/>
                <a:ea typeface="Roboto"/>
                <a:cs typeface="Roboto"/>
                <a:sym typeface="Roboto"/>
              </a:rPr>
              <a:t>.</a:t>
            </a:r>
            <a:endParaRPr lang="en-GB" sz="3200" b="0" i="0" u="none" strike="noStrike" cap="none" dirty="0">
              <a:solidFill>
                <a:srgbClr val="2330DC"/>
              </a:solidFill>
              <a:latin typeface="Roboto"/>
              <a:ea typeface="Roboto"/>
              <a:cs typeface="Roboto"/>
              <a:sym typeface="Roboto"/>
            </a:endParaRPr>
          </a:p>
        </p:txBody>
      </p:sp>
      <p:pic>
        <p:nvPicPr>
          <p:cNvPr id="7170" name="Picture 2" descr="Gali būti nespalvotas vaizdas (CN bokštas ir dangoraižis)">
            <a:extLst>
              <a:ext uri="{FF2B5EF4-FFF2-40B4-BE49-F238E27FC236}">
                <a16:creationId xmlns:a16="http://schemas.microsoft.com/office/drawing/2014/main" xmlns="" id="{CFD273E8-50B0-4BBD-9872-921593AF7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35267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2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10444200" cy="728500"/>
          </a:xfrm>
          <a:prstGeom prst="rect">
            <a:avLst/>
          </a:prstGeom>
          <a:noFill/>
          <a:ln>
            <a:noFill/>
          </a:ln>
        </p:spPr>
        <p:txBody>
          <a:bodyPr spcFirstLastPara="1" wrap="square" lIns="91425" tIns="91425" rIns="91425" bIns="91425" anchor="t" anchorCtr="0">
            <a:noAutofit/>
          </a:bodyPr>
          <a:lstStyle/>
          <a:p>
            <a:pPr>
              <a:buSzPts val="3200"/>
            </a:pPr>
            <a:r>
              <a:rPr lang="en-GB" sz="3200" dirty="0">
                <a:solidFill>
                  <a:srgbClr val="2330DC"/>
                </a:solidFill>
                <a:latin typeface="Roboto"/>
                <a:ea typeface="Roboto"/>
                <a:cs typeface="Roboto"/>
                <a:sym typeface="Roboto"/>
              </a:rPr>
              <a:t>4.</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
        <p:nvSpPr>
          <p:cNvPr id="4" name="Google Shape;136;g308ead12222_0_76">
            <a:extLst>
              <a:ext uri="{FF2B5EF4-FFF2-40B4-BE49-F238E27FC236}">
                <a16:creationId xmlns:a16="http://schemas.microsoft.com/office/drawing/2014/main" xmlns="" id="{0C436607-34B7-4656-ACB5-9CFDF0311C36}"/>
              </a:ext>
            </a:extLst>
          </p:cNvPr>
          <p:cNvSpPr txBox="1"/>
          <p:nvPr/>
        </p:nvSpPr>
        <p:spPr>
          <a:xfrm>
            <a:off x="880850" y="1483500"/>
            <a:ext cx="8625100" cy="728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Marian </a:t>
            </a:r>
            <a:r>
              <a:rPr lang="en-GB" sz="1600" dirty="0" err="1">
                <a:solidFill>
                  <a:srgbClr val="2330DC"/>
                </a:solidFill>
                <a:latin typeface="Roboto"/>
                <a:ea typeface="Roboto"/>
                <a:cs typeface="Roboto"/>
                <a:sym typeface="Roboto"/>
                <a:hlinkClick r:id="rId4"/>
              </a:rPr>
              <a:t>Gogola</a:t>
            </a:r>
            <a:r>
              <a:rPr lang="en-GB" sz="1600" dirty="0">
                <a:solidFill>
                  <a:srgbClr val="2330DC"/>
                </a:solidFill>
                <a:latin typeface="Roboto"/>
                <a:ea typeface="Roboto"/>
                <a:cs typeface="Roboto"/>
                <a:sym typeface="Roboto"/>
                <a:hlinkClick r:id="rId4"/>
              </a:rPr>
              <a:t>, Dana </a:t>
            </a:r>
            <a:r>
              <a:rPr lang="en-GB" sz="1600" dirty="0" err="1">
                <a:solidFill>
                  <a:srgbClr val="2330DC"/>
                </a:solidFill>
                <a:latin typeface="Roboto"/>
                <a:ea typeface="Roboto"/>
                <a:cs typeface="Roboto"/>
                <a:sym typeface="Roboto"/>
                <a:hlinkClick r:id="rId4"/>
              </a:rPr>
              <a:t>Sitanyiova</a:t>
            </a:r>
            <a:r>
              <a:rPr lang="en-GB" sz="1600" dirty="0">
                <a:solidFill>
                  <a:srgbClr val="2330DC"/>
                </a:solidFill>
                <a:latin typeface="Roboto"/>
                <a:ea typeface="Roboto"/>
                <a:cs typeface="Roboto"/>
                <a:sym typeface="Roboto"/>
                <a:hlinkClick r:id="rId4"/>
              </a:rPr>
              <a:t>, UNIZA. Good practice research documentation. </a:t>
            </a:r>
            <a:endParaRPr lang="en-GB" sz="3200" b="0" i="0" u="none" strike="noStrike" cap="none" dirty="0">
              <a:solidFill>
                <a:srgbClr val="2330DC"/>
              </a:solidFill>
              <a:latin typeface="Roboto"/>
              <a:ea typeface="Roboto"/>
              <a:cs typeface="Roboto"/>
              <a:sym typeface="Roboto"/>
            </a:endParaRPr>
          </a:p>
        </p:txBody>
      </p:sp>
      <p:sp>
        <p:nvSpPr>
          <p:cNvPr id="5" name="Google Shape;136;g308ead12222_0_76">
            <a:extLst>
              <a:ext uri="{FF2B5EF4-FFF2-40B4-BE49-F238E27FC236}">
                <a16:creationId xmlns:a16="http://schemas.microsoft.com/office/drawing/2014/main" xmlns="" id="{01467DDB-B093-4937-877F-CCFF538741E1}"/>
              </a:ext>
            </a:extLst>
          </p:cNvPr>
          <p:cNvSpPr txBox="1"/>
          <p:nvPr/>
        </p:nvSpPr>
        <p:spPr>
          <a:xfrm>
            <a:off x="880850" y="2266575"/>
            <a:ext cx="10444200" cy="728500"/>
          </a:xfrm>
          <a:prstGeom prst="rect">
            <a:avLst/>
          </a:prstGeom>
          <a:noFill/>
          <a:ln>
            <a:noFill/>
          </a:ln>
        </p:spPr>
        <p:txBody>
          <a:bodyPr spcFirstLastPara="1" wrap="square" lIns="91425" tIns="91425" rIns="91425" bIns="91425" anchor="t" anchorCtr="0">
            <a:noAutofit/>
          </a:bodyPr>
          <a:lstStyle/>
          <a:p>
            <a:pPr>
              <a:buSzPts val="3200"/>
            </a:pPr>
            <a:r>
              <a:rPr lang="en-GB" sz="3200" dirty="0">
                <a:solidFill>
                  <a:srgbClr val="2330DC"/>
                </a:solidFill>
                <a:latin typeface="Roboto"/>
                <a:ea typeface="Roboto"/>
                <a:cs typeface="Roboto"/>
                <a:sym typeface="Roboto"/>
              </a:rPr>
              <a:t>4.</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6" name="Google Shape;136;g308ead12222_0_76">
            <a:extLst>
              <a:ext uri="{FF2B5EF4-FFF2-40B4-BE49-F238E27FC236}">
                <a16:creationId xmlns:a16="http://schemas.microsoft.com/office/drawing/2014/main" xmlns="" id="{95EBE989-547F-4399-8EA1-C9692B7CCDEF}"/>
              </a:ext>
            </a:extLst>
          </p:cNvPr>
          <p:cNvSpPr txBox="1"/>
          <p:nvPr/>
        </p:nvSpPr>
        <p:spPr>
          <a:xfrm>
            <a:off x="880850" y="2995074"/>
            <a:ext cx="8625100" cy="1767425"/>
          </a:xfrm>
          <a:prstGeom prst="rect">
            <a:avLst/>
          </a:prstGeom>
          <a:noFill/>
          <a:ln>
            <a:noFill/>
          </a:ln>
        </p:spPr>
        <p:txBody>
          <a:bodyPr spcFirstLastPara="1" wrap="square" lIns="91425" tIns="91425" rIns="91425" bIns="91425" anchor="t" anchorCtr="0">
            <a:noAutofit/>
          </a:bodyPr>
          <a:lstStyle/>
          <a:p>
            <a:pPr marL="285750" indent="-285750">
              <a:lnSpc>
                <a:spcPct val="107000"/>
              </a:lnSpc>
              <a:spcAft>
                <a:spcPts val="800"/>
              </a:spcAft>
              <a:buFont typeface="Arial" panose="020B0604020202020204" pitchFamily="34" charset="0"/>
              <a:buChar char="•"/>
            </a:pP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10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Amazing</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Adaptive</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Reuse</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Projects</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(w/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Before</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and</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After</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Pictures</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 </a:t>
            </a:r>
            <a:r>
              <a:rPr lang="lt-LT" sz="16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5"/>
              </a:rPr>
              <a:t>https://www.youtube.com/watch?v=C6SEGi6Qxos</a:t>
            </a:r>
            <a:r>
              <a:rPr lang="lt-LT" sz="1600" dirty="0">
                <a:effectLst/>
                <a:latin typeface="Roboto" panose="02000000000000000000" pitchFamily="2" charset="0"/>
                <a:ea typeface="Roboto" panose="02000000000000000000" pitchFamily="2"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lt-LT" sz="1600" dirty="0">
              <a:effectLst/>
              <a:latin typeface="Roboto" panose="02000000000000000000" pitchFamily="2" charset="0"/>
              <a:ea typeface="Roboto" panose="02000000000000000000" pitchFamily="2"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Before</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and</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After</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Buildings</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a:t>
            </a:r>
            <a:r>
              <a:rPr lang="lt-LT" sz="1600" dirty="0" err="1">
                <a:solidFill>
                  <a:srgbClr val="2C34D7"/>
                </a:solidFill>
                <a:effectLst/>
                <a:latin typeface="Roboto" panose="02000000000000000000" pitchFamily="2" charset="0"/>
                <a:ea typeface="Roboto" panose="02000000000000000000" pitchFamily="2" charset="0"/>
                <a:cs typeface="Times New Roman" panose="02020603050405020304" pitchFamily="18" charset="0"/>
              </a:rPr>
              <a:t>Reinvented</a:t>
            </a:r>
            <a:r>
              <a:rPr lang="lt-LT" sz="1600" dirty="0">
                <a:solidFill>
                  <a:srgbClr val="2C34D7"/>
                </a:solidFill>
                <a:effectLst/>
                <a:latin typeface="Roboto" panose="02000000000000000000" pitchFamily="2" charset="0"/>
                <a:ea typeface="Roboto" panose="02000000000000000000" pitchFamily="2" charset="0"/>
                <a:cs typeface="Times New Roman" panose="02020603050405020304" pitchFamily="18" charset="0"/>
              </a:rPr>
              <a:t> - </a:t>
            </a:r>
            <a:r>
              <a:rPr lang="lt-LT" sz="16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6"/>
              </a:rPr>
              <a:t>https://www.youtube.com/watch?v=HGtMta8vpbg</a:t>
            </a:r>
            <a:r>
              <a:rPr lang="lt-LT" sz="1600" dirty="0">
                <a:effectLst/>
                <a:latin typeface="Roboto" panose="02000000000000000000" pitchFamily="2" charset="0"/>
                <a:ea typeface="Roboto" panose="02000000000000000000" pitchFamily="2" charset="0"/>
                <a:cs typeface="Times New Roman" panose="02020603050405020304" pitchFamily="18" charset="0"/>
              </a:rPr>
              <a:t> </a:t>
            </a:r>
            <a:endParaRPr lang="en-GB" sz="1600" dirty="0">
              <a:effectLst/>
              <a:latin typeface="Roboto" panose="02000000000000000000" pitchFamily="2" charset="0"/>
              <a:ea typeface="Roboto" panose="02000000000000000000" pitchFamily="2" charset="0"/>
              <a:cs typeface="Times New Roman" panose="02020603050405020304" pitchFamily="18" charset="0"/>
            </a:endParaRPr>
          </a:p>
          <a:p>
            <a:pPr marL="457200" marR="0" lvl="0" indent="-342900" algn="l" rtl="0">
              <a:lnSpc>
                <a:spcPct val="100000"/>
              </a:lnSpc>
              <a:spcBef>
                <a:spcPts val="0"/>
              </a:spcBef>
              <a:spcAft>
                <a:spcPts val="0"/>
              </a:spcAft>
              <a:buClr>
                <a:srgbClr val="2330DC"/>
              </a:buClr>
              <a:buSzPts val="1800"/>
              <a:buFont typeface="Roboto"/>
              <a:buChar char="●"/>
            </a:pPr>
            <a:endParaRPr lang="en-GB"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24466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7506</TotalTime>
  <Words>488</Words>
  <Application>Microsoft Office PowerPoint</Application>
  <PresentationFormat>Ευρεία οθόνη</PresentationFormat>
  <Paragraphs>43</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Roboto Medium</vt:lpstr>
      <vt:lpstr>Calibri</vt:lpstr>
      <vt:lpstr>Roboto</vt:lpstr>
      <vt:lpstr>Times New Roman</vt:lpstr>
      <vt:lpstr>Arial</vt:lpstr>
      <vt:lpstr>Office Theme</vt:lpstr>
      <vt:lpstr>Παρουσίαση του PowerPoint</vt:lpstr>
      <vt:lpstr>Επαναχρησιμοποίηση και Επανασχεδιασμός Ξεπερασμένων Βιομηχανικών Αντικειμένων  Ενότητα 4: Επαναχρησιμοποίηση και Επανασχεδιασμός Ξεπερασμένων Βιομηχανικών Αντικειμένων</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51</cp:revision>
  <dcterms:created xsi:type="dcterms:W3CDTF">2023-11-22T09:07:15Z</dcterms:created>
  <dcterms:modified xsi:type="dcterms:W3CDTF">2025-03-18T07:37:12Z</dcterms:modified>
</cp:coreProperties>
</file>