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73" r:id="rId2"/>
    <p:sldId id="259" r:id="rId3"/>
    <p:sldId id="275" r:id="rId4"/>
    <p:sldId id="315" r:id="rId5"/>
    <p:sldId id="281" r:id="rId6"/>
    <p:sldId id="282" r:id="rId7"/>
    <p:sldId id="283" r:id="rId8"/>
    <p:sldId id="284" r:id="rId9"/>
    <p:sldId id="285" r:id="rId10"/>
    <p:sldId id="286" r:id="rId11"/>
    <p:sldId id="287" r:id="rId12"/>
    <p:sldId id="289" r:id="rId13"/>
    <p:sldId id="290" r:id="rId14"/>
    <p:sldId id="316" r:id="rId15"/>
    <p:sldId id="277" r:id="rId16"/>
    <p:sldId id="291" r:id="rId17"/>
    <p:sldId id="293" r:id="rId18"/>
    <p:sldId id="294" r:id="rId19"/>
    <p:sldId id="295" r:id="rId20"/>
    <p:sldId id="296" r:id="rId21"/>
    <p:sldId id="297" r:id="rId22"/>
    <p:sldId id="298" r:id="rId23"/>
    <p:sldId id="299" r:id="rId24"/>
    <p:sldId id="301" r:id="rId25"/>
    <p:sldId id="302" r:id="rId26"/>
    <p:sldId id="303" r:id="rId27"/>
    <p:sldId id="305" r:id="rId28"/>
    <p:sldId id="306" r:id="rId29"/>
    <p:sldId id="308" r:id="rId30"/>
    <p:sldId id="309" r:id="rId31"/>
    <p:sldId id="310" r:id="rId32"/>
    <p:sldId id="311" r:id="rId33"/>
    <p:sldId id="313" r:id="rId34"/>
    <p:sldId id="314" r:id="rId35"/>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800"/>
    <a:srgbClr val="233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768"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7724238-A707-44EB-A8FF-2E91F1BA0821}" type="datetimeFigureOut">
              <a:rPr lang="en-US" smtClean="0"/>
              <a:t>1/24/2025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5E8AC5E-C79F-4B11-B180-F838D39188D6}" type="slidenum">
              <a:rPr lang="en-US" smtClean="0"/>
              <a:t>‹#›</a:t>
            </a:fld>
            <a:endParaRPr lang="en-US"/>
          </a:p>
        </p:txBody>
      </p:sp>
    </p:spTree>
    <p:extLst>
      <p:ext uri="{BB962C8B-B14F-4D97-AF65-F5344CB8AC3E}">
        <p14:creationId xmlns:p14="http://schemas.microsoft.com/office/powerpoint/2010/main" val="357264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431DB"/>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7104664" y="10375639"/>
            <a:ext cx="11863931" cy="932917"/>
          </a:xfrm>
          <a:prstGeom prst="rect">
            <a:avLst/>
          </a:prstGeom>
        </p:spPr>
      </p:pic>
      <p:sp>
        <p:nvSpPr>
          <p:cNvPr id="18" name="bg object 18"/>
          <p:cNvSpPr/>
          <p:nvPr/>
        </p:nvSpPr>
        <p:spPr>
          <a:xfrm>
            <a:off x="7418939" y="10690526"/>
            <a:ext cx="7435850" cy="618490"/>
          </a:xfrm>
          <a:custGeom>
            <a:avLst/>
            <a:gdLst/>
            <a:ahLst/>
            <a:cxnLst/>
            <a:rect l="l" t="t" r="r" b="b"/>
            <a:pathLst>
              <a:path w="7435850" h="61849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12336797" y="7852577"/>
            <a:ext cx="6787606" cy="3455978"/>
          </a:xfrm>
          <a:prstGeom prst="rect">
            <a:avLst/>
          </a:prstGeom>
        </p:spPr>
      </p:pic>
      <p:sp>
        <p:nvSpPr>
          <p:cNvPr id="20" name="bg object 20"/>
          <p:cNvSpPr/>
          <p:nvPr/>
        </p:nvSpPr>
        <p:spPr>
          <a:xfrm>
            <a:off x="14594055" y="8167573"/>
            <a:ext cx="3900170" cy="3141345"/>
          </a:xfrm>
          <a:custGeom>
            <a:avLst/>
            <a:gdLst/>
            <a:ahLst/>
            <a:cxnLst/>
            <a:rect l="l" t="t" r="r" b="b"/>
            <a:pathLst>
              <a:path w="3900169" h="3141345">
                <a:moveTo>
                  <a:pt x="3899617" y="0"/>
                </a:moveTo>
                <a:lnTo>
                  <a:pt x="1606168" y="0"/>
                </a:lnTo>
                <a:lnTo>
                  <a:pt x="0" y="3140982"/>
                </a:lnTo>
                <a:lnTo>
                  <a:pt x="2315358" y="3140982"/>
                </a:lnTo>
                <a:lnTo>
                  <a:pt x="3899617" y="0"/>
                </a:lnTo>
                <a:close/>
              </a:path>
            </a:pathLst>
          </a:custGeom>
          <a:solidFill>
            <a:srgbClr val="FDA800"/>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0" y="0"/>
            <a:ext cx="11120458" cy="8621555"/>
          </a:xfrm>
          <a:prstGeom prst="rect">
            <a:avLst/>
          </a:prstGeom>
        </p:spPr>
      </p:pic>
      <p:sp>
        <p:nvSpPr>
          <p:cNvPr id="22" name="bg object 22"/>
          <p:cNvSpPr/>
          <p:nvPr/>
        </p:nvSpPr>
        <p:spPr>
          <a:xfrm>
            <a:off x="0" y="0"/>
            <a:ext cx="10492105" cy="7990840"/>
          </a:xfrm>
          <a:custGeom>
            <a:avLst/>
            <a:gdLst/>
            <a:ahLst/>
            <a:cxnLst/>
            <a:rect l="l" t="t" r="r" b="b"/>
            <a:pathLst>
              <a:path w="10492105" h="7990840">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p:spPr>
        <p:txBody>
          <a:bodyPr wrap="square" lIns="0" tIns="0" rIns="0" bIns="0" rtlCol="0"/>
          <a:lstStyle/>
          <a:p>
            <a:endParaRPr/>
          </a:p>
        </p:txBody>
      </p:sp>
      <p:pic>
        <p:nvPicPr>
          <p:cNvPr id="23" name="bg object 23"/>
          <p:cNvPicPr/>
          <p:nvPr/>
        </p:nvPicPr>
        <p:blipFill>
          <a:blip r:embed="rId5" cstate="print"/>
          <a:stretch>
            <a:fillRect/>
          </a:stretch>
        </p:blipFill>
        <p:spPr>
          <a:xfrm>
            <a:off x="900037" y="2002284"/>
            <a:ext cx="7677251" cy="8941294"/>
          </a:xfrm>
          <a:prstGeom prst="rect">
            <a:avLst/>
          </a:prstGeom>
        </p:spPr>
      </p:pic>
      <p:sp>
        <p:nvSpPr>
          <p:cNvPr id="24" name="bg object 24"/>
          <p:cNvSpPr/>
          <p:nvPr/>
        </p:nvSpPr>
        <p:spPr>
          <a:xfrm>
            <a:off x="1214797" y="2316887"/>
            <a:ext cx="6733540" cy="7998459"/>
          </a:xfrm>
          <a:custGeom>
            <a:avLst/>
            <a:gdLst/>
            <a:ahLst/>
            <a:cxnLst/>
            <a:rect l="l" t="t" r="r" b="b"/>
            <a:pathLst>
              <a:path w="6733540" h="7998459">
                <a:moveTo>
                  <a:pt x="6733009" y="0"/>
                </a:moveTo>
                <a:lnTo>
                  <a:pt x="4089812" y="0"/>
                </a:lnTo>
                <a:lnTo>
                  <a:pt x="0" y="7997934"/>
                </a:lnTo>
                <a:lnTo>
                  <a:pt x="2698985" y="7997934"/>
                </a:lnTo>
                <a:lnTo>
                  <a:pt x="6733009" y="0"/>
                </a:lnTo>
                <a:close/>
              </a:path>
            </a:pathLst>
          </a:custGeom>
          <a:solidFill>
            <a:srgbClr val="FDA800"/>
          </a:solidFill>
        </p:spPr>
        <p:txBody>
          <a:bodyPr wrap="square" lIns="0" tIns="0" rIns="0" bIns="0" rtlCol="0"/>
          <a:lstStyle/>
          <a:p>
            <a:endParaRPr/>
          </a:p>
        </p:txBody>
      </p:sp>
      <p:sp>
        <p:nvSpPr>
          <p:cNvPr id="25" name="bg object 25"/>
          <p:cNvSpPr/>
          <p:nvPr/>
        </p:nvSpPr>
        <p:spPr>
          <a:xfrm>
            <a:off x="1267269" y="5"/>
            <a:ext cx="7571105" cy="11308715"/>
          </a:xfrm>
          <a:custGeom>
            <a:avLst/>
            <a:gdLst/>
            <a:ahLst/>
            <a:cxnLst/>
            <a:rect l="l" t="t" r="r" b="b"/>
            <a:pathLst>
              <a:path w="7571105" h="11308715">
                <a:moveTo>
                  <a:pt x="1295044" y="0"/>
                </a:moveTo>
                <a:lnTo>
                  <a:pt x="1084224" y="0"/>
                </a:lnTo>
                <a:lnTo>
                  <a:pt x="536867" y="1051280"/>
                </a:lnTo>
                <a:lnTo>
                  <a:pt x="757224" y="1051217"/>
                </a:lnTo>
                <a:lnTo>
                  <a:pt x="1295044" y="0"/>
                </a:lnTo>
                <a:close/>
              </a:path>
              <a:path w="7571105" h="11308715">
                <a:moveTo>
                  <a:pt x="1772932" y="0"/>
                </a:moveTo>
                <a:lnTo>
                  <a:pt x="1580057" y="0"/>
                </a:lnTo>
                <a:lnTo>
                  <a:pt x="0" y="3034741"/>
                </a:lnTo>
                <a:lnTo>
                  <a:pt x="220357" y="3034677"/>
                </a:lnTo>
                <a:lnTo>
                  <a:pt x="1772932" y="0"/>
                </a:lnTo>
                <a:close/>
              </a:path>
              <a:path w="7571105" h="11308715">
                <a:moveTo>
                  <a:pt x="2118461" y="8755990"/>
                </a:moveTo>
                <a:lnTo>
                  <a:pt x="1925878" y="8759596"/>
                </a:lnTo>
                <a:lnTo>
                  <a:pt x="598741" y="11308550"/>
                </a:lnTo>
                <a:lnTo>
                  <a:pt x="812533" y="11308550"/>
                </a:lnTo>
                <a:lnTo>
                  <a:pt x="2118461" y="8755990"/>
                </a:lnTo>
                <a:close/>
              </a:path>
              <a:path w="7571105" h="11308715">
                <a:moveTo>
                  <a:pt x="2655328" y="6772529"/>
                </a:moveTo>
                <a:lnTo>
                  <a:pt x="2462758" y="6776148"/>
                </a:lnTo>
                <a:lnTo>
                  <a:pt x="759396" y="10047668"/>
                </a:lnTo>
                <a:lnTo>
                  <a:pt x="979766" y="10047605"/>
                </a:lnTo>
                <a:lnTo>
                  <a:pt x="2655328" y="6772529"/>
                </a:lnTo>
                <a:close/>
              </a:path>
              <a:path w="7571105" h="11308715">
                <a:moveTo>
                  <a:pt x="7570800" y="0"/>
                </a:moveTo>
                <a:lnTo>
                  <a:pt x="7356780" y="0"/>
                </a:lnTo>
                <a:lnTo>
                  <a:pt x="6993826" y="697090"/>
                </a:lnTo>
                <a:lnTo>
                  <a:pt x="7214197" y="697026"/>
                </a:lnTo>
                <a:lnTo>
                  <a:pt x="7570800" y="0"/>
                </a:lnTo>
                <a:close/>
              </a:path>
            </a:pathLst>
          </a:custGeom>
          <a:solidFill>
            <a:srgbClr val="FFFFFF"/>
          </a:solidFill>
        </p:spPr>
        <p:txBody>
          <a:bodyPr wrap="square" lIns="0" tIns="0" rIns="0" bIns="0" rtlCol="0"/>
          <a:lstStyle/>
          <a:p>
            <a:endParaRPr/>
          </a:p>
        </p:txBody>
      </p:sp>
      <p:pic>
        <p:nvPicPr>
          <p:cNvPr id="26" name="bg object 26"/>
          <p:cNvPicPr/>
          <p:nvPr/>
        </p:nvPicPr>
        <p:blipFill>
          <a:blip r:embed="rId6" cstate="print"/>
          <a:stretch>
            <a:fillRect/>
          </a:stretch>
        </p:blipFill>
        <p:spPr>
          <a:xfrm>
            <a:off x="17556324" y="180346"/>
            <a:ext cx="2547775" cy="5330099"/>
          </a:xfrm>
          <a:prstGeom prst="rect">
            <a:avLst/>
          </a:prstGeom>
        </p:spPr>
      </p:pic>
      <p:sp>
        <p:nvSpPr>
          <p:cNvPr id="27" name="bg object 27"/>
          <p:cNvSpPr/>
          <p:nvPr/>
        </p:nvSpPr>
        <p:spPr>
          <a:xfrm>
            <a:off x="17871961" y="729124"/>
            <a:ext cx="2232660" cy="4152265"/>
          </a:xfrm>
          <a:custGeom>
            <a:avLst/>
            <a:gdLst/>
            <a:ahLst/>
            <a:cxnLst/>
            <a:rect l="l" t="t" r="r" b="b"/>
            <a:pathLst>
              <a:path w="2232659" h="4152265">
                <a:moveTo>
                  <a:pt x="2232138" y="0"/>
                </a:moveTo>
                <a:lnTo>
                  <a:pt x="0" y="4150438"/>
                </a:lnTo>
                <a:lnTo>
                  <a:pt x="1698660" y="4151758"/>
                </a:lnTo>
                <a:lnTo>
                  <a:pt x="2232138" y="3135521"/>
                </a:lnTo>
                <a:lnTo>
                  <a:pt x="2232138" y="0"/>
                </a:lnTo>
                <a:close/>
              </a:path>
            </a:pathLst>
          </a:custGeom>
          <a:solidFill>
            <a:srgbClr val="FDA800"/>
          </a:solidFill>
        </p:spPr>
        <p:txBody>
          <a:bodyPr wrap="square" lIns="0" tIns="0" rIns="0" bIns="0" rtlCol="0"/>
          <a:lstStyle/>
          <a:p>
            <a:endParaRPr/>
          </a:p>
        </p:txBody>
      </p:sp>
      <p:sp>
        <p:nvSpPr>
          <p:cNvPr id="28" name="bg object 28"/>
          <p:cNvSpPr/>
          <p:nvPr/>
        </p:nvSpPr>
        <p:spPr>
          <a:xfrm>
            <a:off x="501000" y="496885"/>
            <a:ext cx="19102705" cy="10252075"/>
          </a:xfrm>
          <a:custGeom>
            <a:avLst/>
            <a:gdLst/>
            <a:ahLst/>
            <a:cxnLst/>
            <a:rect l="l" t="t" r="r" b="b"/>
            <a:pathLst>
              <a:path w="19102705" h="10252075">
                <a:moveTo>
                  <a:pt x="19102098" y="0"/>
                </a:moveTo>
                <a:lnTo>
                  <a:pt x="0" y="0"/>
                </a:lnTo>
                <a:lnTo>
                  <a:pt x="0" y="10252022"/>
                </a:lnTo>
                <a:lnTo>
                  <a:pt x="19102098" y="10252022"/>
                </a:lnTo>
                <a:lnTo>
                  <a:pt x="19102098"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2324786" y="2737420"/>
            <a:ext cx="6141084" cy="2664460"/>
          </a:xfrm>
          <a:prstGeom prst="rect">
            <a:avLst/>
          </a:prstGeom>
        </p:spPr>
        <p:txBody>
          <a:bodyPr wrap="square" lIns="0" tIns="0" rIns="0" bIns="0">
            <a:spAutoFit/>
          </a:bodyPr>
          <a:lstStyle>
            <a:lvl1pPr>
              <a:defRPr sz="3800" b="0" i="0">
                <a:solidFill>
                  <a:schemeClr val="tx1"/>
                </a:solidFill>
                <a:latin typeface="Roboto"/>
                <a:cs typeface="Roboto"/>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41F96D5-FBEC-43D8-B1A0-98779BCE2DE1}" type="datetime1">
              <a:rPr lang="en-US" smtClean="0"/>
              <a:t>1/24/2025</a:t>
            </a:fld>
            <a:endParaRPr lang="en-US"/>
          </a:p>
        </p:txBody>
      </p:sp>
      <p:sp>
        <p:nvSpPr>
          <p:cNvPr id="6" name="Holder 6"/>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4CF2EF9-BF26-4283-8153-22754534EE8B}" type="datetime1">
              <a:rPr lang="en-US" smtClean="0"/>
              <a:t>1/24/2025</a:t>
            </a:fld>
            <a:endParaRPr lang="en-US"/>
          </a:p>
        </p:txBody>
      </p:sp>
      <p:sp>
        <p:nvSpPr>
          <p:cNvPr id="6" name="Holder 6"/>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Roboto"/>
                <a:cs typeface="Roboto"/>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1DCAD44-2FAE-40AB-A56F-BD8AC8A8C7BA}" type="datetime1">
              <a:rPr lang="en-US" smtClean="0"/>
              <a:t>1/24/2025</a:t>
            </a:fld>
            <a:endParaRPr lang="en-US"/>
          </a:p>
        </p:txBody>
      </p:sp>
      <p:sp>
        <p:nvSpPr>
          <p:cNvPr id="7" name="Holder 7"/>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9E2603B-0A3D-4451-BB2E-D7292A91FC0F}" type="datetime1">
              <a:rPr lang="en-US" smtClean="0"/>
              <a:t>1/24/2025</a:t>
            </a:fld>
            <a:endParaRPr lang="en-US"/>
          </a:p>
        </p:txBody>
      </p:sp>
      <p:sp>
        <p:nvSpPr>
          <p:cNvPr id="5" name="Holder 5"/>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2E5AFB3-BA28-474B-A1FF-560093B9A98D}" type="datetime1">
              <a:rPr lang="en-US" smtClean="0"/>
              <a:t>1/24/2025</a:t>
            </a:fld>
            <a:endParaRPr lang="en-US"/>
          </a:p>
        </p:txBody>
      </p:sp>
      <p:sp>
        <p:nvSpPr>
          <p:cNvPr id="4" name="Holder 4"/>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431DB"/>
          </a:solidFill>
        </p:spPr>
        <p:txBody>
          <a:bodyPr wrap="square" lIns="0" tIns="0" rIns="0" bIns="0" rtlCol="0"/>
          <a:lstStyle/>
          <a:p>
            <a:endParaRPr/>
          </a:p>
        </p:txBody>
      </p:sp>
      <p:sp>
        <p:nvSpPr>
          <p:cNvPr id="2" name="Holder 2"/>
          <p:cNvSpPr>
            <a:spLocks noGrp="1"/>
          </p:cNvSpPr>
          <p:nvPr>
            <p:ph type="title"/>
          </p:nvPr>
        </p:nvSpPr>
        <p:spPr>
          <a:xfrm>
            <a:off x="2323605" y="1593476"/>
            <a:ext cx="7373620" cy="2299970"/>
          </a:xfrm>
          <a:prstGeom prst="rect">
            <a:avLst/>
          </a:prstGeom>
        </p:spPr>
        <p:txBody>
          <a:bodyPr wrap="square" lIns="0" tIns="0" rIns="0" bIns="0">
            <a:spAutoFit/>
          </a:bodyPr>
          <a:lstStyle>
            <a:lvl1pPr>
              <a:defRPr sz="3800" b="0" i="0">
                <a:solidFill>
                  <a:schemeClr val="tx1"/>
                </a:solidFill>
                <a:latin typeface="Roboto"/>
                <a:cs typeface="Roboto"/>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F824B3AE-5524-45C0-95A5-61D04E889105}" type="datetime1">
              <a:rPr lang="en-US" smtClean="0"/>
              <a:t>1/24/2025</a:t>
            </a:fld>
            <a:endParaRPr lang="en-US"/>
          </a:p>
        </p:txBody>
      </p:sp>
      <p:sp>
        <p:nvSpPr>
          <p:cNvPr id="6" name="Holder 6"/>
          <p:cNvSpPr>
            <a:spLocks noGrp="1"/>
          </p:cNvSpPr>
          <p:nvPr>
            <p:ph type="sldNum" sz="quarter" idx="7"/>
          </p:nvPr>
        </p:nvSpPr>
        <p:spPr>
          <a:xfrm>
            <a:off x="18717362" y="9549876"/>
            <a:ext cx="693485" cy="802919"/>
          </a:xfrm>
          <a:prstGeom prst="rect">
            <a:avLst/>
          </a:prstGeom>
        </p:spPr>
        <p:txBody>
          <a:bodyPr wrap="square" lIns="0" tIns="0" rIns="0" bIns="0">
            <a:spAutoFit/>
          </a:bodyPr>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fashionheritagecy.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tgdwinos?utm_content=creditCopyText&amp;utm_medium=referral&amp;utm_source=unsplash" TargetMode="External"/><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hyperlink" Target="https://unsplash.com/photos/field-of-cotton-trees-pyud8ZaVq4I?utm_content=creditCopyText&amp;utm_medium=referral&amp;utm_source=unsplash"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ethanbodnar?utm_content=creditCopyText&amp;utm_medium=referral&amp;utm_source=unsplash"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hyperlink" Target="https://unsplash.com/photos/white-textile-lot-kgC99X3WH1w?utm_content=creditCopyText&amp;utm_medium=referral&amp;utm_source=unsplash"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theblowup?utm_content=creditCopyText&amp;utm_medium=referral&amp;utm_source=unsplash" TargetMode="External"/><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s://unsplash.com/photos/text-TDOQPhq631s?utm_content=creditCopyText&amp;utm_medium=referral&amp;utm_source=unsplash"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unsplash.com/@flenguyen?utm_content=creditCopyText&amp;utm_medium=referral&amp;utm_source=unsplash" TargetMode="External"/><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hyperlink" Target="https://unsplash.com/photos/garbage-on-the-street-during-daytime-pouTfHUG430?utm_content=creditCopyText&amp;utm_medium=referral&amp;utm_source=unsplash"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white-wooden-drawer-with-i-love-you-print-J6MJPuJiDPo?utm_content=creditCopyText&amp;utm_medium=referral&amp;utm_source=unsplash" TargetMode="External"/><Relationship Id="rId2" Type="http://schemas.openxmlformats.org/officeDocument/2006/relationships/hyperlink" Target="https://unsplash.com/@cheriebirkner?utm_content=creditCopyText&amp;utm_medium=referral&amp;utm_source=unsplash"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changeoracle.com/2021/09/10/10-reasons-why-patagonia-is-worlds-most/" TargetMode="External"/><Relationship Id="rId2" Type="http://schemas.openxmlformats.org/officeDocument/2006/relationships/hyperlink" Target="http://www.vogue.co.uk/fashion/article/sustainable-fashion#:~:text=What%20does%20sustainable%20fashion%20mean?%20What" TargetMode="External"/><Relationship Id="rId1" Type="http://schemas.openxmlformats.org/officeDocument/2006/relationships/slideLayout" Target="../slideLayouts/slideLayout1.xml"/><Relationship Id="rId6" Type="http://schemas.openxmlformats.org/officeDocument/2006/relationships/hyperlink" Target="http://www.genevaenvironmentnetwork.org/resources/updates/sustainable-fashion/#scroll-nav__7" TargetMode="External"/><Relationship Id="rId5" Type="http://schemas.openxmlformats.org/officeDocument/2006/relationships/hyperlink" Target="http://www.fibre2fashion.com/news/sustainability-news" TargetMode="External"/><Relationship Id="rId4" Type="http://schemas.openxmlformats.org/officeDocument/2006/relationships/hyperlink" Target="https://environment.ec.europa.eu/strategy/textiles-strategy_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6510"/>
            <a:ext cx="20104100" cy="11308715"/>
            <a:chOff x="0" y="0"/>
            <a:chExt cx="20104100" cy="11308715"/>
          </a:xfrm>
        </p:grpSpPr>
        <p:pic>
          <p:nvPicPr>
            <p:cNvPr id="3" name="object 3"/>
            <p:cNvPicPr/>
            <p:nvPr/>
          </p:nvPicPr>
          <p:blipFill>
            <a:blip r:embed="rId2" cstate="print"/>
            <a:stretch>
              <a:fillRect/>
            </a:stretch>
          </p:blipFill>
          <p:spPr>
            <a:xfrm>
              <a:off x="7212314" y="9984617"/>
              <a:ext cx="11416613" cy="1323938"/>
            </a:xfrm>
            <a:prstGeom prst="rect">
              <a:avLst/>
            </a:prstGeom>
          </p:spPr>
        </p:pic>
        <p:sp>
          <p:nvSpPr>
            <p:cNvPr id="4" name="object 4"/>
            <p:cNvSpPr/>
            <p:nvPr/>
          </p:nvSpPr>
          <p:spPr>
            <a:xfrm>
              <a:off x="7526649" y="10299319"/>
              <a:ext cx="7900034" cy="1009650"/>
            </a:xfrm>
            <a:custGeom>
              <a:avLst/>
              <a:gdLst/>
              <a:ahLst/>
              <a:cxnLst/>
              <a:rect l="l" t="t" r="r" b="b"/>
              <a:pathLst>
                <a:path w="7900034" h="1009650">
                  <a:moveTo>
                    <a:pt x="4423341" y="0"/>
                  </a:moveTo>
                  <a:lnTo>
                    <a:pt x="0" y="24889"/>
                  </a:lnTo>
                  <a:lnTo>
                    <a:pt x="0" y="1009237"/>
                  </a:lnTo>
                  <a:lnTo>
                    <a:pt x="7899469" y="1009237"/>
                  </a:lnTo>
                  <a:lnTo>
                    <a:pt x="7872364" y="990654"/>
                  </a:lnTo>
                  <a:lnTo>
                    <a:pt x="7832479" y="963842"/>
                  </a:lnTo>
                  <a:lnTo>
                    <a:pt x="7792345" y="937389"/>
                  </a:lnTo>
                  <a:lnTo>
                    <a:pt x="7751963" y="911296"/>
                  </a:lnTo>
                  <a:lnTo>
                    <a:pt x="7711335" y="885565"/>
                  </a:lnTo>
                  <a:lnTo>
                    <a:pt x="7670460" y="860194"/>
                  </a:lnTo>
                  <a:lnTo>
                    <a:pt x="7629340" y="835185"/>
                  </a:lnTo>
                  <a:lnTo>
                    <a:pt x="7587977" y="810537"/>
                  </a:lnTo>
                  <a:lnTo>
                    <a:pt x="7546370" y="786252"/>
                  </a:lnTo>
                  <a:lnTo>
                    <a:pt x="7504522" y="762330"/>
                  </a:lnTo>
                  <a:lnTo>
                    <a:pt x="7462433" y="738770"/>
                  </a:lnTo>
                  <a:lnTo>
                    <a:pt x="7420104" y="715574"/>
                  </a:lnTo>
                  <a:lnTo>
                    <a:pt x="7377537" y="692742"/>
                  </a:lnTo>
                  <a:lnTo>
                    <a:pt x="7334731" y="670274"/>
                  </a:lnTo>
                  <a:lnTo>
                    <a:pt x="7291690" y="648170"/>
                  </a:lnTo>
                  <a:lnTo>
                    <a:pt x="7248412" y="626432"/>
                  </a:lnTo>
                  <a:lnTo>
                    <a:pt x="7204900" y="605059"/>
                  </a:lnTo>
                  <a:lnTo>
                    <a:pt x="7161154" y="584052"/>
                  </a:lnTo>
                  <a:lnTo>
                    <a:pt x="7117176" y="563411"/>
                  </a:lnTo>
                  <a:lnTo>
                    <a:pt x="7072966" y="543136"/>
                  </a:lnTo>
                  <a:lnTo>
                    <a:pt x="7028525" y="523229"/>
                  </a:lnTo>
                  <a:lnTo>
                    <a:pt x="6983856" y="503688"/>
                  </a:lnTo>
                  <a:lnTo>
                    <a:pt x="6938957" y="484516"/>
                  </a:lnTo>
                  <a:lnTo>
                    <a:pt x="6893832" y="465711"/>
                  </a:lnTo>
                  <a:lnTo>
                    <a:pt x="6848480" y="447276"/>
                  </a:lnTo>
                  <a:lnTo>
                    <a:pt x="6802902" y="429209"/>
                  </a:lnTo>
                  <a:lnTo>
                    <a:pt x="6757101" y="411511"/>
                  </a:lnTo>
                  <a:lnTo>
                    <a:pt x="6711076" y="394183"/>
                  </a:lnTo>
                  <a:lnTo>
                    <a:pt x="6664828" y="377225"/>
                  </a:lnTo>
                  <a:lnTo>
                    <a:pt x="6618360" y="360638"/>
                  </a:lnTo>
                  <a:lnTo>
                    <a:pt x="6571671" y="344421"/>
                  </a:lnTo>
                  <a:lnTo>
                    <a:pt x="6524764" y="328576"/>
                  </a:lnTo>
                  <a:lnTo>
                    <a:pt x="6477638" y="313102"/>
                  </a:lnTo>
                  <a:lnTo>
                    <a:pt x="6430295" y="298001"/>
                  </a:lnTo>
                  <a:lnTo>
                    <a:pt x="6382736" y="283272"/>
                  </a:lnTo>
                  <a:lnTo>
                    <a:pt x="6334961" y="268915"/>
                  </a:lnTo>
                  <a:lnTo>
                    <a:pt x="6286973" y="254932"/>
                  </a:lnTo>
                  <a:lnTo>
                    <a:pt x="6238772" y="241323"/>
                  </a:lnTo>
                  <a:lnTo>
                    <a:pt x="6190359" y="228087"/>
                  </a:lnTo>
                  <a:lnTo>
                    <a:pt x="6141735" y="215226"/>
                  </a:lnTo>
                  <a:lnTo>
                    <a:pt x="6092902" y="202740"/>
                  </a:lnTo>
                  <a:lnTo>
                    <a:pt x="6043859" y="190629"/>
                  </a:lnTo>
                  <a:lnTo>
                    <a:pt x="5994608" y="178893"/>
                  </a:lnTo>
                  <a:lnTo>
                    <a:pt x="5945151" y="167534"/>
                  </a:lnTo>
                  <a:lnTo>
                    <a:pt x="5895488" y="156550"/>
                  </a:lnTo>
                  <a:lnTo>
                    <a:pt x="5845620" y="145944"/>
                  </a:lnTo>
                  <a:lnTo>
                    <a:pt x="5795549" y="135714"/>
                  </a:lnTo>
                  <a:lnTo>
                    <a:pt x="5745275" y="125863"/>
                  </a:lnTo>
                  <a:lnTo>
                    <a:pt x="5694799" y="116389"/>
                  </a:lnTo>
                  <a:lnTo>
                    <a:pt x="5644123" y="107293"/>
                  </a:lnTo>
                  <a:lnTo>
                    <a:pt x="5593247" y="98576"/>
                  </a:lnTo>
                  <a:lnTo>
                    <a:pt x="5542172" y="90238"/>
                  </a:lnTo>
                  <a:lnTo>
                    <a:pt x="5490900" y="82280"/>
                  </a:lnTo>
                  <a:lnTo>
                    <a:pt x="5439432" y="74701"/>
                  </a:lnTo>
                  <a:lnTo>
                    <a:pt x="5387768" y="67503"/>
                  </a:lnTo>
                  <a:lnTo>
                    <a:pt x="5335910" y="60685"/>
                  </a:lnTo>
                  <a:lnTo>
                    <a:pt x="5283858" y="54249"/>
                  </a:lnTo>
                  <a:lnTo>
                    <a:pt x="5231614" y="48194"/>
                  </a:lnTo>
                  <a:lnTo>
                    <a:pt x="5179179" y="42520"/>
                  </a:lnTo>
                  <a:lnTo>
                    <a:pt x="5126553" y="37229"/>
                  </a:lnTo>
                  <a:lnTo>
                    <a:pt x="5073738" y="32321"/>
                  </a:lnTo>
                  <a:lnTo>
                    <a:pt x="5020735" y="27795"/>
                  </a:lnTo>
                  <a:lnTo>
                    <a:pt x="4967545" y="23653"/>
                  </a:lnTo>
                  <a:lnTo>
                    <a:pt x="4423341" y="0"/>
                  </a:lnTo>
                  <a:close/>
                </a:path>
              </a:pathLst>
            </a:custGeom>
            <a:solidFill>
              <a:srgbClr val="EB1C24"/>
            </a:solidFill>
          </p:spPr>
          <p:txBody>
            <a:bodyPr wrap="square" lIns="0" tIns="0" rIns="0" bIns="0" rtlCol="0"/>
            <a:lstStyle/>
            <a:p>
              <a:endParaRPr>
                <a:solidFill>
                  <a:srgbClr val="FDA800"/>
                </a:solidFill>
              </a:endParaRPr>
            </a:p>
          </p:txBody>
        </p:sp>
        <p:pic>
          <p:nvPicPr>
            <p:cNvPr id="5" name="object 5"/>
            <p:cNvPicPr/>
            <p:nvPr/>
          </p:nvPicPr>
          <p:blipFill>
            <a:blip r:embed="rId3" cstate="print"/>
            <a:stretch>
              <a:fillRect/>
            </a:stretch>
          </p:blipFill>
          <p:spPr>
            <a:xfrm>
              <a:off x="12230831" y="7657568"/>
              <a:ext cx="6546363" cy="3650988"/>
            </a:xfrm>
            <a:prstGeom prst="rect">
              <a:avLst/>
            </a:prstGeom>
          </p:spPr>
        </p:pic>
        <p:sp>
          <p:nvSpPr>
            <p:cNvPr id="6" name="object 6"/>
            <p:cNvSpPr/>
            <p:nvPr/>
          </p:nvSpPr>
          <p:spPr>
            <a:xfrm>
              <a:off x="14174711" y="7972345"/>
              <a:ext cx="3973829" cy="3336290"/>
            </a:xfrm>
            <a:custGeom>
              <a:avLst/>
              <a:gdLst/>
              <a:ahLst/>
              <a:cxnLst/>
              <a:rect l="l" t="t" r="r" b="b"/>
              <a:pathLst>
                <a:path w="3973830" h="3336290">
                  <a:moveTo>
                    <a:pt x="3973650" y="0"/>
                  </a:moveTo>
                  <a:lnTo>
                    <a:pt x="1774010" y="0"/>
                  </a:lnTo>
                  <a:lnTo>
                    <a:pt x="0" y="3336210"/>
                  </a:lnTo>
                  <a:lnTo>
                    <a:pt x="2223834" y="3336210"/>
                  </a:lnTo>
                  <a:lnTo>
                    <a:pt x="3973650" y="0"/>
                  </a:lnTo>
                  <a:close/>
                </a:path>
              </a:pathLst>
            </a:custGeom>
            <a:solidFill>
              <a:srgbClr val="FDA800"/>
            </a:solidFill>
          </p:spPr>
          <p:txBody>
            <a:bodyPr wrap="square" lIns="0" tIns="0" rIns="0" bIns="0" rtlCol="0"/>
            <a:lstStyle/>
            <a:p>
              <a:endParaRPr>
                <a:solidFill>
                  <a:srgbClr val="FDA800"/>
                </a:solidFill>
              </a:endParaRPr>
            </a:p>
          </p:txBody>
        </p:sp>
        <p:pic>
          <p:nvPicPr>
            <p:cNvPr id="7" name="object 7"/>
            <p:cNvPicPr/>
            <p:nvPr/>
          </p:nvPicPr>
          <p:blipFill>
            <a:blip r:embed="rId4" cstate="print"/>
            <a:stretch>
              <a:fillRect/>
            </a:stretch>
          </p:blipFill>
          <p:spPr>
            <a:xfrm>
              <a:off x="0" y="0"/>
              <a:ext cx="11102456" cy="8439108"/>
            </a:xfrm>
            <a:prstGeom prst="rect">
              <a:avLst/>
            </a:prstGeom>
          </p:spPr>
        </p:pic>
        <p:sp>
          <p:nvSpPr>
            <p:cNvPr id="8" name="object 8"/>
            <p:cNvSpPr/>
            <p:nvPr/>
          </p:nvSpPr>
          <p:spPr>
            <a:xfrm>
              <a:off x="3" y="0"/>
              <a:ext cx="10473690" cy="7810500"/>
            </a:xfrm>
            <a:custGeom>
              <a:avLst/>
              <a:gdLst/>
              <a:ahLst/>
              <a:cxnLst/>
              <a:rect l="l" t="t" r="r" b="b"/>
              <a:pathLst>
                <a:path w="10473690" h="7810500">
                  <a:moveTo>
                    <a:pt x="10371550" y="0"/>
                  </a:moveTo>
                  <a:lnTo>
                    <a:pt x="0" y="0"/>
                  </a:lnTo>
                  <a:lnTo>
                    <a:pt x="0" y="7810255"/>
                  </a:lnTo>
                  <a:lnTo>
                    <a:pt x="4580645" y="7799438"/>
                  </a:lnTo>
                  <a:lnTo>
                    <a:pt x="4637143" y="7795735"/>
                  </a:lnTo>
                  <a:lnTo>
                    <a:pt x="4693392" y="7791627"/>
                  </a:lnTo>
                  <a:lnTo>
                    <a:pt x="4749392" y="7787115"/>
                  </a:lnTo>
                  <a:lnTo>
                    <a:pt x="4805143" y="7782201"/>
                  </a:lnTo>
                  <a:lnTo>
                    <a:pt x="4860643" y="7776887"/>
                  </a:lnTo>
                  <a:lnTo>
                    <a:pt x="4915893" y="7771175"/>
                  </a:lnTo>
                  <a:lnTo>
                    <a:pt x="4970893" y="7765067"/>
                  </a:lnTo>
                  <a:lnTo>
                    <a:pt x="5025642" y="7758564"/>
                  </a:lnTo>
                  <a:lnTo>
                    <a:pt x="5080139" y="7751669"/>
                  </a:lnTo>
                  <a:lnTo>
                    <a:pt x="5134385" y="7744382"/>
                  </a:lnTo>
                  <a:lnTo>
                    <a:pt x="5188379" y="7736706"/>
                  </a:lnTo>
                  <a:lnTo>
                    <a:pt x="5242121" y="7728643"/>
                  </a:lnTo>
                  <a:lnTo>
                    <a:pt x="5295610" y="7720194"/>
                  </a:lnTo>
                  <a:lnTo>
                    <a:pt x="5348846" y="7711362"/>
                  </a:lnTo>
                  <a:lnTo>
                    <a:pt x="5401829" y="7702147"/>
                  </a:lnTo>
                  <a:lnTo>
                    <a:pt x="5454557" y="7692552"/>
                  </a:lnTo>
                  <a:lnTo>
                    <a:pt x="5507032" y="7682579"/>
                  </a:lnTo>
                  <a:lnTo>
                    <a:pt x="5559253" y="7672228"/>
                  </a:lnTo>
                  <a:lnTo>
                    <a:pt x="5611219" y="7661503"/>
                  </a:lnTo>
                  <a:lnTo>
                    <a:pt x="5662929" y="7650405"/>
                  </a:lnTo>
                  <a:lnTo>
                    <a:pt x="5714385" y="7638935"/>
                  </a:lnTo>
                  <a:lnTo>
                    <a:pt x="5765584" y="7627096"/>
                  </a:lnTo>
                  <a:lnTo>
                    <a:pt x="5816528" y="7614889"/>
                  </a:lnTo>
                  <a:lnTo>
                    <a:pt x="5867215" y="7602316"/>
                  </a:lnTo>
                  <a:lnTo>
                    <a:pt x="5917645" y="7589379"/>
                  </a:lnTo>
                  <a:lnTo>
                    <a:pt x="5967818" y="7576079"/>
                  </a:lnTo>
                  <a:lnTo>
                    <a:pt x="6017733" y="7562419"/>
                  </a:lnTo>
                  <a:lnTo>
                    <a:pt x="6067391" y="7548400"/>
                  </a:lnTo>
                  <a:lnTo>
                    <a:pt x="6116791" y="7534024"/>
                  </a:lnTo>
                  <a:lnTo>
                    <a:pt x="6165931" y="7519293"/>
                  </a:lnTo>
                  <a:lnTo>
                    <a:pt x="6214814" y="7504208"/>
                  </a:lnTo>
                  <a:lnTo>
                    <a:pt x="6263436" y="7488771"/>
                  </a:lnTo>
                  <a:lnTo>
                    <a:pt x="6311800" y="7472985"/>
                  </a:lnTo>
                  <a:lnTo>
                    <a:pt x="6359903" y="7456850"/>
                  </a:lnTo>
                  <a:lnTo>
                    <a:pt x="6407746" y="7440369"/>
                  </a:lnTo>
                  <a:lnTo>
                    <a:pt x="6455329" y="7423544"/>
                  </a:lnTo>
                  <a:lnTo>
                    <a:pt x="6502650" y="7406376"/>
                  </a:lnTo>
                  <a:lnTo>
                    <a:pt x="6549710" y="7388867"/>
                  </a:lnTo>
                  <a:lnTo>
                    <a:pt x="6596509" y="7371018"/>
                  </a:lnTo>
                  <a:lnTo>
                    <a:pt x="6643045" y="7352833"/>
                  </a:lnTo>
                  <a:lnTo>
                    <a:pt x="6689320" y="7334311"/>
                  </a:lnTo>
                  <a:lnTo>
                    <a:pt x="6735331" y="7315456"/>
                  </a:lnTo>
                  <a:lnTo>
                    <a:pt x="6781080" y="7296269"/>
                  </a:lnTo>
                  <a:lnTo>
                    <a:pt x="6826565" y="7276751"/>
                  </a:lnTo>
                  <a:lnTo>
                    <a:pt x="6871786" y="7256905"/>
                  </a:lnTo>
                  <a:lnTo>
                    <a:pt x="6916743" y="7236732"/>
                  </a:lnTo>
                  <a:lnTo>
                    <a:pt x="6961436" y="7216235"/>
                  </a:lnTo>
                  <a:lnTo>
                    <a:pt x="7005864" y="7195414"/>
                  </a:lnTo>
                  <a:lnTo>
                    <a:pt x="7050027" y="7174272"/>
                  </a:lnTo>
                  <a:lnTo>
                    <a:pt x="7093925" y="7152811"/>
                  </a:lnTo>
                  <a:lnTo>
                    <a:pt x="7137557" y="7131031"/>
                  </a:lnTo>
                  <a:lnTo>
                    <a:pt x="7180922" y="7108936"/>
                  </a:lnTo>
                  <a:lnTo>
                    <a:pt x="7224021" y="7086527"/>
                  </a:lnTo>
                  <a:lnTo>
                    <a:pt x="7266854" y="7063805"/>
                  </a:lnTo>
                  <a:lnTo>
                    <a:pt x="7309419" y="7040772"/>
                  </a:lnTo>
                  <a:lnTo>
                    <a:pt x="7351716" y="7017431"/>
                  </a:lnTo>
                  <a:lnTo>
                    <a:pt x="7393746" y="6993783"/>
                  </a:lnTo>
                  <a:lnTo>
                    <a:pt x="7435507" y="6969829"/>
                  </a:lnTo>
                  <a:lnTo>
                    <a:pt x="7477000" y="6945572"/>
                  </a:lnTo>
                  <a:lnTo>
                    <a:pt x="7518224" y="6921014"/>
                  </a:lnTo>
                  <a:lnTo>
                    <a:pt x="7559179" y="6896155"/>
                  </a:lnTo>
                  <a:lnTo>
                    <a:pt x="7599864" y="6870999"/>
                  </a:lnTo>
                  <a:lnTo>
                    <a:pt x="7640279" y="6845546"/>
                  </a:lnTo>
                  <a:lnTo>
                    <a:pt x="7680424" y="6819798"/>
                  </a:lnTo>
                  <a:lnTo>
                    <a:pt x="7720298" y="6793758"/>
                  </a:lnTo>
                  <a:lnTo>
                    <a:pt x="7759901" y="6767427"/>
                  </a:lnTo>
                  <a:lnTo>
                    <a:pt x="7799233" y="6740807"/>
                  </a:lnTo>
                  <a:lnTo>
                    <a:pt x="7838293" y="6713899"/>
                  </a:lnTo>
                  <a:lnTo>
                    <a:pt x="7877081" y="6686706"/>
                  </a:lnTo>
                  <a:lnTo>
                    <a:pt x="7915596" y="6659228"/>
                  </a:lnTo>
                  <a:lnTo>
                    <a:pt x="7953839" y="6631469"/>
                  </a:lnTo>
                  <a:lnTo>
                    <a:pt x="7991809" y="6603430"/>
                  </a:lnTo>
                  <a:lnTo>
                    <a:pt x="8029506" y="6575112"/>
                  </a:lnTo>
                  <a:lnTo>
                    <a:pt x="8066929" y="6546518"/>
                  </a:lnTo>
                  <a:lnTo>
                    <a:pt x="8104077" y="6517648"/>
                  </a:lnTo>
                  <a:lnTo>
                    <a:pt x="8140951" y="6488506"/>
                  </a:lnTo>
                  <a:lnTo>
                    <a:pt x="8177551" y="6459092"/>
                  </a:lnTo>
                  <a:lnTo>
                    <a:pt x="8213875" y="6429409"/>
                  </a:lnTo>
                  <a:lnTo>
                    <a:pt x="8249923" y="6399458"/>
                  </a:lnTo>
                  <a:lnTo>
                    <a:pt x="8285696" y="6369241"/>
                  </a:lnTo>
                  <a:lnTo>
                    <a:pt x="8321193" y="6338760"/>
                  </a:lnTo>
                  <a:lnTo>
                    <a:pt x="8356413" y="6308017"/>
                  </a:lnTo>
                  <a:lnTo>
                    <a:pt x="8391356" y="6277013"/>
                  </a:lnTo>
                  <a:lnTo>
                    <a:pt x="8426022" y="6245750"/>
                  </a:lnTo>
                  <a:lnTo>
                    <a:pt x="8460411" y="6214230"/>
                  </a:lnTo>
                  <a:lnTo>
                    <a:pt x="8494521" y="6182455"/>
                  </a:lnTo>
                  <a:lnTo>
                    <a:pt x="8528354" y="6150427"/>
                  </a:lnTo>
                  <a:lnTo>
                    <a:pt x="8561907" y="6118146"/>
                  </a:lnTo>
                  <a:lnTo>
                    <a:pt x="8595182" y="6085616"/>
                  </a:lnTo>
                  <a:lnTo>
                    <a:pt x="8628177" y="6052838"/>
                  </a:lnTo>
                  <a:lnTo>
                    <a:pt x="8660893" y="6019814"/>
                  </a:lnTo>
                  <a:lnTo>
                    <a:pt x="8693329" y="5986545"/>
                  </a:lnTo>
                  <a:lnTo>
                    <a:pt x="8725484" y="5953034"/>
                  </a:lnTo>
                  <a:lnTo>
                    <a:pt x="8757359" y="5919281"/>
                  </a:lnTo>
                  <a:lnTo>
                    <a:pt x="8788952" y="5885290"/>
                  </a:lnTo>
                  <a:lnTo>
                    <a:pt x="8820265" y="5851061"/>
                  </a:lnTo>
                  <a:lnTo>
                    <a:pt x="8851295" y="5816596"/>
                  </a:lnTo>
                  <a:lnTo>
                    <a:pt x="8882044" y="5781898"/>
                  </a:lnTo>
                  <a:lnTo>
                    <a:pt x="8912510" y="5746967"/>
                  </a:lnTo>
                  <a:lnTo>
                    <a:pt x="8942693" y="5711807"/>
                  </a:lnTo>
                  <a:lnTo>
                    <a:pt x="8972593" y="5676418"/>
                  </a:lnTo>
                  <a:lnTo>
                    <a:pt x="9002210" y="5640802"/>
                  </a:lnTo>
                  <a:lnTo>
                    <a:pt x="9031543" y="5604962"/>
                  </a:lnTo>
                  <a:lnTo>
                    <a:pt x="9060592" y="5568898"/>
                  </a:lnTo>
                  <a:lnTo>
                    <a:pt x="9089356" y="5532614"/>
                  </a:lnTo>
                  <a:lnTo>
                    <a:pt x="9117836" y="5496109"/>
                  </a:lnTo>
                  <a:lnTo>
                    <a:pt x="9146030" y="5459387"/>
                  </a:lnTo>
                  <a:lnTo>
                    <a:pt x="9173939" y="5422450"/>
                  </a:lnTo>
                  <a:lnTo>
                    <a:pt x="9201561" y="5385298"/>
                  </a:lnTo>
                  <a:lnTo>
                    <a:pt x="9228898" y="5347933"/>
                  </a:lnTo>
                  <a:lnTo>
                    <a:pt x="9255948" y="5310358"/>
                  </a:lnTo>
                  <a:lnTo>
                    <a:pt x="9282711" y="5272575"/>
                  </a:lnTo>
                  <a:lnTo>
                    <a:pt x="9309187" y="5234584"/>
                  </a:lnTo>
                  <a:lnTo>
                    <a:pt x="9335375" y="5196388"/>
                  </a:lnTo>
                  <a:lnTo>
                    <a:pt x="9361276" y="5157989"/>
                  </a:lnTo>
                  <a:lnTo>
                    <a:pt x="9386888" y="5119388"/>
                  </a:lnTo>
                  <a:lnTo>
                    <a:pt x="9412211" y="5080587"/>
                  </a:lnTo>
                  <a:lnTo>
                    <a:pt x="9437245" y="5041588"/>
                  </a:lnTo>
                  <a:lnTo>
                    <a:pt x="9461990" y="5002393"/>
                  </a:lnTo>
                  <a:lnTo>
                    <a:pt x="9486446" y="4963004"/>
                  </a:lnTo>
                  <a:lnTo>
                    <a:pt x="9510611" y="4923421"/>
                  </a:lnTo>
                  <a:lnTo>
                    <a:pt x="9534486" y="4883648"/>
                  </a:lnTo>
                  <a:lnTo>
                    <a:pt x="9558070" y="4843686"/>
                  </a:lnTo>
                  <a:lnTo>
                    <a:pt x="9581363" y="4803537"/>
                  </a:lnTo>
                  <a:lnTo>
                    <a:pt x="9604365" y="4763201"/>
                  </a:lnTo>
                  <a:lnTo>
                    <a:pt x="9627075" y="4722682"/>
                  </a:lnTo>
                  <a:lnTo>
                    <a:pt x="9649492" y="4681982"/>
                  </a:lnTo>
                  <a:lnTo>
                    <a:pt x="9671618" y="4641101"/>
                  </a:lnTo>
                  <a:lnTo>
                    <a:pt x="9693450" y="4600041"/>
                  </a:lnTo>
                  <a:lnTo>
                    <a:pt x="9714990" y="4558805"/>
                  </a:lnTo>
                  <a:lnTo>
                    <a:pt x="9736236" y="4517394"/>
                  </a:lnTo>
                  <a:lnTo>
                    <a:pt x="9757188" y="4475810"/>
                  </a:lnTo>
                  <a:lnTo>
                    <a:pt x="9777846" y="4434055"/>
                  </a:lnTo>
                  <a:lnTo>
                    <a:pt x="9798209" y="4392130"/>
                  </a:lnTo>
                  <a:lnTo>
                    <a:pt x="9818277" y="4350038"/>
                  </a:lnTo>
                  <a:lnTo>
                    <a:pt x="9838051" y="4307780"/>
                  </a:lnTo>
                  <a:lnTo>
                    <a:pt x="9857528" y="4265358"/>
                  </a:lnTo>
                  <a:lnTo>
                    <a:pt x="9876710" y="4222773"/>
                  </a:lnTo>
                  <a:lnTo>
                    <a:pt x="9895595" y="4180028"/>
                  </a:lnTo>
                  <a:lnTo>
                    <a:pt x="9914184" y="4137124"/>
                  </a:lnTo>
                  <a:lnTo>
                    <a:pt x="9932476" y="4094063"/>
                  </a:lnTo>
                  <a:lnTo>
                    <a:pt x="9950471" y="4050847"/>
                  </a:lnTo>
                  <a:lnTo>
                    <a:pt x="9968168" y="4007477"/>
                  </a:lnTo>
                  <a:lnTo>
                    <a:pt x="9985567" y="3963956"/>
                  </a:lnTo>
                  <a:lnTo>
                    <a:pt x="10002667" y="3920286"/>
                  </a:lnTo>
                  <a:lnTo>
                    <a:pt x="10019469" y="3876467"/>
                  </a:lnTo>
                  <a:lnTo>
                    <a:pt x="10035972" y="3832502"/>
                  </a:lnTo>
                  <a:lnTo>
                    <a:pt x="10052176" y="3788392"/>
                  </a:lnTo>
                  <a:lnTo>
                    <a:pt x="10068080" y="3744140"/>
                  </a:lnTo>
                  <a:lnTo>
                    <a:pt x="10083683" y="3699747"/>
                  </a:lnTo>
                  <a:lnTo>
                    <a:pt x="10098987" y="3655214"/>
                  </a:lnTo>
                  <a:lnTo>
                    <a:pt x="10113989" y="3610545"/>
                  </a:lnTo>
                  <a:lnTo>
                    <a:pt x="10128691" y="3565740"/>
                  </a:lnTo>
                  <a:lnTo>
                    <a:pt x="10143091" y="3520801"/>
                  </a:lnTo>
                  <a:lnTo>
                    <a:pt x="10157189" y="3475730"/>
                  </a:lnTo>
                  <a:lnTo>
                    <a:pt x="10170985" y="3430529"/>
                  </a:lnTo>
                  <a:lnTo>
                    <a:pt x="10184478" y="3385200"/>
                  </a:lnTo>
                  <a:lnTo>
                    <a:pt x="10197669" y="3339744"/>
                  </a:lnTo>
                  <a:lnTo>
                    <a:pt x="10210556" y="3294164"/>
                  </a:lnTo>
                  <a:lnTo>
                    <a:pt x="10223140" y="3248460"/>
                  </a:lnTo>
                  <a:lnTo>
                    <a:pt x="10235421" y="3202635"/>
                  </a:lnTo>
                  <a:lnTo>
                    <a:pt x="10247396" y="3156691"/>
                  </a:lnTo>
                  <a:lnTo>
                    <a:pt x="10259068" y="3110629"/>
                  </a:lnTo>
                  <a:lnTo>
                    <a:pt x="10270434" y="3064451"/>
                  </a:lnTo>
                  <a:lnTo>
                    <a:pt x="10281495" y="3018159"/>
                  </a:lnTo>
                  <a:lnTo>
                    <a:pt x="10292251" y="2971755"/>
                  </a:lnTo>
                  <a:lnTo>
                    <a:pt x="10302700" y="2925240"/>
                  </a:lnTo>
                  <a:lnTo>
                    <a:pt x="10312843" y="2878616"/>
                  </a:lnTo>
                  <a:lnTo>
                    <a:pt x="10322680" y="2831886"/>
                  </a:lnTo>
                  <a:lnTo>
                    <a:pt x="10332210" y="2785050"/>
                  </a:lnTo>
                  <a:lnTo>
                    <a:pt x="10341432" y="2738111"/>
                  </a:lnTo>
                  <a:lnTo>
                    <a:pt x="10350346" y="2691071"/>
                  </a:lnTo>
                  <a:lnTo>
                    <a:pt x="10358953" y="2643930"/>
                  </a:lnTo>
                  <a:lnTo>
                    <a:pt x="10367251" y="2596692"/>
                  </a:lnTo>
                  <a:lnTo>
                    <a:pt x="10375241" y="2549358"/>
                  </a:lnTo>
                  <a:lnTo>
                    <a:pt x="10382921" y="2501929"/>
                  </a:lnTo>
                  <a:lnTo>
                    <a:pt x="10390292" y="2454407"/>
                  </a:lnTo>
                  <a:lnTo>
                    <a:pt x="10397353" y="2406795"/>
                  </a:lnTo>
                  <a:lnTo>
                    <a:pt x="10404104" y="2359093"/>
                  </a:lnTo>
                  <a:lnTo>
                    <a:pt x="10410545" y="2311304"/>
                  </a:lnTo>
                  <a:lnTo>
                    <a:pt x="10416675" y="2263430"/>
                  </a:lnTo>
                  <a:lnTo>
                    <a:pt x="10422493" y="2215472"/>
                  </a:lnTo>
                  <a:lnTo>
                    <a:pt x="10428000" y="2167432"/>
                  </a:lnTo>
                  <a:lnTo>
                    <a:pt x="10433196" y="2119312"/>
                  </a:lnTo>
                  <a:lnTo>
                    <a:pt x="10438079" y="2071113"/>
                  </a:lnTo>
                  <a:lnTo>
                    <a:pt x="10442650" y="2022838"/>
                  </a:lnTo>
                  <a:lnTo>
                    <a:pt x="10446907" y="1974489"/>
                  </a:lnTo>
                  <a:lnTo>
                    <a:pt x="10450852" y="1926066"/>
                  </a:lnTo>
                  <a:lnTo>
                    <a:pt x="10454483" y="1877572"/>
                  </a:lnTo>
                  <a:lnTo>
                    <a:pt x="10457800" y="1829008"/>
                  </a:lnTo>
                  <a:lnTo>
                    <a:pt x="10460802" y="1780377"/>
                  </a:lnTo>
                  <a:lnTo>
                    <a:pt x="10463491" y="1731680"/>
                  </a:lnTo>
                  <a:lnTo>
                    <a:pt x="10465864" y="1682919"/>
                  </a:lnTo>
                  <a:lnTo>
                    <a:pt x="10467922" y="1634096"/>
                  </a:lnTo>
                  <a:lnTo>
                    <a:pt x="10469664" y="1585213"/>
                  </a:lnTo>
                  <a:lnTo>
                    <a:pt x="10471090" y="1536270"/>
                  </a:lnTo>
                  <a:lnTo>
                    <a:pt x="10472200" y="1487271"/>
                  </a:lnTo>
                  <a:lnTo>
                    <a:pt x="10472993" y="1438216"/>
                  </a:lnTo>
                  <a:lnTo>
                    <a:pt x="10473469" y="1389109"/>
                  </a:lnTo>
                  <a:lnTo>
                    <a:pt x="10473628" y="1339949"/>
                  </a:lnTo>
                  <a:lnTo>
                    <a:pt x="10473465" y="1285117"/>
                  </a:lnTo>
                  <a:lnTo>
                    <a:pt x="10472976" y="1230406"/>
                  </a:lnTo>
                  <a:lnTo>
                    <a:pt x="10472161" y="1175819"/>
                  </a:lnTo>
                  <a:lnTo>
                    <a:pt x="10471021" y="1121357"/>
                  </a:lnTo>
                  <a:lnTo>
                    <a:pt x="10469558" y="1067022"/>
                  </a:lnTo>
                  <a:lnTo>
                    <a:pt x="10467770" y="1012815"/>
                  </a:lnTo>
                  <a:lnTo>
                    <a:pt x="10465659" y="958738"/>
                  </a:lnTo>
                  <a:lnTo>
                    <a:pt x="10463225" y="904792"/>
                  </a:lnTo>
                  <a:lnTo>
                    <a:pt x="10460469" y="850979"/>
                  </a:lnTo>
                  <a:lnTo>
                    <a:pt x="10457392" y="797300"/>
                  </a:lnTo>
                  <a:lnTo>
                    <a:pt x="10453994" y="743758"/>
                  </a:lnTo>
                  <a:lnTo>
                    <a:pt x="10450275" y="690353"/>
                  </a:lnTo>
                  <a:lnTo>
                    <a:pt x="10446237" y="637087"/>
                  </a:lnTo>
                  <a:lnTo>
                    <a:pt x="10441879" y="583962"/>
                  </a:lnTo>
                  <a:lnTo>
                    <a:pt x="10437202" y="530979"/>
                  </a:lnTo>
                  <a:lnTo>
                    <a:pt x="10432207" y="478140"/>
                  </a:lnTo>
                  <a:lnTo>
                    <a:pt x="10426895" y="425446"/>
                  </a:lnTo>
                  <a:lnTo>
                    <a:pt x="10421265" y="372899"/>
                  </a:lnTo>
                  <a:lnTo>
                    <a:pt x="10415319" y="320501"/>
                  </a:lnTo>
                  <a:lnTo>
                    <a:pt x="10409058" y="268253"/>
                  </a:lnTo>
                  <a:lnTo>
                    <a:pt x="10402480" y="216156"/>
                  </a:lnTo>
                  <a:lnTo>
                    <a:pt x="10395588" y="164213"/>
                  </a:lnTo>
                  <a:lnTo>
                    <a:pt x="10388382" y="112425"/>
                  </a:lnTo>
                  <a:lnTo>
                    <a:pt x="10380862" y="60792"/>
                  </a:lnTo>
                  <a:lnTo>
                    <a:pt x="10371550" y="0"/>
                  </a:lnTo>
                  <a:close/>
                </a:path>
              </a:pathLst>
            </a:custGeom>
            <a:solidFill>
              <a:srgbClr val="EB1C24"/>
            </a:solidFill>
          </p:spPr>
          <p:txBody>
            <a:bodyPr wrap="square" lIns="0" tIns="0" rIns="0" bIns="0" rtlCol="0"/>
            <a:lstStyle/>
            <a:p>
              <a:endParaRPr>
                <a:solidFill>
                  <a:srgbClr val="FDA800"/>
                </a:solidFill>
              </a:endParaRPr>
            </a:p>
          </p:txBody>
        </p:sp>
        <p:pic>
          <p:nvPicPr>
            <p:cNvPr id="9" name="object 9"/>
            <p:cNvPicPr/>
            <p:nvPr/>
          </p:nvPicPr>
          <p:blipFill>
            <a:blip r:embed="rId5" cstate="print"/>
            <a:stretch>
              <a:fillRect/>
            </a:stretch>
          </p:blipFill>
          <p:spPr>
            <a:xfrm>
              <a:off x="1261500" y="2259617"/>
              <a:ext cx="7400819" cy="8323091"/>
            </a:xfrm>
            <a:prstGeom prst="rect">
              <a:avLst/>
            </a:prstGeom>
          </p:spPr>
        </p:pic>
        <p:sp>
          <p:nvSpPr>
            <p:cNvPr id="10" name="object 10"/>
            <p:cNvSpPr/>
            <p:nvPr/>
          </p:nvSpPr>
          <p:spPr>
            <a:xfrm>
              <a:off x="1576289" y="2576128"/>
              <a:ext cx="6457950" cy="7376795"/>
            </a:xfrm>
            <a:custGeom>
              <a:avLst/>
              <a:gdLst/>
              <a:ahLst/>
              <a:cxnLst/>
              <a:rect l="l" t="t" r="r" b="b"/>
              <a:pathLst>
                <a:path w="6457950" h="7376795">
                  <a:moveTo>
                    <a:pt x="6457593" y="0"/>
                  </a:moveTo>
                  <a:lnTo>
                    <a:pt x="3922519" y="0"/>
                  </a:lnTo>
                  <a:lnTo>
                    <a:pt x="0" y="7376665"/>
                  </a:lnTo>
                  <a:lnTo>
                    <a:pt x="2588591" y="7376665"/>
                  </a:lnTo>
                  <a:lnTo>
                    <a:pt x="6457593" y="0"/>
                  </a:lnTo>
                  <a:close/>
                </a:path>
              </a:pathLst>
            </a:custGeom>
            <a:solidFill>
              <a:srgbClr val="FDA800"/>
            </a:solidFill>
          </p:spPr>
          <p:txBody>
            <a:bodyPr wrap="square" lIns="0" tIns="0" rIns="0" bIns="0" rtlCol="0"/>
            <a:lstStyle/>
            <a:p>
              <a:endParaRPr>
                <a:solidFill>
                  <a:srgbClr val="FDA800"/>
                </a:solidFill>
              </a:endParaRPr>
            </a:p>
          </p:txBody>
        </p:sp>
        <p:sp>
          <p:nvSpPr>
            <p:cNvPr id="11" name="object 11"/>
            <p:cNvSpPr/>
            <p:nvPr/>
          </p:nvSpPr>
          <p:spPr>
            <a:xfrm>
              <a:off x="1626628" y="5"/>
              <a:ext cx="7494905" cy="11308715"/>
            </a:xfrm>
            <a:custGeom>
              <a:avLst/>
              <a:gdLst/>
              <a:ahLst/>
              <a:cxnLst/>
              <a:rect l="l" t="t" r="r" b="b"/>
              <a:pathLst>
                <a:path w="7494905" h="11308715">
                  <a:moveTo>
                    <a:pt x="1475727" y="0"/>
                  </a:moveTo>
                  <a:lnTo>
                    <a:pt x="1277670" y="0"/>
                  </a:lnTo>
                  <a:lnTo>
                    <a:pt x="514908" y="1408823"/>
                  </a:lnTo>
                  <a:lnTo>
                    <a:pt x="726236" y="1408772"/>
                  </a:lnTo>
                  <a:lnTo>
                    <a:pt x="1475727" y="0"/>
                  </a:lnTo>
                  <a:close/>
                </a:path>
                <a:path w="7494905" h="11308715">
                  <a:moveTo>
                    <a:pt x="1818373" y="217487"/>
                  </a:moveTo>
                  <a:lnTo>
                    <a:pt x="1633664" y="220814"/>
                  </a:lnTo>
                  <a:lnTo>
                    <a:pt x="0" y="3238208"/>
                  </a:lnTo>
                  <a:lnTo>
                    <a:pt x="211328" y="3238157"/>
                  </a:lnTo>
                  <a:lnTo>
                    <a:pt x="1818373" y="217487"/>
                  </a:lnTo>
                  <a:close/>
                </a:path>
                <a:path w="7494905" h="11308715">
                  <a:moveTo>
                    <a:pt x="2031796" y="8515058"/>
                  </a:moveTo>
                  <a:lnTo>
                    <a:pt x="1847088" y="8518385"/>
                  </a:lnTo>
                  <a:lnTo>
                    <a:pt x="336448" y="11308550"/>
                  </a:lnTo>
                  <a:lnTo>
                    <a:pt x="545604" y="11308550"/>
                  </a:lnTo>
                  <a:lnTo>
                    <a:pt x="2031796" y="8515058"/>
                  </a:lnTo>
                  <a:close/>
                </a:path>
                <a:path w="7494905" h="11308715">
                  <a:moveTo>
                    <a:pt x="2546705" y="6685674"/>
                  </a:moveTo>
                  <a:lnTo>
                    <a:pt x="2361996" y="6689001"/>
                  </a:lnTo>
                  <a:lnTo>
                    <a:pt x="728332" y="9706394"/>
                  </a:lnTo>
                  <a:lnTo>
                    <a:pt x="939673" y="9706331"/>
                  </a:lnTo>
                  <a:lnTo>
                    <a:pt x="2546705" y="6685674"/>
                  </a:lnTo>
                  <a:close/>
                </a:path>
                <a:path w="7494905" h="11308715">
                  <a:moveTo>
                    <a:pt x="7494765" y="0"/>
                  </a:moveTo>
                  <a:lnTo>
                    <a:pt x="7293635" y="0"/>
                  </a:lnTo>
                  <a:lnTo>
                    <a:pt x="6707733" y="1082154"/>
                  </a:lnTo>
                  <a:lnTo>
                    <a:pt x="6919074" y="1082090"/>
                  </a:lnTo>
                  <a:lnTo>
                    <a:pt x="7494765" y="0"/>
                  </a:lnTo>
                  <a:close/>
                </a:path>
              </a:pathLst>
            </a:custGeom>
            <a:solidFill>
              <a:srgbClr val="FFFFFF"/>
            </a:solidFill>
          </p:spPr>
          <p:txBody>
            <a:bodyPr wrap="square" lIns="0" tIns="0" rIns="0" bIns="0" rtlCol="0"/>
            <a:lstStyle/>
            <a:p>
              <a:endParaRPr>
                <a:solidFill>
                  <a:srgbClr val="FDA800"/>
                </a:solidFill>
              </a:endParaRPr>
            </a:p>
          </p:txBody>
        </p:sp>
        <p:pic>
          <p:nvPicPr>
            <p:cNvPr id="12" name="object 12"/>
            <p:cNvPicPr/>
            <p:nvPr/>
          </p:nvPicPr>
          <p:blipFill>
            <a:blip r:embed="rId6" cstate="print"/>
            <a:stretch>
              <a:fillRect/>
            </a:stretch>
          </p:blipFill>
          <p:spPr>
            <a:xfrm>
              <a:off x="17236752" y="580924"/>
              <a:ext cx="2867347" cy="4988324"/>
            </a:xfrm>
            <a:prstGeom prst="rect">
              <a:avLst/>
            </a:prstGeom>
          </p:spPr>
        </p:pic>
        <p:sp>
          <p:nvSpPr>
            <p:cNvPr id="13" name="object 13"/>
            <p:cNvSpPr/>
            <p:nvPr/>
          </p:nvSpPr>
          <p:spPr>
            <a:xfrm>
              <a:off x="17552080" y="898805"/>
              <a:ext cx="2552065" cy="4042410"/>
            </a:xfrm>
            <a:custGeom>
              <a:avLst/>
              <a:gdLst/>
              <a:ahLst/>
              <a:cxnLst/>
              <a:rect l="l" t="t" r="r" b="b"/>
              <a:pathLst>
                <a:path w="2552065" h="4042410">
                  <a:moveTo>
                    <a:pt x="2552018" y="0"/>
                  </a:moveTo>
                  <a:lnTo>
                    <a:pt x="2259732" y="295"/>
                  </a:lnTo>
                  <a:lnTo>
                    <a:pt x="0" y="4040936"/>
                  </a:lnTo>
                  <a:lnTo>
                    <a:pt x="1629175" y="4042151"/>
                  </a:lnTo>
                  <a:lnTo>
                    <a:pt x="2552018" y="2351602"/>
                  </a:lnTo>
                  <a:lnTo>
                    <a:pt x="2552018" y="0"/>
                  </a:lnTo>
                  <a:close/>
                </a:path>
              </a:pathLst>
            </a:custGeom>
            <a:solidFill>
              <a:srgbClr val="FDA800"/>
            </a:solidFill>
          </p:spPr>
          <p:txBody>
            <a:bodyPr wrap="square" lIns="0" tIns="0" rIns="0" bIns="0" rtlCol="0"/>
            <a:lstStyle/>
            <a:p>
              <a:endParaRPr>
                <a:solidFill>
                  <a:srgbClr val="FDA800"/>
                </a:solidFill>
              </a:endParaRPr>
            </a:p>
          </p:txBody>
        </p:sp>
      </p:grpSp>
      <p:sp>
        <p:nvSpPr>
          <p:cNvPr id="14" name="Title 1"/>
          <p:cNvSpPr txBox="1">
            <a:spLocks/>
          </p:cNvSpPr>
          <p:nvPr/>
        </p:nvSpPr>
        <p:spPr>
          <a:xfrm>
            <a:off x="11010266" y="3825875"/>
            <a:ext cx="7423784" cy="3733800"/>
          </a:xfrm>
          <a:prstGeom prst="rect">
            <a:avLst/>
          </a:prstGeom>
        </p:spPr>
        <p:txBody>
          <a:bodyPr/>
          <a:lstStyle>
            <a:lvl1pPr>
              <a:defRPr>
                <a:latin typeface="+mj-lt"/>
                <a:ea typeface="+mj-ea"/>
                <a:cs typeface="+mj-cs"/>
              </a:defRPr>
            </a:lvl1pPr>
          </a:lstStyle>
          <a:p>
            <a:r>
              <a:rPr lang="pt-BR" sz="7200" dirty="0">
                <a:solidFill>
                  <a:schemeClr val="bg1"/>
                </a:solidFill>
                <a:latin typeface="Roboto"/>
              </a:rPr>
              <a:t>Įvadas į tvar</a:t>
            </a:r>
            <a:r>
              <a:rPr lang="lt-LT" sz="7200" dirty="0">
                <a:solidFill>
                  <a:schemeClr val="bg1"/>
                </a:solidFill>
                <a:latin typeface="Roboto"/>
              </a:rPr>
              <a:t>ų</a:t>
            </a:r>
            <a:r>
              <a:rPr lang="pt-BR" sz="7200" dirty="0">
                <a:solidFill>
                  <a:schemeClr val="bg1"/>
                </a:solidFill>
                <a:latin typeface="Roboto"/>
              </a:rPr>
              <a:t> mados dizainą</a:t>
            </a:r>
            <a:r>
              <a:rPr lang="en-US" sz="6000" dirty="0"/>
              <a:t>			</a:t>
            </a:r>
          </a:p>
        </p:txBody>
      </p:sp>
      <p:sp>
        <p:nvSpPr>
          <p:cNvPr id="15" name="Subtitle 2"/>
          <p:cNvSpPr txBox="1">
            <a:spLocks/>
          </p:cNvSpPr>
          <p:nvPr/>
        </p:nvSpPr>
        <p:spPr>
          <a:xfrm>
            <a:off x="15390966" y="1612967"/>
            <a:ext cx="3386228" cy="116874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5400" dirty="0">
                <a:solidFill>
                  <a:schemeClr val="bg1"/>
                </a:solidFill>
                <a:latin typeface="Roboto"/>
              </a:rPr>
              <a:t>1</a:t>
            </a:r>
            <a:r>
              <a:rPr lang="lt-LT" sz="5400" dirty="0">
                <a:solidFill>
                  <a:schemeClr val="bg1"/>
                </a:solidFill>
                <a:latin typeface="Roboto"/>
              </a:rPr>
              <a:t> modulis</a:t>
            </a:r>
            <a:endParaRPr lang="en-US" sz="5400" dirty="0">
              <a:solidFill>
                <a:schemeClr val="bg1"/>
              </a:solidFill>
              <a:latin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74850" y="5197476"/>
            <a:ext cx="8001000" cy="584775"/>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5. </a:t>
            </a:r>
            <a:r>
              <a:rPr lang="en-US" b="1" dirty="0" err="1">
                <a:solidFill>
                  <a:srgbClr val="2330DC"/>
                </a:solidFill>
              </a:rPr>
              <a:t>Tvarus</a:t>
            </a:r>
            <a:r>
              <a:rPr lang="en-US" b="1" dirty="0">
                <a:solidFill>
                  <a:srgbClr val="2330DC"/>
                </a:solidFill>
              </a:rPr>
              <a:t> </a:t>
            </a:r>
            <a:r>
              <a:rPr lang="en-US" b="1" dirty="0" err="1">
                <a:solidFill>
                  <a:srgbClr val="2330DC"/>
                </a:solidFill>
              </a:rPr>
              <a:t>vartojimas</a:t>
            </a:r>
            <a:endParaRPr lang="en-US" b="1" dirty="0">
              <a:solidFill>
                <a:srgbClr val="2330DC"/>
              </a:solidFill>
            </a:endParaRPr>
          </a:p>
        </p:txBody>
      </p:sp>
      <p:sp>
        <p:nvSpPr>
          <p:cNvPr id="7" name="Rectangle 6"/>
          <p:cNvSpPr/>
          <p:nvPr/>
        </p:nvSpPr>
        <p:spPr>
          <a:xfrm>
            <a:off x="8985250" y="3444875"/>
            <a:ext cx="10052050" cy="5016758"/>
          </a:xfrm>
          <a:prstGeom prst="rect">
            <a:avLst/>
          </a:prstGeom>
        </p:spPr>
        <p:txBody>
          <a:bodyPr>
            <a:spAutoFit/>
          </a:bodyPr>
          <a:lstStyle/>
          <a:p>
            <a:pPr marL="457200" indent="-457200">
              <a:buFont typeface="Arial" panose="020B0604020202020204" pitchFamily="34" charset="0"/>
              <a:buChar char="•"/>
            </a:pPr>
            <a:r>
              <a:rPr lang="lt-LT" sz="3200" dirty="0">
                <a:solidFill>
                  <a:srgbClr val="C00000"/>
                </a:solidFill>
              </a:rPr>
              <a:t>Drabužių mainų, apsipirkimo iš antrų rankų ir nuomos paslaugų</a:t>
            </a:r>
            <a:r>
              <a:rPr lang="lt-LT" sz="3200" dirty="0">
                <a:solidFill>
                  <a:srgbClr val="2330DC"/>
                </a:solidFill>
              </a:rPr>
              <a:t>, kurios padeda prailginti drabužių tarnavimo laiką, skatinimas. Tikslas yra populiarinti sąmoningą apsipirkimą.</a:t>
            </a:r>
          </a:p>
          <a:p>
            <a:pPr marL="457200" indent="-457200">
              <a:buFont typeface="Arial" panose="020B0604020202020204" pitchFamily="34" charset="0"/>
              <a:buChar char="•"/>
            </a:pPr>
            <a:endParaRPr lang="lt-LT" sz="3200" dirty="0">
              <a:solidFill>
                <a:srgbClr val="2330DC"/>
              </a:solidFill>
            </a:endParaRPr>
          </a:p>
          <a:p>
            <a:pPr marL="457200" indent="-457200">
              <a:buFont typeface="Arial" panose="020B0604020202020204" pitchFamily="34" charset="0"/>
              <a:buChar char="•"/>
            </a:pPr>
            <a:r>
              <a:rPr lang="lt-LT" sz="3200" dirty="0">
                <a:solidFill>
                  <a:srgbClr val="2330DC"/>
                </a:solidFill>
              </a:rPr>
              <a:t>Prekių ženklai turėtų būti skaidresni. Jie turi pateikti tokius sertifikatus, kaip „Sąžininga prekyba“, „Pasaulinis ekologiškos tekstilės standartas“ (</a:t>
            </a:r>
            <a:r>
              <a:rPr lang="en-US" sz="3200" dirty="0">
                <a:solidFill>
                  <a:srgbClr val="C00000"/>
                </a:solidFill>
              </a:rPr>
              <a:t>Fair Trade, Global Organic Textile Standard </a:t>
            </a:r>
            <a:r>
              <a:rPr lang="lt-LT" sz="3200" dirty="0">
                <a:solidFill>
                  <a:srgbClr val="C00000"/>
                </a:solidFill>
              </a:rPr>
              <a:t>- GOTS</a:t>
            </a:r>
            <a:r>
              <a:rPr lang="lt-LT" sz="3200" dirty="0">
                <a:solidFill>
                  <a:srgbClr val="2330DC"/>
                </a:solidFill>
              </a:rPr>
              <a:t>) ir </a:t>
            </a:r>
            <a:r>
              <a:rPr lang="lt-LT" sz="3200" dirty="0">
                <a:solidFill>
                  <a:srgbClr val="C00000"/>
                </a:solidFill>
              </a:rPr>
              <a:t>„</a:t>
            </a:r>
            <a:r>
              <a:rPr lang="lt-LT" sz="3200" dirty="0" err="1">
                <a:solidFill>
                  <a:srgbClr val="C00000"/>
                </a:solidFill>
              </a:rPr>
              <a:t>Bluesign</a:t>
            </a:r>
            <a:r>
              <a:rPr lang="lt-LT" sz="3200" dirty="0">
                <a:solidFill>
                  <a:srgbClr val="C00000"/>
                </a:solidFill>
              </a:rPr>
              <a:t>“.</a:t>
            </a:r>
          </a:p>
        </p:txBody>
      </p:sp>
    </p:spTree>
    <p:extLst>
      <p:ext uri="{BB962C8B-B14F-4D97-AF65-F5344CB8AC3E}">
        <p14:creationId xmlns:p14="http://schemas.microsoft.com/office/powerpoint/2010/main" val="3357219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8650" y="5045075"/>
            <a:ext cx="8001000" cy="584775"/>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6. </a:t>
            </a:r>
            <a:r>
              <a:rPr lang="en-US" b="1" dirty="0" err="1">
                <a:solidFill>
                  <a:srgbClr val="2330DC"/>
                </a:solidFill>
              </a:rPr>
              <a:t>Inovacijos</a:t>
            </a:r>
            <a:r>
              <a:rPr lang="en-US" b="1" dirty="0">
                <a:solidFill>
                  <a:srgbClr val="2330DC"/>
                </a:solidFill>
              </a:rPr>
              <a:t> </a:t>
            </a:r>
            <a:r>
              <a:rPr lang="en-US" b="1" dirty="0" err="1">
                <a:solidFill>
                  <a:srgbClr val="2330DC"/>
                </a:solidFill>
              </a:rPr>
              <a:t>ir</a:t>
            </a:r>
            <a:r>
              <a:rPr lang="en-US" b="1" dirty="0">
                <a:solidFill>
                  <a:srgbClr val="2330DC"/>
                </a:solidFill>
              </a:rPr>
              <a:t> </a:t>
            </a:r>
            <a:r>
              <a:rPr lang="en-US" b="1" dirty="0" err="1">
                <a:solidFill>
                  <a:srgbClr val="2330DC"/>
                </a:solidFill>
              </a:rPr>
              <a:t>technologijos</a:t>
            </a:r>
            <a:endParaRPr lang="en-US" dirty="0">
              <a:solidFill>
                <a:srgbClr val="2330DC"/>
              </a:solidFill>
            </a:endParaRPr>
          </a:p>
        </p:txBody>
      </p:sp>
      <p:sp>
        <p:nvSpPr>
          <p:cNvPr id="7" name="Rectangle 6"/>
          <p:cNvSpPr/>
          <p:nvPr/>
        </p:nvSpPr>
        <p:spPr>
          <a:xfrm>
            <a:off x="9061450" y="3663564"/>
            <a:ext cx="10052050" cy="4031873"/>
          </a:xfrm>
          <a:prstGeom prst="rect">
            <a:avLst/>
          </a:prstGeom>
        </p:spPr>
        <p:txBody>
          <a:bodyPr>
            <a:spAutoFit/>
          </a:bodyPr>
          <a:lstStyle/>
          <a:p>
            <a:pPr marL="457200" indent="-457200">
              <a:buFont typeface="Arial" panose="020B0604020202020204" pitchFamily="34" charset="0"/>
              <a:buChar char="•"/>
            </a:pPr>
            <a:r>
              <a:rPr lang="lt-LT" sz="3200" dirty="0">
                <a:solidFill>
                  <a:srgbClr val="2330DC"/>
                </a:solidFill>
                <a:latin typeface="Roboto"/>
              </a:rPr>
              <a:t>Skatina naudoti tokias technologijas kaip </a:t>
            </a:r>
            <a:r>
              <a:rPr lang="lt-LT" sz="3200" dirty="0">
                <a:solidFill>
                  <a:srgbClr val="C00000"/>
                </a:solidFill>
                <a:latin typeface="Roboto"/>
              </a:rPr>
              <a:t>3D spausdinimas, dirbtinio intelekto pagalba kuriamas dizainas ir skaitmeniniai modeliai</a:t>
            </a:r>
            <a:r>
              <a:rPr lang="lt-LT" sz="3200" dirty="0">
                <a:solidFill>
                  <a:srgbClr val="2330DC"/>
                </a:solidFill>
                <a:latin typeface="Roboto"/>
              </a:rPr>
              <a:t>, mažinant medžiagų švaistymą.</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Skatina </a:t>
            </a:r>
            <a:r>
              <a:rPr lang="lt-LT" sz="3200" dirty="0">
                <a:solidFill>
                  <a:srgbClr val="C00000"/>
                </a:solidFill>
                <a:latin typeface="Roboto"/>
              </a:rPr>
              <a:t>ekologiškas alternatyvas</a:t>
            </a:r>
            <a:r>
              <a:rPr lang="lt-LT" sz="3200" dirty="0">
                <a:solidFill>
                  <a:srgbClr val="2330DC"/>
                </a:solidFill>
                <a:latin typeface="Roboto"/>
              </a:rPr>
              <a:t>, pavyzdžiui, inovatyvias medžiagas, tokias kaip biologinė oda ir audiniai, pagaminti iš maisto atliekų ar dumblių.</a:t>
            </a:r>
            <a:endParaRPr lang="en-US" sz="3200" dirty="0">
              <a:solidFill>
                <a:srgbClr val="2330DC"/>
              </a:solidFill>
              <a:latin typeface="Roboto"/>
            </a:endParaRPr>
          </a:p>
        </p:txBody>
      </p:sp>
    </p:spTree>
    <p:extLst>
      <p:ext uri="{BB962C8B-B14F-4D97-AF65-F5344CB8AC3E}">
        <p14:creationId xmlns:p14="http://schemas.microsoft.com/office/powerpoint/2010/main" val="89678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1450" y="5121275"/>
            <a:ext cx="8001000" cy="584775"/>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7. </a:t>
            </a:r>
            <a:r>
              <a:rPr lang="en-US" b="1" dirty="0" err="1">
                <a:solidFill>
                  <a:srgbClr val="2330DC"/>
                </a:solidFill>
              </a:rPr>
              <a:t>Tvarumo</a:t>
            </a:r>
            <a:r>
              <a:rPr lang="en-US" b="1" dirty="0">
                <a:solidFill>
                  <a:srgbClr val="2330DC"/>
                </a:solidFill>
              </a:rPr>
              <a:t> </a:t>
            </a:r>
            <a:r>
              <a:rPr lang="en-US" b="1" dirty="0" err="1">
                <a:solidFill>
                  <a:srgbClr val="2330DC"/>
                </a:solidFill>
              </a:rPr>
              <a:t>iššūkia</a:t>
            </a:r>
            <a:r>
              <a:rPr lang="lt-LT" b="1" dirty="0">
                <a:solidFill>
                  <a:srgbClr val="2330DC"/>
                </a:solidFill>
              </a:rPr>
              <a:t>i</a:t>
            </a:r>
            <a:endParaRPr lang="en-US" b="1" dirty="0">
              <a:solidFill>
                <a:srgbClr val="2330DC"/>
              </a:solidFill>
            </a:endParaRPr>
          </a:p>
        </p:txBody>
      </p:sp>
      <p:sp>
        <p:nvSpPr>
          <p:cNvPr id="8" name="Rectangle 7"/>
          <p:cNvSpPr/>
          <p:nvPr/>
        </p:nvSpPr>
        <p:spPr>
          <a:xfrm>
            <a:off x="9061450" y="2705228"/>
            <a:ext cx="10052050" cy="6001643"/>
          </a:xfrm>
          <a:prstGeom prst="rect">
            <a:avLst/>
          </a:prstGeom>
        </p:spPr>
        <p:txBody>
          <a:bodyPr>
            <a:spAutoFit/>
          </a:bodyPr>
          <a:lstStyle/>
          <a:p>
            <a:pPr marL="457200" lvl="0" indent="-457200">
              <a:buFont typeface="Arial" panose="020B0604020202020204" pitchFamily="34" charset="0"/>
              <a:buChar char="•"/>
            </a:pPr>
            <a:r>
              <a:rPr lang="lt-LT" sz="3200" dirty="0">
                <a:solidFill>
                  <a:srgbClr val="2330DC"/>
                </a:solidFill>
                <a:latin typeface="Roboto"/>
              </a:rPr>
              <a:t>Prekių ženklai klaidina vartotojus, pateikdami melagingą reklamą apie savo ekologiškumą. Tai vadinama </a:t>
            </a:r>
            <a:r>
              <a:rPr lang="lt-LT" sz="3200" dirty="0">
                <a:solidFill>
                  <a:srgbClr val="C00000"/>
                </a:solidFill>
                <a:latin typeface="Roboto"/>
              </a:rPr>
              <a:t>„žaliuoju </a:t>
            </a:r>
            <a:r>
              <a:rPr lang="lt-LT" sz="3200" dirty="0" err="1">
                <a:solidFill>
                  <a:srgbClr val="C00000"/>
                </a:solidFill>
                <a:latin typeface="Roboto"/>
              </a:rPr>
              <a:t>smagenų</a:t>
            </a:r>
            <a:r>
              <a:rPr lang="lt-LT" sz="3200" dirty="0">
                <a:solidFill>
                  <a:srgbClr val="C00000"/>
                </a:solidFill>
                <a:latin typeface="Roboto"/>
              </a:rPr>
              <a:t> plovimu“</a:t>
            </a:r>
            <a:r>
              <a:rPr lang="lt-LT" sz="3200" dirty="0">
                <a:solidFill>
                  <a:srgbClr val="2330DC"/>
                </a:solidFill>
                <a:latin typeface="Roboto"/>
              </a:rPr>
              <a:t>. </a:t>
            </a:r>
          </a:p>
          <a:p>
            <a:pPr marL="457200" lvl="0" indent="-457200">
              <a:buFont typeface="Arial" panose="020B0604020202020204" pitchFamily="34" charset="0"/>
              <a:buChar char="•"/>
            </a:pPr>
            <a:endParaRPr lang="lt-LT" sz="3200" dirty="0">
              <a:solidFill>
                <a:srgbClr val="2330DC"/>
              </a:solidFill>
              <a:latin typeface="Roboto"/>
            </a:endParaRPr>
          </a:p>
          <a:p>
            <a:pPr marL="457200" lvl="0" indent="-457200">
              <a:buFont typeface="Arial" panose="020B0604020202020204" pitchFamily="34" charset="0"/>
              <a:buChar char="•"/>
            </a:pPr>
            <a:r>
              <a:rPr lang="lt-LT" sz="3200" dirty="0">
                <a:solidFill>
                  <a:srgbClr val="2330DC"/>
                </a:solidFill>
                <a:latin typeface="Roboto"/>
              </a:rPr>
              <a:t>Tvarūs drabužiai yra mažiau įperkami visiems vartotojams dėl </a:t>
            </a:r>
            <a:r>
              <a:rPr lang="lt-LT" sz="3200" dirty="0">
                <a:solidFill>
                  <a:srgbClr val="C00000"/>
                </a:solidFill>
                <a:latin typeface="Roboto"/>
              </a:rPr>
              <a:t>didelių kainų</a:t>
            </a:r>
            <a:r>
              <a:rPr lang="lt-LT" sz="3200" dirty="0">
                <a:solidFill>
                  <a:srgbClr val="2330DC"/>
                </a:solidFill>
                <a:latin typeface="Roboto"/>
              </a:rPr>
              <a:t>. Taip yra dėl geresnės kokybės medžiagų ir etiškų gamybos metodų naudojimo.         </a:t>
            </a:r>
          </a:p>
          <a:p>
            <a:pPr marL="457200" lvl="0" indent="-457200">
              <a:buFont typeface="Arial" panose="020B0604020202020204" pitchFamily="34" charset="0"/>
              <a:buChar char="•"/>
            </a:pPr>
            <a:endParaRPr lang="lt-LT" sz="3200" dirty="0">
              <a:solidFill>
                <a:srgbClr val="2330DC"/>
              </a:solidFill>
              <a:latin typeface="Roboto"/>
            </a:endParaRPr>
          </a:p>
          <a:p>
            <a:pPr marL="457200" lvl="0" indent="-457200">
              <a:buFont typeface="Arial" panose="020B0604020202020204" pitchFamily="34" charset="0"/>
              <a:buChar char="•"/>
            </a:pPr>
            <a:r>
              <a:rPr lang="lt-LT" sz="3200" dirty="0">
                <a:solidFill>
                  <a:srgbClr val="2330DC"/>
                </a:solidFill>
                <a:latin typeface="Roboto"/>
              </a:rPr>
              <a:t>Didelis iššūkis prekių ženklams kyla, kai reikia didinti gamybą, kad išlaikytų minimalų poveikį aplinkai. </a:t>
            </a:r>
            <a:endParaRPr lang="en-US" sz="3200" dirty="0">
              <a:solidFill>
                <a:srgbClr val="2330DC"/>
              </a:solidFill>
            </a:endParaRPr>
          </a:p>
        </p:txBody>
      </p:sp>
    </p:spTree>
    <p:extLst>
      <p:ext uri="{BB962C8B-B14F-4D97-AF65-F5344CB8AC3E}">
        <p14:creationId xmlns:p14="http://schemas.microsoft.com/office/powerpoint/2010/main" val="185434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250" y="1235075"/>
            <a:ext cx="12832664" cy="830997"/>
          </a:xfrm>
        </p:spPr>
        <p:txBody>
          <a:bodyPr/>
          <a:lstStyle/>
          <a:p>
            <a:r>
              <a:rPr lang="lt-LT" sz="5400" dirty="0">
                <a:solidFill>
                  <a:srgbClr val="2330DC"/>
                </a:solidFill>
              </a:rPr>
              <a:t>Tvarių mados prekių ženklų pavyzdžiai:</a:t>
            </a:r>
          </a:p>
        </p:txBody>
      </p:sp>
      <p:sp>
        <p:nvSpPr>
          <p:cNvPr id="3" name="Subtitle 2"/>
          <p:cNvSpPr>
            <a:spLocks noGrp="1"/>
          </p:cNvSpPr>
          <p:nvPr>
            <p:ph type="subTitle" idx="4"/>
          </p:nvPr>
        </p:nvSpPr>
        <p:spPr>
          <a:xfrm>
            <a:off x="984250" y="2586015"/>
            <a:ext cx="17145000" cy="7325082"/>
          </a:xfrm>
        </p:spPr>
        <p:txBody>
          <a:bodyPr/>
          <a:lstStyle/>
          <a:p>
            <a:pPr marL="457200" lvl="0" indent="-457200">
              <a:buFont typeface="Arial" panose="020B0604020202020204" pitchFamily="34" charset="0"/>
              <a:buChar char="•"/>
            </a:pPr>
            <a:r>
              <a:rPr lang="lt-LT" sz="3200" b="1" dirty="0" err="1">
                <a:solidFill>
                  <a:srgbClr val="2330DC"/>
                </a:solidFill>
                <a:latin typeface="Roboto"/>
              </a:rPr>
              <a:t>Patagonija</a:t>
            </a:r>
            <a:r>
              <a:rPr lang="lt-LT" sz="3200" dirty="0">
                <a:solidFill>
                  <a:srgbClr val="2330DC"/>
                </a:solidFill>
                <a:latin typeface="Roboto"/>
              </a:rPr>
              <a:t>: aplinkosaugos lyderė, žinoma dėl perdirbtų medžiagų, pertvarkymo programų ir įsipareigojimo mažinti poveikį aplinkai.</a:t>
            </a:r>
          </a:p>
          <a:p>
            <a:pPr marL="457200" lvl="0" indent="-457200">
              <a:buFont typeface="Arial" panose="020B0604020202020204" pitchFamily="34" charset="0"/>
              <a:buChar char="•"/>
            </a:pPr>
            <a:endParaRPr lang="lt-LT" sz="3200" b="1" dirty="0">
              <a:solidFill>
                <a:srgbClr val="2330DC"/>
              </a:solidFill>
              <a:latin typeface="Roboto"/>
            </a:endParaRPr>
          </a:p>
          <a:p>
            <a:pPr marL="457200" lvl="0" indent="-457200">
              <a:buFont typeface="Arial" panose="020B0604020202020204" pitchFamily="34" charset="0"/>
              <a:buChar char="•"/>
            </a:pPr>
            <a:r>
              <a:rPr lang="lt-LT" sz="3200" b="1" dirty="0" err="1">
                <a:solidFill>
                  <a:srgbClr val="2330DC"/>
                </a:solidFill>
                <a:latin typeface="Roboto"/>
              </a:rPr>
              <a:t>Stella</a:t>
            </a:r>
            <a:r>
              <a:rPr lang="lt-LT" sz="3200" b="1" dirty="0">
                <a:solidFill>
                  <a:srgbClr val="2330DC"/>
                </a:solidFill>
                <a:latin typeface="Roboto"/>
              </a:rPr>
              <a:t> </a:t>
            </a:r>
            <a:r>
              <a:rPr lang="lt-LT" sz="3200" b="1" dirty="0" err="1">
                <a:solidFill>
                  <a:srgbClr val="2330DC"/>
                </a:solidFill>
                <a:latin typeface="Roboto"/>
              </a:rPr>
              <a:t>McCartney</a:t>
            </a:r>
            <a:r>
              <a:rPr lang="lt-LT" sz="3200" dirty="0">
                <a:solidFill>
                  <a:srgbClr val="2330DC"/>
                </a:solidFill>
                <a:latin typeface="Roboto"/>
              </a:rPr>
              <a:t>: prabangus prekės ženklas, akcentuojantis </a:t>
            </a:r>
            <a:r>
              <a:rPr lang="lt-LT" sz="3200" dirty="0" err="1">
                <a:solidFill>
                  <a:srgbClr val="2330DC"/>
                </a:solidFill>
                <a:latin typeface="Roboto"/>
              </a:rPr>
              <a:t>veganiškas</a:t>
            </a:r>
            <a:r>
              <a:rPr lang="lt-LT" sz="3200" dirty="0">
                <a:solidFill>
                  <a:srgbClr val="2330DC"/>
                </a:solidFill>
                <a:latin typeface="Roboto"/>
              </a:rPr>
              <a:t> ir tvarias medžiagas, stengiantis nenaudoti natūralios odos ar tikro kailio elementų.</a:t>
            </a:r>
          </a:p>
          <a:p>
            <a:pPr marL="457200" lvl="0" indent="-457200">
              <a:buFont typeface="Arial" panose="020B0604020202020204" pitchFamily="34" charset="0"/>
              <a:buChar char="•"/>
            </a:pPr>
            <a:endParaRPr lang="lt-LT" sz="3200" b="1" dirty="0">
              <a:solidFill>
                <a:srgbClr val="2330DC"/>
              </a:solidFill>
              <a:latin typeface="Roboto"/>
            </a:endParaRPr>
          </a:p>
          <a:p>
            <a:pPr marL="457200" lvl="0" indent="-457200">
              <a:buFont typeface="Arial" panose="020B0604020202020204" pitchFamily="34" charset="0"/>
              <a:buChar char="•"/>
            </a:pPr>
            <a:r>
              <a:rPr lang="lt-LT" sz="3200" b="1" dirty="0" err="1">
                <a:solidFill>
                  <a:srgbClr val="2330DC"/>
                </a:solidFill>
                <a:latin typeface="Roboto"/>
              </a:rPr>
              <a:t>Eileen</a:t>
            </a:r>
            <a:r>
              <a:rPr lang="lt-LT" sz="3200" b="1" dirty="0">
                <a:solidFill>
                  <a:srgbClr val="2330DC"/>
                </a:solidFill>
                <a:latin typeface="Roboto"/>
              </a:rPr>
              <a:t> </a:t>
            </a:r>
            <a:r>
              <a:rPr lang="lt-LT" sz="3200" b="1" dirty="0" err="1">
                <a:solidFill>
                  <a:srgbClr val="2330DC"/>
                </a:solidFill>
                <a:latin typeface="Roboto"/>
              </a:rPr>
              <a:t>Fisher</a:t>
            </a:r>
            <a:r>
              <a:rPr lang="lt-LT" sz="3200" b="1" dirty="0">
                <a:solidFill>
                  <a:srgbClr val="2330DC"/>
                </a:solidFill>
                <a:latin typeface="Roboto"/>
              </a:rPr>
              <a:t>:</a:t>
            </a:r>
            <a:r>
              <a:rPr lang="lt-LT" sz="3200" dirty="0">
                <a:solidFill>
                  <a:srgbClr val="2330DC"/>
                </a:solidFill>
                <a:latin typeface="Roboto"/>
              </a:rPr>
              <a:t> įmonė, orientuota į lėtą madą, etišką darbo praktiką ir žiedinę dizaino sistemą.</a:t>
            </a:r>
          </a:p>
          <a:p>
            <a:pPr lvl="0"/>
            <a:endParaRPr lang="lt-LT" sz="3200" dirty="0">
              <a:solidFill>
                <a:srgbClr val="2330DC"/>
              </a:solidFill>
              <a:latin typeface="Roboto"/>
            </a:endParaRPr>
          </a:p>
          <a:p>
            <a:pPr marL="457200" lvl="0" indent="-457200">
              <a:buFont typeface="Arial" panose="020B0604020202020204" pitchFamily="34" charset="0"/>
              <a:buChar char="•"/>
            </a:pPr>
            <a:r>
              <a:rPr lang="lt-LT" sz="3200" b="1" dirty="0" err="1">
                <a:solidFill>
                  <a:srgbClr val="2330DC"/>
                </a:solidFill>
                <a:latin typeface="Roboto"/>
              </a:rPr>
              <a:t>Everlane</a:t>
            </a:r>
            <a:r>
              <a:rPr lang="lt-LT" sz="3200" dirty="0">
                <a:solidFill>
                  <a:srgbClr val="2330DC"/>
                </a:solidFill>
                <a:latin typeface="Roboto"/>
              </a:rPr>
              <a:t>: skaidri kainodara ir tiekimo grandinės, daugiausia dėmesio skiriant ekologiškai atsakingai praktikai ir tvarioms medžiagoms.</a:t>
            </a:r>
          </a:p>
          <a:p>
            <a:pPr lvl="0"/>
            <a:endParaRPr lang="lt-LT" sz="3200" dirty="0">
              <a:solidFill>
                <a:srgbClr val="2330DC"/>
              </a:solidFill>
              <a:latin typeface="Roboto"/>
            </a:endParaRPr>
          </a:p>
          <a:p>
            <a:pPr marL="457200" lvl="0" indent="-457200">
              <a:buFont typeface="Arial" panose="020B0604020202020204" pitchFamily="34" charset="0"/>
              <a:buChar char="•"/>
            </a:pPr>
            <a:r>
              <a:rPr lang="lt-LT" sz="3200" b="1" dirty="0" err="1">
                <a:solidFill>
                  <a:srgbClr val="2330DC"/>
                </a:solidFill>
                <a:latin typeface="Roboto"/>
              </a:rPr>
              <a:t>Zero</a:t>
            </a:r>
            <a:r>
              <a:rPr lang="lt-LT" sz="3200" b="1" dirty="0">
                <a:solidFill>
                  <a:srgbClr val="2330DC"/>
                </a:solidFill>
                <a:latin typeface="Roboto"/>
              </a:rPr>
              <a:t> </a:t>
            </a:r>
            <a:r>
              <a:rPr lang="lt-LT" sz="3200" b="1" dirty="0" err="1">
                <a:solidFill>
                  <a:srgbClr val="2330DC"/>
                </a:solidFill>
                <a:latin typeface="Roboto"/>
              </a:rPr>
              <a:t>Waste</a:t>
            </a:r>
            <a:r>
              <a:rPr lang="lt-LT" sz="3200" b="1" dirty="0">
                <a:solidFill>
                  <a:srgbClr val="2330DC"/>
                </a:solidFill>
                <a:latin typeface="Roboto"/>
              </a:rPr>
              <a:t> </a:t>
            </a:r>
            <a:r>
              <a:rPr lang="lt-LT" sz="3200" b="1" dirty="0" err="1">
                <a:solidFill>
                  <a:srgbClr val="2330DC"/>
                </a:solidFill>
                <a:latin typeface="Roboto"/>
              </a:rPr>
              <a:t>Daniel</a:t>
            </a:r>
            <a:r>
              <a:rPr lang="lt-LT" sz="3200" b="1" dirty="0">
                <a:solidFill>
                  <a:srgbClr val="2330DC"/>
                </a:solidFill>
                <a:latin typeface="Roboto"/>
              </a:rPr>
              <a:t>: </a:t>
            </a:r>
            <a:r>
              <a:rPr lang="lt-LT" sz="3200" dirty="0">
                <a:solidFill>
                  <a:srgbClr val="2330DC"/>
                </a:solidFill>
                <a:latin typeface="Roboto"/>
              </a:rPr>
              <a:t>naudoja perdirbimo metodus ir audinių atraižas, kad sukurtų ir pagamintų unikalius gatvės drabužius.</a:t>
            </a:r>
          </a:p>
          <a:p>
            <a:pPr lvl="0"/>
            <a:endParaRPr lang="lt-LT" sz="3200" dirty="0">
              <a:solidFill>
                <a:srgbClr val="2330DC"/>
              </a:solidFill>
              <a:latin typeface="Roboto"/>
            </a:endParaRPr>
          </a:p>
          <a:p>
            <a:pPr lvl="0"/>
            <a:r>
              <a:rPr lang="lt-LT" sz="2800" dirty="0">
                <a:solidFill>
                  <a:srgbClr val="C00000"/>
                </a:solidFill>
                <a:latin typeface="Roboto"/>
              </a:rPr>
              <a:t>Privaloma literatūra: </a:t>
            </a:r>
            <a:r>
              <a:rPr lang="en-US" sz="2800" i="1" dirty="0">
                <a:solidFill>
                  <a:srgbClr val="C00000"/>
                </a:solidFill>
                <a:latin typeface="Roboto"/>
              </a:rPr>
              <a:t>10 Reasons Why Patagonia Is the World’s Most Responsible Company</a:t>
            </a:r>
            <a:r>
              <a:rPr lang="en-US" sz="2800" dirty="0">
                <a:solidFill>
                  <a:srgbClr val="C00000"/>
                </a:solidFill>
                <a:latin typeface="Roboto"/>
              </a:rPr>
              <a:t>.</a:t>
            </a:r>
          </a:p>
        </p:txBody>
      </p:sp>
    </p:spTree>
    <p:extLst>
      <p:ext uri="{BB962C8B-B14F-4D97-AF65-F5344CB8AC3E}">
        <p14:creationId xmlns:p14="http://schemas.microsoft.com/office/powerpoint/2010/main" val="384123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61EE04-026E-4497-9635-1F13AF447931}"/>
              </a:ext>
            </a:extLst>
          </p:cNvPr>
          <p:cNvSpPr>
            <a:spLocks noGrp="1"/>
          </p:cNvSpPr>
          <p:nvPr>
            <p:ph type="subTitle" idx="4"/>
          </p:nvPr>
        </p:nvSpPr>
        <p:spPr>
          <a:xfrm>
            <a:off x="1028203" y="1235075"/>
            <a:ext cx="9900967" cy="9356408"/>
          </a:xfrm>
        </p:spPr>
        <p:txBody>
          <a:bodyPr/>
          <a:lstStyle/>
          <a:p>
            <a:pPr marL="571500" indent="-571500">
              <a:buFont typeface="Arial" panose="020B0604020202020204" pitchFamily="34" charset="0"/>
              <a:buChar char="•"/>
            </a:pPr>
            <a:r>
              <a:rPr lang="lt-LT" sz="3200" dirty="0">
                <a:solidFill>
                  <a:srgbClr val="2330DC"/>
                </a:solidFill>
                <a:latin typeface="Roboto"/>
              </a:rPr>
              <a:t>„</a:t>
            </a:r>
            <a:r>
              <a:rPr lang="lt-LT" sz="3200" dirty="0" err="1">
                <a:solidFill>
                  <a:srgbClr val="2330DC"/>
                </a:solidFill>
                <a:latin typeface="Roboto"/>
              </a:rPr>
              <a:t>Fashion</a:t>
            </a:r>
            <a:r>
              <a:rPr lang="lt-LT" sz="3200" dirty="0">
                <a:solidFill>
                  <a:srgbClr val="2330DC"/>
                </a:solidFill>
                <a:latin typeface="Roboto"/>
              </a:rPr>
              <a:t> </a:t>
            </a:r>
            <a:r>
              <a:rPr lang="lt-LT" sz="3200" dirty="0" err="1">
                <a:solidFill>
                  <a:srgbClr val="2330DC"/>
                </a:solidFill>
                <a:latin typeface="Roboto"/>
              </a:rPr>
              <a:t>Heritage</a:t>
            </a:r>
            <a:r>
              <a:rPr lang="lt-LT" sz="3200" dirty="0">
                <a:solidFill>
                  <a:srgbClr val="2330DC"/>
                </a:solidFill>
                <a:latin typeface="Roboto"/>
              </a:rPr>
              <a:t> Network </a:t>
            </a:r>
            <a:r>
              <a:rPr lang="lt-LT" sz="3200" dirty="0" err="1">
                <a:solidFill>
                  <a:srgbClr val="2330DC"/>
                </a:solidFill>
                <a:latin typeface="Roboto"/>
              </a:rPr>
              <a:t>Cyprus</a:t>
            </a:r>
            <a:r>
              <a:rPr lang="lt-LT" sz="3200" dirty="0">
                <a:solidFill>
                  <a:srgbClr val="2330DC"/>
                </a:solidFill>
                <a:latin typeface="Roboto"/>
              </a:rPr>
              <a:t>“ - tai jaunų Kipro mados dizainerių, kuriuos įkvėpė Kipro paveldas, grupė. </a:t>
            </a:r>
          </a:p>
          <a:p>
            <a:pPr marL="571500" indent="-571500">
              <a:buFont typeface="Arial" panose="020B0604020202020204" pitchFamily="34" charset="0"/>
              <a:buChar char="•"/>
            </a:pPr>
            <a:endParaRPr lang="lt-LT" sz="3200" dirty="0">
              <a:solidFill>
                <a:srgbClr val="2330DC"/>
              </a:solidFill>
              <a:latin typeface="Roboto"/>
            </a:endParaRPr>
          </a:p>
          <a:p>
            <a:pPr marL="571500" indent="-571500">
              <a:buFont typeface="Arial" panose="020B0604020202020204" pitchFamily="34" charset="0"/>
              <a:buChar char="•"/>
            </a:pPr>
            <a:r>
              <a:rPr lang="lt-LT" sz="3200" dirty="0">
                <a:solidFill>
                  <a:srgbClr val="2330DC"/>
                </a:solidFill>
                <a:latin typeface="Roboto"/>
              </a:rPr>
              <a:t>Jų tikslas - į savo kolekcijas įtraukti tradicinius drabužius ir technikas, tačiau šiuolaikiškai ir naujoviškai.</a:t>
            </a:r>
          </a:p>
          <a:p>
            <a:pPr marL="571500" indent="-571500">
              <a:buFont typeface="Arial" panose="020B0604020202020204" pitchFamily="34" charset="0"/>
              <a:buChar char="•"/>
            </a:pPr>
            <a:endParaRPr lang="lt-LT" sz="3200" dirty="0">
              <a:solidFill>
                <a:srgbClr val="2330DC"/>
              </a:solidFill>
              <a:latin typeface="Roboto"/>
            </a:endParaRPr>
          </a:p>
          <a:p>
            <a:pPr marL="571500" indent="-571500">
              <a:buFont typeface="Arial" panose="020B0604020202020204" pitchFamily="34" charset="0"/>
              <a:buChar char="•"/>
            </a:pPr>
            <a:r>
              <a:rPr lang="lt-LT" sz="3200" dirty="0">
                <a:solidFill>
                  <a:srgbClr val="2330DC"/>
                </a:solidFill>
                <a:latin typeface="Roboto"/>
              </a:rPr>
              <a:t>FHNC įsipareigoja kurti aplinkai nekenksmingus modelius, kurie būtų visiškai be atliekų, darant minimalų poveikį aplinkai.</a:t>
            </a:r>
          </a:p>
          <a:p>
            <a:pPr marL="571500" indent="-571500">
              <a:buFont typeface="Arial" panose="020B0604020202020204" pitchFamily="34" charset="0"/>
              <a:buChar char="•"/>
            </a:pPr>
            <a:endParaRPr lang="lt-LT" sz="3200" dirty="0">
              <a:solidFill>
                <a:srgbClr val="2330DC"/>
              </a:solidFill>
              <a:latin typeface="Roboto"/>
            </a:endParaRPr>
          </a:p>
          <a:p>
            <a:pPr marL="571500" indent="-571500">
              <a:buFont typeface="Arial" panose="020B0604020202020204" pitchFamily="34" charset="0"/>
              <a:buChar char="•"/>
            </a:pPr>
            <a:r>
              <a:rPr lang="lt-LT" sz="3200" dirty="0">
                <a:solidFill>
                  <a:srgbClr val="2330DC"/>
                </a:solidFill>
                <a:latin typeface="Roboto"/>
              </a:rPr>
              <a:t>Jų projektuose įgyvendinama keletas mados tvarumo praktikų, tokių kaip pakartotinis audinių naudojimas, natūralių dažiklių naudojimas, senų drabužių taisymas ir perdirbimas.</a:t>
            </a:r>
            <a:endParaRPr lang="en-US" sz="3200" dirty="0">
              <a:solidFill>
                <a:srgbClr val="2330DC"/>
              </a:solidFill>
              <a:latin typeface="Roboto"/>
            </a:endParaRPr>
          </a:p>
          <a:p>
            <a:pPr marL="571500" indent="-571500">
              <a:buFont typeface="Arial" panose="020B0604020202020204" pitchFamily="34" charset="0"/>
              <a:buChar char="•"/>
            </a:pPr>
            <a:endParaRPr lang="en-US" sz="3200" dirty="0">
              <a:solidFill>
                <a:srgbClr val="2330DC"/>
              </a:solidFill>
              <a:latin typeface="Roboto"/>
            </a:endParaRPr>
          </a:p>
          <a:p>
            <a:pPr marL="571500" indent="-571500">
              <a:buFont typeface="Arial" panose="020B0604020202020204" pitchFamily="34" charset="0"/>
              <a:buChar char="•"/>
            </a:pPr>
            <a:r>
              <a:rPr lang="en-US" sz="3200" dirty="0">
                <a:solidFill>
                  <a:srgbClr val="2330DC"/>
                </a:solidFill>
                <a:latin typeface="Roboto"/>
                <a:hlinkClick r:id="rId2"/>
              </a:rPr>
              <a:t>www.fashionheritagecy.com</a:t>
            </a:r>
            <a:endParaRPr lang="en-US" sz="3200" dirty="0">
              <a:solidFill>
                <a:srgbClr val="2330DC"/>
              </a:solidFill>
              <a:latin typeface="Roboto"/>
            </a:endParaRPr>
          </a:p>
          <a:p>
            <a:pPr marL="571500" indent="-571500">
              <a:buFont typeface="Arial" panose="020B0604020202020204" pitchFamily="34" charset="0"/>
              <a:buChar char="•"/>
            </a:pPr>
            <a:endParaRPr lang="en-US" sz="3200" dirty="0">
              <a:solidFill>
                <a:srgbClr val="2330DC"/>
              </a:solidFill>
              <a:latin typeface="Roboto"/>
            </a:endParaRPr>
          </a:p>
        </p:txBody>
      </p:sp>
      <p:pic>
        <p:nvPicPr>
          <p:cNvPr id="4098" name="Picture 2" descr="fhnc logo">
            <a:extLst>
              <a:ext uri="{FF2B5EF4-FFF2-40B4-BE49-F238E27FC236}">
                <a16:creationId xmlns:a16="http://schemas.microsoft.com/office/drawing/2014/main" id="{7EB900AA-B6B1-4E4C-BA3E-5836806BF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3612" y="4054475"/>
            <a:ext cx="7540492" cy="207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050" y="1616075"/>
            <a:ext cx="10450297" cy="923330"/>
          </a:xfrm>
          <a:prstGeom prst="rect">
            <a:avLst/>
          </a:prstGeom>
        </p:spPr>
        <p:txBody>
          <a:bodyPr wrap="none">
            <a:spAutoFit/>
          </a:bodyPr>
          <a:lstStyle/>
          <a:p>
            <a:r>
              <a:rPr lang="en-US" sz="5400" dirty="0">
                <a:solidFill>
                  <a:schemeClr val="bg1"/>
                </a:solidFill>
                <a:latin typeface="Roboto"/>
              </a:rPr>
              <a:t>1.2 </a:t>
            </a:r>
            <a:r>
              <a:rPr lang="en-US" sz="5400" dirty="0" err="1">
                <a:solidFill>
                  <a:schemeClr val="bg1"/>
                </a:solidFill>
                <a:latin typeface="Roboto"/>
              </a:rPr>
              <a:t>Tvarios</a:t>
            </a:r>
            <a:r>
              <a:rPr lang="en-US" sz="5400" dirty="0">
                <a:solidFill>
                  <a:schemeClr val="bg1"/>
                </a:solidFill>
                <a:latin typeface="Roboto"/>
              </a:rPr>
              <a:t> </a:t>
            </a:r>
            <a:r>
              <a:rPr lang="en-US" sz="5400" dirty="0" err="1">
                <a:solidFill>
                  <a:schemeClr val="bg1"/>
                </a:solidFill>
                <a:latin typeface="Roboto"/>
              </a:rPr>
              <a:t>mados</a:t>
            </a:r>
            <a:r>
              <a:rPr lang="en-US" sz="5400" dirty="0">
                <a:solidFill>
                  <a:schemeClr val="bg1"/>
                </a:solidFill>
                <a:latin typeface="Roboto"/>
              </a:rPr>
              <a:t> </a:t>
            </a:r>
            <a:r>
              <a:rPr lang="en-US" sz="5400" dirty="0" err="1">
                <a:solidFill>
                  <a:schemeClr val="bg1"/>
                </a:solidFill>
                <a:latin typeface="Roboto"/>
              </a:rPr>
              <a:t>istorija</a:t>
            </a:r>
            <a:r>
              <a:rPr lang="en-US" sz="5400" dirty="0">
                <a:solidFill>
                  <a:schemeClr val="bg1"/>
                </a:solidFill>
                <a:latin typeface="Roboto"/>
              </a:rPr>
              <a:t> </a:t>
            </a:r>
            <a:r>
              <a:rPr lang="en-US" sz="5400" dirty="0" err="1">
                <a:solidFill>
                  <a:schemeClr val="bg1"/>
                </a:solidFill>
                <a:latin typeface="Roboto"/>
              </a:rPr>
              <a:t>ir</a:t>
            </a:r>
            <a:r>
              <a:rPr lang="en-US" sz="5400" dirty="0">
                <a:solidFill>
                  <a:schemeClr val="bg1"/>
                </a:solidFill>
                <a:latin typeface="Roboto"/>
              </a:rPr>
              <a:t> </a:t>
            </a:r>
            <a:r>
              <a:rPr lang="en-US" sz="5400" dirty="0" err="1">
                <a:solidFill>
                  <a:schemeClr val="bg1"/>
                </a:solidFill>
                <a:latin typeface="Roboto"/>
              </a:rPr>
              <a:t>raida</a:t>
            </a:r>
            <a:endParaRPr lang="en-US" sz="5400" dirty="0">
              <a:solidFill>
                <a:schemeClr val="bg1"/>
              </a:solidFill>
              <a:latin typeface="Roboto"/>
            </a:endParaRPr>
          </a:p>
        </p:txBody>
      </p:sp>
      <p:sp>
        <p:nvSpPr>
          <p:cNvPr id="3" name="Rectangle 2"/>
          <p:cNvSpPr/>
          <p:nvPr/>
        </p:nvSpPr>
        <p:spPr>
          <a:xfrm>
            <a:off x="1060450" y="3521075"/>
            <a:ext cx="14398625" cy="5509200"/>
          </a:xfrm>
          <a:prstGeom prst="rect">
            <a:avLst/>
          </a:prstGeom>
        </p:spPr>
        <p:txBody>
          <a:bodyPr wrap="square">
            <a:spAutoFit/>
          </a:bodyPr>
          <a:lstStyle/>
          <a:p>
            <a:pPr marL="457200" indent="-457200">
              <a:buFont typeface="Arial" panose="020B0604020202020204" pitchFamily="34" charset="0"/>
              <a:buChar char="•"/>
            </a:pPr>
            <a:r>
              <a:rPr lang="lt-LT" sz="3200" dirty="0">
                <a:solidFill>
                  <a:schemeClr val="bg1"/>
                </a:solidFill>
                <a:latin typeface="Roboto"/>
              </a:rPr>
              <a:t>Mada yra reikšminga mūsų kultūros ir tapatybės dalis – drabužiai daro didelę įtaką ne tik mūsų kasdieniam gyvenimui, bet ir aplinkai. Šiame kontekste vis labiau iškyla tvariosios mados svarba.</a:t>
            </a:r>
          </a:p>
          <a:p>
            <a:pPr marL="457200" indent="-457200">
              <a:buFont typeface="Arial" panose="020B0604020202020204" pitchFamily="34" charset="0"/>
              <a:buChar char="•"/>
            </a:pPr>
            <a:endParaRPr lang="lt-LT" sz="3200" dirty="0">
              <a:solidFill>
                <a:schemeClr val="bg1"/>
              </a:solidFill>
              <a:latin typeface="Roboto"/>
            </a:endParaRPr>
          </a:p>
          <a:p>
            <a:pPr marL="457200" indent="-457200">
              <a:buFont typeface="Arial" panose="020B0604020202020204" pitchFamily="34" charset="0"/>
              <a:buChar char="•"/>
            </a:pPr>
            <a:r>
              <a:rPr lang="lt-LT" sz="3200" dirty="0">
                <a:solidFill>
                  <a:schemeClr val="bg1"/>
                </a:solidFill>
                <a:latin typeface="Roboto"/>
              </a:rPr>
              <a:t>Tvari mada tampa vis svarbesniu judėjimu. Tai judėjimas, kuriame nagrinėjama, kaip drabužiai gaminami, kokiomis darbo sąlygomis, kaip jie vartojami ir išmetami, kad darytų kuo mažesnį poveikį aplinkai ir visuomenei. </a:t>
            </a:r>
          </a:p>
          <a:p>
            <a:pPr marL="457200" indent="-457200">
              <a:buFont typeface="Arial" panose="020B0604020202020204" pitchFamily="34" charset="0"/>
              <a:buChar char="•"/>
            </a:pPr>
            <a:endParaRPr lang="lt-LT" sz="3200" dirty="0">
              <a:solidFill>
                <a:schemeClr val="bg1"/>
              </a:solidFill>
              <a:latin typeface="Roboto"/>
            </a:endParaRPr>
          </a:p>
          <a:p>
            <a:pPr marL="457200" indent="-457200">
              <a:buFont typeface="Arial" panose="020B0604020202020204" pitchFamily="34" charset="0"/>
              <a:buChar char="•"/>
            </a:pPr>
            <a:r>
              <a:rPr lang="lt-LT" sz="3200" dirty="0">
                <a:solidFill>
                  <a:schemeClr val="bg1"/>
                </a:solidFill>
                <a:latin typeface="Roboto"/>
              </a:rPr>
              <a:t>Laikui bėgant šis judėjimas vystėsi, ypač didėjant informuotumui apie aplinkosaugos ir socialines problemas. </a:t>
            </a:r>
            <a:endParaRPr lang="en-US" sz="3200" dirty="0">
              <a:solidFill>
                <a:schemeClr val="bg1"/>
              </a:solidFill>
              <a:latin typeface="Roboto"/>
            </a:endParaRPr>
          </a:p>
        </p:txBody>
      </p:sp>
    </p:spTree>
    <p:extLst>
      <p:ext uri="{BB962C8B-B14F-4D97-AF65-F5344CB8AC3E}">
        <p14:creationId xmlns:p14="http://schemas.microsoft.com/office/powerpoint/2010/main" val="205481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749" y="2185651"/>
            <a:ext cx="7373620" cy="830997"/>
          </a:xfrm>
        </p:spPr>
        <p:txBody>
          <a:bodyPr/>
          <a:lstStyle/>
          <a:p>
            <a:r>
              <a:rPr lang="lt-LT" sz="5400" b="1" dirty="0" err="1">
                <a:solidFill>
                  <a:schemeClr val="bg1"/>
                </a:solidFill>
              </a:rPr>
              <a:t>Priešindustrinė</a:t>
            </a:r>
            <a:r>
              <a:rPr lang="lt-LT" sz="5400" b="1" dirty="0">
                <a:solidFill>
                  <a:schemeClr val="bg1"/>
                </a:solidFill>
              </a:rPr>
              <a:t> epocha</a:t>
            </a:r>
            <a:endParaRPr lang="en-US" sz="5400" b="1" dirty="0">
              <a:solidFill>
                <a:schemeClr val="bg1"/>
              </a:solidFill>
            </a:endParaRPr>
          </a:p>
        </p:txBody>
      </p:sp>
      <p:sp>
        <p:nvSpPr>
          <p:cNvPr id="4" name="Content Placeholder 3"/>
          <p:cNvSpPr>
            <a:spLocks noGrp="1"/>
          </p:cNvSpPr>
          <p:nvPr>
            <p:ph sz="half" idx="3"/>
          </p:nvPr>
        </p:nvSpPr>
        <p:spPr>
          <a:xfrm>
            <a:off x="10661650" y="3676586"/>
            <a:ext cx="8513445" cy="6401753"/>
          </a:xfrm>
        </p:spPr>
        <p:txBody>
          <a:bodyPr/>
          <a:lstStyle/>
          <a:p>
            <a:pPr marL="457200" indent="-457200">
              <a:buFont typeface="Arial" panose="020B0604020202020204" pitchFamily="34" charset="0"/>
              <a:buChar char="•"/>
            </a:pPr>
            <a:r>
              <a:rPr lang="lt-LT" sz="3200" dirty="0">
                <a:solidFill>
                  <a:schemeClr val="bg1"/>
                </a:solidFill>
                <a:latin typeface="Roboto"/>
              </a:rPr>
              <a:t>Gamybos procesai buvo lėtesni, nes drabužiai paprastai buvo gaminami rankomis iš vietinių šaltinių. Žmonės drabužius dėvėjo daug ilgiau.</a:t>
            </a:r>
          </a:p>
          <a:p>
            <a:pPr marL="457200" indent="-457200">
              <a:buFont typeface="Arial" panose="020B0604020202020204" pitchFamily="34" charset="0"/>
              <a:buChar char="•"/>
            </a:pPr>
            <a:endParaRPr lang="lt-LT" sz="3200" dirty="0">
              <a:solidFill>
                <a:schemeClr val="bg1"/>
              </a:solidFill>
              <a:latin typeface="Roboto"/>
            </a:endParaRPr>
          </a:p>
          <a:p>
            <a:pPr marL="457200" indent="-457200">
              <a:buFont typeface="Arial" panose="020B0604020202020204" pitchFamily="34" charset="0"/>
              <a:buChar char="•"/>
            </a:pPr>
            <a:r>
              <a:rPr lang="lt-LT" sz="3200" dirty="0">
                <a:solidFill>
                  <a:schemeClr val="bg1"/>
                </a:solidFill>
                <a:latin typeface="Roboto"/>
              </a:rPr>
              <a:t>Nedidelė vietinė natūralaus pluošto gamyba, daranti nedidelį poveikį aplinkai.</a:t>
            </a:r>
          </a:p>
          <a:p>
            <a:pPr marL="457200" indent="-457200">
              <a:buFont typeface="Arial" panose="020B0604020202020204" pitchFamily="34" charset="0"/>
              <a:buChar char="•"/>
            </a:pPr>
            <a:endParaRPr lang="lt-LT" sz="3200" dirty="0">
              <a:solidFill>
                <a:schemeClr val="bg1"/>
              </a:solidFill>
              <a:latin typeface="Roboto"/>
            </a:endParaRPr>
          </a:p>
          <a:p>
            <a:pPr marL="457200" indent="-457200">
              <a:buFont typeface="Arial" panose="020B0604020202020204" pitchFamily="34" charset="0"/>
              <a:buChar char="•"/>
            </a:pPr>
            <a:r>
              <a:rPr lang="lt-LT" sz="3200" dirty="0">
                <a:solidFill>
                  <a:schemeClr val="bg1"/>
                </a:solidFill>
                <a:latin typeface="Roboto"/>
              </a:rPr>
              <a:t>Dėl didelių drabužių gamybos sąnaudų drabužiai paprastai buvo perduodami kitiems šeimos nariams. Drabužiai dažnai buvo taisomi arba naudojami iš naujo. </a:t>
            </a:r>
            <a:endParaRPr lang="en-US" sz="3200" dirty="0">
              <a:solidFill>
                <a:schemeClr val="bg1"/>
              </a:solidFill>
              <a:latin typeface="Roboto"/>
            </a:endParaRPr>
          </a:p>
          <a:p>
            <a:endParaRPr lang="en-US" sz="3200" dirty="0">
              <a:solidFill>
                <a:schemeClr val="bg1"/>
              </a:solidFill>
              <a:latin typeface="Roboto"/>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37749" y="3749675"/>
            <a:ext cx="8787669" cy="5858446"/>
          </a:xfrm>
        </p:spPr>
      </p:pic>
      <p:sp>
        <p:nvSpPr>
          <p:cNvPr id="5" name="Rectangle 4">
            <a:extLst>
              <a:ext uri="{FF2B5EF4-FFF2-40B4-BE49-F238E27FC236}">
                <a16:creationId xmlns:a16="http://schemas.microsoft.com/office/drawing/2014/main" id="{F45282E6-BDD7-46EE-A79F-557853BCAA41}"/>
              </a:ext>
            </a:extLst>
          </p:cNvPr>
          <p:cNvSpPr/>
          <p:nvPr/>
        </p:nvSpPr>
        <p:spPr>
          <a:xfrm>
            <a:off x="929005" y="9923667"/>
            <a:ext cx="3387466" cy="369332"/>
          </a:xfrm>
          <a:prstGeom prst="rect">
            <a:avLst/>
          </a:prstGeom>
        </p:spPr>
        <p:txBody>
          <a:bodyPr wrap="none">
            <a:spAutoFit/>
          </a:bodyPr>
          <a:lstStyle/>
          <a:p>
            <a:r>
              <a:rPr lang="lt-LT" b="0" i="0" dirty="0">
                <a:solidFill>
                  <a:schemeClr val="bg1"/>
                </a:solidFill>
                <a:effectLst/>
                <a:latin typeface="-apple-system"/>
              </a:rPr>
              <a:t>Foto: </a:t>
            </a:r>
            <a:r>
              <a:rPr lang="en-US" b="0" i="0" dirty="0">
                <a:solidFill>
                  <a:schemeClr val="bg1"/>
                </a:solidFill>
                <a:effectLst/>
                <a:latin typeface="-apple-system"/>
                <a:hlinkClick r:id="rId3">
                  <a:extLst>
                    <a:ext uri="{A12FA001-AC4F-418D-AE19-62706E023703}">
                      <ahyp:hlinkClr xmlns:ahyp="http://schemas.microsoft.com/office/drawing/2018/hyperlinkcolor" val="tx"/>
                    </a:ext>
                  </a:extLst>
                </a:hlinkClick>
              </a:rPr>
              <a:t>Trisha Downing</a:t>
            </a:r>
            <a:r>
              <a:rPr lang="en-US" b="0" i="0" dirty="0">
                <a:solidFill>
                  <a:schemeClr val="bg1"/>
                </a:solidFill>
                <a:effectLst/>
                <a:latin typeface="-apple-system"/>
              </a:rPr>
              <a:t> on </a:t>
            </a:r>
            <a:r>
              <a:rPr lang="en-US" b="0" i="0" dirty="0" err="1">
                <a:solidFill>
                  <a:schemeClr val="bg1"/>
                </a:solidFill>
                <a:effectLst/>
                <a:latin typeface="-apple-system"/>
                <a:hlinkClick r:id="rId4">
                  <a:extLst>
                    <a:ext uri="{A12FA001-AC4F-418D-AE19-62706E023703}">
                      <ahyp:hlinkClr xmlns:ahyp="http://schemas.microsoft.com/office/drawing/2018/hyperlinkcolor" val="tx"/>
                    </a:ext>
                  </a:extLst>
                </a:hlinkClick>
              </a:rPr>
              <a:t>Unsplash</a:t>
            </a:r>
            <a:endParaRPr lang="en-US" dirty="0">
              <a:solidFill>
                <a:schemeClr val="bg1"/>
              </a:solidFill>
            </a:endParaRPr>
          </a:p>
        </p:txBody>
      </p:sp>
    </p:spTree>
    <p:extLst>
      <p:ext uri="{BB962C8B-B14F-4D97-AF65-F5344CB8AC3E}">
        <p14:creationId xmlns:p14="http://schemas.microsoft.com/office/powerpoint/2010/main" val="2394752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850" y="1531219"/>
            <a:ext cx="12832664" cy="830997"/>
          </a:xfrm>
        </p:spPr>
        <p:txBody>
          <a:bodyPr/>
          <a:lstStyle/>
          <a:p>
            <a:r>
              <a:rPr lang="lt-LT" sz="5400" b="1" dirty="0">
                <a:solidFill>
                  <a:srgbClr val="2330DC"/>
                </a:solidFill>
              </a:rPr>
              <a:t>Pramoninė revoliucija</a:t>
            </a:r>
            <a:endParaRPr lang="en-US" sz="5400" b="1" dirty="0">
              <a:solidFill>
                <a:srgbClr val="2330DC"/>
              </a:solidFill>
            </a:endParaRPr>
          </a:p>
        </p:txBody>
      </p:sp>
      <p:sp>
        <p:nvSpPr>
          <p:cNvPr id="4" name="Subtitle 3"/>
          <p:cNvSpPr>
            <a:spLocks noGrp="1"/>
          </p:cNvSpPr>
          <p:nvPr>
            <p:ph type="subTitle" idx="4"/>
          </p:nvPr>
        </p:nvSpPr>
        <p:spPr>
          <a:xfrm>
            <a:off x="1212850" y="3326346"/>
            <a:ext cx="8229600" cy="5416868"/>
          </a:xfrm>
        </p:spPr>
        <p:txBody>
          <a:bodyPr/>
          <a:lstStyle/>
          <a:p>
            <a:pPr marL="457200" indent="-457200">
              <a:buFont typeface="Arial" panose="020B0604020202020204" pitchFamily="34" charset="0"/>
              <a:buChar char="•"/>
            </a:pPr>
            <a:r>
              <a:rPr lang="lt-LT" sz="3200" dirty="0">
                <a:solidFill>
                  <a:srgbClr val="2330DC"/>
                </a:solidFill>
                <a:latin typeface="Roboto"/>
              </a:rPr>
              <a:t>Mechanizacija leido masiškai gaminti tekstilės gaminius, fabrikai pagreitino gamybą, o drabužiai tapo </a:t>
            </a:r>
            <a:r>
              <a:rPr lang="lt-LT" sz="3200" dirty="0" err="1">
                <a:solidFill>
                  <a:srgbClr val="2330DC"/>
                </a:solidFill>
                <a:latin typeface="Roboto"/>
              </a:rPr>
              <a:t>prieinamesni</a:t>
            </a:r>
            <a:r>
              <a:rPr lang="lt-LT" sz="3200" dirty="0">
                <a:solidFill>
                  <a:srgbClr val="2330DC"/>
                </a:solidFill>
                <a:latin typeface="Roboto"/>
              </a:rPr>
              <a:t>.</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Dėl didelio gamybos masto gamyklų keliama tarša ėmė daryti poveikį aplinkai.  Socialinės problemos, pavyzdžiui, darbininkų išnaudojimas prastomis darbo sąlygomis, tampa labai paplitusia praktika.</a:t>
            </a:r>
          </a:p>
          <a:p>
            <a:pPr marL="457200" indent="-457200">
              <a:buFont typeface="Arial" panose="020B0604020202020204" pitchFamily="34" charset="0"/>
              <a:buChar char="•"/>
            </a:pPr>
            <a:endParaRPr lang="en-US" sz="3200" dirty="0">
              <a:solidFill>
                <a:srgbClr val="2330DC"/>
              </a:solidFill>
              <a:latin typeface="Roboto"/>
            </a:endParaRPr>
          </a:p>
          <a:p>
            <a:pPr marL="457200" indent="-457200">
              <a:buFont typeface="Arial" panose="020B0604020202020204" pitchFamily="34" charset="0"/>
              <a:buChar char="•"/>
            </a:pPr>
            <a:endParaRPr lang="en-US" sz="3200" dirty="0">
              <a:solidFill>
                <a:srgbClr val="2330DC"/>
              </a:solidFill>
              <a:latin typeface="Roboto"/>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693415" y="1495440"/>
            <a:ext cx="6950059" cy="8683611"/>
          </a:xfrm>
          <a:prstGeom prst="rect">
            <a:avLst/>
          </a:prstGeom>
        </p:spPr>
      </p:pic>
      <p:sp>
        <p:nvSpPr>
          <p:cNvPr id="6" name="Rectangle 5">
            <a:extLst>
              <a:ext uri="{FF2B5EF4-FFF2-40B4-BE49-F238E27FC236}">
                <a16:creationId xmlns:a16="http://schemas.microsoft.com/office/drawing/2014/main" id="{585AC474-6360-44B1-8F9C-00AB2F5466EF}"/>
              </a:ext>
            </a:extLst>
          </p:cNvPr>
          <p:cNvSpPr/>
          <p:nvPr/>
        </p:nvSpPr>
        <p:spPr>
          <a:xfrm>
            <a:off x="15307505" y="9549422"/>
            <a:ext cx="3209533" cy="369332"/>
          </a:xfrm>
          <a:prstGeom prst="rect">
            <a:avLst/>
          </a:prstGeom>
        </p:spPr>
        <p:txBody>
          <a:bodyPr wrap="none">
            <a:spAutoFit/>
          </a:bodyPr>
          <a:lstStyle/>
          <a:p>
            <a:r>
              <a:rPr lang="lt-LT" b="0" i="0" dirty="0">
                <a:solidFill>
                  <a:srgbClr val="000000"/>
                </a:solidFill>
                <a:effectLst/>
                <a:latin typeface="-apple-system"/>
              </a:rPr>
              <a:t>Foto: </a:t>
            </a:r>
            <a:r>
              <a:rPr lang="en-US" b="0" i="0" dirty="0">
                <a:effectLst/>
                <a:latin typeface="-apple-system"/>
                <a:hlinkClick r:id="rId3"/>
              </a:rPr>
              <a:t>Ethan Bodnar</a:t>
            </a:r>
            <a:r>
              <a:rPr lang="en-US" b="0" i="0" dirty="0">
                <a:solidFill>
                  <a:srgbClr val="000000"/>
                </a:solidFill>
                <a:effectLst/>
                <a:latin typeface="-apple-system"/>
              </a:rPr>
              <a:t> on </a:t>
            </a:r>
            <a:r>
              <a:rPr lang="en-US" b="0" i="0" dirty="0" err="1">
                <a:effectLst/>
                <a:latin typeface="-apple-system"/>
                <a:hlinkClick r:id="rId4"/>
              </a:rPr>
              <a:t>Unsplash</a:t>
            </a:r>
            <a:endParaRPr lang="en-US" dirty="0"/>
          </a:p>
        </p:txBody>
      </p:sp>
    </p:spTree>
    <p:extLst>
      <p:ext uri="{BB962C8B-B14F-4D97-AF65-F5344CB8AC3E}">
        <p14:creationId xmlns:p14="http://schemas.microsoft.com/office/powerpoint/2010/main" val="19537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6186" y="4816475"/>
            <a:ext cx="6660464" cy="1661993"/>
          </a:xfrm>
        </p:spPr>
        <p:txBody>
          <a:bodyPr/>
          <a:lstStyle/>
          <a:p>
            <a:r>
              <a:rPr lang="en-US" sz="5400" b="1" dirty="0">
                <a:solidFill>
                  <a:srgbClr val="2330DC"/>
                </a:solidFill>
              </a:rPr>
              <a:t>Po </a:t>
            </a:r>
            <a:r>
              <a:rPr lang="en-US" sz="5400" b="1" dirty="0" err="1">
                <a:solidFill>
                  <a:srgbClr val="2330DC"/>
                </a:solidFill>
              </a:rPr>
              <a:t>Antrojo</a:t>
            </a:r>
            <a:r>
              <a:rPr lang="en-US" sz="5400" b="1" dirty="0">
                <a:solidFill>
                  <a:srgbClr val="2330DC"/>
                </a:solidFill>
              </a:rPr>
              <a:t> </a:t>
            </a:r>
            <a:r>
              <a:rPr lang="en-US" sz="5400" b="1" dirty="0" err="1">
                <a:solidFill>
                  <a:srgbClr val="2330DC"/>
                </a:solidFill>
              </a:rPr>
              <a:t>pasaulinio</a:t>
            </a:r>
            <a:r>
              <a:rPr lang="en-US" sz="5400" b="1" dirty="0">
                <a:solidFill>
                  <a:srgbClr val="2330DC"/>
                </a:solidFill>
              </a:rPr>
              <a:t> karo</a:t>
            </a:r>
          </a:p>
        </p:txBody>
      </p:sp>
      <p:sp>
        <p:nvSpPr>
          <p:cNvPr id="4" name="Subtitle 3"/>
          <p:cNvSpPr>
            <a:spLocks noGrp="1"/>
          </p:cNvSpPr>
          <p:nvPr>
            <p:ph type="subTitle" idx="4"/>
          </p:nvPr>
        </p:nvSpPr>
        <p:spPr>
          <a:xfrm>
            <a:off x="9366250" y="3326346"/>
            <a:ext cx="8839200" cy="4431983"/>
          </a:xfrm>
        </p:spPr>
        <p:txBody>
          <a:bodyPr/>
          <a:lstStyle/>
          <a:p>
            <a:pPr marL="457200" indent="-457200">
              <a:buFont typeface="Arial" panose="020B0604020202020204" pitchFamily="34" charset="0"/>
              <a:buChar char="•"/>
            </a:pPr>
            <a:r>
              <a:rPr lang="lt-LT" sz="3200" dirty="0">
                <a:solidFill>
                  <a:srgbClr val="2330DC"/>
                </a:solidFill>
                <a:latin typeface="Roboto"/>
              </a:rPr>
              <a:t>Mados tendencijos ėmė sparčiau keistis. Drabužiai tapo </a:t>
            </a:r>
            <a:r>
              <a:rPr lang="lt-LT" sz="3200" dirty="0" err="1">
                <a:solidFill>
                  <a:srgbClr val="2330DC"/>
                </a:solidFill>
                <a:latin typeface="Roboto"/>
              </a:rPr>
              <a:t>prieinamesni</a:t>
            </a:r>
            <a:r>
              <a:rPr lang="lt-LT" sz="3200" dirty="0">
                <a:solidFill>
                  <a:srgbClr val="2330DC"/>
                </a:solidFill>
                <a:latin typeface="Roboto"/>
              </a:rPr>
              <a:t>, nes buvo gaminami masiškai. Taip atsirado sąvoka </a:t>
            </a:r>
            <a:r>
              <a:rPr lang="lt-LT" sz="3200" dirty="0">
                <a:solidFill>
                  <a:srgbClr val="C00000"/>
                </a:solidFill>
                <a:latin typeface="Roboto"/>
              </a:rPr>
              <a:t>„greitoji mada“</a:t>
            </a:r>
            <a:r>
              <a:rPr lang="lt-LT" sz="3200" dirty="0">
                <a:solidFill>
                  <a:srgbClr val="2330DC"/>
                </a:solidFill>
                <a:latin typeface="Roboto"/>
              </a:rPr>
              <a:t>.</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Pradėjus naudoti </a:t>
            </a:r>
            <a:r>
              <a:rPr lang="lt-LT" sz="3200" dirty="0">
                <a:solidFill>
                  <a:srgbClr val="C00000"/>
                </a:solidFill>
                <a:latin typeface="Roboto"/>
              </a:rPr>
              <a:t>sintetinius audinius </a:t>
            </a:r>
            <a:r>
              <a:rPr lang="lt-LT" sz="3200" dirty="0">
                <a:solidFill>
                  <a:srgbClr val="2330DC"/>
                </a:solidFill>
                <a:latin typeface="Roboto"/>
              </a:rPr>
              <a:t>iškilo naujų aplinkosaugos problemų, nes nailonas ir poliesteris buvo gaminami iš naftos cheminių produktų ir buvo biologiškai nesuyrantys.</a:t>
            </a:r>
          </a:p>
        </p:txBody>
      </p:sp>
    </p:spTree>
    <p:extLst>
      <p:ext uri="{BB962C8B-B14F-4D97-AF65-F5344CB8AC3E}">
        <p14:creationId xmlns:p14="http://schemas.microsoft.com/office/powerpoint/2010/main" val="21639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366250" y="1808955"/>
            <a:ext cx="8839200" cy="7386638"/>
          </a:xfrm>
        </p:spPr>
        <p:txBody>
          <a:bodyPr/>
          <a:lstStyle/>
          <a:p>
            <a:pPr marL="457200" indent="-457200">
              <a:buFont typeface="Arial" panose="020B0604020202020204" pitchFamily="34" charset="0"/>
              <a:buChar char="•"/>
            </a:pPr>
            <a:r>
              <a:rPr lang="lt-LT" sz="3200" dirty="0">
                <a:solidFill>
                  <a:srgbClr val="2330DC"/>
                </a:solidFill>
                <a:latin typeface="Roboto"/>
              </a:rPr>
              <a:t>Daugelį 60-ųjų ir 70-ųjų dizainerių įkvėpė vykę </a:t>
            </a:r>
            <a:r>
              <a:rPr lang="lt-LT" sz="3200" dirty="0">
                <a:solidFill>
                  <a:srgbClr val="C00000"/>
                </a:solidFill>
                <a:latin typeface="Roboto"/>
              </a:rPr>
              <a:t>aplinkosaugos judėjimai</a:t>
            </a:r>
            <a:r>
              <a:rPr lang="lt-LT" sz="3200" dirty="0">
                <a:solidFill>
                  <a:srgbClr val="2330DC"/>
                </a:solidFill>
                <a:latin typeface="Roboto"/>
              </a:rPr>
              <a:t>, todėl kurdami drabužius jie ėmė atsižvelgti į jų gamybos poveikį aplinkai.</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Dėl susirūpinimo aplinkosauga dizaineriai ir vartotojai domisi </a:t>
            </a:r>
            <a:r>
              <a:rPr lang="lt-LT" sz="3200" dirty="0">
                <a:solidFill>
                  <a:srgbClr val="C00000"/>
                </a:solidFill>
                <a:latin typeface="Roboto"/>
              </a:rPr>
              <a:t>natūraliais ir ekologiškais pluoštais</a:t>
            </a:r>
            <a:r>
              <a:rPr lang="lt-LT" sz="3200" dirty="0">
                <a:solidFill>
                  <a:srgbClr val="2330DC"/>
                </a:solidFill>
                <a:latin typeface="Roboto"/>
              </a:rPr>
              <a:t>. Taip pat padidėjo susidomėjimas amatininkų ir rankų darbo drabužiais.</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Aštuntajame dešimtmetyje atsiradus </a:t>
            </a:r>
            <a:r>
              <a:rPr lang="lt-LT" sz="3200" dirty="0">
                <a:solidFill>
                  <a:srgbClr val="C00000"/>
                </a:solidFill>
                <a:latin typeface="Roboto"/>
              </a:rPr>
              <a:t>Sąžiningos prekybos judėjimui</a:t>
            </a:r>
            <a:r>
              <a:rPr lang="lt-LT" sz="3200" dirty="0">
                <a:solidFill>
                  <a:srgbClr val="2330DC"/>
                </a:solidFill>
                <a:latin typeface="Roboto"/>
              </a:rPr>
              <a:t>, pagerėjo besivystančių šalių darbuotojų darbo sąlygos. Mados ir tekstilės pramonė pradeda sąžiningiau mokėti darbuotojams už darbą.</a:t>
            </a:r>
          </a:p>
        </p:txBody>
      </p:sp>
      <p:sp>
        <p:nvSpPr>
          <p:cNvPr id="6" name="Title 1"/>
          <p:cNvSpPr>
            <a:spLocks noGrp="1"/>
          </p:cNvSpPr>
          <p:nvPr>
            <p:ph type="ctrTitle"/>
          </p:nvPr>
        </p:nvSpPr>
        <p:spPr>
          <a:xfrm>
            <a:off x="1974850" y="2911475"/>
            <a:ext cx="6400800" cy="5181599"/>
          </a:xfrm>
        </p:spPr>
        <p:txBody>
          <a:bodyPr>
            <a:noAutofit/>
          </a:bodyPr>
          <a:lstStyle/>
          <a:p>
            <a:pPr algn="l"/>
            <a:br>
              <a:rPr lang="en-US" sz="5400" b="1" dirty="0">
                <a:solidFill>
                  <a:srgbClr val="2330DC"/>
                </a:solidFill>
              </a:rPr>
            </a:br>
            <a:r>
              <a:rPr lang="lt-LT" sz="5400" b="1" dirty="0">
                <a:solidFill>
                  <a:srgbClr val="2330DC"/>
                </a:solidFill>
              </a:rPr>
              <a:t>Aplinkosaugos ir etiškos mados judėjimai 1960-1980 m.</a:t>
            </a:r>
            <a:br>
              <a:rPr lang="lt-LT" sz="5400" b="1" dirty="0">
                <a:solidFill>
                  <a:srgbClr val="2330DC"/>
                </a:solidFill>
              </a:rPr>
            </a:br>
            <a:endParaRPr lang="en-US" sz="5400" b="1" dirty="0">
              <a:solidFill>
                <a:srgbClr val="2330DC"/>
              </a:solidFill>
            </a:endParaRPr>
          </a:p>
        </p:txBody>
      </p:sp>
    </p:spTree>
    <p:extLst>
      <p:ext uri="{BB962C8B-B14F-4D97-AF65-F5344CB8AC3E}">
        <p14:creationId xmlns:p14="http://schemas.microsoft.com/office/powerpoint/2010/main" val="19242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11423650" y="-60325"/>
            <a:ext cx="8686800" cy="11369675"/>
            <a:chOff x="10913235" y="86619"/>
            <a:chExt cx="9211945" cy="11308715"/>
          </a:xfrm>
        </p:grpSpPr>
        <p:sp>
          <p:nvSpPr>
            <p:cNvPr id="5" name="object 5"/>
            <p:cNvSpPr/>
            <p:nvPr/>
          </p:nvSpPr>
          <p:spPr>
            <a:xfrm>
              <a:off x="10913235" y="86619"/>
              <a:ext cx="9211945" cy="11308715"/>
            </a:xfrm>
            <a:custGeom>
              <a:avLst/>
              <a:gdLst/>
              <a:ahLst/>
              <a:cxnLst/>
              <a:rect l="l" t="t" r="r" b="b"/>
              <a:pathLst>
                <a:path w="9211944" h="11308715">
                  <a:moveTo>
                    <a:pt x="9211604" y="0"/>
                  </a:moveTo>
                  <a:lnTo>
                    <a:pt x="0" y="0"/>
                  </a:lnTo>
                  <a:lnTo>
                    <a:pt x="0" y="11308556"/>
                  </a:lnTo>
                  <a:lnTo>
                    <a:pt x="9211604" y="11308556"/>
                  </a:lnTo>
                  <a:lnTo>
                    <a:pt x="9211604" y="0"/>
                  </a:lnTo>
                  <a:close/>
                </a:path>
              </a:pathLst>
            </a:custGeom>
            <a:solidFill>
              <a:srgbClr val="2C34D7"/>
            </a:solidFill>
          </p:spPr>
          <p:txBody>
            <a:bodyPr wrap="square" lIns="0" tIns="0" rIns="0" bIns="0" rtlCol="0"/>
            <a:lstStyle/>
            <a:p>
              <a:endParaRPr/>
            </a:p>
          </p:txBody>
        </p:sp>
        <p:sp>
          <p:nvSpPr>
            <p:cNvPr id="6" name="object 6"/>
            <p:cNvSpPr/>
            <p:nvPr/>
          </p:nvSpPr>
          <p:spPr>
            <a:xfrm>
              <a:off x="13483176" y="7816844"/>
              <a:ext cx="4391666" cy="2425828"/>
            </a:xfrm>
            <a:custGeom>
              <a:avLst/>
              <a:gdLst/>
              <a:ahLst/>
              <a:cxnLst/>
              <a:rect l="l" t="t" r="r" b="b"/>
              <a:pathLst>
                <a:path w="4433569" h="2413000">
                  <a:moveTo>
                    <a:pt x="320929" y="1376006"/>
                  </a:moveTo>
                  <a:lnTo>
                    <a:pt x="318554" y="1349413"/>
                  </a:lnTo>
                  <a:lnTo>
                    <a:pt x="311416" y="1325765"/>
                  </a:lnTo>
                  <a:lnTo>
                    <a:pt x="309918" y="1323162"/>
                  </a:lnTo>
                  <a:lnTo>
                    <a:pt x="299504" y="1305064"/>
                  </a:lnTo>
                  <a:lnTo>
                    <a:pt x="282829" y="1287284"/>
                  </a:lnTo>
                  <a:lnTo>
                    <a:pt x="262039" y="1273009"/>
                  </a:lnTo>
                  <a:lnTo>
                    <a:pt x="237832" y="1262811"/>
                  </a:lnTo>
                  <a:lnTo>
                    <a:pt x="234048" y="1261973"/>
                  </a:lnTo>
                  <a:lnTo>
                    <a:pt x="234048" y="1370139"/>
                  </a:lnTo>
                  <a:lnTo>
                    <a:pt x="234048" y="1550212"/>
                  </a:lnTo>
                  <a:lnTo>
                    <a:pt x="209575" y="1589468"/>
                  </a:lnTo>
                  <a:lnTo>
                    <a:pt x="179146" y="1597177"/>
                  </a:lnTo>
                  <a:lnTo>
                    <a:pt x="90195" y="1597177"/>
                  </a:lnTo>
                  <a:lnTo>
                    <a:pt x="87655" y="1595005"/>
                  </a:lnTo>
                  <a:lnTo>
                    <a:pt x="87655" y="1325346"/>
                  </a:lnTo>
                  <a:lnTo>
                    <a:pt x="90195" y="1323162"/>
                  </a:lnTo>
                  <a:lnTo>
                    <a:pt x="179146" y="1323162"/>
                  </a:lnTo>
                  <a:lnTo>
                    <a:pt x="217639" y="1337183"/>
                  </a:lnTo>
                  <a:lnTo>
                    <a:pt x="234048" y="1370139"/>
                  </a:lnTo>
                  <a:lnTo>
                    <a:pt x="234048" y="1261973"/>
                  </a:lnTo>
                  <a:lnTo>
                    <a:pt x="210197" y="1256690"/>
                  </a:lnTo>
                  <a:lnTo>
                    <a:pt x="179146" y="1254658"/>
                  </a:lnTo>
                  <a:lnTo>
                    <a:pt x="2514" y="1254658"/>
                  </a:lnTo>
                  <a:lnTo>
                    <a:pt x="0" y="1256830"/>
                  </a:lnTo>
                  <a:lnTo>
                    <a:pt x="0" y="1663509"/>
                  </a:lnTo>
                  <a:lnTo>
                    <a:pt x="2514" y="1665693"/>
                  </a:lnTo>
                  <a:lnTo>
                    <a:pt x="179146" y="1665693"/>
                  </a:lnTo>
                  <a:lnTo>
                    <a:pt x="237832" y="1657540"/>
                  </a:lnTo>
                  <a:lnTo>
                    <a:pt x="282829" y="1633067"/>
                  </a:lnTo>
                  <a:lnTo>
                    <a:pt x="309918" y="1597177"/>
                  </a:lnTo>
                  <a:lnTo>
                    <a:pt x="311416" y="1594573"/>
                  </a:lnTo>
                  <a:lnTo>
                    <a:pt x="318554" y="1570926"/>
                  </a:lnTo>
                  <a:lnTo>
                    <a:pt x="320929" y="1544332"/>
                  </a:lnTo>
                  <a:lnTo>
                    <a:pt x="320929" y="1376006"/>
                  </a:lnTo>
                  <a:close/>
                </a:path>
                <a:path w="4433569" h="2413000">
                  <a:moveTo>
                    <a:pt x="575056" y="2171"/>
                  </a:moveTo>
                  <a:lnTo>
                    <a:pt x="572503" y="0"/>
                  </a:lnTo>
                  <a:lnTo>
                    <a:pt x="293230" y="0"/>
                  </a:lnTo>
                  <a:lnTo>
                    <a:pt x="290715" y="2171"/>
                  </a:lnTo>
                  <a:lnTo>
                    <a:pt x="290715" y="408889"/>
                  </a:lnTo>
                  <a:lnTo>
                    <a:pt x="293230" y="411035"/>
                  </a:lnTo>
                  <a:lnTo>
                    <a:pt x="375818" y="411035"/>
                  </a:lnTo>
                  <a:lnTo>
                    <a:pt x="378358" y="408889"/>
                  </a:lnTo>
                  <a:lnTo>
                    <a:pt x="378358" y="239014"/>
                  </a:lnTo>
                  <a:lnTo>
                    <a:pt x="380923" y="236842"/>
                  </a:lnTo>
                  <a:lnTo>
                    <a:pt x="539724" y="236842"/>
                  </a:lnTo>
                  <a:lnTo>
                    <a:pt x="542277" y="234657"/>
                  </a:lnTo>
                  <a:lnTo>
                    <a:pt x="542277" y="170510"/>
                  </a:lnTo>
                  <a:lnTo>
                    <a:pt x="539724" y="168325"/>
                  </a:lnTo>
                  <a:lnTo>
                    <a:pt x="380923" y="168325"/>
                  </a:lnTo>
                  <a:lnTo>
                    <a:pt x="378358" y="166179"/>
                  </a:lnTo>
                  <a:lnTo>
                    <a:pt x="378358" y="70688"/>
                  </a:lnTo>
                  <a:lnTo>
                    <a:pt x="380923" y="68503"/>
                  </a:lnTo>
                  <a:lnTo>
                    <a:pt x="567436" y="68503"/>
                  </a:lnTo>
                  <a:lnTo>
                    <a:pt x="572503" y="68503"/>
                  </a:lnTo>
                  <a:lnTo>
                    <a:pt x="575056" y="66357"/>
                  </a:lnTo>
                  <a:lnTo>
                    <a:pt x="575056" y="2171"/>
                  </a:lnTo>
                  <a:close/>
                </a:path>
                <a:path w="4433569" h="2413000">
                  <a:moveTo>
                    <a:pt x="690689" y="1256842"/>
                  </a:moveTo>
                  <a:lnTo>
                    <a:pt x="688124" y="1254645"/>
                  </a:lnTo>
                  <a:lnTo>
                    <a:pt x="408863" y="1254645"/>
                  </a:lnTo>
                  <a:lnTo>
                    <a:pt x="406336" y="1256842"/>
                  </a:lnTo>
                  <a:lnTo>
                    <a:pt x="406336" y="1663509"/>
                  </a:lnTo>
                  <a:lnTo>
                    <a:pt x="408863" y="1665693"/>
                  </a:lnTo>
                  <a:lnTo>
                    <a:pt x="683056" y="1665693"/>
                  </a:lnTo>
                  <a:lnTo>
                    <a:pt x="688124" y="1665693"/>
                  </a:lnTo>
                  <a:lnTo>
                    <a:pt x="690689" y="1663509"/>
                  </a:lnTo>
                  <a:lnTo>
                    <a:pt x="690689" y="1599361"/>
                  </a:lnTo>
                  <a:lnTo>
                    <a:pt x="688124" y="1597177"/>
                  </a:lnTo>
                  <a:lnTo>
                    <a:pt x="496544" y="1597177"/>
                  </a:lnTo>
                  <a:lnTo>
                    <a:pt x="493991" y="1595005"/>
                  </a:lnTo>
                  <a:lnTo>
                    <a:pt x="493991" y="1493672"/>
                  </a:lnTo>
                  <a:lnTo>
                    <a:pt x="496544" y="1491500"/>
                  </a:lnTo>
                  <a:lnTo>
                    <a:pt x="655345" y="1491500"/>
                  </a:lnTo>
                  <a:lnTo>
                    <a:pt x="657898" y="1489316"/>
                  </a:lnTo>
                  <a:lnTo>
                    <a:pt x="657898" y="1425168"/>
                  </a:lnTo>
                  <a:lnTo>
                    <a:pt x="655345" y="1422984"/>
                  </a:lnTo>
                  <a:lnTo>
                    <a:pt x="496544" y="1422984"/>
                  </a:lnTo>
                  <a:lnTo>
                    <a:pt x="493991" y="1420799"/>
                  </a:lnTo>
                  <a:lnTo>
                    <a:pt x="493991" y="1325346"/>
                  </a:lnTo>
                  <a:lnTo>
                    <a:pt x="496544" y="1323162"/>
                  </a:lnTo>
                  <a:lnTo>
                    <a:pt x="688124" y="1323162"/>
                  </a:lnTo>
                  <a:lnTo>
                    <a:pt x="690689" y="1320977"/>
                  </a:lnTo>
                  <a:lnTo>
                    <a:pt x="690689" y="1256842"/>
                  </a:lnTo>
                  <a:close/>
                </a:path>
                <a:path w="4433569" h="2413000">
                  <a:moveTo>
                    <a:pt x="955471" y="2171"/>
                  </a:moveTo>
                  <a:lnTo>
                    <a:pt x="952906" y="0"/>
                  </a:lnTo>
                  <a:lnTo>
                    <a:pt x="870331" y="0"/>
                  </a:lnTo>
                  <a:lnTo>
                    <a:pt x="867778" y="2171"/>
                  </a:lnTo>
                  <a:lnTo>
                    <a:pt x="867778" y="302094"/>
                  </a:lnTo>
                  <a:lnTo>
                    <a:pt x="866800" y="311772"/>
                  </a:lnTo>
                  <a:lnTo>
                    <a:pt x="834720" y="345719"/>
                  </a:lnTo>
                  <a:lnTo>
                    <a:pt x="813650" y="349072"/>
                  </a:lnTo>
                  <a:lnTo>
                    <a:pt x="776325" y="349072"/>
                  </a:lnTo>
                  <a:lnTo>
                    <a:pt x="737425" y="335368"/>
                  </a:lnTo>
                  <a:lnTo>
                    <a:pt x="721423" y="302094"/>
                  </a:lnTo>
                  <a:lnTo>
                    <a:pt x="721423" y="2171"/>
                  </a:lnTo>
                  <a:lnTo>
                    <a:pt x="718870" y="0"/>
                  </a:lnTo>
                  <a:lnTo>
                    <a:pt x="637057" y="0"/>
                  </a:lnTo>
                  <a:lnTo>
                    <a:pt x="634504" y="2171"/>
                  </a:lnTo>
                  <a:lnTo>
                    <a:pt x="634504" y="302094"/>
                  </a:lnTo>
                  <a:lnTo>
                    <a:pt x="635127" y="314833"/>
                  </a:lnTo>
                  <a:lnTo>
                    <a:pt x="649935" y="359613"/>
                  </a:lnTo>
                  <a:lnTo>
                    <a:pt x="682815" y="392696"/>
                  </a:lnTo>
                  <a:lnTo>
                    <a:pt x="717981" y="409105"/>
                  </a:lnTo>
                  <a:lnTo>
                    <a:pt x="760666" y="417055"/>
                  </a:lnTo>
                  <a:lnTo>
                    <a:pt x="776325" y="417588"/>
                  </a:lnTo>
                  <a:lnTo>
                    <a:pt x="813650" y="417588"/>
                  </a:lnTo>
                  <a:lnTo>
                    <a:pt x="858481" y="412800"/>
                  </a:lnTo>
                  <a:lnTo>
                    <a:pt x="896277" y="398983"/>
                  </a:lnTo>
                  <a:lnTo>
                    <a:pt x="932878" y="369062"/>
                  </a:lnTo>
                  <a:lnTo>
                    <a:pt x="952893" y="326961"/>
                  </a:lnTo>
                  <a:lnTo>
                    <a:pt x="955471" y="302094"/>
                  </a:lnTo>
                  <a:lnTo>
                    <a:pt x="955471" y="2171"/>
                  </a:lnTo>
                  <a:close/>
                </a:path>
                <a:path w="4433569" h="2413000">
                  <a:moveTo>
                    <a:pt x="1052817" y="1556715"/>
                  </a:moveTo>
                  <a:lnTo>
                    <a:pt x="1045565" y="1513344"/>
                  </a:lnTo>
                  <a:lnTo>
                    <a:pt x="1023442" y="1478445"/>
                  </a:lnTo>
                  <a:lnTo>
                    <a:pt x="986116" y="1449400"/>
                  </a:lnTo>
                  <a:lnTo>
                    <a:pt x="947851" y="1430248"/>
                  </a:lnTo>
                  <a:lnTo>
                    <a:pt x="889000" y="1407134"/>
                  </a:lnTo>
                  <a:lnTo>
                    <a:pt x="881748" y="1403972"/>
                  </a:lnTo>
                  <a:lnTo>
                    <a:pt x="846848" y="1377975"/>
                  </a:lnTo>
                  <a:lnTo>
                    <a:pt x="844664" y="1371422"/>
                  </a:lnTo>
                  <a:lnTo>
                    <a:pt x="844664" y="1363599"/>
                  </a:lnTo>
                  <a:lnTo>
                    <a:pt x="869619" y="1324165"/>
                  </a:lnTo>
                  <a:lnTo>
                    <a:pt x="899566" y="1316621"/>
                  </a:lnTo>
                  <a:lnTo>
                    <a:pt x="910996" y="1316621"/>
                  </a:lnTo>
                  <a:lnTo>
                    <a:pt x="951217" y="1335392"/>
                  </a:lnTo>
                  <a:lnTo>
                    <a:pt x="962088" y="1349248"/>
                  </a:lnTo>
                  <a:lnTo>
                    <a:pt x="966381" y="1354683"/>
                  </a:lnTo>
                  <a:lnTo>
                    <a:pt x="1045184" y="1329029"/>
                  </a:lnTo>
                  <a:lnTo>
                    <a:pt x="1046695" y="1327277"/>
                  </a:lnTo>
                  <a:lnTo>
                    <a:pt x="1046695" y="1322946"/>
                  </a:lnTo>
                  <a:lnTo>
                    <a:pt x="1023962" y="1290320"/>
                  </a:lnTo>
                  <a:lnTo>
                    <a:pt x="979322" y="1260233"/>
                  </a:lnTo>
                  <a:lnTo>
                    <a:pt x="935863" y="1249489"/>
                  </a:lnTo>
                  <a:lnTo>
                    <a:pt x="910996" y="1248143"/>
                  </a:lnTo>
                  <a:lnTo>
                    <a:pt x="899566" y="1248143"/>
                  </a:lnTo>
                  <a:lnTo>
                    <a:pt x="854760" y="1252715"/>
                  </a:lnTo>
                  <a:lnTo>
                    <a:pt x="816940" y="1266228"/>
                  </a:lnTo>
                  <a:lnTo>
                    <a:pt x="780351" y="1296568"/>
                  </a:lnTo>
                  <a:lnTo>
                    <a:pt x="760349" y="1338732"/>
                  </a:lnTo>
                  <a:lnTo>
                    <a:pt x="757783" y="1363599"/>
                  </a:lnTo>
                  <a:lnTo>
                    <a:pt x="758278" y="1375308"/>
                  </a:lnTo>
                  <a:lnTo>
                    <a:pt x="770267" y="1414932"/>
                  </a:lnTo>
                  <a:lnTo>
                    <a:pt x="798271" y="1446174"/>
                  </a:lnTo>
                  <a:lnTo>
                    <a:pt x="841717" y="1472742"/>
                  </a:lnTo>
                  <a:lnTo>
                    <a:pt x="925195" y="1509318"/>
                  </a:lnTo>
                  <a:lnTo>
                    <a:pt x="931951" y="1512608"/>
                  </a:lnTo>
                  <a:lnTo>
                    <a:pt x="963980" y="1541386"/>
                  </a:lnTo>
                  <a:lnTo>
                    <a:pt x="965898" y="1548485"/>
                  </a:lnTo>
                  <a:lnTo>
                    <a:pt x="965898" y="1556715"/>
                  </a:lnTo>
                  <a:lnTo>
                    <a:pt x="940955" y="1595996"/>
                  </a:lnTo>
                  <a:lnTo>
                    <a:pt x="910996" y="1603692"/>
                  </a:lnTo>
                  <a:lnTo>
                    <a:pt x="880516" y="1603692"/>
                  </a:lnTo>
                  <a:lnTo>
                    <a:pt x="843343" y="1589684"/>
                  </a:lnTo>
                  <a:lnTo>
                    <a:pt x="825614" y="1562277"/>
                  </a:lnTo>
                  <a:lnTo>
                    <a:pt x="823595" y="1560652"/>
                  </a:lnTo>
                  <a:lnTo>
                    <a:pt x="819531" y="1560652"/>
                  </a:lnTo>
                  <a:lnTo>
                    <a:pt x="818248" y="1560868"/>
                  </a:lnTo>
                  <a:lnTo>
                    <a:pt x="747852" y="1590662"/>
                  </a:lnTo>
                  <a:lnTo>
                    <a:pt x="746315" y="1592173"/>
                  </a:lnTo>
                  <a:lnTo>
                    <a:pt x="746315" y="1597393"/>
                  </a:lnTo>
                  <a:lnTo>
                    <a:pt x="772566" y="1633334"/>
                  </a:lnTo>
                  <a:lnTo>
                    <a:pt x="823328" y="1664550"/>
                  </a:lnTo>
                  <a:lnTo>
                    <a:pt x="880516" y="1672209"/>
                  </a:lnTo>
                  <a:lnTo>
                    <a:pt x="910996" y="1672209"/>
                  </a:lnTo>
                  <a:lnTo>
                    <a:pt x="955827" y="1667433"/>
                  </a:lnTo>
                  <a:lnTo>
                    <a:pt x="993711" y="1653616"/>
                  </a:lnTo>
                  <a:lnTo>
                    <a:pt x="1030795" y="1623682"/>
                  </a:lnTo>
                  <a:lnTo>
                    <a:pt x="1050328" y="1581607"/>
                  </a:lnTo>
                  <a:lnTo>
                    <a:pt x="1052195" y="1569478"/>
                  </a:lnTo>
                  <a:lnTo>
                    <a:pt x="1052817" y="1556715"/>
                  </a:lnTo>
                  <a:close/>
                </a:path>
                <a:path w="4433569" h="2413000">
                  <a:moveTo>
                    <a:pt x="1206004" y="1256842"/>
                  </a:moveTo>
                  <a:lnTo>
                    <a:pt x="1203439" y="1254645"/>
                  </a:lnTo>
                  <a:lnTo>
                    <a:pt x="1120863" y="1254645"/>
                  </a:lnTo>
                  <a:lnTo>
                    <a:pt x="1118349" y="1256842"/>
                  </a:lnTo>
                  <a:lnTo>
                    <a:pt x="1118349" y="1663509"/>
                  </a:lnTo>
                  <a:lnTo>
                    <a:pt x="1120863" y="1665693"/>
                  </a:lnTo>
                  <a:lnTo>
                    <a:pt x="1198372" y="1665693"/>
                  </a:lnTo>
                  <a:lnTo>
                    <a:pt x="1203439" y="1665693"/>
                  </a:lnTo>
                  <a:lnTo>
                    <a:pt x="1206004" y="1663509"/>
                  </a:lnTo>
                  <a:lnTo>
                    <a:pt x="1206004" y="1256842"/>
                  </a:lnTo>
                  <a:close/>
                </a:path>
                <a:path w="4433569" h="2413000">
                  <a:moveTo>
                    <a:pt x="1290904" y="2171"/>
                  </a:moveTo>
                  <a:lnTo>
                    <a:pt x="1288351" y="0"/>
                  </a:lnTo>
                  <a:lnTo>
                    <a:pt x="1009840" y="0"/>
                  </a:lnTo>
                  <a:lnTo>
                    <a:pt x="1007300" y="2171"/>
                  </a:lnTo>
                  <a:lnTo>
                    <a:pt x="1007300" y="66357"/>
                  </a:lnTo>
                  <a:lnTo>
                    <a:pt x="1009840" y="68503"/>
                  </a:lnTo>
                  <a:lnTo>
                    <a:pt x="1103083" y="68503"/>
                  </a:lnTo>
                  <a:lnTo>
                    <a:pt x="1105636" y="70688"/>
                  </a:lnTo>
                  <a:lnTo>
                    <a:pt x="1105636" y="408889"/>
                  </a:lnTo>
                  <a:lnTo>
                    <a:pt x="1108189" y="411035"/>
                  </a:lnTo>
                  <a:lnTo>
                    <a:pt x="1190002" y="411035"/>
                  </a:lnTo>
                  <a:lnTo>
                    <a:pt x="1192555" y="408889"/>
                  </a:lnTo>
                  <a:lnTo>
                    <a:pt x="1192555" y="70688"/>
                  </a:lnTo>
                  <a:lnTo>
                    <a:pt x="1195108" y="68503"/>
                  </a:lnTo>
                  <a:lnTo>
                    <a:pt x="1283284" y="68503"/>
                  </a:lnTo>
                  <a:lnTo>
                    <a:pt x="1288351" y="68503"/>
                  </a:lnTo>
                  <a:lnTo>
                    <a:pt x="1290904" y="66357"/>
                  </a:lnTo>
                  <a:lnTo>
                    <a:pt x="1290904" y="2171"/>
                  </a:lnTo>
                  <a:close/>
                </a:path>
                <a:path w="4433569" h="2413000">
                  <a:moveTo>
                    <a:pt x="1326032" y="1884146"/>
                  </a:moveTo>
                  <a:lnTo>
                    <a:pt x="1323479" y="1881962"/>
                  </a:lnTo>
                  <a:lnTo>
                    <a:pt x="1044206" y="1881962"/>
                  </a:lnTo>
                  <a:lnTo>
                    <a:pt x="1041679" y="1884146"/>
                  </a:lnTo>
                  <a:lnTo>
                    <a:pt x="1041679" y="2290864"/>
                  </a:lnTo>
                  <a:lnTo>
                    <a:pt x="1044206" y="2293010"/>
                  </a:lnTo>
                  <a:lnTo>
                    <a:pt x="1318412" y="2293010"/>
                  </a:lnTo>
                  <a:lnTo>
                    <a:pt x="1323479" y="2293010"/>
                  </a:lnTo>
                  <a:lnTo>
                    <a:pt x="1326032" y="2290864"/>
                  </a:lnTo>
                  <a:lnTo>
                    <a:pt x="1326032" y="2226678"/>
                  </a:lnTo>
                  <a:lnTo>
                    <a:pt x="1323479" y="2224494"/>
                  </a:lnTo>
                  <a:lnTo>
                    <a:pt x="1131887" y="2224494"/>
                  </a:lnTo>
                  <a:lnTo>
                    <a:pt x="1129334" y="2222347"/>
                  </a:lnTo>
                  <a:lnTo>
                    <a:pt x="1129334" y="2120989"/>
                  </a:lnTo>
                  <a:lnTo>
                    <a:pt x="1131887" y="2118817"/>
                  </a:lnTo>
                  <a:lnTo>
                    <a:pt x="1290688" y="2118817"/>
                  </a:lnTo>
                  <a:lnTo>
                    <a:pt x="1293241" y="2116620"/>
                  </a:lnTo>
                  <a:lnTo>
                    <a:pt x="1293241" y="2052485"/>
                  </a:lnTo>
                  <a:lnTo>
                    <a:pt x="1290688" y="2050288"/>
                  </a:lnTo>
                  <a:lnTo>
                    <a:pt x="1131887" y="2050288"/>
                  </a:lnTo>
                  <a:lnTo>
                    <a:pt x="1129334" y="2048141"/>
                  </a:lnTo>
                  <a:lnTo>
                    <a:pt x="1129334" y="1952663"/>
                  </a:lnTo>
                  <a:lnTo>
                    <a:pt x="1131887" y="1950466"/>
                  </a:lnTo>
                  <a:lnTo>
                    <a:pt x="1323479" y="1950466"/>
                  </a:lnTo>
                  <a:lnTo>
                    <a:pt x="1326032" y="1948319"/>
                  </a:lnTo>
                  <a:lnTo>
                    <a:pt x="1326032" y="1884146"/>
                  </a:lnTo>
                  <a:close/>
                </a:path>
                <a:path w="4433569" h="2413000">
                  <a:moveTo>
                    <a:pt x="1335239" y="1031836"/>
                  </a:moveTo>
                  <a:lnTo>
                    <a:pt x="1334985" y="1030770"/>
                  </a:lnTo>
                  <a:lnTo>
                    <a:pt x="1334465" y="1029893"/>
                  </a:lnTo>
                  <a:lnTo>
                    <a:pt x="1267587" y="864184"/>
                  </a:lnTo>
                  <a:lnTo>
                    <a:pt x="1262049" y="850480"/>
                  </a:lnTo>
                  <a:lnTo>
                    <a:pt x="1262049" y="846785"/>
                  </a:lnTo>
                  <a:lnTo>
                    <a:pt x="1265618" y="843407"/>
                  </a:lnTo>
                  <a:lnTo>
                    <a:pt x="1279829" y="836002"/>
                  </a:lnTo>
                  <a:lnTo>
                    <a:pt x="1286687" y="831126"/>
                  </a:lnTo>
                  <a:lnTo>
                    <a:pt x="1316189" y="796315"/>
                  </a:lnTo>
                  <a:lnTo>
                    <a:pt x="1316507" y="795667"/>
                  </a:lnTo>
                  <a:lnTo>
                    <a:pt x="1320850" y="786904"/>
                  </a:lnTo>
                  <a:lnTo>
                    <a:pt x="1324178" y="776909"/>
                  </a:lnTo>
                  <a:lnTo>
                    <a:pt x="1326184" y="766343"/>
                  </a:lnTo>
                  <a:lnTo>
                    <a:pt x="1326845" y="755205"/>
                  </a:lnTo>
                  <a:lnTo>
                    <a:pt x="1326845" y="748690"/>
                  </a:lnTo>
                  <a:lnTo>
                    <a:pt x="1317320" y="698461"/>
                  </a:lnTo>
                  <a:lnTo>
                    <a:pt x="1288745" y="659968"/>
                  </a:lnTo>
                  <a:lnTo>
                    <a:pt x="1243749" y="635495"/>
                  </a:lnTo>
                  <a:lnTo>
                    <a:pt x="1239964" y="634669"/>
                  </a:lnTo>
                  <a:lnTo>
                    <a:pt x="1239964" y="742823"/>
                  </a:lnTo>
                  <a:lnTo>
                    <a:pt x="1239964" y="748690"/>
                  </a:lnTo>
                  <a:lnTo>
                    <a:pt x="1214996" y="787958"/>
                  </a:lnTo>
                  <a:lnTo>
                    <a:pt x="1185062" y="795667"/>
                  </a:lnTo>
                  <a:lnTo>
                    <a:pt x="1096111" y="795667"/>
                  </a:lnTo>
                  <a:lnTo>
                    <a:pt x="1093571" y="793483"/>
                  </a:lnTo>
                  <a:lnTo>
                    <a:pt x="1093571" y="698030"/>
                  </a:lnTo>
                  <a:lnTo>
                    <a:pt x="1096111" y="695858"/>
                  </a:lnTo>
                  <a:lnTo>
                    <a:pt x="1185062" y="695858"/>
                  </a:lnTo>
                  <a:lnTo>
                    <a:pt x="1223556" y="709866"/>
                  </a:lnTo>
                  <a:lnTo>
                    <a:pt x="1239964" y="742823"/>
                  </a:lnTo>
                  <a:lnTo>
                    <a:pt x="1239964" y="634669"/>
                  </a:lnTo>
                  <a:lnTo>
                    <a:pt x="1216113" y="629386"/>
                  </a:lnTo>
                  <a:lnTo>
                    <a:pt x="1185062" y="627341"/>
                  </a:lnTo>
                  <a:lnTo>
                    <a:pt x="1008430" y="627341"/>
                  </a:lnTo>
                  <a:lnTo>
                    <a:pt x="1005916" y="629526"/>
                  </a:lnTo>
                  <a:lnTo>
                    <a:pt x="1005916" y="1036205"/>
                  </a:lnTo>
                  <a:lnTo>
                    <a:pt x="1008430" y="1038377"/>
                  </a:lnTo>
                  <a:lnTo>
                    <a:pt x="1091006" y="1038377"/>
                  </a:lnTo>
                  <a:lnTo>
                    <a:pt x="1093571" y="1036205"/>
                  </a:lnTo>
                  <a:lnTo>
                    <a:pt x="1093571" y="866355"/>
                  </a:lnTo>
                  <a:lnTo>
                    <a:pt x="1096111" y="864184"/>
                  </a:lnTo>
                  <a:lnTo>
                    <a:pt x="1169047" y="864184"/>
                  </a:lnTo>
                  <a:lnTo>
                    <a:pt x="1175131" y="868083"/>
                  </a:lnTo>
                  <a:lnTo>
                    <a:pt x="1242237" y="1033805"/>
                  </a:lnTo>
                  <a:lnTo>
                    <a:pt x="1244269" y="1036853"/>
                  </a:lnTo>
                  <a:lnTo>
                    <a:pt x="1246530" y="1038377"/>
                  </a:lnTo>
                  <a:lnTo>
                    <a:pt x="1332674" y="1038377"/>
                  </a:lnTo>
                  <a:lnTo>
                    <a:pt x="1335239" y="1036624"/>
                  </a:lnTo>
                  <a:lnTo>
                    <a:pt x="1335239" y="1031836"/>
                  </a:lnTo>
                  <a:close/>
                </a:path>
                <a:path w="4433569" h="2413000">
                  <a:moveTo>
                    <a:pt x="1619211" y="1322959"/>
                  </a:moveTo>
                  <a:lnTo>
                    <a:pt x="1597253" y="1290320"/>
                  </a:lnTo>
                  <a:lnTo>
                    <a:pt x="1552613" y="1260233"/>
                  </a:lnTo>
                  <a:lnTo>
                    <a:pt x="1509153" y="1249476"/>
                  </a:lnTo>
                  <a:lnTo>
                    <a:pt x="1484274" y="1248143"/>
                  </a:lnTo>
                  <a:lnTo>
                    <a:pt x="1433982" y="1248143"/>
                  </a:lnTo>
                  <a:lnTo>
                    <a:pt x="1389164" y="1252715"/>
                  </a:lnTo>
                  <a:lnTo>
                    <a:pt x="1351368" y="1266228"/>
                  </a:lnTo>
                  <a:lnTo>
                    <a:pt x="1314767" y="1296568"/>
                  </a:lnTo>
                  <a:lnTo>
                    <a:pt x="1294752" y="1338732"/>
                  </a:lnTo>
                  <a:lnTo>
                    <a:pt x="1292174" y="1363586"/>
                  </a:lnTo>
                  <a:lnTo>
                    <a:pt x="1292174" y="1556715"/>
                  </a:lnTo>
                  <a:lnTo>
                    <a:pt x="1302092" y="1604035"/>
                  </a:lnTo>
                  <a:lnTo>
                    <a:pt x="1330667" y="1640255"/>
                  </a:lnTo>
                  <a:lnTo>
                    <a:pt x="1375638" y="1663725"/>
                  </a:lnTo>
                  <a:lnTo>
                    <a:pt x="1418336" y="1671675"/>
                  </a:lnTo>
                  <a:lnTo>
                    <a:pt x="1433982" y="1672209"/>
                  </a:lnTo>
                  <a:lnTo>
                    <a:pt x="1471320" y="1672209"/>
                  </a:lnTo>
                  <a:lnTo>
                    <a:pt x="1516151" y="1667433"/>
                  </a:lnTo>
                  <a:lnTo>
                    <a:pt x="1553946" y="1653616"/>
                  </a:lnTo>
                  <a:lnTo>
                    <a:pt x="1590548" y="1623695"/>
                  </a:lnTo>
                  <a:lnTo>
                    <a:pt x="1610550" y="1581607"/>
                  </a:lnTo>
                  <a:lnTo>
                    <a:pt x="1613128" y="1453210"/>
                  </a:lnTo>
                  <a:lnTo>
                    <a:pt x="1441081" y="1451038"/>
                  </a:lnTo>
                  <a:lnTo>
                    <a:pt x="1438529" y="1517370"/>
                  </a:lnTo>
                  <a:lnTo>
                    <a:pt x="1522907" y="1519542"/>
                  </a:lnTo>
                  <a:lnTo>
                    <a:pt x="1525447" y="1521726"/>
                  </a:lnTo>
                  <a:lnTo>
                    <a:pt x="1524469" y="1566405"/>
                  </a:lnTo>
                  <a:lnTo>
                    <a:pt x="1492389" y="1600352"/>
                  </a:lnTo>
                  <a:lnTo>
                    <a:pt x="1471320" y="1603692"/>
                  </a:lnTo>
                  <a:lnTo>
                    <a:pt x="1433982" y="1603692"/>
                  </a:lnTo>
                  <a:lnTo>
                    <a:pt x="1395095" y="1589989"/>
                  </a:lnTo>
                  <a:lnTo>
                    <a:pt x="1379093" y="1556715"/>
                  </a:lnTo>
                  <a:lnTo>
                    <a:pt x="1379093" y="1363586"/>
                  </a:lnTo>
                  <a:lnTo>
                    <a:pt x="1403527" y="1324330"/>
                  </a:lnTo>
                  <a:lnTo>
                    <a:pt x="1433982" y="1316621"/>
                  </a:lnTo>
                  <a:lnTo>
                    <a:pt x="1484274" y="1316621"/>
                  </a:lnTo>
                  <a:lnTo>
                    <a:pt x="1523555" y="1334655"/>
                  </a:lnTo>
                  <a:lnTo>
                    <a:pt x="1540192" y="1358061"/>
                  </a:lnTo>
                  <a:lnTo>
                    <a:pt x="1541983" y="1359052"/>
                  </a:lnTo>
                  <a:lnTo>
                    <a:pt x="1546034" y="1359052"/>
                  </a:lnTo>
                  <a:lnTo>
                    <a:pt x="1547291" y="1358836"/>
                  </a:lnTo>
                  <a:lnTo>
                    <a:pt x="1617713" y="1329042"/>
                  </a:lnTo>
                  <a:lnTo>
                    <a:pt x="1619211" y="1327277"/>
                  </a:lnTo>
                  <a:lnTo>
                    <a:pt x="1619211" y="1325105"/>
                  </a:lnTo>
                  <a:lnTo>
                    <a:pt x="1619211" y="1322959"/>
                  </a:lnTo>
                  <a:close/>
                </a:path>
                <a:path w="4433569" h="2413000">
                  <a:moveTo>
                    <a:pt x="1663687" y="2171"/>
                  </a:moveTo>
                  <a:lnTo>
                    <a:pt x="1661134" y="0"/>
                  </a:lnTo>
                  <a:lnTo>
                    <a:pt x="1578546" y="0"/>
                  </a:lnTo>
                  <a:lnTo>
                    <a:pt x="1576006" y="2171"/>
                  </a:lnTo>
                  <a:lnTo>
                    <a:pt x="1576006" y="302094"/>
                  </a:lnTo>
                  <a:lnTo>
                    <a:pt x="1575028" y="311772"/>
                  </a:lnTo>
                  <a:lnTo>
                    <a:pt x="1542948" y="345719"/>
                  </a:lnTo>
                  <a:lnTo>
                    <a:pt x="1521879" y="349072"/>
                  </a:lnTo>
                  <a:lnTo>
                    <a:pt x="1484541" y="349072"/>
                  </a:lnTo>
                  <a:lnTo>
                    <a:pt x="1445641" y="335368"/>
                  </a:lnTo>
                  <a:lnTo>
                    <a:pt x="1429651" y="302094"/>
                  </a:lnTo>
                  <a:lnTo>
                    <a:pt x="1429651" y="2171"/>
                  </a:lnTo>
                  <a:lnTo>
                    <a:pt x="1427086" y="0"/>
                  </a:lnTo>
                  <a:lnTo>
                    <a:pt x="1345285" y="0"/>
                  </a:lnTo>
                  <a:lnTo>
                    <a:pt x="1342732" y="2171"/>
                  </a:lnTo>
                  <a:lnTo>
                    <a:pt x="1342732" y="302094"/>
                  </a:lnTo>
                  <a:lnTo>
                    <a:pt x="1343355" y="314833"/>
                  </a:lnTo>
                  <a:lnTo>
                    <a:pt x="1358150" y="359613"/>
                  </a:lnTo>
                  <a:lnTo>
                    <a:pt x="1391043" y="392696"/>
                  </a:lnTo>
                  <a:lnTo>
                    <a:pt x="1426197" y="409105"/>
                  </a:lnTo>
                  <a:lnTo>
                    <a:pt x="1468894" y="417055"/>
                  </a:lnTo>
                  <a:lnTo>
                    <a:pt x="1484541" y="417588"/>
                  </a:lnTo>
                  <a:lnTo>
                    <a:pt x="1521879" y="417588"/>
                  </a:lnTo>
                  <a:lnTo>
                    <a:pt x="1566697" y="412800"/>
                  </a:lnTo>
                  <a:lnTo>
                    <a:pt x="1604492" y="398983"/>
                  </a:lnTo>
                  <a:lnTo>
                    <a:pt x="1641106" y="369062"/>
                  </a:lnTo>
                  <a:lnTo>
                    <a:pt x="1661109" y="326961"/>
                  </a:lnTo>
                  <a:lnTo>
                    <a:pt x="1663687" y="302094"/>
                  </a:lnTo>
                  <a:lnTo>
                    <a:pt x="1663687" y="2171"/>
                  </a:lnTo>
                  <a:close/>
                </a:path>
                <a:path w="4433569" h="2413000">
                  <a:moveTo>
                    <a:pt x="1676057" y="629526"/>
                  </a:moveTo>
                  <a:lnTo>
                    <a:pt x="1673504" y="627329"/>
                  </a:lnTo>
                  <a:lnTo>
                    <a:pt x="1394231" y="627329"/>
                  </a:lnTo>
                  <a:lnTo>
                    <a:pt x="1391716" y="629526"/>
                  </a:lnTo>
                  <a:lnTo>
                    <a:pt x="1391716" y="1036205"/>
                  </a:lnTo>
                  <a:lnTo>
                    <a:pt x="1394231" y="1038377"/>
                  </a:lnTo>
                  <a:lnTo>
                    <a:pt x="1668437" y="1038377"/>
                  </a:lnTo>
                  <a:lnTo>
                    <a:pt x="1673504" y="1038377"/>
                  </a:lnTo>
                  <a:lnTo>
                    <a:pt x="1676057" y="1036205"/>
                  </a:lnTo>
                  <a:lnTo>
                    <a:pt x="1676057" y="972045"/>
                  </a:lnTo>
                  <a:lnTo>
                    <a:pt x="1673504" y="969873"/>
                  </a:lnTo>
                  <a:lnTo>
                    <a:pt x="1481924" y="969873"/>
                  </a:lnTo>
                  <a:lnTo>
                    <a:pt x="1479359" y="967689"/>
                  </a:lnTo>
                  <a:lnTo>
                    <a:pt x="1479359" y="866368"/>
                  </a:lnTo>
                  <a:lnTo>
                    <a:pt x="1481924" y="864184"/>
                  </a:lnTo>
                  <a:lnTo>
                    <a:pt x="1640725" y="864184"/>
                  </a:lnTo>
                  <a:lnTo>
                    <a:pt x="1643278" y="861999"/>
                  </a:lnTo>
                  <a:lnTo>
                    <a:pt x="1643278" y="797852"/>
                  </a:lnTo>
                  <a:lnTo>
                    <a:pt x="1640725" y="795667"/>
                  </a:lnTo>
                  <a:lnTo>
                    <a:pt x="1481924" y="795667"/>
                  </a:lnTo>
                  <a:lnTo>
                    <a:pt x="1479359" y="793483"/>
                  </a:lnTo>
                  <a:lnTo>
                    <a:pt x="1479359" y="698030"/>
                  </a:lnTo>
                  <a:lnTo>
                    <a:pt x="1481924" y="695845"/>
                  </a:lnTo>
                  <a:lnTo>
                    <a:pt x="1673504" y="695845"/>
                  </a:lnTo>
                  <a:lnTo>
                    <a:pt x="1676057" y="693674"/>
                  </a:lnTo>
                  <a:lnTo>
                    <a:pt x="1676057" y="629526"/>
                  </a:lnTo>
                  <a:close/>
                </a:path>
                <a:path w="4433569" h="2413000">
                  <a:moveTo>
                    <a:pt x="1727022" y="2003310"/>
                  </a:moveTo>
                  <a:lnTo>
                    <a:pt x="1717497" y="1953094"/>
                  </a:lnTo>
                  <a:lnTo>
                    <a:pt x="1688922" y="1914601"/>
                  </a:lnTo>
                  <a:lnTo>
                    <a:pt x="1643926" y="1890128"/>
                  </a:lnTo>
                  <a:lnTo>
                    <a:pt x="1640141" y="1889290"/>
                  </a:lnTo>
                  <a:lnTo>
                    <a:pt x="1640141" y="1997456"/>
                  </a:lnTo>
                  <a:lnTo>
                    <a:pt x="1640141" y="2177516"/>
                  </a:lnTo>
                  <a:lnTo>
                    <a:pt x="1615668" y="2216797"/>
                  </a:lnTo>
                  <a:lnTo>
                    <a:pt x="1585239" y="2224494"/>
                  </a:lnTo>
                  <a:lnTo>
                    <a:pt x="1496288" y="2224494"/>
                  </a:lnTo>
                  <a:lnTo>
                    <a:pt x="1493748" y="2222347"/>
                  </a:lnTo>
                  <a:lnTo>
                    <a:pt x="1493748" y="1952663"/>
                  </a:lnTo>
                  <a:lnTo>
                    <a:pt x="1496288" y="1950478"/>
                  </a:lnTo>
                  <a:lnTo>
                    <a:pt x="1585239" y="1950478"/>
                  </a:lnTo>
                  <a:lnTo>
                    <a:pt x="1623733" y="1964524"/>
                  </a:lnTo>
                  <a:lnTo>
                    <a:pt x="1640141" y="1997456"/>
                  </a:lnTo>
                  <a:lnTo>
                    <a:pt x="1640141" y="1889290"/>
                  </a:lnTo>
                  <a:lnTo>
                    <a:pt x="1616290" y="1884006"/>
                  </a:lnTo>
                  <a:lnTo>
                    <a:pt x="1585239" y="1881962"/>
                  </a:lnTo>
                  <a:lnTo>
                    <a:pt x="1408607" y="1881962"/>
                  </a:lnTo>
                  <a:lnTo>
                    <a:pt x="1406093" y="1884146"/>
                  </a:lnTo>
                  <a:lnTo>
                    <a:pt x="1406093" y="2290851"/>
                  </a:lnTo>
                  <a:lnTo>
                    <a:pt x="1408607" y="2292997"/>
                  </a:lnTo>
                  <a:lnTo>
                    <a:pt x="1585239" y="2292997"/>
                  </a:lnTo>
                  <a:lnTo>
                    <a:pt x="1643926" y="2284857"/>
                  </a:lnTo>
                  <a:lnTo>
                    <a:pt x="1688922" y="2260371"/>
                  </a:lnTo>
                  <a:lnTo>
                    <a:pt x="1716011" y="2224494"/>
                  </a:lnTo>
                  <a:lnTo>
                    <a:pt x="1727022" y="2171662"/>
                  </a:lnTo>
                  <a:lnTo>
                    <a:pt x="1727022" y="2003310"/>
                  </a:lnTo>
                  <a:close/>
                </a:path>
                <a:path w="4433569" h="2413000">
                  <a:moveTo>
                    <a:pt x="2011832" y="2382786"/>
                  </a:moveTo>
                  <a:lnTo>
                    <a:pt x="290715" y="2382786"/>
                  </a:lnTo>
                  <a:lnTo>
                    <a:pt x="290715" y="2412987"/>
                  </a:lnTo>
                  <a:lnTo>
                    <a:pt x="2011832" y="2412987"/>
                  </a:lnTo>
                  <a:lnTo>
                    <a:pt x="2011832" y="2382786"/>
                  </a:lnTo>
                  <a:close/>
                </a:path>
                <a:path w="4433569" h="2413000">
                  <a:moveTo>
                    <a:pt x="2011832" y="1761998"/>
                  </a:moveTo>
                  <a:lnTo>
                    <a:pt x="290715" y="1761998"/>
                  </a:lnTo>
                  <a:lnTo>
                    <a:pt x="290715" y="1792198"/>
                  </a:lnTo>
                  <a:lnTo>
                    <a:pt x="2011832" y="1792198"/>
                  </a:lnTo>
                  <a:lnTo>
                    <a:pt x="2011832" y="1761998"/>
                  </a:lnTo>
                  <a:close/>
                </a:path>
                <a:path w="4433569" h="2413000">
                  <a:moveTo>
                    <a:pt x="2011832" y="1256842"/>
                  </a:moveTo>
                  <a:lnTo>
                    <a:pt x="2009279" y="1254645"/>
                  </a:lnTo>
                  <a:lnTo>
                    <a:pt x="1928990" y="1254645"/>
                  </a:lnTo>
                  <a:lnTo>
                    <a:pt x="1926450" y="1256842"/>
                  </a:lnTo>
                  <a:lnTo>
                    <a:pt x="1929523" y="1522793"/>
                  </a:lnTo>
                  <a:lnTo>
                    <a:pt x="1773974" y="1257909"/>
                  </a:lnTo>
                  <a:lnTo>
                    <a:pt x="1767116" y="1254645"/>
                  </a:lnTo>
                  <a:lnTo>
                    <a:pt x="1697990" y="1254645"/>
                  </a:lnTo>
                  <a:lnTo>
                    <a:pt x="1695475" y="1256842"/>
                  </a:lnTo>
                  <a:lnTo>
                    <a:pt x="1695475" y="1663509"/>
                  </a:lnTo>
                  <a:lnTo>
                    <a:pt x="1697990" y="1665693"/>
                  </a:lnTo>
                  <a:lnTo>
                    <a:pt x="1779066" y="1665693"/>
                  </a:lnTo>
                  <a:lnTo>
                    <a:pt x="1781619" y="1663509"/>
                  </a:lnTo>
                  <a:lnTo>
                    <a:pt x="1777771" y="1400149"/>
                  </a:lnTo>
                  <a:lnTo>
                    <a:pt x="1934057" y="1662442"/>
                  </a:lnTo>
                  <a:lnTo>
                    <a:pt x="1940953" y="1665693"/>
                  </a:lnTo>
                  <a:lnTo>
                    <a:pt x="2004212" y="1665693"/>
                  </a:lnTo>
                  <a:lnTo>
                    <a:pt x="2009279" y="1665693"/>
                  </a:lnTo>
                  <a:lnTo>
                    <a:pt x="2011832" y="1663509"/>
                  </a:lnTo>
                  <a:lnTo>
                    <a:pt x="2011832" y="1256842"/>
                  </a:lnTo>
                  <a:close/>
                </a:path>
                <a:path w="4433569" h="2413000">
                  <a:moveTo>
                    <a:pt x="2011832" y="1131404"/>
                  </a:moveTo>
                  <a:lnTo>
                    <a:pt x="290715" y="1131404"/>
                  </a:lnTo>
                  <a:lnTo>
                    <a:pt x="290715" y="1161605"/>
                  </a:lnTo>
                  <a:lnTo>
                    <a:pt x="2011832" y="1161605"/>
                  </a:lnTo>
                  <a:lnTo>
                    <a:pt x="2011832" y="1131404"/>
                  </a:lnTo>
                  <a:close/>
                </a:path>
                <a:path w="4433569" h="2413000">
                  <a:moveTo>
                    <a:pt x="2011832" y="491248"/>
                  </a:moveTo>
                  <a:lnTo>
                    <a:pt x="290715" y="491248"/>
                  </a:lnTo>
                  <a:lnTo>
                    <a:pt x="290715" y="521449"/>
                  </a:lnTo>
                  <a:lnTo>
                    <a:pt x="2011832" y="521449"/>
                  </a:lnTo>
                  <a:lnTo>
                    <a:pt x="2011832" y="491248"/>
                  </a:lnTo>
                  <a:close/>
                </a:path>
                <a:path w="4433569" h="2413000">
                  <a:moveTo>
                    <a:pt x="2025129" y="1883714"/>
                  </a:moveTo>
                  <a:lnTo>
                    <a:pt x="2022335" y="1881962"/>
                  </a:lnTo>
                  <a:lnTo>
                    <a:pt x="1968715" y="1881962"/>
                  </a:lnTo>
                  <a:lnTo>
                    <a:pt x="1965159" y="1883283"/>
                  </a:lnTo>
                  <a:lnTo>
                    <a:pt x="1962873" y="1884578"/>
                  </a:lnTo>
                  <a:lnTo>
                    <a:pt x="1961870" y="1885899"/>
                  </a:lnTo>
                  <a:lnTo>
                    <a:pt x="1762874" y="2283879"/>
                  </a:lnTo>
                  <a:lnTo>
                    <a:pt x="1761871" y="2285631"/>
                  </a:lnTo>
                  <a:lnTo>
                    <a:pt x="1761337" y="2286927"/>
                  </a:lnTo>
                  <a:lnTo>
                    <a:pt x="1761337" y="2291296"/>
                  </a:lnTo>
                  <a:lnTo>
                    <a:pt x="1764169" y="2293010"/>
                  </a:lnTo>
                  <a:lnTo>
                    <a:pt x="1817776" y="2293010"/>
                  </a:lnTo>
                  <a:lnTo>
                    <a:pt x="1821307" y="2292578"/>
                  </a:lnTo>
                  <a:lnTo>
                    <a:pt x="1823618" y="2291296"/>
                  </a:lnTo>
                  <a:lnTo>
                    <a:pt x="2023618" y="1891118"/>
                  </a:lnTo>
                  <a:lnTo>
                    <a:pt x="2024634" y="1889366"/>
                  </a:lnTo>
                  <a:lnTo>
                    <a:pt x="2025129" y="1888083"/>
                  </a:lnTo>
                  <a:lnTo>
                    <a:pt x="2025129" y="1887181"/>
                  </a:lnTo>
                  <a:lnTo>
                    <a:pt x="2025129" y="1883714"/>
                  </a:lnTo>
                  <a:close/>
                </a:path>
                <a:path w="4433569" h="2413000">
                  <a:moveTo>
                    <a:pt x="2030780" y="929411"/>
                  </a:moveTo>
                  <a:lnTo>
                    <a:pt x="2023529" y="886028"/>
                  </a:lnTo>
                  <a:lnTo>
                    <a:pt x="2001418" y="851128"/>
                  </a:lnTo>
                  <a:lnTo>
                    <a:pt x="1964080" y="822096"/>
                  </a:lnTo>
                  <a:lnTo>
                    <a:pt x="1925828" y="802932"/>
                  </a:lnTo>
                  <a:lnTo>
                    <a:pt x="1866976" y="779818"/>
                  </a:lnTo>
                  <a:lnTo>
                    <a:pt x="1859724" y="776655"/>
                  </a:lnTo>
                  <a:lnTo>
                    <a:pt x="1824824" y="750658"/>
                  </a:lnTo>
                  <a:lnTo>
                    <a:pt x="1822627" y="744118"/>
                  </a:lnTo>
                  <a:lnTo>
                    <a:pt x="1822627" y="736282"/>
                  </a:lnTo>
                  <a:lnTo>
                    <a:pt x="1847596" y="696849"/>
                  </a:lnTo>
                  <a:lnTo>
                    <a:pt x="1877542" y="689305"/>
                  </a:lnTo>
                  <a:lnTo>
                    <a:pt x="1888972" y="689305"/>
                  </a:lnTo>
                  <a:lnTo>
                    <a:pt x="1929180" y="708075"/>
                  </a:lnTo>
                  <a:lnTo>
                    <a:pt x="1940052" y="721931"/>
                  </a:lnTo>
                  <a:lnTo>
                    <a:pt x="1944357" y="727367"/>
                  </a:lnTo>
                  <a:lnTo>
                    <a:pt x="2023160" y="701713"/>
                  </a:lnTo>
                  <a:lnTo>
                    <a:pt x="2024672" y="699973"/>
                  </a:lnTo>
                  <a:lnTo>
                    <a:pt x="2024672" y="695629"/>
                  </a:lnTo>
                  <a:lnTo>
                    <a:pt x="2001939" y="663003"/>
                  </a:lnTo>
                  <a:lnTo>
                    <a:pt x="1957298" y="632917"/>
                  </a:lnTo>
                  <a:lnTo>
                    <a:pt x="1913839" y="622173"/>
                  </a:lnTo>
                  <a:lnTo>
                    <a:pt x="1888972" y="620826"/>
                  </a:lnTo>
                  <a:lnTo>
                    <a:pt x="1877542" y="620826"/>
                  </a:lnTo>
                  <a:lnTo>
                    <a:pt x="1832737" y="625398"/>
                  </a:lnTo>
                  <a:lnTo>
                    <a:pt x="1794916" y="638924"/>
                  </a:lnTo>
                  <a:lnTo>
                    <a:pt x="1758327" y="669251"/>
                  </a:lnTo>
                  <a:lnTo>
                    <a:pt x="1738325" y="711415"/>
                  </a:lnTo>
                  <a:lnTo>
                    <a:pt x="1735759" y="736282"/>
                  </a:lnTo>
                  <a:lnTo>
                    <a:pt x="1736255" y="747991"/>
                  </a:lnTo>
                  <a:lnTo>
                    <a:pt x="1748243" y="787615"/>
                  </a:lnTo>
                  <a:lnTo>
                    <a:pt x="1776234" y="818870"/>
                  </a:lnTo>
                  <a:lnTo>
                    <a:pt x="1819694" y="845439"/>
                  </a:lnTo>
                  <a:lnTo>
                    <a:pt x="1903171" y="882002"/>
                  </a:lnTo>
                  <a:lnTo>
                    <a:pt x="1909927" y="885291"/>
                  </a:lnTo>
                  <a:lnTo>
                    <a:pt x="1941957" y="914082"/>
                  </a:lnTo>
                  <a:lnTo>
                    <a:pt x="1943862" y="921181"/>
                  </a:lnTo>
                  <a:lnTo>
                    <a:pt x="1943862" y="929411"/>
                  </a:lnTo>
                  <a:lnTo>
                    <a:pt x="1918919" y="968679"/>
                  </a:lnTo>
                  <a:lnTo>
                    <a:pt x="1888972" y="976376"/>
                  </a:lnTo>
                  <a:lnTo>
                    <a:pt x="1858479" y="976376"/>
                  </a:lnTo>
                  <a:lnTo>
                    <a:pt x="1821319" y="962367"/>
                  </a:lnTo>
                  <a:lnTo>
                    <a:pt x="1803590" y="934961"/>
                  </a:lnTo>
                  <a:lnTo>
                    <a:pt x="1801558" y="933348"/>
                  </a:lnTo>
                  <a:lnTo>
                    <a:pt x="1797507" y="933348"/>
                  </a:lnTo>
                  <a:lnTo>
                    <a:pt x="1796211" y="933551"/>
                  </a:lnTo>
                  <a:lnTo>
                    <a:pt x="1725828" y="963358"/>
                  </a:lnTo>
                  <a:lnTo>
                    <a:pt x="1724291" y="964857"/>
                  </a:lnTo>
                  <a:lnTo>
                    <a:pt x="1724291" y="970089"/>
                  </a:lnTo>
                  <a:lnTo>
                    <a:pt x="1750529" y="1006017"/>
                  </a:lnTo>
                  <a:lnTo>
                    <a:pt x="1801291" y="1037234"/>
                  </a:lnTo>
                  <a:lnTo>
                    <a:pt x="1858479" y="1044892"/>
                  </a:lnTo>
                  <a:lnTo>
                    <a:pt x="1888972" y="1044892"/>
                  </a:lnTo>
                  <a:lnTo>
                    <a:pt x="1933803" y="1040130"/>
                  </a:lnTo>
                  <a:lnTo>
                    <a:pt x="1971687" y="1026299"/>
                  </a:lnTo>
                  <a:lnTo>
                    <a:pt x="2008759" y="996378"/>
                  </a:lnTo>
                  <a:lnTo>
                    <a:pt x="2028304" y="954303"/>
                  </a:lnTo>
                  <a:lnTo>
                    <a:pt x="2030158" y="942162"/>
                  </a:lnTo>
                  <a:lnTo>
                    <a:pt x="2030780" y="929411"/>
                  </a:lnTo>
                  <a:close/>
                </a:path>
                <a:path w="4433569" h="2413000">
                  <a:moveTo>
                    <a:pt x="3830548" y="800442"/>
                  </a:moveTo>
                  <a:lnTo>
                    <a:pt x="3541369" y="812419"/>
                  </a:lnTo>
                  <a:lnTo>
                    <a:pt x="3159963" y="1508709"/>
                  </a:lnTo>
                  <a:lnTo>
                    <a:pt x="3453434" y="1501419"/>
                  </a:lnTo>
                  <a:lnTo>
                    <a:pt x="3830548" y="800442"/>
                  </a:lnTo>
                  <a:close/>
                </a:path>
                <a:path w="4433569" h="2413000">
                  <a:moveTo>
                    <a:pt x="4432986" y="1154557"/>
                  </a:moveTo>
                  <a:lnTo>
                    <a:pt x="4431919" y="1101559"/>
                  </a:lnTo>
                  <a:lnTo>
                    <a:pt x="4428756" y="1049731"/>
                  </a:lnTo>
                  <a:lnTo>
                    <a:pt x="4423486" y="998575"/>
                  </a:lnTo>
                  <a:lnTo>
                    <a:pt x="4416171" y="948321"/>
                  </a:lnTo>
                  <a:lnTo>
                    <a:pt x="4406798" y="899045"/>
                  </a:lnTo>
                  <a:lnTo>
                    <a:pt x="4395406" y="850811"/>
                  </a:lnTo>
                  <a:lnTo>
                    <a:pt x="4382033" y="803668"/>
                  </a:lnTo>
                  <a:lnTo>
                    <a:pt x="4366679" y="757682"/>
                  </a:lnTo>
                  <a:lnTo>
                    <a:pt x="4349369" y="712901"/>
                  </a:lnTo>
                  <a:lnTo>
                    <a:pt x="4330141" y="669404"/>
                  </a:lnTo>
                  <a:lnTo>
                    <a:pt x="4309008" y="627240"/>
                  </a:lnTo>
                  <a:lnTo>
                    <a:pt x="4285996" y="586460"/>
                  </a:lnTo>
                  <a:lnTo>
                    <a:pt x="4261129" y="547141"/>
                  </a:lnTo>
                  <a:lnTo>
                    <a:pt x="4234421" y="509333"/>
                  </a:lnTo>
                  <a:lnTo>
                    <a:pt x="4205909" y="473100"/>
                  </a:lnTo>
                  <a:lnTo>
                    <a:pt x="4178566" y="441909"/>
                  </a:lnTo>
                  <a:lnTo>
                    <a:pt x="4178566" y="1154557"/>
                  </a:lnTo>
                  <a:lnTo>
                    <a:pt x="4177334" y="1201191"/>
                  </a:lnTo>
                  <a:lnTo>
                    <a:pt x="4173664" y="1246949"/>
                  </a:lnTo>
                  <a:lnTo>
                    <a:pt x="4167555" y="1291780"/>
                  </a:lnTo>
                  <a:lnTo>
                    <a:pt x="4159046" y="1335595"/>
                  </a:lnTo>
                  <a:lnTo>
                    <a:pt x="4148124" y="1378356"/>
                  </a:lnTo>
                  <a:lnTo>
                    <a:pt x="4134828" y="1419974"/>
                  </a:lnTo>
                  <a:lnTo>
                    <a:pt x="4119181" y="1460385"/>
                  </a:lnTo>
                  <a:lnTo>
                    <a:pt x="4101173" y="1499527"/>
                  </a:lnTo>
                  <a:lnTo>
                    <a:pt x="4080840" y="1537322"/>
                  </a:lnTo>
                  <a:lnTo>
                    <a:pt x="4058196" y="1573733"/>
                  </a:lnTo>
                  <a:lnTo>
                    <a:pt x="4033253" y="1608658"/>
                  </a:lnTo>
                  <a:lnTo>
                    <a:pt x="4006024" y="1642046"/>
                  </a:lnTo>
                  <a:lnTo>
                    <a:pt x="3976547" y="1673834"/>
                  </a:lnTo>
                  <a:lnTo>
                    <a:pt x="3944810" y="1703959"/>
                  </a:lnTo>
                  <a:lnTo>
                    <a:pt x="3910850" y="1732330"/>
                  </a:lnTo>
                  <a:lnTo>
                    <a:pt x="3874681" y="1758911"/>
                  </a:lnTo>
                  <a:lnTo>
                    <a:pt x="3836314" y="1783613"/>
                  </a:lnTo>
                  <a:lnTo>
                    <a:pt x="3795776" y="1806371"/>
                  </a:lnTo>
                  <a:lnTo>
                    <a:pt x="3753066" y="1827136"/>
                  </a:lnTo>
                  <a:lnTo>
                    <a:pt x="3708209" y="1845830"/>
                  </a:lnTo>
                  <a:lnTo>
                    <a:pt x="3661219" y="1862378"/>
                  </a:lnTo>
                  <a:lnTo>
                    <a:pt x="3612121" y="1876717"/>
                  </a:lnTo>
                  <a:lnTo>
                    <a:pt x="3560927" y="1888794"/>
                  </a:lnTo>
                  <a:lnTo>
                    <a:pt x="3507663" y="1898535"/>
                  </a:lnTo>
                  <a:lnTo>
                    <a:pt x="3452330" y="1905863"/>
                  </a:lnTo>
                  <a:lnTo>
                    <a:pt x="3394951" y="1910715"/>
                  </a:lnTo>
                  <a:lnTo>
                    <a:pt x="2959963" y="1905508"/>
                  </a:lnTo>
                  <a:lnTo>
                    <a:pt x="2959963" y="1271549"/>
                  </a:lnTo>
                  <a:lnTo>
                    <a:pt x="3368535" y="544398"/>
                  </a:lnTo>
                  <a:lnTo>
                    <a:pt x="2959963" y="544398"/>
                  </a:lnTo>
                  <a:lnTo>
                    <a:pt x="2959963" y="397446"/>
                  </a:lnTo>
                  <a:lnTo>
                    <a:pt x="3270427" y="397446"/>
                  </a:lnTo>
                  <a:lnTo>
                    <a:pt x="3401161" y="398399"/>
                  </a:lnTo>
                  <a:lnTo>
                    <a:pt x="3465372" y="398373"/>
                  </a:lnTo>
                  <a:lnTo>
                    <a:pt x="3516325" y="400786"/>
                  </a:lnTo>
                  <a:lnTo>
                    <a:pt x="3570859" y="406412"/>
                  </a:lnTo>
                  <a:lnTo>
                    <a:pt x="3623322" y="414972"/>
                  </a:lnTo>
                  <a:lnTo>
                    <a:pt x="3673716" y="426466"/>
                  </a:lnTo>
                  <a:lnTo>
                    <a:pt x="3721989" y="440867"/>
                  </a:lnTo>
                  <a:lnTo>
                    <a:pt x="3768140" y="458190"/>
                  </a:lnTo>
                  <a:lnTo>
                    <a:pt x="3812133" y="478396"/>
                  </a:lnTo>
                  <a:lnTo>
                    <a:pt x="3853942" y="501484"/>
                  </a:lnTo>
                  <a:lnTo>
                    <a:pt x="3893566" y="527456"/>
                  </a:lnTo>
                  <a:lnTo>
                    <a:pt x="3930967" y="556285"/>
                  </a:lnTo>
                  <a:lnTo>
                    <a:pt x="3966121" y="587971"/>
                  </a:lnTo>
                  <a:lnTo>
                    <a:pt x="3996639" y="619912"/>
                  </a:lnTo>
                  <a:lnTo>
                    <a:pt x="4024934" y="654164"/>
                  </a:lnTo>
                  <a:lnTo>
                    <a:pt x="4050957" y="690638"/>
                  </a:lnTo>
                  <a:lnTo>
                    <a:pt x="4074693" y="729208"/>
                  </a:lnTo>
                  <a:lnTo>
                    <a:pt x="4096093" y="769785"/>
                  </a:lnTo>
                  <a:lnTo>
                    <a:pt x="4115104" y="812266"/>
                  </a:lnTo>
                  <a:lnTo>
                    <a:pt x="4131716" y="856564"/>
                  </a:lnTo>
                  <a:lnTo>
                    <a:pt x="4145877" y="902563"/>
                  </a:lnTo>
                  <a:lnTo>
                    <a:pt x="4157548" y="950163"/>
                  </a:lnTo>
                  <a:lnTo>
                    <a:pt x="4166679" y="999261"/>
                  </a:lnTo>
                  <a:lnTo>
                    <a:pt x="4173258" y="1049756"/>
                  </a:lnTo>
                  <a:lnTo>
                    <a:pt x="4177246" y="1101737"/>
                  </a:lnTo>
                  <a:lnTo>
                    <a:pt x="4178566" y="1154557"/>
                  </a:lnTo>
                  <a:lnTo>
                    <a:pt x="4178566" y="441909"/>
                  </a:lnTo>
                  <a:lnTo>
                    <a:pt x="4175595" y="438505"/>
                  </a:lnTo>
                  <a:lnTo>
                    <a:pt x="4143527" y="405599"/>
                  </a:lnTo>
                  <a:lnTo>
                    <a:pt x="4135399" y="398106"/>
                  </a:lnTo>
                  <a:lnTo>
                    <a:pt x="4134675" y="397446"/>
                  </a:lnTo>
                  <a:lnTo>
                    <a:pt x="4108920" y="373735"/>
                  </a:lnTo>
                  <a:lnTo>
                    <a:pt x="4072686" y="343877"/>
                  </a:lnTo>
                  <a:lnTo>
                    <a:pt x="4034866" y="316039"/>
                  </a:lnTo>
                  <a:lnTo>
                    <a:pt x="3995496" y="290220"/>
                  </a:lnTo>
                  <a:lnTo>
                    <a:pt x="3954602" y="266446"/>
                  </a:lnTo>
                  <a:lnTo>
                    <a:pt x="3912247" y="244729"/>
                  </a:lnTo>
                  <a:lnTo>
                    <a:pt x="3868458" y="225082"/>
                  </a:lnTo>
                  <a:lnTo>
                    <a:pt x="3823258" y="207530"/>
                  </a:lnTo>
                  <a:lnTo>
                    <a:pt x="3776700" y="192062"/>
                  </a:lnTo>
                  <a:lnTo>
                    <a:pt x="3728821" y="178701"/>
                  </a:lnTo>
                  <a:lnTo>
                    <a:pt x="3679660" y="167474"/>
                  </a:lnTo>
                  <a:lnTo>
                    <a:pt x="3629253" y="158381"/>
                  </a:lnTo>
                  <a:lnTo>
                    <a:pt x="3577640" y="151434"/>
                  </a:lnTo>
                  <a:lnTo>
                    <a:pt x="3524859" y="146659"/>
                  </a:lnTo>
                  <a:lnTo>
                    <a:pt x="3435108" y="143027"/>
                  </a:lnTo>
                  <a:lnTo>
                    <a:pt x="2705544" y="146850"/>
                  </a:lnTo>
                  <a:lnTo>
                    <a:pt x="2705544" y="975918"/>
                  </a:lnTo>
                  <a:lnTo>
                    <a:pt x="2303475" y="1679943"/>
                  </a:lnTo>
                  <a:lnTo>
                    <a:pt x="2705544" y="1679943"/>
                  </a:lnTo>
                  <a:lnTo>
                    <a:pt x="2705544" y="2150580"/>
                  </a:lnTo>
                  <a:lnTo>
                    <a:pt x="3461054" y="2148916"/>
                  </a:lnTo>
                  <a:lnTo>
                    <a:pt x="3516896" y="2144509"/>
                  </a:lnTo>
                  <a:lnTo>
                    <a:pt x="3571227" y="2137867"/>
                  </a:lnTo>
                  <a:lnTo>
                    <a:pt x="3624021" y="2129040"/>
                  </a:lnTo>
                  <a:lnTo>
                    <a:pt x="3675265" y="2118093"/>
                  </a:lnTo>
                  <a:lnTo>
                    <a:pt x="3724960" y="2105088"/>
                  </a:lnTo>
                  <a:lnTo>
                    <a:pt x="3773093" y="2090102"/>
                  </a:lnTo>
                  <a:lnTo>
                    <a:pt x="3819639" y="2073160"/>
                  </a:lnTo>
                  <a:lnTo>
                    <a:pt x="3864584" y="2054364"/>
                  </a:lnTo>
                  <a:lnTo>
                    <a:pt x="3907929" y="2033739"/>
                  </a:lnTo>
                  <a:lnTo>
                    <a:pt x="3949649" y="2011375"/>
                  </a:lnTo>
                  <a:lnTo>
                    <a:pt x="3989743" y="1987321"/>
                  </a:lnTo>
                  <a:lnTo>
                    <a:pt x="4028186" y="1961642"/>
                  </a:lnTo>
                  <a:lnTo>
                    <a:pt x="4064978" y="1934387"/>
                  </a:lnTo>
                  <a:lnTo>
                    <a:pt x="4100093" y="1905622"/>
                  </a:lnTo>
                  <a:lnTo>
                    <a:pt x="4133519" y="1875421"/>
                  </a:lnTo>
                  <a:lnTo>
                    <a:pt x="4165257" y="1843836"/>
                  </a:lnTo>
                  <a:lnTo>
                    <a:pt x="4195292" y="1810931"/>
                  </a:lnTo>
                  <a:lnTo>
                    <a:pt x="4223601" y="1776768"/>
                  </a:lnTo>
                  <a:lnTo>
                    <a:pt x="4250169" y="1741398"/>
                  </a:lnTo>
                  <a:lnTo>
                    <a:pt x="4274998" y="1704886"/>
                  </a:lnTo>
                  <a:lnTo>
                    <a:pt x="4298061" y="1667306"/>
                  </a:lnTo>
                  <a:lnTo>
                    <a:pt x="4319359" y="1628698"/>
                  </a:lnTo>
                  <a:lnTo>
                    <a:pt x="4338866" y="1589151"/>
                  </a:lnTo>
                  <a:lnTo>
                    <a:pt x="4356582" y="1548701"/>
                  </a:lnTo>
                  <a:lnTo>
                    <a:pt x="4372483" y="1507426"/>
                  </a:lnTo>
                  <a:lnTo>
                    <a:pt x="4386554" y="1465364"/>
                  </a:lnTo>
                  <a:lnTo>
                    <a:pt x="4398797" y="1422603"/>
                  </a:lnTo>
                  <a:lnTo>
                    <a:pt x="4409198" y="1379194"/>
                  </a:lnTo>
                  <a:lnTo>
                    <a:pt x="4417733" y="1335201"/>
                  </a:lnTo>
                  <a:lnTo>
                    <a:pt x="4424388" y="1290675"/>
                  </a:lnTo>
                  <a:lnTo>
                    <a:pt x="4429163" y="1245679"/>
                  </a:lnTo>
                  <a:lnTo>
                    <a:pt x="4432033" y="1200289"/>
                  </a:lnTo>
                  <a:lnTo>
                    <a:pt x="4432986" y="1154557"/>
                  </a:lnTo>
                  <a:close/>
                </a:path>
              </a:pathLst>
            </a:custGeom>
            <a:solidFill>
              <a:srgbClr val="FFFFFF"/>
            </a:solidFill>
          </p:spPr>
          <p:txBody>
            <a:bodyPr wrap="square" lIns="0" tIns="0" rIns="0" bIns="0" rtlCol="0"/>
            <a:lstStyle/>
            <a:p>
              <a:endParaRPr dirty="0"/>
            </a:p>
          </p:txBody>
        </p:sp>
      </p:grpSp>
      <p:sp>
        <p:nvSpPr>
          <p:cNvPr id="8" name="Title 7">
            <a:extLst>
              <a:ext uri="{FF2B5EF4-FFF2-40B4-BE49-F238E27FC236}">
                <a16:creationId xmlns:a16="http://schemas.microsoft.com/office/drawing/2014/main" id="{978AE6EC-6643-4531-A7A5-11BDDD47DF80}"/>
              </a:ext>
            </a:extLst>
          </p:cNvPr>
          <p:cNvSpPr>
            <a:spLocks noGrp="1"/>
          </p:cNvSpPr>
          <p:nvPr>
            <p:ph type="title"/>
          </p:nvPr>
        </p:nvSpPr>
        <p:spPr>
          <a:xfrm>
            <a:off x="751114" y="1205479"/>
            <a:ext cx="10062936" cy="4893647"/>
          </a:xfrm>
          <a:prstGeom prst="rect">
            <a:avLst/>
          </a:prstGeom>
        </p:spPr>
        <p:txBody>
          <a:bodyPr wrap="square">
            <a:spAutoFit/>
          </a:bodyPr>
          <a:lstStyle/>
          <a:p>
            <a:pPr rtl="0">
              <a:spcBef>
                <a:spcPts val="0"/>
              </a:spcBef>
              <a:spcAft>
                <a:spcPts val="0"/>
              </a:spcAft>
            </a:pPr>
            <a:r>
              <a:rPr lang="lt-LT" sz="5400" b="1" dirty="0">
                <a:solidFill>
                  <a:srgbClr val="2330DC"/>
                </a:solidFill>
                <a:latin typeface="Roboto"/>
              </a:rPr>
              <a:t>Tvarus </a:t>
            </a:r>
            <a:r>
              <a:rPr lang="pt-BR" sz="5400" b="1" dirty="0">
                <a:solidFill>
                  <a:srgbClr val="2330DC"/>
                </a:solidFill>
                <a:latin typeface="Roboto"/>
              </a:rPr>
              <a:t>mados dizain</a:t>
            </a:r>
            <a:r>
              <a:rPr lang="lt-LT" sz="5400" b="1" dirty="0" err="1">
                <a:solidFill>
                  <a:srgbClr val="2330DC"/>
                </a:solidFill>
                <a:latin typeface="Roboto"/>
              </a:rPr>
              <a:t>as</a:t>
            </a:r>
            <a:br>
              <a:rPr lang="lt-LT" sz="5400" b="1" dirty="0">
                <a:solidFill>
                  <a:srgbClr val="2330DC"/>
                </a:solidFill>
                <a:latin typeface="Roboto"/>
              </a:rPr>
            </a:br>
            <a:br>
              <a:rPr lang="lt-LT" sz="5400" dirty="0">
                <a:solidFill>
                  <a:srgbClr val="2330DC"/>
                </a:solidFill>
                <a:latin typeface="Roboto"/>
              </a:rPr>
            </a:br>
            <a:r>
              <a:rPr lang="lt-LT" sz="5400" dirty="0">
                <a:solidFill>
                  <a:srgbClr val="2330DC"/>
                </a:solidFill>
                <a:latin typeface="Roboto"/>
              </a:rPr>
              <a:t>1 modulis</a:t>
            </a:r>
            <a:r>
              <a:rPr lang="en-US" sz="4800" b="0" i="0" u="none" strike="noStrike" dirty="0">
                <a:solidFill>
                  <a:srgbClr val="2330DC"/>
                </a:solidFill>
                <a:effectLst/>
                <a:latin typeface="Roboto"/>
              </a:rPr>
              <a:t>: </a:t>
            </a:r>
            <a:r>
              <a:rPr lang="lt-LT" sz="4800" b="0" i="0" u="none" strike="noStrike" dirty="0">
                <a:solidFill>
                  <a:srgbClr val="2330DC"/>
                </a:solidFill>
                <a:effectLst/>
                <a:latin typeface="Roboto"/>
              </a:rPr>
              <a:t>Įvadas į tvarų </a:t>
            </a:r>
            <a:br>
              <a:rPr lang="lt-LT" sz="4800" b="0" i="0" u="none" strike="noStrike" dirty="0">
                <a:solidFill>
                  <a:srgbClr val="2330DC"/>
                </a:solidFill>
                <a:effectLst/>
                <a:latin typeface="Roboto"/>
              </a:rPr>
            </a:br>
            <a:r>
              <a:rPr lang="lt-LT" sz="4800" b="0" i="0" u="none" strike="noStrike" dirty="0">
                <a:solidFill>
                  <a:srgbClr val="2330DC"/>
                </a:solidFill>
                <a:effectLst/>
                <a:latin typeface="Roboto"/>
              </a:rPr>
              <a:t>mados dizainą</a:t>
            </a:r>
            <a:endParaRPr lang="en-US" sz="4800" b="0" dirty="0">
              <a:effectLst/>
            </a:endParaRPr>
          </a:p>
          <a:p>
            <a:br>
              <a:rPr lang="en-US" sz="5400" b="0" dirty="0">
                <a:effectLst/>
              </a:rPr>
            </a:br>
            <a:endParaRPr lang="en-US" sz="5400" dirty="0"/>
          </a:p>
        </p:txBody>
      </p:sp>
      <p:sp>
        <p:nvSpPr>
          <p:cNvPr id="10" name="Subtitle 4">
            <a:extLst>
              <a:ext uri="{FF2B5EF4-FFF2-40B4-BE49-F238E27FC236}">
                <a16:creationId xmlns:a16="http://schemas.microsoft.com/office/drawing/2014/main" id="{7509C046-FF2A-4BD5-AA80-0E24A1CF4383}"/>
              </a:ext>
            </a:extLst>
          </p:cNvPr>
          <p:cNvSpPr txBox="1">
            <a:spLocks/>
          </p:cNvSpPr>
          <p:nvPr/>
        </p:nvSpPr>
        <p:spPr>
          <a:xfrm>
            <a:off x="512020" y="5121275"/>
            <a:ext cx="10911629" cy="2492990"/>
          </a:xfrm>
          <a:prstGeom prst="rect">
            <a:avLst/>
          </a:prstGeom>
        </p:spPr>
        <p:txBody>
          <a:bodyPr wrap="square">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lt-LT" sz="3600" b="1" dirty="0">
                <a:solidFill>
                  <a:srgbClr val="2330DC"/>
                </a:solidFill>
                <a:latin typeface="Roboto"/>
              </a:rPr>
              <a:t>1.1 </a:t>
            </a:r>
            <a:r>
              <a:rPr lang="lt-LT" sz="3600" dirty="0">
                <a:solidFill>
                  <a:srgbClr val="2330DC"/>
                </a:solidFill>
                <a:latin typeface="Roboto"/>
              </a:rPr>
              <a:t>Tvarumo mados srityje apžvalga</a:t>
            </a:r>
          </a:p>
          <a:p>
            <a:pPr>
              <a:lnSpc>
                <a:spcPct val="150000"/>
              </a:lnSpc>
            </a:pPr>
            <a:r>
              <a:rPr lang="lt-LT" sz="3600" b="1" dirty="0">
                <a:solidFill>
                  <a:srgbClr val="2330DC"/>
                </a:solidFill>
                <a:latin typeface="Roboto"/>
              </a:rPr>
              <a:t>1.2 </a:t>
            </a:r>
            <a:r>
              <a:rPr lang="lt-LT" sz="3600" dirty="0">
                <a:solidFill>
                  <a:srgbClr val="2330DC"/>
                </a:solidFill>
                <a:latin typeface="Roboto"/>
              </a:rPr>
              <a:t>Tvarios mados istorija ir raida</a:t>
            </a:r>
          </a:p>
          <a:p>
            <a:pPr>
              <a:lnSpc>
                <a:spcPct val="150000"/>
              </a:lnSpc>
            </a:pPr>
            <a:r>
              <a:rPr lang="lt-LT" sz="3600" b="1" dirty="0">
                <a:solidFill>
                  <a:srgbClr val="2330DC"/>
                </a:solidFill>
                <a:latin typeface="Roboto"/>
              </a:rPr>
              <a:t>1.3 </a:t>
            </a:r>
            <a:r>
              <a:rPr lang="lt-LT" sz="3600" dirty="0">
                <a:solidFill>
                  <a:srgbClr val="2330DC"/>
                </a:solidFill>
                <a:latin typeface="Roboto"/>
              </a:rPr>
              <a:t>Pagrindiniai tvarumo iššūkiai mados pramonėje</a:t>
            </a:r>
          </a:p>
        </p:txBody>
      </p:sp>
      <p:pic>
        <p:nvPicPr>
          <p:cNvPr id="11" name="939AF575-6AF6-4BB3-9126-7EC897DBCBA2" descr="279A45AE-D265-492E-93B7-E685D366C955">
            <a:extLst>
              <a:ext uri="{FF2B5EF4-FFF2-40B4-BE49-F238E27FC236}">
                <a16:creationId xmlns:a16="http://schemas.microsoft.com/office/drawing/2014/main" id="{D571C056-4E90-447B-AB62-FC2FC1577D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22" y="9859582"/>
            <a:ext cx="3889950" cy="82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BD4F84B-999D-4DC2-8571-FE77FAE7D79B}"/>
              </a:ext>
            </a:extLst>
          </p:cNvPr>
          <p:cNvSpPr/>
          <p:nvPr/>
        </p:nvSpPr>
        <p:spPr>
          <a:xfrm>
            <a:off x="587828" y="9372599"/>
            <a:ext cx="5104667" cy="923330"/>
          </a:xfrm>
          <a:prstGeom prst="rect">
            <a:avLst/>
          </a:prstGeom>
        </p:spPr>
        <p:txBody>
          <a:bodyPr wrap="square">
            <a:spAutoFit/>
          </a:bodyPr>
          <a:lstStyle/>
          <a:p>
            <a:pPr rtl="0">
              <a:spcBef>
                <a:spcPts val="0"/>
              </a:spcBef>
              <a:spcAft>
                <a:spcPts val="0"/>
              </a:spcAft>
            </a:pPr>
            <a:r>
              <a:rPr lang="en-US" sz="1800" b="1" i="0" u="none" strike="noStrike" dirty="0">
                <a:solidFill>
                  <a:srgbClr val="2330DC"/>
                </a:solidFill>
                <a:effectLst/>
                <a:latin typeface="Roboto"/>
              </a:rPr>
              <a:t>2023-1-CY01-KA220-HED-000160668</a:t>
            </a:r>
            <a:endParaRPr lang="en-US" b="0" dirty="0">
              <a:effectLst/>
            </a:endParaRPr>
          </a:p>
          <a:p>
            <a:br>
              <a:rPr lang="en-US" b="0" dirty="0">
                <a:effectLst/>
              </a:rPr>
            </a:br>
            <a:endParaRPr lang="en-US" dirty="0"/>
          </a:p>
        </p:txBody>
      </p:sp>
      <p:pic>
        <p:nvPicPr>
          <p:cNvPr id="1028" name="Picture 4" descr="https://lh7-rt.googleusercontent.com/slidesz/AGV_vUffSp5bllk2jB8Mwq76zoIQ01fRSpNs5_DCTPNm8ODP69441V8lnW5q8JnDzOQlirFxu4dIlzQ4TuqNLqYCzr04LLPcCsNuS9lfYxSbmVPpkzigG5QocTgeoNODXiJs8x3zSDDKudw59XMQOipYEl8=s2048?key=9qSaRybv1hlA63CeB85maj2S">
            <a:extLst>
              <a:ext uri="{FF2B5EF4-FFF2-40B4-BE49-F238E27FC236}">
                <a16:creationId xmlns:a16="http://schemas.microsoft.com/office/drawing/2014/main" id="{FA872B82-E6C4-4CAE-BCF0-A30FF01B77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250" y="9769475"/>
            <a:ext cx="3025321" cy="1080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844DE86-E123-4ADA-9474-8352C3148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9744" y="9769475"/>
            <a:ext cx="2923491" cy="10677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366250" y="2658110"/>
            <a:ext cx="8839200" cy="5909310"/>
          </a:xfrm>
        </p:spPr>
        <p:txBody>
          <a:bodyPr/>
          <a:lstStyle/>
          <a:p>
            <a:pPr marL="457200" indent="-457200">
              <a:buFont typeface="Arial" panose="020B0604020202020204" pitchFamily="34" charset="0"/>
              <a:buChar char="•"/>
            </a:pPr>
            <a:r>
              <a:rPr lang="lt-LT" sz="3200" dirty="0">
                <a:solidFill>
                  <a:srgbClr val="2330DC"/>
                </a:solidFill>
                <a:latin typeface="Roboto"/>
              </a:rPr>
              <a:t>„</a:t>
            </a:r>
            <a:r>
              <a:rPr lang="lt-LT" sz="3200" dirty="0" err="1">
                <a:solidFill>
                  <a:srgbClr val="2330DC"/>
                </a:solidFill>
                <a:latin typeface="Roboto"/>
              </a:rPr>
              <a:t>Patagonia</a:t>
            </a:r>
            <a:r>
              <a:rPr lang="lt-LT" sz="3200" dirty="0">
                <a:solidFill>
                  <a:srgbClr val="2330DC"/>
                </a:solidFill>
                <a:latin typeface="Roboto"/>
              </a:rPr>
              <a:t>“ ir „</a:t>
            </a:r>
            <a:r>
              <a:rPr lang="lt-LT" sz="3200" dirty="0" err="1">
                <a:solidFill>
                  <a:srgbClr val="2330DC"/>
                </a:solidFill>
                <a:latin typeface="Roboto"/>
              </a:rPr>
              <a:t>Esprit</a:t>
            </a:r>
            <a:r>
              <a:rPr lang="lt-LT" sz="3200" dirty="0">
                <a:solidFill>
                  <a:srgbClr val="2330DC"/>
                </a:solidFill>
                <a:latin typeface="Roboto"/>
              </a:rPr>
              <a:t>“ pradėjo taikyti tvarios mados praktiką kaip savo prekės ženklo iniciatyvos dalį.</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Žiniasklaidai pradėjus </a:t>
            </a:r>
            <a:r>
              <a:rPr lang="lt-LT" sz="3200" dirty="0">
                <a:solidFill>
                  <a:srgbClr val="C00000"/>
                </a:solidFill>
                <a:latin typeface="Roboto"/>
              </a:rPr>
              <a:t>atskleisti prastas darbo sąlygas dirbtuvėse</a:t>
            </a:r>
            <a:r>
              <a:rPr lang="lt-LT" sz="3200" dirty="0">
                <a:solidFill>
                  <a:srgbClr val="2330DC"/>
                </a:solidFill>
                <a:latin typeface="Roboto"/>
              </a:rPr>
              <a:t>, kurios tiekė drabužius pagrindiniams mados prekių ženklams, darbo teisė tapo svarbia problema.</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Pradeda formuotis </a:t>
            </a:r>
            <a:r>
              <a:rPr lang="lt-LT" sz="3200" dirty="0">
                <a:solidFill>
                  <a:srgbClr val="C00000"/>
                </a:solidFill>
                <a:latin typeface="Roboto"/>
              </a:rPr>
              <a:t>ekologiška mada</a:t>
            </a:r>
            <a:r>
              <a:rPr lang="lt-LT" sz="3200" dirty="0">
                <a:solidFill>
                  <a:srgbClr val="2330DC"/>
                </a:solidFill>
                <a:latin typeface="Roboto"/>
              </a:rPr>
              <a:t>, nes dizaineriai savo kolekcijoms pradeda naudoti ekologiškas medžiagas.</a:t>
            </a:r>
          </a:p>
        </p:txBody>
      </p:sp>
      <p:sp>
        <p:nvSpPr>
          <p:cNvPr id="6" name="Title 1"/>
          <p:cNvSpPr>
            <a:spLocks noGrp="1"/>
          </p:cNvSpPr>
          <p:nvPr>
            <p:ph type="ctrTitle"/>
          </p:nvPr>
        </p:nvSpPr>
        <p:spPr>
          <a:xfrm>
            <a:off x="3194050" y="3140076"/>
            <a:ext cx="5181600" cy="4800599"/>
          </a:xfrm>
        </p:spPr>
        <p:txBody>
          <a:bodyPr>
            <a:noAutofit/>
          </a:bodyPr>
          <a:lstStyle/>
          <a:p>
            <a:pPr algn="l"/>
            <a:br>
              <a:rPr lang="en-US" sz="5400" b="1" dirty="0">
                <a:solidFill>
                  <a:srgbClr val="2330DC"/>
                </a:solidFill>
              </a:rPr>
            </a:br>
            <a:r>
              <a:rPr lang="en-US" sz="5400" b="1" dirty="0">
                <a:solidFill>
                  <a:srgbClr val="2330DC"/>
                </a:solidFill>
              </a:rPr>
              <a:t>1990-</a:t>
            </a:r>
            <a:r>
              <a:rPr lang="lt-LT" sz="5400" b="1" dirty="0" err="1">
                <a:solidFill>
                  <a:srgbClr val="2330DC"/>
                </a:solidFill>
              </a:rPr>
              <a:t>ųjų</a:t>
            </a:r>
            <a:r>
              <a:rPr lang="en-US" sz="5400" b="1" dirty="0">
                <a:solidFill>
                  <a:srgbClr val="2330DC"/>
                </a:solidFill>
              </a:rPr>
              <a:t> </a:t>
            </a:r>
            <a:r>
              <a:rPr lang="lt-LT" sz="5400" b="1" dirty="0">
                <a:solidFill>
                  <a:srgbClr val="2330DC"/>
                </a:solidFill>
              </a:rPr>
              <a:t>e</a:t>
            </a:r>
            <a:r>
              <a:rPr lang="en-US" sz="5400" b="1" dirty="0" err="1">
                <a:solidFill>
                  <a:srgbClr val="2330DC"/>
                </a:solidFill>
              </a:rPr>
              <a:t>kologiškos</a:t>
            </a:r>
            <a:r>
              <a:rPr lang="en-US" sz="5400" b="1" dirty="0">
                <a:solidFill>
                  <a:srgbClr val="2330DC"/>
                </a:solidFill>
              </a:rPr>
              <a:t> </a:t>
            </a:r>
            <a:r>
              <a:rPr lang="en-US" sz="5400" b="1" dirty="0" err="1">
                <a:solidFill>
                  <a:srgbClr val="2330DC"/>
                </a:solidFill>
              </a:rPr>
              <a:t>mados</a:t>
            </a:r>
            <a:r>
              <a:rPr lang="en-US" sz="5400" b="1" dirty="0">
                <a:solidFill>
                  <a:srgbClr val="2330DC"/>
                </a:solidFill>
              </a:rPr>
              <a:t> </a:t>
            </a:r>
            <a:r>
              <a:rPr lang="en-US" sz="5400" b="1" dirty="0" err="1">
                <a:solidFill>
                  <a:srgbClr val="2330DC"/>
                </a:solidFill>
              </a:rPr>
              <a:t>iškilimas</a:t>
            </a:r>
            <a:br>
              <a:rPr lang="en-US" sz="5400" b="1" dirty="0">
                <a:solidFill>
                  <a:srgbClr val="2330DC"/>
                </a:solidFill>
              </a:rPr>
            </a:br>
            <a:endParaRPr lang="en-US" sz="5400" b="1" dirty="0">
              <a:solidFill>
                <a:srgbClr val="2330DC"/>
              </a:solidFill>
            </a:endParaRPr>
          </a:p>
        </p:txBody>
      </p:sp>
    </p:spTree>
    <p:extLst>
      <p:ext uri="{BB962C8B-B14F-4D97-AF65-F5344CB8AC3E}">
        <p14:creationId xmlns:p14="http://schemas.microsoft.com/office/powerpoint/2010/main" val="283780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366250" y="1920875"/>
            <a:ext cx="9372600" cy="7879080"/>
          </a:xfrm>
        </p:spPr>
        <p:txBody>
          <a:bodyPr/>
          <a:lstStyle/>
          <a:p>
            <a:pPr marL="457200" indent="-457200">
              <a:buFont typeface="Arial" panose="020B0604020202020204" pitchFamily="34" charset="0"/>
              <a:buChar char="•"/>
            </a:pPr>
            <a:r>
              <a:rPr lang="lt-LT" sz="3200" dirty="0">
                <a:solidFill>
                  <a:srgbClr val="2330DC"/>
                </a:solidFill>
                <a:latin typeface="Roboto"/>
              </a:rPr>
              <a:t>Didesnės bendrovės, tokios kaip „H&amp;M“ ir „Nike“, taiko </a:t>
            </a:r>
            <a:r>
              <a:rPr lang="lt-LT" sz="3200" dirty="0">
                <a:solidFill>
                  <a:srgbClr val="C00000"/>
                </a:solidFill>
                <a:latin typeface="Roboto"/>
              </a:rPr>
              <a:t>įmonių socialinės atsakomybės </a:t>
            </a:r>
            <a:r>
              <a:rPr lang="lt-LT" sz="3200" dirty="0">
                <a:solidFill>
                  <a:srgbClr val="2330DC"/>
                </a:solidFill>
                <a:latin typeface="Roboto"/>
              </a:rPr>
              <a:t>(</a:t>
            </a:r>
            <a:r>
              <a:rPr lang="lt-LT" sz="3200" dirty="0" err="1">
                <a:solidFill>
                  <a:srgbClr val="2330DC"/>
                </a:solidFill>
                <a:latin typeface="Roboto"/>
              </a:rPr>
              <a:t>Corporate</a:t>
            </a:r>
            <a:r>
              <a:rPr lang="lt-LT" sz="3200" dirty="0">
                <a:solidFill>
                  <a:srgbClr val="2330DC"/>
                </a:solidFill>
                <a:latin typeface="Roboto"/>
              </a:rPr>
              <a:t> </a:t>
            </a:r>
            <a:r>
              <a:rPr lang="lt-LT" sz="3200" dirty="0" err="1">
                <a:solidFill>
                  <a:srgbClr val="2330DC"/>
                </a:solidFill>
                <a:latin typeface="Roboto"/>
              </a:rPr>
              <a:t>Social</a:t>
            </a:r>
            <a:r>
              <a:rPr lang="lt-LT" sz="3200" dirty="0">
                <a:solidFill>
                  <a:srgbClr val="2330DC"/>
                </a:solidFill>
                <a:latin typeface="Roboto"/>
              </a:rPr>
              <a:t> </a:t>
            </a:r>
            <a:r>
              <a:rPr lang="lt-LT" sz="3200" dirty="0" err="1">
                <a:solidFill>
                  <a:srgbClr val="2330DC"/>
                </a:solidFill>
                <a:latin typeface="Roboto"/>
              </a:rPr>
              <a:t>Responsibility</a:t>
            </a:r>
            <a:r>
              <a:rPr lang="lt-LT" sz="3200" dirty="0">
                <a:solidFill>
                  <a:srgbClr val="2330DC"/>
                </a:solidFill>
                <a:latin typeface="Roboto"/>
              </a:rPr>
              <a:t> - CSR) strategijas, žadėdamos mažinti poveikį aplinkai ir gerinti darbo sąlygas savo tiekimo grandinėse.</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2001 m. mados aktyvistė </a:t>
            </a:r>
            <a:r>
              <a:rPr lang="lt-LT" sz="3200" dirty="0" err="1">
                <a:solidFill>
                  <a:srgbClr val="2330DC"/>
                </a:solidFill>
                <a:latin typeface="Roboto"/>
              </a:rPr>
              <a:t>Stella</a:t>
            </a:r>
            <a:r>
              <a:rPr lang="lt-LT" sz="3200" dirty="0">
                <a:solidFill>
                  <a:srgbClr val="2330DC"/>
                </a:solidFill>
                <a:latin typeface="Roboto"/>
              </a:rPr>
              <a:t> </a:t>
            </a:r>
            <a:r>
              <a:rPr lang="lt-LT" sz="3200" dirty="0" err="1">
                <a:solidFill>
                  <a:srgbClr val="2330DC"/>
                </a:solidFill>
                <a:latin typeface="Roboto"/>
              </a:rPr>
              <a:t>McCartney</a:t>
            </a:r>
            <a:r>
              <a:rPr lang="lt-LT" sz="3200" dirty="0">
                <a:solidFill>
                  <a:srgbClr val="2330DC"/>
                </a:solidFill>
                <a:latin typeface="Roboto"/>
              </a:rPr>
              <a:t> pristato savo prekės ženklą, propaguojantį madą be žiaurumo, </a:t>
            </a:r>
            <a:r>
              <a:rPr lang="lt-LT" sz="3200" dirty="0" err="1">
                <a:solidFill>
                  <a:srgbClr val="2330DC"/>
                </a:solidFill>
                <a:latin typeface="Roboto"/>
              </a:rPr>
              <a:t>veganišką</a:t>
            </a:r>
            <a:r>
              <a:rPr lang="lt-LT" sz="3200" dirty="0">
                <a:solidFill>
                  <a:srgbClr val="2330DC"/>
                </a:solidFill>
                <a:latin typeface="Roboto"/>
              </a:rPr>
              <a:t> madą, ir tampa tvarios prabangos ikona.</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Vartotojai pradeda rinktis pirkinius remdamiesi informacija, kurią suteikia tokie sertifikatai kaip Pasaulinis ekologiškos tekstilės standartas ir Sąžiningos prekybos ženklai (</a:t>
            </a:r>
            <a:r>
              <a:rPr lang="en-US" sz="3200" dirty="0">
                <a:solidFill>
                  <a:srgbClr val="C00000"/>
                </a:solidFill>
                <a:latin typeface="Roboto"/>
              </a:rPr>
              <a:t>Global Organic Textile Standard (GOTS) and Fair Trade labels</a:t>
            </a:r>
            <a:r>
              <a:rPr lang="lt-LT" sz="3200" dirty="0">
                <a:solidFill>
                  <a:srgbClr val="2330DC"/>
                </a:solidFill>
                <a:latin typeface="Roboto"/>
              </a:rPr>
              <a:t>).</a:t>
            </a:r>
            <a:endParaRPr lang="en-US" sz="3200" dirty="0">
              <a:solidFill>
                <a:srgbClr val="2330DC"/>
              </a:solidFill>
              <a:latin typeface="Roboto"/>
            </a:endParaRPr>
          </a:p>
        </p:txBody>
      </p:sp>
      <p:sp>
        <p:nvSpPr>
          <p:cNvPr id="6" name="Title 1"/>
          <p:cNvSpPr>
            <a:spLocks noGrp="1"/>
          </p:cNvSpPr>
          <p:nvPr>
            <p:ph type="ctrTitle"/>
          </p:nvPr>
        </p:nvSpPr>
        <p:spPr>
          <a:xfrm>
            <a:off x="1289050" y="3140076"/>
            <a:ext cx="7696200" cy="4800599"/>
          </a:xfrm>
        </p:spPr>
        <p:txBody>
          <a:bodyPr>
            <a:noAutofit/>
          </a:bodyPr>
          <a:lstStyle/>
          <a:p>
            <a:pPr algn="l"/>
            <a:br>
              <a:rPr lang="en-US" sz="5400" b="1" dirty="0">
                <a:solidFill>
                  <a:srgbClr val="2330DC"/>
                </a:solidFill>
              </a:rPr>
            </a:br>
            <a:r>
              <a:rPr lang="en-US" sz="5400" b="1" dirty="0">
                <a:solidFill>
                  <a:srgbClr val="2330DC"/>
                </a:solidFill>
              </a:rPr>
              <a:t>2000 m. </a:t>
            </a:r>
            <a:br>
              <a:rPr lang="lt-LT" sz="5400" b="1" dirty="0">
                <a:solidFill>
                  <a:srgbClr val="2330DC"/>
                </a:solidFill>
              </a:rPr>
            </a:br>
            <a:r>
              <a:rPr lang="en-US" sz="5400" b="1" dirty="0" err="1">
                <a:solidFill>
                  <a:srgbClr val="2330DC"/>
                </a:solidFill>
              </a:rPr>
              <a:t>Tvarios</a:t>
            </a:r>
            <a:r>
              <a:rPr lang="en-US" sz="5400" b="1" dirty="0">
                <a:solidFill>
                  <a:srgbClr val="2330DC"/>
                </a:solidFill>
              </a:rPr>
              <a:t> </a:t>
            </a:r>
            <a:r>
              <a:rPr lang="en-US" sz="5400" b="1" dirty="0" err="1">
                <a:solidFill>
                  <a:srgbClr val="2330DC"/>
                </a:solidFill>
              </a:rPr>
              <a:t>mados</a:t>
            </a:r>
            <a:r>
              <a:rPr lang="en-US" sz="5400" b="1" dirty="0">
                <a:solidFill>
                  <a:srgbClr val="2330DC"/>
                </a:solidFill>
              </a:rPr>
              <a:t> </a:t>
            </a:r>
            <a:r>
              <a:rPr lang="en-US" sz="5400" b="1" dirty="0" err="1">
                <a:solidFill>
                  <a:srgbClr val="2330DC"/>
                </a:solidFill>
              </a:rPr>
              <a:t>lūžio</a:t>
            </a:r>
            <a:r>
              <a:rPr lang="en-US" sz="5400" b="1" dirty="0">
                <a:solidFill>
                  <a:srgbClr val="2330DC"/>
                </a:solidFill>
              </a:rPr>
              <a:t> </a:t>
            </a:r>
            <a:r>
              <a:rPr lang="en-US" sz="5400" b="1" dirty="0" err="1">
                <a:solidFill>
                  <a:srgbClr val="2330DC"/>
                </a:solidFill>
              </a:rPr>
              <a:t>taškas</a:t>
            </a:r>
            <a:br>
              <a:rPr lang="en-US" sz="5400" b="1" dirty="0">
                <a:solidFill>
                  <a:srgbClr val="2330DC"/>
                </a:solidFill>
              </a:rPr>
            </a:br>
            <a:endParaRPr lang="en-US" sz="5400" b="1" dirty="0">
              <a:solidFill>
                <a:srgbClr val="2330DC"/>
              </a:solidFill>
            </a:endParaRPr>
          </a:p>
        </p:txBody>
      </p:sp>
    </p:spTree>
    <p:extLst>
      <p:ext uri="{BB962C8B-B14F-4D97-AF65-F5344CB8AC3E}">
        <p14:creationId xmlns:p14="http://schemas.microsoft.com/office/powerpoint/2010/main" val="647404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8863965"/>
          </a:xfrm>
        </p:spPr>
        <p:txBody>
          <a:bodyPr/>
          <a:lstStyle/>
          <a:p>
            <a:pPr marL="457200" indent="-457200">
              <a:buFont typeface="Arial" panose="020B0604020202020204" pitchFamily="34" charset="0"/>
              <a:buChar char="•"/>
            </a:pPr>
            <a:r>
              <a:rPr lang="lt-LT" sz="3200" dirty="0">
                <a:solidFill>
                  <a:srgbClr val="2330DC"/>
                </a:solidFill>
                <a:latin typeface="Roboto" panose="02000000000000000000" pitchFamily="2" charset="0"/>
                <a:ea typeface="Roboto" panose="02000000000000000000" pitchFamily="2" charset="0"/>
              </a:rPr>
              <a:t>2013 m. </a:t>
            </a:r>
            <a:r>
              <a:rPr lang="lt-LT" sz="3200" dirty="0">
                <a:solidFill>
                  <a:srgbClr val="C00000"/>
                </a:solidFill>
                <a:latin typeface="Roboto" panose="02000000000000000000" pitchFamily="2" charset="0"/>
                <a:ea typeface="Roboto" panose="02000000000000000000" pitchFamily="2" charset="0"/>
              </a:rPr>
              <a:t>Bangladeše sugriuvus „</a:t>
            </a:r>
            <a:r>
              <a:rPr lang="lt-LT" sz="3200" dirty="0" err="1">
                <a:solidFill>
                  <a:srgbClr val="C00000"/>
                </a:solidFill>
                <a:latin typeface="Roboto" panose="02000000000000000000" pitchFamily="2" charset="0"/>
                <a:ea typeface="Roboto" panose="02000000000000000000" pitchFamily="2" charset="0"/>
              </a:rPr>
              <a:t>Rana</a:t>
            </a:r>
            <a:r>
              <a:rPr lang="lt-LT" sz="3200" dirty="0">
                <a:solidFill>
                  <a:srgbClr val="C00000"/>
                </a:solidFill>
                <a:latin typeface="Roboto" panose="02000000000000000000" pitchFamily="2" charset="0"/>
                <a:ea typeface="Roboto" panose="02000000000000000000" pitchFamily="2" charset="0"/>
              </a:rPr>
              <a:t> </a:t>
            </a:r>
            <a:r>
              <a:rPr lang="lt-LT" sz="3200" dirty="0" err="1">
                <a:solidFill>
                  <a:srgbClr val="C00000"/>
                </a:solidFill>
                <a:latin typeface="Roboto" panose="02000000000000000000" pitchFamily="2" charset="0"/>
                <a:ea typeface="Roboto" panose="02000000000000000000" pitchFamily="2" charset="0"/>
              </a:rPr>
              <a:t>Plaza</a:t>
            </a:r>
            <a:r>
              <a:rPr lang="lt-LT" sz="3200" dirty="0">
                <a:solidFill>
                  <a:srgbClr val="C00000"/>
                </a:solidFill>
                <a:latin typeface="Roboto" panose="02000000000000000000" pitchFamily="2" charset="0"/>
                <a:ea typeface="Roboto" panose="02000000000000000000" pitchFamily="2" charset="0"/>
              </a:rPr>
              <a:t>“ gamyklai </a:t>
            </a:r>
            <a:r>
              <a:rPr lang="lt-LT" sz="3200" dirty="0">
                <a:solidFill>
                  <a:srgbClr val="2330DC"/>
                </a:solidFill>
                <a:latin typeface="Roboto" panose="02000000000000000000" pitchFamily="2" charset="0"/>
                <a:ea typeface="Roboto" panose="02000000000000000000" pitchFamily="2" charset="0"/>
              </a:rPr>
              <a:t>žuvo daugiau kaip 1100 darbuotojų. Didžiausi prekių ženklai, tokie kaip „</a:t>
            </a:r>
            <a:r>
              <a:rPr lang="lt-LT" sz="3200" dirty="0" err="1">
                <a:solidFill>
                  <a:srgbClr val="2330DC"/>
                </a:solidFill>
                <a:latin typeface="Roboto" panose="02000000000000000000" pitchFamily="2" charset="0"/>
                <a:ea typeface="Roboto" panose="02000000000000000000" pitchFamily="2" charset="0"/>
              </a:rPr>
              <a:t>Zara</a:t>
            </a:r>
            <a:r>
              <a:rPr lang="lt-LT" sz="3200" dirty="0">
                <a:solidFill>
                  <a:srgbClr val="2330DC"/>
                </a:solidFill>
                <a:latin typeface="Roboto" panose="02000000000000000000" pitchFamily="2" charset="0"/>
                <a:ea typeface="Roboto" panose="02000000000000000000" pitchFamily="2" charset="0"/>
              </a:rPr>
              <a:t>“ ir „H&amp;M“, kritikuojami už greitąją madą. Mados ir tekstilės pramonėje pareikalauta </a:t>
            </a:r>
            <a:r>
              <a:rPr lang="lt-LT" sz="3200" dirty="0">
                <a:solidFill>
                  <a:srgbClr val="C00000"/>
                </a:solidFill>
                <a:latin typeface="Roboto" panose="02000000000000000000" pitchFamily="2" charset="0"/>
                <a:ea typeface="Roboto" panose="02000000000000000000" pitchFamily="2" charset="0"/>
              </a:rPr>
              <a:t>daugiau skaidrumo ir atskaitomybės</a:t>
            </a:r>
            <a:r>
              <a:rPr lang="lt-LT" sz="3200" dirty="0">
                <a:solidFill>
                  <a:srgbClr val="2330DC"/>
                </a:solidFill>
                <a:latin typeface="Roboto" panose="02000000000000000000" pitchFamily="2" charset="0"/>
                <a:ea typeface="Roboto" panose="02000000000000000000" pitchFamily="2" charset="0"/>
              </a:rPr>
              <a:t>.</a:t>
            </a:r>
          </a:p>
          <a:p>
            <a:pPr marL="457200" indent="-457200">
              <a:buFont typeface="Arial" panose="020B0604020202020204" pitchFamily="34" charset="0"/>
              <a:buChar char="•"/>
            </a:pPr>
            <a:endParaRPr lang="lt-LT" sz="3200" dirty="0">
              <a:solidFill>
                <a:srgbClr val="2330DC"/>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lt-LT" sz="3200" dirty="0">
                <a:solidFill>
                  <a:srgbClr val="2330DC"/>
                </a:solidFill>
                <a:latin typeface="Roboto" panose="02000000000000000000" pitchFamily="2" charset="0"/>
                <a:ea typeface="Roboto" panose="02000000000000000000" pitchFamily="2" charset="0"/>
              </a:rPr>
              <a:t>Mados pramonėje pradėta nagrinėti </a:t>
            </a:r>
            <a:r>
              <a:rPr lang="lt-LT" sz="3200" dirty="0">
                <a:solidFill>
                  <a:srgbClr val="C00000"/>
                </a:solidFill>
                <a:latin typeface="Roboto" panose="02000000000000000000" pitchFamily="2" charset="0"/>
                <a:ea typeface="Roboto" panose="02000000000000000000" pitchFamily="2" charset="0"/>
              </a:rPr>
              <a:t>„žiedinės mados“ </a:t>
            </a:r>
            <a:r>
              <a:rPr lang="lt-LT" sz="3200" dirty="0">
                <a:solidFill>
                  <a:srgbClr val="2330DC"/>
                </a:solidFill>
                <a:latin typeface="Roboto" panose="02000000000000000000" pitchFamily="2" charset="0"/>
                <a:ea typeface="Roboto" panose="02000000000000000000" pitchFamily="2" charset="0"/>
              </a:rPr>
              <a:t>koncepcija.</a:t>
            </a:r>
          </a:p>
          <a:p>
            <a:pPr marL="457200" indent="-457200">
              <a:buFont typeface="Arial" panose="020B0604020202020204" pitchFamily="34" charset="0"/>
              <a:buChar char="•"/>
            </a:pPr>
            <a:endParaRPr lang="lt-LT" sz="3200" dirty="0">
              <a:solidFill>
                <a:srgbClr val="2330DC"/>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lt-LT" sz="3200" dirty="0">
                <a:solidFill>
                  <a:srgbClr val="2330DC"/>
                </a:solidFill>
                <a:latin typeface="Roboto" panose="02000000000000000000" pitchFamily="2" charset="0"/>
                <a:ea typeface="Roboto" panose="02000000000000000000" pitchFamily="2" charset="0"/>
              </a:rPr>
              <a:t>Siekiant didinti pramonės lyderių ir vartotojų informuotumą, buvo organizuojamos tvarios mados savaitės ir konferencijos, pavyzdžiui, Kopenhagos mados viršūnių susitikimas. </a:t>
            </a:r>
          </a:p>
          <a:p>
            <a:pPr marL="457200" indent="-457200">
              <a:buFont typeface="Arial" panose="020B0604020202020204" pitchFamily="34" charset="0"/>
              <a:buChar char="•"/>
            </a:pPr>
            <a:endParaRPr lang="lt-LT" sz="3200" dirty="0">
              <a:solidFill>
                <a:srgbClr val="2330DC"/>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lt-LT" sz="3200" dirty="0">
                <a:solidFill>
                  <a:srgbClr val="2330DC"/>
                </a:solidFill>
                <a:latin typeface="Roboto" panose="02000000000000000000" pitchFamily="2" charset="0"/>
                <a:ea typeface="Roboto" panose="02000000000000000000" pitchFamily="2" charset="0"/>
              </a:rPr>
              <a:t>Sukurtos </a:t>
            </a:r>
            <a:r>
              <a:rPr lang="lt-LT" sz="3200" dirty="0">
                <a:solidFill>
                  <a:srgbClr val="C00000"/>
                </a:solidFill>
                <a:latin typeface="Roboto" panose="02000000000000000000" pitchFamily="2" charset="0"/>
                <a:ea typeface="Roboto" panose="02000000000000000000" pitchFamily="2" charset="0"/>
              </a:rPr>
              <a:t>inovatyvios medžiagos</a:t>
            </a:r>
            <a:r>
              <a:rPr lang="lt-LT" sz="3200" dirty="0">
                <a:solidFill>
                  <a:srgbClr val="2330DC"/>
                </a:solidFill>
                <a:latin typeface="Roboto" panose="02000000000000000000" pitchFamily="2" charset="0"/>
                <a:ea typeface="Roboto" panose="02000000000000000000" pitchFamily="2" charset="0"/>
              </a:rPr>
              <a:t>, pavyzdžiui, perdirbtas vandenynų plastikas, laboratorijoje užauginta oda ir biologiškai skaidūs audiniai.</a:t>
            </a:r>
          </a:p>
        </p:txBody>
      </p:sp>
      <p:sp>
        <p:nvSpPr>
          <p:cNvPr id="6" name="Title 1"/>
          <p:cNvSpPr>
            <a:spLocks noGrp="1"/>
          </p:cNvSpPr>
          <p:nvPr>
            <p:ph type="ctrTitle"/>
          </p:nvPr>
        </p:nvSpPr>
        <p:spPr>
          <a:xfrm>
            <a:off x="1289050" y="3140076"/>
            <a:ext cx="7696200" cy="4800599"/>
          </a:xfrm>
        </p:spPr>
        <p:txBody>
          <a:bodyPr>
            <a:noAutofit/>
          </a:bodyPr>
          <a:lstStyle/>
          <a:p>
            <a:pPr algn="l"/>
            <a:br>
              <a:rPr lang="lt-LT" sz="5400" b="1" dirty="0">
                <a:solidFill>
                  <a:srgbClr val="2330DC"/>
                </a:solidFill>
              </a:rPr>
            </a:br>
            <a:r>
              <a:rPr lang="lt-LT" sz="5400" b="1" dirty="0">
                <a:solidFill>
                  <a:srgbClr val="2330DC"/>
                </a:solidFill>
              </a:rPr>
              <a:t>2010 m.</a:t>
            </a:r>
            <a:br>
              <a:rPr lang="lt-LT" sz="5400" b="1" dirty="0">
                <a:solidFill>
                  <a:srgbClr val="2330DC"/>
                </a:solidFill>
              </a:rPr>
            </a:br>
            <a:r>
              <a:rPr lang="lt-LT" sz="5400" b="1" dirty="0">
                <a:solidFill>
                  <a:srgbClr val="2330DC"/>
                </a:solidFill>
              </a:rPr>
              <a:t>Tvari mada - pasaulinis judėjimas</a:t>
            </a:r>
            <a:br>
              <a:rPr lang="lt-LT" sz="5400" b="1" dirty="0">
                <a:solidFill>
                  <a:srgbClr val="2330DC"/>
                </a:solidFill>
              </a:rPr>
            </a:br>
            <a:endParaRPr lang="en-US" sz="5400" b="1" dirty="0">
              <a:solidFill>
                <a:srgbClr val="2330DC"/>
              </a:solidFill>
            </a:endParaRPr>
          </a:p>
        </p:txBody>
      </p:sp>
    </p:spTree>
    <p:extLst>
      <p:ext uri="{BB962C8B-B14F-4D97-AF65-F5344CB8AC3E}">
        <p14:creationId xmlns:p14="http://schemas.microsoft.com/office/powerpoint/2010/main" val="129800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289050" y="3140076"/>
            <a:ext cx="7696200" cy="4800599"/>
          </a:xfrm>
        </p:spPr>
        <p:txBody>
          <a:bodyPr>
            <a:noAutofit/>
          </a:bodyPr>
          <a:lstStyle/>
          <a:p>
            <a:pPr algn="l"/>
            <a:br>
              <a:rPr lang="en-US" sz="5400" b="1" dirty="0">
                <a:solidFill>
                  <a:srgbClr val="2330DC"/>
                </a:solidFill>
              </a:rPr>
            </a:br>
            <a:r>
              <a:rPr lang="en-US" sz="5400" b="1" dirty="0">
                <a:solidFill>
                  <a:srgbClr val="2330DC"/>
                </a:solidFill>
              </a:rPr>
              <a:t>2020</a:t>
            </a:r>
            <a:r>
              <a:rPr lang="lt-LT" sz="5400" b="1" dirty="0">
                <a:solidFill>
                  <a:srgbClr val="2330DC"/>
                </a:solidFill>
              </a:rPr>
              <a:t> m</a:t>
            </a:r>
            <a:r>
              <a:rPr lang="en-US" sz="5400" b="1" dirty="0">
                <a:solidFill>
                  <a:srgbClr val="2330DC"/>
                </a:solidFill>
              </a:rPr>
              <a:t>. </a:t>
            </a:r>
            <a:br>
              <a:rPr lang="lt-LT" sz="5400" b="1" dirty="0">
                <a:solidFill>
                  <a:srgbClr val="2330DC"/>
                </a:solidFill>
              </a:rPr>
            </a:br>
            <a:r>
              <a:rPr lang="en-US" sz="5400" b="1" dirty="0" err="1">
                <a:solidFill>
                  <a:srgbClr val="2330DC"/>
                </a:solidFill>
              </a:rPr>
              <a:t>Tvari</a:t>
            </a:r>
            <a:r>
              <a:rPr lang="en-US" sz="5400" b="1" dirty="0">
                <a:solidFill>
                  <a:srgbClr val="2330DC"/>
                </a:solidFill>
              </a:rPr>
              <a:t> </a:t>
            </a:r>
            <a:r>
              <a:rPr lang="en-US" sz="5400" b="1" dirty="0" err="1">
                <a:solidFill>
                  <a:srgbClr val="2330DC"/>
                </a:solidFill>
              </a:rPr>
              <a:t>mada</a:t>
            </a:r>
            <a:r>
              <a:rPr lang="en-US" sz="5400" b="1" dirty="0">
                <a:solidFill>
                  <a:srgbClr val="2330DC"/>
                </a:solidFill>
              </a:rPr>
              <a:t> </a:t>
            </a:r>
            <a:r>
              <a:rPr lang="en-US" sz="5400" b="1" dirty="0" err="1">
                <a:solidFill>
                  <a:srgbClr val="2330DC"/>
                </a:solidFill>
              </a:rPr>
              <a:t>ir</a:t>
            </a:r>
            <a:r>
              <a:rPr lang="en-US" sz="5400" b="1" dirty="0">
                <a:solidFill>
                  <a:srgbClr val="2330DC"/>
                </a:solidFill>
              </a:rPr>
              <a:t> </a:t>
            </a:r>
            <a:r>
              <a:rPr lang="en-US" sz="5400" b="1" dirty="0" err="1">
                <a:solidFill>
                  <a:srgbClr val="2330DC"/>
                </a:solidFill>
              </a:rPr>
              <a:t>ateitis</a:t>
            </a:r>
            <a:endParaRPr lang="en-US" sz="5400" b="1" dirty="0">
              <a:solidFill>
                <a:srgbClr val="2330DC"/>
              </a:solidFill>
            </a:endParaRPr>
          </a:p>
        </p:txBody>
      </p:sp>
      <p:sp>
        <p:nvSpPr>
          <p:cNvPr id="2" name="Rectangle 1"/>
          <p:cNvSpPr/>
          <p:nvPr/>
        </p:nvSpPr>
        <p:spPr>
          <a:xfrm>
            <a:off x="8451850" y="1692275"/>
            <a:ext cx="10563951" cy="7478970"/>
          </a:xfrm>
          <a:prstGeom prst="rect">
            <a:avLst/>
          </a:prstGeom>
        </p:spPr>
        <p:txBody>
          <a:bodyPr wrap="square">
            <a:spAutoFit/>
          </a:bodyPr>
          <a:lstStyle/>
          <a:p>
            <a:pPr marL="457200" indent="-457200">
              <a:buFont typeface="Arial" panose="020B0604020202020204" pitchFamily="34" charset="0"/>
              <a:buChar char="•"/>
            </a:pPr>
            <a:r>
              <a:rPr lang="lt-LT" sz="3200" dirty="0">
                <a:solidFill>
                  <a:srgbClr val="2330DC"/>
                </a:solidFill>
                <a:latin typeface="Roboto"/>
              </a:rPr>
              <a:t>Vartotojai ėmė geriau suvokti greitosios mados poveikį aplinkai. Todėl </a:t>
            </a:r>
            <a:r>
              <a:rPr lang="lt-LT" sz="3200" dirty="0">
                <a:solidFill>
                  <a:srgbClr val="C00000"/>
                </a:solidFill>
                <a:latin typeface="Roboto"/>
              </a:rPr>
              <a:t>„lėtoji mada“ </a:t>
            </a:r>
            <a:r>
              <a:rPr lang="lt-LT" sz="3200" dirty="0">
                <a:solidFill>
                  <a:srgbClr val="2330DC"/>
                </a:solidFill>
                <a:latin typeface="Roboto"/>
              </a:rPr>
              <a:t>tapo populiari tarp vartotojų.</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Daugiausia dėmesio skiriama technologinėms naujovėms, kurios padės užtikrinti, kad mada taptų tvaresnė mažinant atliekų kiekį ir išteklius.</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Vartotojai ir aktyvistai reikalauja </a:t>
            </a:r>
            <a:r>
              <a:rPr lang="lt-LT" sz="3200" dirty="0">
                <a:solidFill>
                  <a:srgbClr val="C00000"/>
                </a:solidFill>
                <a:latin typeface="Roboto"/>
              </a:rPr>
              <a:t>prekės ženklo atsakomybės</a:t>
            </a:r>
            <a:r>
              <a:rPr lang="lt-LT" sz="3200" dirty="0">
                <a:solidFill>
                  <a:srgbClr val="2330DC"/>
                </a:solidFill>
                <a:latin typeface="Roboto"/>
              </a:rPr>
              <a:t>. Įmonės turi matuoti savo poveikį aplinkai ir apie jį pranešti.</a:t>
            </a:r>
          </a:p>
          <a:p>
            <a:pPr marL="457200" indent="-457200">
              <a:buFont typeface="Arial" panose="020B0604020202020204" pitchFamily="34" charset="0"/>
              <a:buChar char="•"/>
            </a:pPr>
            <a:endParaRPr lang="lt-LT" sz="3200" dirty="0">
              <a:solidFill>
                <a:srgbClr val="2330DC"/>
              </a:solidFill>
              <a:latin typeface="Roboto"/>
            </a:endParaRPr>
          </a:p>
          <a:p>
            <a:pPr marL="457200" indent="-457200">
              <a:buFont typeface="Arial" panose="020B0604020202020204" pitchFamily="34" charset="0"/>
              <a:buChar char="•"/>
            </a:pPr>
            <a:r>
              <a:rPr lang="lt-LT" sz="3200" dirty="0">
                <a:solidFill>
                  <a:srgbClr val="2330DC"/>
                </a:solidFill>
                <a:latin typeface="Roboto"/>
              </a:rPr>
              <a:t>Vartotojų pirkimo elgsenos pokyčiai atsiradus drabužių nuomos platformoms (pvz., </a:t>
            </a:r>
            <a:r>
              <a:rPr lang="lt-LT" sz="3200" dirty="0" err="1">
                <a:solidFill>
                  <a:srgbClr val="2330DC"/>
                </a:solidFill>
                <a:latin typeface="Roboto"/>
              </a:rPr>
              <a:t>Rent</a:t>
            </a:r>
            <a:r>
              <a:rPr lang="lt-LT" sz="3200" dirty="0">
                <a:solidFill>
                  <a:srgbClr val="2330DC"/>
                </a:solidFill>
                <a:latin typeface="Roboto"/>
              </a:rPr>
              <a:t> </a:t>
            </a:r>
            <a:r>
              <a:rPr lang="lt-LT" sz="3200" dirty="0" err="1">
                <a:solidFill>
                  <a:srgbClr val="2330DC"/>
                </a:solidFill>
                <a:latin typeface="Roboto"/>
              </a:rPr>
              <a:t>the</a:t>
            </a:r>
            <a:r>
              <a:rPr lang="lt-LT" sz="3200" dirty="0">
                <a:solidFill>
                  <a:srgbClr val="2330DC"/>
                </a:solidFill>
                <a:latin typeface="Roboto"/>
              </a:rPr>
              <a:t> </a:t>
            </a:r>
            <a:r>
              <a:rPr lang="lt-LT" sz="3200" dirty="0" err="1">
                <a:solidFill>
                  <a:srgbClr val="2330DC"/>
                </a:solidFill>
                <a:latin typeface="Roboto"/>
              </a:rPr>
              <a:t>Runway</a:t>
            </a:r>
            <a:r>
              <a:rPr lang="lt-LT" sz="3200" dirty="0">
                <a:solidFill>
                  <a:srgbClr val="2330DC"/>
                </a:solidFill>
                <a:latin typeface="Roboto"/>
              </a:rPr>
              <a:t>) ir dėvėtų drabužių (pvz., </a:t>
            </a:r>
            <a:r>
              <a:rPr lang="lt-LT" sz="3200" dirty="0" err="1">
                <a:solidFill>
                  <a:srgbClr val="2330DC"/>
                </a:solidFill>
                <a:latin typeface="Roboto"/>
              </a:rPr>
              <a:t>ThredUp</a:t>
            </a:r>
            <a:r>
              <a:rPr lang="lt-LT" sz="3200" dirty="0">
                <a:solidFill>
                  <a:srgbClr val="2330DC"/>
                </a:solidFill>
                <a:latin typeface="Roboto"/>
              </a:rPr>
              <a:t>, </a:t>
            </a:r>
            <a:r>
              <a:rPr lang="lt-LT" sz="3200" dirty="0" err="1">
                <a:solidFill>
                  <a:srgbClr val="2330DC"/>
                </a:solidFill>
                <a:latin typeface="Roboto"/>
              </a:rPr>
              <a:t>Depop</a:t>
            </a:r>
            <a:r>
              <a:rPr lang="lt-LT" sz="3200" dirty="0">
                <a:solidFill>
                  <a:srgbClr val="2330DC"/>
                </a:solidFill>
                <a:latin typeface="Roboto"/>
              </a:rPr>
              <a:t>, </a:t>
            </a:r>
            <a:r>
              <a:rPr lang="lt-LT" sz="3200" dirty="0" err="1">
                <a:solidFill>
                  <a:srgbClr val="2330DC"/>
                </a:solidFill>
                <a:latin typeface="Roboto"/>
              </a:rPr>
              <a:t>Vinted</a:t>
            </a:r>
            <a:r>
              <a:rPr lang="lt-LT" sz="3200" dirty="0">
                <a:solidFill>
                  <a:srgbClr val="2330DC"/>
                </a:solidFill>
                <a:latin typeface="Roboto"/>
              </a:rPr>
              <a:t>).</a:t>
            </a:r>
          </a:p>
        </p:txBody>
      </p:sp>
    </p:spTree>
    <p:extLst>
      <p:ext uri="{BB962C8B-B14F-4D97-AF65-F5344CB8AC3E}">
        <p14:creationId xmlns:p14="http://schemas.microsoft.com/office/powerpoint/2010/main" val="1176769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7050" y="2750121"/>
            <a:ext cx="9752902" cy="7315200"/>
          </a:xfrm>
        </p:spPr>
      </p:pic>
      <p:sp>
        <p:nvSpPr>
          <p:cNvPr id="4" name="Content Placeholder 3"/>
          <p:cNvSpPr>
            <a:spLocks noGrp="1"/>
          </p:cNvSpPr>
          <p:nvPr>
            <p:ph sz="half" idx="3"/>
          </p:nvPr>
        </p:nvSpPr>
        <p:spPr>
          <a:xfrm>
            <a:off x="10755566" y="2750121"/>
            <a:ext cx="8592884" cy="6278642"/>
          </a:xfrm>
        </p:spPr>
        <p:txBody>
          <a:bodyPr/>
          <a:lstStyle/>
          <a:p>
            <a:r>
              <a:rPr lang="lt-LT" sz="3200" dirty="0">
                <a:solidFill>
                  <a:schemeClr val="bg1"/>
                </a:solidFill>
                <a:latin typeface="Roboto"/>
              </a:rPr>
              <a:t>Mados pramonė yra viena iš labiausiai aplinką teršiančių pramonės šakų pasaulyje. Milijonai tonų nereikalingų drabužių patenka į sąvartynus ir kelia didelių problemų mūsų aplinkai. Toliau analizuojami pagrindiniai tvarumo iššūkiai, kuriuos ši pramonės šaka turi spręsti, norėdama pereiti prie </a:t>
            </a:r>
            <a:r>
              <a:rPr lang="lt-LT" sz="3200" dirty="0" err="1">
                <a:solidFill>
                  <a:schemeClr val="bg1"/>
                </a:solidFill>
                <a:latin typeface="Roboto"/>
              </a:rPr>
              <a:t>etiškesnės</a:t>
            </a:r>
            <a:r>
              <a:rPr lang="lt-LT" sz="3200" dirty="0">
                <a:solidFill>
                  <a:schemeClr val="bg1"/>
                </a:solidFill>
                <a:latin typeface="Roboto"/>
              </a:rPr>
              <a:t> ir ekologiškesnės ateities.</a:t>
            </a:r>
          </a:p>
          <a:p>
            <a:endParaRPr lang="lt-LT" sz="3200" dirty="0">
              <a:solidFill>
                <a:schemeClr val="bg1"/>
              </a:solidFill>
              <a:latin typeface="Roboto"/>
            </a:endParaRPr>
          </a:p>
          <a:p>
            <a:endParaRPr lang="lt-LT" sz="3200" dirty="0">
              <a:solidFill>
                <a:schemeClr val="bg1"/>
              </a:solidFill>
              <a:latin typeface="Roboto"/>
            </a:endParaRPr>
          </a:p>
          <a:p>
            <a:r>
              <a:rPr lang="lt-LT" sz="2800" dirty="0">
                <a:solidFill>
                  <a:srgbClr val="FDA800"/>
                </a:solidFill>
                <a:latin typeface="Roboto"/>
              </a:rPr>
              <a:t>Būtina peržiūrėti: </a:t>
            </a:r>
            <a:r>
              <a:rPr lang="en-US" sz="2800" dirty="0">
                <a:solidFill>
                  <a:srgbClr val="FDA800"/>
                </a:solidFill>
                <a:latin typeface="Roboto"/>
              </a:rPr>
              <a:t>Exposing the secrets of Sustainable Fashion (Marketplace) </a:t>
            </a:r>
          </a:p>
          <a:p>
            <a:endParaRPr lang="en-US" sz="3200" dirty="0">
              <a:solidFill>
                <a:schemeClr val="bg1"/>
              </a:solidFill>
              <a:latin typeface="Roboto"/>
            </a:endParaRPr>
          </a:p>
        </p:txBody>
      </p:sp>
      <p:sp>
        <p:nvSpPr>
          <p:cNvPr id="5" name="Title 1"/>
          <p:cNvSpPr>
            <a:spLocks noGrp="1"/>
          </p:cNvSpPr>
          <p:nvPr>
            <p:ph type="title"/>
          </p:nvPr>
        </p:nvSpPr>
        <p:spPr>
          <a:xfrm>
            <a:off x="450850" y="1082675"/>
            <a:ext cx="18571844" cy="2031325"/>
          </a:xfrm>
        </p:spPr>
        <p:txBody>
          <a:bodyPr/>
          <a:lstStyle/>
          <a:p>
            <a:r>
              <a:rPr lang="en-US" sz="5400" dirty="0">
                <a:solidFill>
                  <a:schemeClr val="bg1"/>
                </a:solidFill>
              </a:rPr>
              <a:t>1.3 </a:t>
            </a:r>
            <a:r>
              <a:rPr lang="lt-LT" sz="5400" dirty="0">
                <a:solidFill>
                  <a:schemeClr val="bg1"/>
                </a:solidFill>
              </a:rPr>
              <a:t>Pagrindiniai mados pramonės tvarumo iššūkiai</a:t>
            </a:r>
            <a:br>
              <a:rPr lang="lt-LT" sz="5400" dirty="0">
                <a:solidFill>
                  <a:schemeClr val="bg1"/>
                </a:solidFill>
              </a:rPr>
            </a:br>
            <a:br>
              <a:rPr lang="en-US" sz="4000" dirty="0"/>
            </a:br>
            <a:endParaRPr lang="en-US" dirty="0"/>
          </a:p>
        </p:txBody>
      </p:sp>
      <p:sp>
        <p:nvSpPr>
          <p:cNvPr id="3" name="Rectangle 2">
            <a:extLst>
              <a:ext uri="{FF2B5EF4-FFF2-40B4-BE49-F238E27FC236}">
                <a16:creationId xmlns:a16="http://schemas.microsoft.com/office/drawing/2014/main" id="{472AC222-6BA2-4B5B-8855-120392B53A97}"/>
              </a:ext>
            </a:extLst>
          </p:cNvPr>
          <p:cNvSpPr/>
          <p:nvPr/>
        </p:nvSpPr>
        <p:spPr>
          <a:xfrm>
            <a:off x="394128" y="10042009"/>
            <a:ext cx="3004349" cy="369332"/>
          </a:xfrm>
          <a:prstGeom prst="rect">
            <a:avLst/>
          </a:prstGeom>
        </p:spPr>
        <p:txBody>
          <a:bodyPr wrap="none">
            <a:spAutoFit/>
          </a:bodyPr>
          <a:lstStyle/>
          <a:p>
            <a:r>
              <a:rPr lang="lt-LT" b="0" i="0" dirty="0">
                <a:solidFill>
                  <a:schemeClr val="bg1"/>
                </a:solidFill>
                <a:effectLst/>
                <a:latin typeface="-apple-system"/>
              </a:rPr>
              <a:t>Foto: </a:t>
            </a:r>
            <a:r>
              <a:rPr lang="en-US" b="0" i="0" dirty="0">
                <a:solidFill>
                  <a:schemeClr val="bg1"/>
                </a:solidFill>
                <a:effectLst/>
                <a:latin typeface="-apple-system"/>
                <a:hlinkClick r:id="rId3">
                  <a:extLst>
                    <a:ext uri="{A12FA001-AC4F-418D-AE19-62706E023703}">
                      <ahyp:hlinkClr xmlns:ahyp="http://schemas.microsoft.com/office/drawing/2018/hyperlinkcolor" val="tx"/>
                    </a:ext>
                  </a:extLst>
                </a:hlinkClick>
              </a:rPr>
              <a:t>the blowup</a:t>
            </a:r>
            <a:r>
              <a:rPr lang="en-US" b="0" i="0" dirty="0">
                <a:solidFill>
                  <a:schemeClr val="bg1"/>
                </a:solidFill>
                <a:effectLst/>
                <a:latin typeface="-apple-system"/>
              </a:rPr>
              <a:t> on </a:t>
            </a:r>
            <a:r>
              <a:rPr lang="en-US" b="0" i="0" dirty="0" err="1">
                <a:solidFill>
                  <a:schemeClr val="bg1"/>
                </a:solidFill>
                <a:effectLst/>
                <a:latin typeface="-apple-system"/>
                <a:hlinkClick r:id="rId4">
                  <a:extLst>
                    <a:ext uri="{A12FA001-AC4F-418D-AE19-62706E023703}">
                      <ahyp:hlinkClr xmlns:ahyp="http://schemas.microsoft.com/office/drawing/2018/hyperlinkcolor" val="tx"/>
                    </a:ext>
                  </a:extLst>
                </a:hlinkClick>
              </a:rPr>
              <a:t>Unsplash</a:t>
            </a:r>
            <a:endParaRPr lang="en-US" dirty="0">
              <a:solidFill>
                <a:schemeClr val="bg1"/>
              </a:solidFill>
            </a:endParaRPr>
          </a:p>
        </p:txBody>
      </p:sp>
    </p:spTree>
    <p:extLst>
      <p:ext uri="{BB962C8B-B14F-4D97-AF65-F5344CB8AC3E}">
        <p14:creationId xmlns:p14="http://schemas.microsoft.com/office/powerpoint/2010/main" val="127192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088299" y="1082675"/>
            <a:ext cx="8354152" cy="2438400"/>
          </a:xfrm>
        </p:spPr>
        <p:txBody>
          <a:bodyPr>
            <a:noAutofit/>
          </a:bodyPr>
          <a:lstStyle/>
          <a:p>
            <a:pPr algn="ctr"/>
            <a:br>
              <a:rPr lang="lt-LT" sz="5400" b="1" dirty="0">
                <a:solidFill>
                  <a:srgbClr val="2330DC"/>
                </a:solidFill>
              </a:rPr>
            </a:br>
            <a:r>
              <a:rPr lang="pt-BR" sz="5400" b="1" dirty="0">
                <a:solidFill>
                  <a:srgbClr val="2330DC"/>
                </a:solidFill>
              </a:rPr>
              <a:t>Per didelis vartojimas ir greita mada</a:t>
            </a:r>
            <a:br>
              <a:rPr lang="pt-BR" sz="5400" b="1" dirty="0">
                <a:solidFill>
                  <a:srgbClr val="2330DC"/>
                </a:solidFill>
              </a:rPr>
            </a:br>
            <a:endParaRPr lang="en-US" sz="5400" b="1" dirty="0">
              <a:solidFill>
                <a:srgbClr val="2330DC"/>
              </a:solidFill>
            </a:endParaRPr>
          </a:p>
        </p:txBody>
      </p:sp>
      <p:sp>
        <p:nvSpPr>
          <p:cNvPr id="2" name="Rectangle 1"/>
          <p:cNvSpPr/>
          <p:nvPr/>
        </p:nvSpPr>
        <p:spPr>
          <a:xfrm>
            <a:off x="8756650" y="1692275"/>
            <a:ext cx="10259151" cy="1077218"/>
          </a:xfrm>
          <a:prstGeom prst="rect">
            <a:avLst/>
          </a:prstGeom>
        </p:spPr>
        <p:txBody>
          <a:bodyPr wrap="square">
            <a:spAutoFit/>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212" y="3368675"/>
            <a:ext cx="9672876" cy="5750922"/>
          </a:xfrm>
          <a:prstGeom prst="rect">
            <a:avLst/>
          </a:prstGeom>
        </p:spPr>
      </p:pic>
      <p:sp>
        <p:nvSpPr>
          <p:cNvPr id="5" name="Rectangle 4"/>
          <p:cNvSpPr/>
          <p:nvPr/>
        </p:nvSpPr>
        <p:spPr>
          <a:xfrm>
            <a:off x="831850" y="4672260"/>
            <a:ext cx="8486049" cy="5016758"/>
          </a:xfrm>
          <a:prstGeom prst="rect">
            <a:avLst/>
          </a:prstGeom>
        </p:spPr>
        <p:txBody>
          <a:bodyPr wrap="square">
            <a:spAutoFit/>
          </a:bodyPr>
          <a:lstStyle/>
          <a:p>
            <a:pPr marL="457200" lvl="0" indent="-457200">
              <a:buFont typeface="Arial" panose="020B0604020202020204" pitchFamily="34" charset="0"/>
              <a:buChar char="•"/>
            </a:pPr>
            <a:r>
              <a:rPr lang="lt-LT" sz="3200" b="1" dirty="0">
                <a:solidFill>
                  <a:srgbClr val="2330DC"/>
                </a:solidFill>
                <a:latin typeface="Roboto"/>
              </a:rPr>
              <a:t>Greitoji mada </a:t>
            </a:r>
            <a:r>
              <a:rPr lang="lt-LT" sz="3200" dirty="0">
                <a:solidFill>
                  <a:srgbClr val="2330DC"/>
                </a:solidFill>
                <a:latin typeface="Roboto"/>
              </a:rPr>
              <a:t>lėmė perteklinę gamybą ir išugdė išmetimo kultūrą. </a:t>
            </a:r>
          </a:p>
          <a:p>
            <a:pPr marL="457200" lvl="0" indent="-457200">
              <a:buFont typeface="Arial" panose="020B0604020202020204" pitchFamily="34" charset="0"/>
              <a:buChar char="•"/>
            </a:pPr>
            <a:endParaRPr lang="lt-LT" sz="3200" dirty="0">
              <a:solidFill>
                <a:srgbClr val="2330DC"/>
              </a:solidFill>
              <a:latin typeface="Roboto"/>
            </a:endParaRPr>
          </a:p>
          <a:p>
            <a:pPr marL="457200" lvl="0" indent="-457200">
              <a:buFont typeface="Arial" panose="020B0604020202020204" pitchFamily="34" charset="0"/>
              <a:buChar char="•"/>
            </a:pPr>
            <a:r>
              <a:rPr lang="lt-LT" sz="3200" dirty="0">
                <a:solidFill>
                  <a:srgbClr val="2330DC"/>
                </a:solidFill>
                <a:latin typeface="Roboto"/>
              </a:rPr>
              <a:t>Atsižvelgiant į vartotojų poreikius, pirmenybė teikiama kainai, greičiui ir mados tendencijoms. Dėl to </a:t>
            </a:r>
            <a:r>
              <a:rPr lang="lt-LT" sz="3200" b="1" dirty="0">
                <a:solidFill>
                  <a:srgbClr val="2330DC"/>
                </a:solidFill>
                <a:latin typeface="Roboto"/>
              </a:rPr>
              <a:t>didėja atliekų </a:t>
            </a:r>
            <a:r>
              <a:rPr lang="lt-LT" sz="3200" dirty="0">
                <a:solidFill>
                  <a:srgbClr val="2330DC"/>
                </a:solidFill>
                <a:latin typeface="Roboto"/>
              </a:rPr>
              <a:t>ir </a:t>
            </a:r>
            <a:r>
              <a:rPr lang="lt-LT" sz="3200" b="1" dirty="0">
                <a:solidFill>
                  <a:srgbClr val="2330DC"/>
                </a:solidFill>
                <a:latin typeface="Roboto"/>
              </a:rPr>
              <a:t>išteklių naudojimas</a:t>
            </a:r>
            <a:r>
              <a:rPr lang="lt-LT" sz="3200" dirty="0">
                <a:solidFill>
                  <a:srgbClr val="2330DC"/>
                </a:solidFill>
                <a:latin typeface="Roboto"/>
              </a:rPr>
              <a:t>.</a:t>
            </a:r>
          </a:p>
          <a:p>
            <a:pPr marL="457200" lvl="0" indent="-457200">
              <a:buFont typeface="Arial" panose="020B0604020202020204" pitchFamily="34" charset="0"/>
              <a:buChar char="•"/>
            </a:pPr>
            <a:endParaRPr lang="en-US" sz="3200" dirty="0">
              <a:solidFill>
                <a:srgbClr val="2330DC"/>
              </a:solidFill>
              <a:latin typeface="Roboto"/>
            </a:endParaRPr>
          </a:p>
          <a:p>
            <a:pPr lvl="0"/>
            <a:endParaRPr lang="en-US" sz="3200" b="1" dirty="0">
              <a:solidFill>
                <a:srgbClr val="2330DC"/>
              </a:solidFill>
              <a:latin typeface="Roboto"/>
            </a:endParaRPr>
          </a:p>
          <a:p>
            <a:endParaRPr lang="en-US" sz="3200" dirty="0">
              <a:solidFill>
                <a:srgbClr val="2330DC"/>
              </a:solidFill>
              <a:latin typeface="Roboto"/>
            </a:endParaRPr>
          </a:p>
        </p:txBody>
      </p:sp>
      <p:sp>
        <p:nvSpPr>
          <p:cNvPr id="8" name="Rectangle 7">
            <a:extLst>
              <a:ext uri="{FF2B5EF4-FFF2-40B4-BE49-F238E27FC236}">
                <a16:creationId xmlns:a16="http://schemas.microsoft.com/office/drawing/2014/main" id="{D3881D39-D4B3-4ACE-921A-382CC167E915}"/>
              </a:ext>
            </a:extLst>
          </p:cNvPr>
          <p:cNvSpPr/>
          <p:nvPr/>
        </p:nvSpPr>
        <p:spPr>
          <a:xfrm>
            <a:off x="15100392" y="9247743"/>
            <a:ext cx="4104009" cy="369332"/>
          </a:xfrm>
          <a:prstGeom prst="rect">
            <a:avLst/>
          </a:prstGeom>
        </p:spPr>
        <p:txBody>
          <a:bodyPr wrap="none">
            <a:spAutoFit/>
          </a:bodyPr>
          <a:lstStyle/>
          <a:p>
            <a:r>
              <a:rPr lang="en-US" b="0" i="0" dirty="0">
                <a:solidFill>
                  <a:srgbClr val="000000"/>
                </a:solidFill>
                <a:effectLst/>
                <a:latin typeface="-apple-system"/>
              </a:rPr>
              <a:t>Photo by </a:t>
            </a:r>
            <a:r>
              <a:rPr lang="en-US" b="0" i="0" dirty="0">
                <a:effectLst/>
                <a:latin typeface="-apple-system"/>
                <a:hlinkClick r:id="rId3"/>
              </a:rPr>
              <a:t>Francois Le Nguyen</a:t>
            </a:r>
            <a:r>
              <a:rPr lang="en-US" b="0" i="0" dirty="0">
                <a:solidFill>
                  <a:srgbClr val="000000"/>
                </a:solidFill>
                <a:effectLst/>
                <a:latin typeface="-apple-system"/>
              </a:rPr>
              <a:t> on </a:t>
            </a:r>
            <a:r>
              <a:rPr lang="en-US" b="0" i="0" dirty="0" err="1">
                <a:effectLst/>
                <a:latin typeface="-apple-system"/>
                <a:hlinkClick r:id="rId4"/>
              </a:rPr>
              <a:t>Unsplash</a:t>
            </a:r>
            <a:endParaRPr lang="en-US" dirty="0"/>
          </a:p>
        </p:txBody>
      </p:sp>
    </p:spTree>
    <p:extLst>
      <p:ext uri="{BB962C8B-B14F-4D97-AF65-F5344CB8AC3E}">
        <p14:creationId xmlns:p14="http://schemas.microsoft.com/office/powerpoint/2010/main" val="579843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365251" y="1235075"/>
            <a:ext cx="7620000" cy="2389868"/>
          </a:xfrm>
        </p:spPr>
        <p:txBody>
          <a:bodyPr>
            <a:noAutofit/>
          </a:bodyPr>
          <a:lstStyle/>
          <a:p>
            <a:pPr algn="ctr"/>
            <a:br>
              <a:rPr lang="en-US" sz="5400" b="1" dirty="0">
                <a:solidFill>
                  <a:srgbClr val="2330DC"/>
                </a:solidFill>
              </a:rPr>
            </a:br>
            <a:r>
              <a:rPr lang="lt-LT" sz="5400" b="1" dirty="0">
                <a:solidFill>
                  <a:srgbClr val="2330DC"/>
                </a:solidFill>
              </a:rPr>
              <a:t>Tekstilės atliekos sąvartynuose</a:t>
            </a:r>
            <a:br>
              <a:rPr lang="lt-LT" sz="5400" b="1" dirty="0">
                <a:solidFill>
                  <a:srgbClr val="2330DC"/>
                </a:solidFill>
              </a:rPr>
            </a:br>
            <a:endParaRPr lang="en-US" sz="5400" b="1" dirty="0">
              <a:solidFill>
                <a:srgbClr val="2330DC"/>
              </a:solidFill>
            </a:endParaRPr>
          </a:p>
        </p:txBody>
      </p:sp>
      <p:sp>
        <p:nvSpPr>
          <p:cNvPr id="2" name="Rectangle 1"/>
          <p:cNvSpPr/>
          <p:nvPr/>
        </p:nvSpPr>
        <p:spPr>
          <a:xfrm>
            <a:off x="8756650" y="1692275"/>
            <a:ext cx="10259151" cy="1077218"/>
          </a:xfrm>
          <a:prstGeom prst="rect">
            <a:avLst/>
          </a:prstGeom>
        </p:spPr>
        <p:txBody>
          <a:bodyPr wrap="square">
            <a:spAutoFit/>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5" name="Rectangle 4"/>
          <p:cNvSpPr/>
          <p:nvPr/>
        </p:nvSpPr>
        <p:spPr>
          <a:xfrm>
            <a:off x="984250" y="4281927"/>
            <a:ext cx="8198349" cy="5509200"/>
          </a:xfrm>
          <a:prstGeom prst="rect">
            <a:avLst/>
          </a:prstGeom>
        </p:spPr>
        <p:txBody>
          <a:bodyPr wrap="square">
            <a:spAutoFit/>
          </a:bodyPr>
          <a:lstStyle/>
          <a:p>
            <a:pPr marL="457200" indent="-457200">
              <a:buFont typeface="Arial" panose="020B0604020202020204" pitchFamily="34" charset="0"/>
              <a:buChar char="•"/>
            </a:pPr>
            <a:r>
              <a:rPr lang="lt-LT" sz="3200" dirty="0">
                <a:solidFill>
                  <a:srgbClr val="2330DC"/>
                </a:solidFill>
              </a:rPr>
              <a:t>Drabužiai, kurie pasibaigus jų naudojimo laikui nėra perdirbami arba perdirbami, atsiduria sąvartynuose arba sudeginami, todėl kyla didelių aplinkosaugos problemų.</a:t>
            </a:r>
          </a:p>
          <a:p>
            <a:pPr marL="457200" lvl="0" indent="-457200">
              <a:buFont typeface="Arial" panose="020B0604020202020204" pitchFamily="34" charset="0"/>
              <a:buChar char="•"/>
            </a:pPr>
            <a:endParaRPr lang="lt-LT" sz="3200" dirty="0">
              <a:solidFill>
                <a:srgbClr val="2330DC"/>
              </a:solidFill>
            </a:endParaRPr>
          </a:p>
          <a:p>
            <a:pPr marL="457200" lvl="0" indent="-457200">
              <a:buFont typeface="Arial" panose="020B0604020202020204" pitchFamily="34" charset="0"/>
              <a:buChar char="•"/>
            </a:pPr>
            <a:r>
              <a:rPr lang="lt-LT" sz="3200" dirty="0">
                <a:solidFill>
                  <a:srgbClr val="2330DC"/>
                </a:solidFill>
              </a:rPr>
              <a:t> Prekių ženklai dažnai gamina per daug, kad patenkintų vartotojų paklausą, todėl atsiranda </a:t>
            </a:r>
            <a:r>
              <a:rPr lang="lt-LT" sz="3200" b="1" dirty="0">
                <a:solidFill>
                  <a:srgbClr val="2330DC"/>
                </a:solidFill>
              </a:rPr>
              <a:t>neparduotų atsargų </a:t>
            </a:r>
            <a:r>
              <a:rPr lang="lt-LT" sz="3200" dirty="0">
                <a:solidFill>
                  <a:srgbClr val="2330DC"/>
                </a:solidFill>
              </a:rPr>
              <a:t>ir </a:t>
            </a:r>
            <a:r>
              <a:rPr lang="lt-LT" sz="3200" b="1" dirty="0">
                <a:solidFill>
                  <a:srgbClr val="2330DC"/>
                </a:solidFill>
              </a:rPr>
              <a:t>perteklinių atsargų</a:t>
            </a:r>
            <a:r>
              <a:rPr lang="lt-LT" sz="3200" dirty="0">
                <a:solidFill>
                  <a:srgbClr val="2330DC"/>
                </a:solidFill>
              </a:rPr>
              <a:t>, kurios išmetamos ir dėl to perpildomi sąvartynai.</a:t>
            </a:r>
            <a:endParaRPr lang="en-US" sz="3200" dirty="0">
              <a:solidFill>
                <a:srgbClr val="2330DC"/>
              </a:solidFill>
              <a:latin typeface="Roboto"/>
            </a:endParaRPr>
          </a:p>
        </p:txBody>
      </p:sp>
      <p:sp>
        <p:nvSpPr>
          <p:cNvPr id="7" name="Title 1"/>
          <p:cNvSpPr txBox="1">
            <a:spLocks/>
          </p:cNvSpPr>
          <p:nvPr/>
        </p:nvSpPr>
        <p:spPr>
          <a:xfrm>
            <a:off x="10356850" y="2073276"/>
            <a:ext cx="7635421" cy="2417081"/>
          </a:xfrm>
          <a:prstGeom prst="rect">
            <a:avLst/>
          </a:prstGeom>
        </p:spPr>
        <p:txBody>
          <a:bodyPr wrap="square" lIns="0" tIns="0" rIns="0" bIns="0">
            <a:noAutofit/>
          </a:bodyPr>
          <a:lstStyle>
            <a:lvl1pPr>
              <a:defRPr sz="3800" b="0" i="0">
                <a:solidFill>
                  <a:schemeClr val="tx1"/>
                </a:solidFill>
                <a:latin typeface="Roboto"/>
                <a:ea typeface="+mj-ea"/>
                <a:cs typeface="Roboto"/>
              </a:defRPr>
            </a:lvl1pPr>
          </a:lstStyle>
          <a:p>
            <a:pPr algn="ctr"/>
            <a:r>
              <a:rPr lang="pt-BR" sz="5400" b="1" dirty="0">
                <a:solidFill>
                  <a:srgbClr val="2330DC"/>
                </a:solidFill>
              </a:rPr>
              <a:t>Perteklinis vandens naudojimas ir tarša</a:t>
            </a:r>
          </a:p>
        </p:txBody>
      </p:sp>
      <p:sp>
        <p:nvSpPr>
          <p:cNvPr id="8" name="Rectangle 7"/>
          <p:cNvSpPr/>
          <p:nvPr/>
        </p:nvSpPr>
        <p:spPr>
          <a:xfrm>
            <a:off x="10156371" y="4283076"/>
            <a:ext cx="8963479" cy="4524315"/>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2330DC"/>
                </a:solidFill>
                <a:latin typeface="Roboto"/>
              </a:rPr>
              <a:t>Daugeliui pluoštų, įskaitant natūralius ir sintetinius, auginti ir audiniams apdoroti reikia daug vandens.</a:t>
            </a:r>
          </a:p>
          <a:p>
            <a:pPr marL="457200" lvl="0" indent="-457200">
              <a:buFont typeface="Arial" panose="020B0604020202020204" pitchFamily="34" charset="0"/>
              <a:buChar char="•"/>
            </a:pPr>
            <a:endParaRPr lang="lt-LT" sz="3200" dirty="0">
              <a:solidFill>
                <a:srgbClr val="2330DC"/>
              </a:solidFill>
              <a:latin typeface="Roboto"/>
            </a:endParaRPr>
          </a:p>
          <a:p>
            <a:pPr marL="457200" lvl="0" indent="-457200">
              <a:buFont typeface="Arial" panose="020B0604020202020204" pitchFamily="34" charset="0"/>
              <a:buChar char="•"/>
            </a:pPr>
            <a:r>
              <a:rPr lang="lt-LT" sz="3200" dirty="0">
                <a:solidFill>
                  <a:srgbClr val="2330DC"/>
                </a:solidFill>
                <a:latin typeface="Roboto"/>
              </a:rPr>
              <a:t>Dažant ir apdorojant audinius į upes ir vandenynus patenka kenksmingų cheminių medžiagų, kurios stipriai prisideda prie vandens taršos.</a:t>
            </a:r>
          </a:p>
          <a:p>
            <a:pPr marL="457200" lvl="0" indent="-457200">
              <a:buFont typeface="Arial" panose="020B0604020202020204" pitchFamily="34" charset="0"/>
              <a:buChar char="•"/>
            </a:pPr>
            <a:endParaRPr lang="en-US" sz="3200" dirty="0">
              <a:solidFill>
                <a:srgbClr val="2330DC"/>
              </a:solidFill>
              <a:latin typeface="Roboto"/>
            </a:endParaRPr>
          </a:p>
        </p:txBody>
      </p:sp>
    </p:spTree>
    <p:extLst>
      <p:ext uri="{BB962C8B-B14F-4D97-AF65-F5344CB8AC3E}">
        <p14:creationId xmlns:p14="http://schemas.microsoft.com/office/powerpoint/2010/main" val="441655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441450" y="4206875"/>
            <a:ext cx="7696200" cy="2438399"/>
          </a:xfrm>
        </p:spPr>
        <p:txBody>
          <a:bodyPr>
            <a:noAutofit/>
          </a:bodyPr>
          <a:lstStyle/>
          <a:p>
            <a:pPr algn="l"/>
            <a:r>
              <a:rPr lang="en-US" sz="5400" b="1" dirty="0" err="1">
                <a:solidFill>
                  <a:srgbClr val="2330DC"/>
                </a:solidFill>
              </a:rPr>
              <a:t>Anglies</a:t>
            </a:r>
            <a:r>
              <a:rPr lang="en-US" sz="5400" b="1" dirty="0">
                <a:solidFill>
                  <a:srgbClr val="2330DC"/>
                </a:solidFill>
              </a:rPr>
              <a:t> </a:t>
            </a:r>
            <a:r>
              <a:rPr lang="en-US" sz="5400" b="1" dirty="0" err="1">
                <a:solidFill>
                  <a:srgbClr val="2330DC"/>
                </a:solidFill>
              </a:rPr>
              <a:t>dioksido</a:t>
            </a:r>
            <a:r>
              <a:rPr lang="en-US" sz="5400" b="1" dirty="0">
                <a:solidFill>
                  <a:srgbClr val="2330DC"/>
                </a:solidFill>
              </a:rPr>
              <a:t> </a:t>
            </a:r>
            <a:r>
              <a:rPr lang="en-US" sz="5400" b="1" dirty="0" err="1">
                <a:solidFill>
                  <a:srgbClr val="2330DC"/>
                </a:solidFill>
              </a:rPr>
              <a:t>išmetimas</a:t>
            </a:r>
            <a:r>
              <a:rPr lang="en-US" sz="5400" b="1" dirty="0">
                <a:solidFill>
                  <a:srgbClr val="2330DC"/>
                </a:solidFill>
              </a:rPr>
              <a:t> </a:t>
            </a:r>
            <a:r>
              <a:rPr lang="en-US" sz="5400" b="1" dirty="0" err="1">
                <a:solidFill>
                  <a:srgbClr val="2330DC"/>
                </a:solidFill>
              </a:rPr>
              <a:t>ir</a:t>
            </a:r>
            <a:r>
              <a:rPr lang="en-US" sz="5400" b="1" dirty="0">
                <a:solidFill>
                  <a:srgbClr val="2330DC"/>
                </a:solidFill>
              </a:rPr>
              <a:t> </a:t>
            </a:r>
            <a:r>
              <a:rPr lang="en-US" sz="5400" b="1" dirty="0" err="1">
                <a:solidFill>
                  <a:srgbClr val="2330DC"/>
                </a:solidFill>
              </a:rPr>
              <a:t>energijos</a:t>
            </a:r>
            <a:r>
              <a:rPr lang="en-US" sz="5400" b="1" dirty="0">
                <a:solidFill>
                  <a:srgbClr val="2330DC"/>
                </a:solidFill>
              </a:rPr>
              <a:t> </a:t>
            </a:r>
            <a:r>
              <a:rPr lang="en-US" sz="5400" b="1" dirty="0" err="1">
                <a:solidFill>
                  <a:srgbClr val="2330DC"/>
                </a:solidFill>
              </a:rPr>
              <a:t>suvartojimas</a:t>
            </a:r>
            <a:endParaRPr lang="en-US" sz="5400" b="1" dirty="0">
              <a:solidFill>
                <a:srgbClr val="2330DC"/>
              </a:solidFill>
            </a:endParaRPr>
          </a:p>
        </p:txBody>
      </p:sp>
      <p:sp>
        <p:nvSpPr>
          <p:cNvPr id="2" name="Rectangle 1"/>
          <p:cNvSpPr/>
          <p:nvPr/>
        </p:nvSpPr>
        <p:spPr>
          <a:xfrm>
            <a:off x="9470299" y="3721160"/>
            <a:ext cx="9801951" cy="3539430"/>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2330DC"/>
                </a:solidFill>
                <a:latin typeface="Roboto"/>
              </a:rPr>
              <a:t>Dėl iškastinio kuro naudojimo </a:t>
            </a:r>
            <a:r>
              <a:rPr lang="lt-LT" sz="3200" dirty="0">
                <a:solidFill>
                  <a:srgbClr val="C00000"/>
                </a:solidFill>
                <a:latin typeface="Roboto"/>
              </a:rPr>
              <a:t>sintetinių tekstilės gaminių gamybai </a:t>
            </a:r>
            <a:r>
              <a:rPr lang="lt-LT" sz="3200" dirty="0">
                <a:solidFill>
                  <a:srgbClr val="2330DC"/>
                </a:solidFill>
                <a:latin typeface="Roboto"/>
              </a:rPr>
              <a:t>išmetama vis daugiau šiltnamio efektą sukeliančių dujų.</a:t>
            </a:r>
          </a:p>
          <a:p>
            <a:pPr marL="457200" lvl="0" indent="-457200">
              <a:buFont typeface="Arial" panose="020B0604020202020204" pitchFamily="34" charset="0"/>
              <a:buChar char="•"/>
            </a:pPr>
            <a:endParaRPr lang="lt-LT" sz="3200" dirty="0">
              <a:solidFill>
                <a:srgbClr val="2330DC"/>
              </a:solidFill>
              <a:latin typeface="Roboto"/>
            </a:endParaRPr>
          </a:p>
          <a:p>
            <a:pPr marL="457200" lvl="0" indent="-457200">
              <a:buFont typeface="Arial" panose="020B0604020202020204" pitchFamily="34" charset="0"/>
              <a:buChar char="•"/>
            </a:pPr>
            <a:r>
              <a:rPr lang="lt-LT" sz="3200" dirty="0">
                <a:solidFill>
                  <a:srgbClr val="2330DC"/>
                </a:solidFill>
                <a:latin typeface="Roboto"/>
              </a:rPr>
              <a:t>Žaliavų, gatavų gaminių ir drabužių gabenimas pasaulinėmis tiekimo grandinėmis didina </a:t>
            </a:r>
            <a:r>
              <a:rPr lang="lt-LT" sz="3200" dirty="0">
                <a:solidFill>
                  <a:srgbClr val="C00000"/>
                </a:solidFill>
                <a:latin typeface="Roboto"/>
              </a:rPr>
              <a:t>pramonės anglies dioksido pėdsaką</a:t>
            </a:r>
            <a:r>
              <a:rPr lang="lt-LT" sz="3200" dirty="0">
                <a:solidFill>
                  <a:srgbClr val="2330DC"/>
                </a:solidFill>
                <a:latin typeface="Roboto"/>
              </a:rPr>
              <a:t>.</a:t>
            </a:r>
          </a:p>
        </p:txBody>
      </p:sp>
    </p:spTree>
    <p:extLst>
      <p:ext uri="{BB962C8B-B14F-4D97-AF65-F5344CB8AC3E}">
        <p14:creationId xmlns:p14="http://schemas.microsoft.com/office/powerpoint/2010/main" val="3357938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1748114"/>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136650" y="1611590"/>
            <a:ext cx="8229600" cy="1392867"/>
          </a:xfrm>
        </p:spPr>
        <p:txBody>
          <a:bodyPr>
            <a:noAutofit/>
          </a:bodyPr>
          <a:lstStyle/>
          <a:p>
            <a:pPr algn="l"/>
            <a:r>
              <a:rPr lang="lt-LT" sz="5400" b="1" dirty="0">
                <a:solidFill>
                  <a:srgbClr val="2330DC"/>
                </a:solidFill>
              </a:rPr>
              <a:t>Darbo jėgos išnaudojimas</a:t>
            </a:r>
            <a:endParaRPr lang="en-US" sz="5400" b="1" dirty="0">
              <a:solidFill>
                <a:srgbClr val="2330DC"/>
              </a:solidFill>
            </a:endParaRPr>
          </a:p>
        </p:txBody>
      </p:sp>
      <p:sp>
        <p:nvSpPr>
          <p:cNvPr id="2" name="Rectangle 1"/>
          <p:cNvSpPr/>
          <p:nvPr/>
        </p:nvSpPr>
        <p:spPr>
          <a:xfrm>
            <a:off x="984250" y="3788230"/>
            <a:ext cx="7793265" cy="6001643"/>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C00000"/>
                </a:solidFill>
                <a:latin typeface="Roboto"/>
              </a:rPr>
              <a:t>Mažas darbo užmokestis ir prastos darbo sąlygos </a:t>
            </a:r>
            <a:r>
              <a:rPr lang="lt-LT" sz="3200" dirty="0">
                <a:solidFill>
                  <a:srgbClr val="2330DC"/>
                </a:solidFill>
                <a:latin typeface="Roboto"/>
              </a:rPr>
              <a:t>yra labai paplitę tarp darbuotojų, ypač skurdžiose besivystančiose šalyse. Jie dažnai susiduria su nesaugia darbo aplinka, ilgomis darbo valandomis ir nepakankamu darbo užmokesčiu.</a:t>
            </a:r>
          </a:p>
          <a:p>
            <a:pPr lvl="0"/>
            <a:endParaRPr lang="lt-LT" sz="3200" dirty="0">
              <a:solidFill>
                <a:srgbClr val="2330DC"/>
              </a:solidFill>
              <a:latin typeface="Roboto"/>
            </a:endParaRPr>
          </a:p>
          <a:p>
            <a:pPr marL="457200" lvl="0" indent="-457200">
              <a:buFont typeface="Arial" panose="020B0604020202020204" pitchFamily="34" charset="0"/>
              <a:buChar char="•"/>
            </a:pPr>
            <a:r>
              <a:rPr lang="lt-LT" sz="3200" dirty="0">
                <a:solidFill>
                  <a:srgbClr val="2330DC"/>
                </a:solidFill>
                <a:latin typeface="Roboto"/>
              </a:rPr>
              <a:t>Greitoji mada skatina </a:t>
            </a:r>
            <a:r>
              <a:rPr lang="lt-LT" sz="3200" dirty="0">
                <a:solidFill>
                  <a:srgbClr val="C00000"/>
                </a:solidFill>
                <a:latin typeface="Roboto"/>
              </a:rPr>
              <a:t>mažinti išlaidas</a:t>
            </a:r>
            <a:r>
              <a:rPr lang="lt-LT" sz="3200" dirty="0">
                <a:solidFill>
                  <a:srgbClr val="2330DC"/>
                </a:solidFill>
                <a:latin typeface="Roboto"/>
              </a:rPr>
              <a:t>, dažnai darbuotojų teisių ir gerovės sąskaita, o tai lemia išnaudojimą ir piktnaudžiavimą tiekimo grandinėse.</a:t>
            </a:r>
          </a:p>
        </p:txBody>
      </p:sp>
      <p:sp>
        <p:nvSpPr>
          <p:cNvPr id="3" name="Rectangle 2"/>
          <p:cNvSpPr/>
          <p:nvPr/>
        </p:nvSpPr>
        <p:spPr>
          <a:xfrm>
            <a:off x="10022052" y="1647467"/>
            <a:ext cx="8604250" cy="923330"/>
          </a:xfrm>
          <a:prstGeom prst="rect">
            <a:avLst/>
          </a:prstGeom>
        </p:spPr>
        <p:txBody>
          <a:bodyPr wrap="square">
            <a:spAutoFit/>
          </a:bodyPr>
          <a:lstStyle/>
          <a:p>
            <a:pPr algn="ctr"/>
            <a:r>
              <a:rPr lang="en-US" sz="5400" b="1" dirty="0" err="1">
                <a:solidFill>
                  <a:srgbClr val="2330DC"/>
                </a:solidFill>
                <a:latin typeface="Roboto"/>
              </a:rPr>
              <a:t>Žali</a:t>
            </a:r>
            <a:r>
              <a:rPr lang="lt-LT" sz="5400" b="1" dirty="0" err="1">
                <a:solidFill>
                  <a:srgbClr val="2330DC"/>
                </a:solidFill>
                <a:latin typeface="Roboto"/>
              </a:rPr>
              <a:t>asis</a:t>
            </a:r>
            <a:r>
              <a:rPr lang="lt-LT" sz="5400" b="1" dirty="0">
                <a:solidFill>
                  <a:srgbClr val="2330DC"/>
                </a:solidFill>
                <a:latin typeface="Roboto"/>
              </a:rPr>
              <a:t> smegenų</a:t>
            </a:r>
            <a:r>
              <a:rPr lang="en-US" sz="5400" b="1" dirty="0">
                <a:solidFill>
                  <a:srgbClr val="2330DC"/>
                </a:solidFill>
                <a:latin typeface="Roboto"/>
              </a:rPr>
              <a:t> </a:t>
            </a:r>
            <a:r>
              <a:rPr lang="en-US" sz="5400" b="1" dirty="0" err="1">
                <a:solidFill>
                  <a:srgbClr val="2330DC"/>
                </a:solidFill>
                <a:latin typeface="Roboto"/>
              </a:rPr>
              <a:t>plovimas</a:t>
            </a:r>
            <a:endParaRPr lang="en-US" sz="5400" dirty="0">
              <a:solidFill>
                <a:srgbClr val="2330DC"/>
              </a:solidFill>
              <a:latin typeface="Roboto"/>
            </a:endParaRPr>
          </a:p>
        </p:txBody>
      </p:sp>
      <p:sp>
        <p:nvSpPr>
          <p:cNvPr id="5" name="Rectangle 4"/>
          <p:cNvSpPr/>
          <p:nvPr/>
        </p:nvSpPr>
        <p:spPr>
          <a:xfrm>
            <a:off x="9906000" y="3825875"/>
            <a:ext cx="8604250" cy="4524315"/>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2330DC"/>
                </a:solidFill>
                <a:latin typeface="Roboto"/>
              </a:rPr>
              <a:t>Daugelis prekių ženklų </a:t>
            </a:r>
            <a:r>
              <a:rPr lang="lt-LT" sz="3200" dirty="0">
                <a:solidFill>
                  <a:srgbClr val="C00000"/>
                </a:solidFill>
                <a:latin typeface="Roboto"/>
              </a:rPr>
              <a:t>klaidina vartotojus</a:t>
            </a:r>
            <a:r>
              <a:rPr lang="lt-LT" sz="3200" dirty="0">
                <a:solidFill>
                  <a:srgbClr val="2330DC"/>
                </a:solidFill>
                <a:latin typeface="Roboto"/>
              </a:rPr>
              <a:t>, nes reklamuoja save kaip tvarius, nors iš esmės nekeičia savo praktikos.</a:t>
            </a:r>
          </a:p>
          <a:p>
            <a:pPr marL="457200" lvl="0" indent="-457200">
              <a:buFont typeface="Arial" panose="020B0604020202020204" pitchFamily="34" charset="0"/>
              <a:buChar char="•"/>
            </a:pPr>
            <a:endParaRPr lang="lt-LT" sz="3200" dirty="0">
              <a:solidFill>
                <a:srgbClr val="2330DC"/>
              </a:solidFill>
              <a:latin typeface="Roboto"/>
            </a:endParaRPr>
          </a:p>
          <a:p>
            <a:pPr marL="457200" lvl="0" indent="-457200">
              <a:buFont typeface="Arial" panose="020B0604020202020204" pitchFamily="34" charset="0"/>
              <a:buChar char="•"/>
            </a:pPr>
            <a:r>
              <a:rPr lang="lt-LT" sz="3200" dirty="0">
                <a:solidFill>
                  <a:srgbClr val="2330DC"/>
                </a:solidFill>
                <a:latin typeface="Roboto"/>
              </a:rPr>
              <a:t>prekių ženklai turi būti </a:t>
            </a:r>
            <a:r>
              <a:rPr lang="lt-LT" sz="3200" dirty="0">
                <a:solidFill>
                  <a:srgbClr val="C00000"/>
                </a:solidFill>
                <a:latin typeface="Roboto"/>
              </a:rPr>
              <a:t>skaidresni</a:t>
            </a:r>
            <a:r>
              <a:rPr lang="lt-LT" sz="3200" dirty="0">
                <a:solidFill>
                  <a:srgbClr val="2330DC"/>
                </a:solidFill>
                <a:latin typeface="Roboto"/>
              </a:rPr>
              <a:t> ir pateikti visą reikalingą informaciją apie savo tiekimo grandines ar tvarumo pastangas, kad būtų galima patikrinti jų teiginius.</a:t>
            </a:r>
          </a:p>
          <a:p>
            <a:pPr marL="457200" lvl="0" indent="-457200">
              <a:buFont typeface="Arial" panose="020B0604020202020204" pitchFamily="34" charset="0"/>
              <a:buChar char="•"/>
            </a:pPr>
            <a:endParaRPr lang="en-US" sz="3200" dirty="0">
              <a:solidFill>
                <a:srgbClr val="2330DC"/>
              </a:solidFill>
              <a:latin typeface="Roboto"/>
            </a:endParaRPr>
          </a:p>
        </p:txBody>
      </p:sp>
    </p:spTree>
    <p:extLst>
      <p:ext uri="{BB962C8B-B14F-4D97-AF65-F5344CB8AC3E}">
        <p14:creationId xmlns:p14="http://schemas.microsoft.com/office/powerpoint/2010/main" val="874875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2432049" y="3902075"/>
            <a:ext cx="6096001" cy="4800599"/>
          </a:xfrm>
        </p:spPr>
        <p:txBody>
          <a:bodyPr>
            <a:noAutofit/>
          </a:bodyPr>
          <a:lstStyle/>
          <a:p>
            <a:pPr algn="l"/>
            <a:r>
              <a:rPr lang="lt-LT" sz="5400" b="1" dirty="0">
                <a:solidFill>
                  <a:srgbClr val="2330DC"/>
                </a:solidFill>
              </a:rPr>
              <a:t>Inovacijos ir technologinės spragos</a:t>
            </a:r>
          </a:p>
        </p:txBody>
      </p:sp>
      <p:sp>
        <p:nvSpPr>
          <p:cNvPr id="2" name="Rectangle 1"/>
          <p:cNvSpPr/>
          <p:nvPr/>
        </p:nvSpPr>
        <p:spPr>
          <a:xfrm>
            <a:off x="8985250" y="2759075"/>
            <a:ext cx="9801951" cy="4524315"/>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2330DC"/>
                </a:solidFill>
              </a:rPr>
              <a:t>Tvarių alternatyvų, pavyzdžiui, biologinių medžiagų ir ekologiškų technologijų, esama, tačiau dėl sąnaudų ar techninių sunkumų jos dažnai </a:t>
            </a:r>
            <a:r>
              <a:rPr lang="lt-LT" sz="3200" dirty="0">
                <a:solidFill>
                  <a:srgbClr val="C00000"/>
                </a:solidFill>
              </a:rPr>
              <a:t>nėra pritaikomos ar plačiai taikomos</a:t>
            </a:r>
            <a:r>
              <a:rPr lang="lt-LT" sz="3200" dirty="0">
                <a:solidFill>
                  <a:srgbClr val="2330DC"/>
                </a:solidFill>
              </a:rPr>
              <a:t>.</a:t>
            </a:r>
          </a:p>
          <a:p>
            <a:pPr marL="457200" lvl="0" indent="-457200">
              <a:buFont typeface="Arial" panose="020B0604020202020204" pitchFamily="34" charset="0"/>
              <a:buChar char="•"/>
            </a:pPr>
            <a:endParaRPr lang="lt-LT" sz="3200" dirty="0">
              <a:solidFill>
                <a:srgbClr val="2330DC"/>
              </a:solidFill>
            </a:endParaRPr>
          </a:p>
          <a:p>
            <a:pPr marL="457200" lvl="0" indent="-457200">
              <a:buFont typeface="Arial" panose="020B0604020202020204" pitchFamily="34" charset="0"/>
              <a:buChar char="•"/>
            </a:pPr>
            <a:r>
              <a:rPr lang="lt-LT" sz="3200" dirty="0">
                <a:solidFill>
                  <a:srgbClr val="2330DC"/>
                </a:solidFill>
              </a:rPr>
              <a:t>Tvarios mados technologijos dažnai yra brangios, todėl mažesniems prekių ženklams sunku jas pritaikyti, o vartotojams - įsigyti ekologiškų galimybių.</a:t>
            </a:r>
          </a:p>
        </p:txBody>
      </p:sp>
    </p:spTree>
    <p:extLst>
      <p:ext uri="{BB962C8B-B14F-4D97-AF65-F5344CB8AC3E}">
        <p14:creationId xmlns:p14="http://schemas.microsoft.com/office/powerpoint/2010/main" val="115310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1975" y="1164188"/>
            <a:ext cx="11247984" cy="1661993"/>
          </a:xfrm>
        </p:spPr>
        <p:txBody>
          <a:bodyPr/>
          <a:lstStyle/>
          <a:p>
            <a:r>
              <a:rPr lang="en-US" sz="5400" dirty="0">
                <a:solidFill>
                  <a:schemeClr val="bg1"/>
                </a:solidFill>
              </a:rPr>
              <a:t>1.1 </a:t>
            </a:r>
            <a:r>
              <a:rPr lang="en-US" sz="5400" dirty="0" err="1">
                <a:solidFill>
                  <a:schemeClr val="bg1"/>
                </a:solidFill>
              </a:rPr>
              <a:t>Tvarumo</a:t>
            </a:r>
            <a:r>
              <a:rPr lang="en-US" sz="5400" dirty="0">
                <a:solidFill>
                  <a:schemeClr val="bg1"/>
                </a:solidFill>
              </a:rPr>
              <a:t> </a:t>
            </a:r>
            <a:r>
              <a:rPr lang="en-US" sz="5400" dirty="0" err="1">
                <a:solidFill>
                  <a:schemeClr val="bg1"/>
                </a:solidFill>
              </a:rPr>
              <a:t>mados</a:t>
            </a:r>
            <a:r>
              <a:rPr lang="en-US" sz="5400" dirty="0">
                <a:solidFill>
                  <a:schemeClr val="bg1"/>
                </a:solidFill>
              </a:rPr>
              <a:t> </a:t>
            </a:r>
            <a:r>
              <a:rPr lang="en-US" sz="5400" dirty="0" err="1">
                <a:solidFill>
                  <a:schemeClr val="bg1"/>
                </a:solidFill>
              </a:rPr>
              <a:t>srityje</a:t>
            </a:r>
            <a:r>
              <a:rPr lang="en-US" sz="5400" dirty="0">
                <a:solidFill>
                  <a:schemeClr val="bg1"/>
                </a:solidFill>
              </a:rPr>
              <a:t> </a:t>
            </a:r>
            <a:r>
              <a:rPr lang="en-US" sz="5400" dirty="0" err="1">
                <a:solidFill>
                  <a:schemeClr val="bg1"/>
                </a:solidFill>
              </a:rPr>
              <a:t>apžvalga</a:t>
            </a:r>
            <a:endParaRPr lang="en-US" sz="5400" dirty="0">
              <a:solidFill>
                <a:schemeClr val="bg1"/>
              </a:solidFill>
            </a:endParaRPr>
          </a:p>
        </p:txBody>
      </p:sp>
      <p:sp>
        <p:nvSpPr>
          <p:cNvPr id="6" name="Text Placeholder 5"/>
          <p:cNvSpPr>
            <a:spLocks noGrp="1"/>
          </p:cNvSpPr>
          <p:nvPr>
            <p:ph type="body" idx="1"/>
          </p:nvPr>
        </p:nvSpPr>
        <p:spPr>
          <a:xfrm>
            <a:off x="526162" y="2510663"/>
            <a:ext cx="10934564" cy="8309967"/>
          </a:xfrm>
        </p:spPr>
        <p:txBody>
          <a:bodyPr/>
          <a:lstStyle/>
          <a:p>
            <a:pPr marL="571500" indent="-571500">
              <a:buFont typeface="Arial" panose="020B0604020202020204" pitchFamily="34" charset="0"/>
              <a:buChar char="•"/>
            </a:pPr>
            <a:r>
              <a:rPr lang="lt-LT" sz="3600" dirty="0">
                <a:solidFill>
                  <a:schemeClr val="bg1"/>
                </a:solidFill>
              </a:rPr>
              <a:t>Tvarumas mados srityje - tai pastangos, kurių imamasi siekiant sumažinti su drabužių gamyba, platinimu ir vartojimu susijusį aplinkosauginį, socialinį ir ekonominį poveikį. </a:t>
            </a:r>
          </a:p>
          <a:p>
            <a:pPr marL="571500" indent="-571500">
              <a:buFont typeface="Arial" panose="020B0604020202020204" pitchFamily="34" charset="0"/>
              <a:buChar char="•"/>
            </a:pPr>
            <a:endParaRPr lang="lt-LT" sz="3600" dirty="0">
              <a:solidFill>
                <a:schemeClr val="bg1"/>
              </a:solidFill>
            </a:endParaRPr>
          </a:p>
          <a:p>
            <a:pPr marL="571500" indent="-571500">
              <a:buFont typeface="Arial" panose="020B0604020202020204" pitchFamily="34" charset="0"/>
              <a:buChar char="•"/>
            </a:pPr>
            <a:r>
              <a:rPr lang="lt-LT" sz="3600" dirty="0">
                <a:solidFill>
                  <a:schemeClr val="bg1"/>
                </a:solidFill>
              </a:rPr>
              <a:t>Mados pramonė yra vienas iš daugiausiai išteklių naudojančių sektorių pasaulyje. Šios pramonės išmetamų šiltnamio efektą sukeliančių dujų kiekis sudaro 10 proc., todėl tvarumas tampa neatidėliotinu prioritetu.</a:t>
            </a:r>
          </a:p>
          <a:p>
            <a:pPr marL="571500" indent="-571500">
              <a:buFont typeface="Arial" panose="020B0604020202020204" pitchFamily="34" charset="0"/>
              <a:buChar char="•"/>
            </a:pPr>
            <a:endParaRPr lang="lt-LT" sz="3600" dirty="0">
              <a:solidFill>
                <a:schemeClr val="bg1"/>
              </a:solidFill>
            </a:endParaRPr>
          </a:p>
          <a:p>
            <a:pPr marL="571500" indent="-571500">
              <a:buFont typeface="Arial" panose="020B0604020202020204" pitchFamily="34" charset="0"/>
              <a:buChar char="•"/>
            </a:pPr>
            <a:r>
              <a:rPr lang="lt-LT" sz="3600" dirty="0">
                <a:solidFill>
                  <a:schemeClr val="bg1"/>
                </a:solidFill>
              </a:rPr>
              <a:t>Tvarumas - tai taršos ir atliekų mažinimas, siekiant apsaugoti mūsų aplinką ir šiuos drabužius gaminančius darbuotojus, užtikrinant sąžiningą darbo užmokestį ir saugias darbo sąlygas.</a:t>
            </a:r>
            <a:endParaRPr lang="en-US" sz="3600" dirty="0"/>
          </a:p>
        </p:txBody>
      </p:sp>
      <p:sp>
        <p:nvSpPr>
          <p:cNvPr id="2" name="Slide Number Placeholder 1"/>
          <p:cNvSpPr>
            <a:spLocks noGrp="1"/>
          </p:cNvSpPr>
          <p:nvPr>
            <p:ph type="sldNum" sz="quarter" idx="7"/>
          </p:nvPr>
        </p:nvSpPr>
        <p:spPr/>
        <p:txBody>
          <a:bodyPr/>
          <a:lstStyle/>
          <a:p>
            <a:pPr marL="73025">
              <a:lnSpc>
                <a:spcPts val="4745"/>
              </a:lnSpc>
            </a:pPr>
            <a:fld id="{81D60167-4931-47E6-BA6A-407CBD079E47}" type="slidenum">
              <a:rPr lang="en-CY" spc="-50" smtClean="0"/>
              <a:t>3</a:t>
            </a:fld>
            <a:endParaRPr lang="en-CY" spc="-50" dirty="0"/>
          </a:p>
        </p:txBody>
      </p:sp>
      <p:sp>
        <p:nvSpPr>
          <p:cNvPr id="3" name="Rectangle 2">
            <a:extLst>
              <a:ext uri="{FF2B5EF4-FFF2-40B4-BE49-F238E27FC236}">
                <a16:creationId xmlns:a16="http://schemas.microsoft.com/office/drawing/2014/main" id="{1F69A521-CCA3-4AD5-B8BF-1E8E3271EA1B}"/>
              </a:ext>
            </a:extLst>
          </p:cNvPr>
          <p:cNvSpPr/>
          <p:nvPr/>
        </p:nvSpPr>
        <p:spPr>
          <a:xfrm>
            <a:off x="7842250" y="10820630"/>
            <a:ext cx="3618476" cy="369332"/>
          </a:xfrm>
          <a:prstGeom prst="rect">
            <a:avLst/>
          </a:prstGeom>
        </p:spPr>
        <p:txBody>
          <a:bodyPr wrap="square">
            <a:spAutoFit/>
          </a:bodyPr>
          <a:lstStyle/>
          <a:p>
            <a:r>
              <a:rPr lang="lt-LT" b="0" i="0" dirty="0">
                <a:solidFill>
                  <a:schemeClr val="bg1"/>
                </a:solidFill>
                <a:effectLst/>
                <a:latin typeface="-apple-system"/>
              </a:rPr>
              <a:t>Foto:</a:t>
            </a:r>
            <a:r>
              <a:rPr lang="en-US" b="0" i="0" dirty="0">
                <a:solidFill>
                  <a:schemeClr val="bg1"/>
                </a:solidFill>
                <a:effectLst/>
                <a:latin typeface="-apple-system"/>
              </a:rPr>
              <a:t> </a:t>
            </a:r>
            <a:r>
              <a:rPr lang="en-US" b="0" i="0" dirty="0">
                <a:solidFill>
                  <a:schemeClr val="bg1"/>
                </a:solidFill>
                <a:effectLst/>
                <a:latin typeface="-apple-system"/>
                <a:hlinkClick r:id="rId2">
                  <a:extLst>
                    <a:ext uri="{A12FA001-AC4F-418D-AE19-62706E023703}">
                      <ahyp:hlinkClr xmlns:ahyp="http://schemas.microsoft.com/office/drawing/2018/hyperlinkcolor" val="tx"/>
                    </a:ext>
                  </a:extLst>
                </a:hlinkClick>
              </a:rPr>
              <a:t>Cherie </a:t>
            </a:r>
            <a:r>
              <a:rPr lang="en-US" b="0" i="0" dirty="0" err="1">
                <a:solidFill>
                  <a:schemeClr val="bg1"/>
                </a:solidFill>
                <a:effectLst/>
                <a:latin typeface="-apple-system"/>
                <a:hlinkClick r:id="rId2">
                  <a:extLst>
                    <a:ext uri="{A12FA001-AC4F-418D-AE19-62706E023703}">
                      <ahyp:hlinkClr xmlns:ahyp="http://schemas.microsoft.com/office/drawing/2018/hyperlinkcolor" val="tx"/>
                    </a:ext>
                  </a:extLst>
                </a:hlinkClick>
              </a:rPr>
              <a:t>Birkner</a:t>
            </a:r>
            <a:r>
              <a:rPr lang="en-US" b="0" i="0" dirty="0">
                <a:solidFill>
                  <a:schemeClr val="bg1"/>
                </a:solidFill>
                <a:effectLst/>
                <a:latin typeface="-apple-system"/>
              </a:rPr>
              <a:t> on </a:t>
            </a:r>
            <a:r>
              <a:rPr lang="en-US" b="0" i="0" dirty="0" err="1">
                <a:solidFill>
                  <a:schemeClr val="bg1"/>
                </a:solidFill>
                <a:effectLst/>
                <a:latin typeface="-apple-system"/>
                <a:hlinkClick r:id="rId3">
                  <a:extLst>
                    <a:ext uri="{A12FA001-AC4F-418D-AE19-62706E023703}">
                      <ahyp:hlinkClr xmlns:ahyp="http://schemas.microsoft.com/office/drawing/2018/hyperlinkcolor" val="tx"/>
                    </a:ext>
                  </a:extLst>
                </a:hlinkClick>
              </a:rPr>
              <a:t>Unsplash</a:t>
            </a:r>
            <a:endParaRPr lang="en-US" dirty="0">
              <a:solidFill>
                <a:schemeClr val="bg1"/>
              </a:solidFill>
            </a:endParaRPr>
          </a:p>
        </p:txBody>
      </p:sp>
      <p:pic>
        <p:nvPicPr>
          <p:cNvPr id="7" name="Picture 6">
            <a:extLst>
              <a:ext uri="{FF2B5EF4-FFF2-40B4-BE49-F238E27FC236}">
                <a16:creationId xmlns:a16="http://schemas.microsoft.com/office/drawing/2014/main" id="{85D12F45-0FCA-46C1-B305-A53C39B58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3631" y="0"/>
            <a:ext cx="8481334" cy="11309350"/>
          </a:xfrm>
          <a:prstGeom prst="rect">
            <a:avLst/>
          </a:prstGeom>
        </p:spPr>
      </p:pic>
    </p:spTree>
    <p:extLst>
      <p:ext uri="{BB962C8B-B14F-4D97-AF65-F5344CB8AC3E}">
        <p14:creationId xmlns:p14="http://schemas.microsoft.com/office/powerpoint/2010/main" val="302361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243120" y="1463675"/>
            <a:ext cx="7504794" cy="1399267"/>
          </a:xfrm>
        </p:spPr>
        <p:txBody>
          <a:bodyPr>
            <a:noAutofit/>
          </a:bodyPr>
          <a:lstStyle/>
          <a:p>
            <a:pPr algn="l"/>
            <a:r>
              <a:rPr lang="lt-LT" sz="5400" b="1" dirty="0">
                <a:solidFill>
                  <a:srgbClr val="2330DC"/>
                </a:solidFill>
              </a:rPr>
              <a:t>Žemės ūkio poveikis</a:t>
            </a:r>
            <a:endParaRPr lang="en-US" sz="5400" b="1" dirty="0">
              <a:solidFill>
                <a:srgbClr val="2330DC"/>
              </a:solidFill>
            </a:endParaRPr>
          </a:p>
        </p:txBody>
      </p:sp>
      <p:sp>
        <p:nvSpPr>
          <p:cNvPr id="2" name="Rectangle 1"/>
          <p:cNvSpPr/>
          <p:nvPr/>
        </p:nvSpPr>
        <p:spPr>
          <a:xfrm>
            <a:off x="9290050" y="3721160"/>
            <a:ext cx="9801951" cy="1077218"/>
          </a:xfrm>
          <a:prstGeom prst="rect">
            <a:avLst/>
          </a:prstGeom>
        </p:spPr>
        <p:txBody>
          <a:bodyPr wrap="square">
            <a:spAutoFit/>
          </a:bodyPr>
          <a:lstStyle/>
          <a:p>
            <a:pPr lvl="0"/>
            <a:endParaRPr lang="en-US" sz="3200" dirty="0">
              <a:latin typeface="Roboto"/>
            </a:endParaRPr>
          </a:p>
          <a:p>
            <a:pPr marL="457200" lvl="0" indent="-457200">
              <a:buFont typeface="Arial" panose="020B0604020202020204" pitchFamily="34" charset="0"/>
              <a:buChar char="•"/>
            </a:pPr>
            <a:endParaRPr lang="en-US" sz="3200" dirty="0">
              <a:latin typeface="Roboto"/>
            </a:endParaRPr>
          </a:p>
        </p:txBody>
      </p:sp>
      <p:sp>
        <p:nvSpPr>
          <p:cNvPr id="3" name="Rectangle 2"/>
          <p:cNvSpPr/>
          <p:nvPr/>
        </p:nvSpPr>
        <p:spPr>
          <a:xfrm>
            <a:off x="984250" y="3797360"/>
            <a:ext cx="8382000" cy="4524315"/>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2330DC"/>
                </a:solidFill>
                <a:latin typeface="Roboto"/>
              </a:rPr>
              <a:t>Įprastiniam medvilnės auginimui reikia labai daug vandens, todėl jau ir taip skurdžiuose regionuose </a:t>
            </a:r>
            <a:r>
              <a:rPr lang="lt-LT" sz="3200" dirty="0">
                <a:solidFill>
                  <a:srgbClr val="C00000"/>
                </a:solidFill>
                <a:latin typeface="Roboto"/>
              </a:rPr>
              <a:t>senka gėlo vandens ištekliai</a:t>
            </a:r>
            <a:r>
              <a:rPr lang="lt-LT" sz="3200" dirty="0">
                <a:solidFill>
                  <a:srgbClr val="2330DC"/>
                </a:solidFill>
                <a:latin typeface="Roboto"/>
              </a:rPr>
              <a:t>.</a:t>
            </a:r>
          </a:p>
          <a:p>
            <a:pPr marL="457200" lvl="0" indent="-457200">
              <a:buFont typeface="Arial" panose="020B0604020202020204" pitchFamily="34" charset="0"/>
              <a:buChar char="•"/>
            </a:pPr>
            <a:endParaRPr lang="lt-LT" sz="3200" dirty="0">
              <a:solidFill>
                <a:srgbClr val="2330DC"/>
              </a:solidFill>
              <a:latin typeface="Roboto"/>
            </a:endParaRPr>
          </a:p>
          <a:p>
            <a:pPr marL="457200" lvl="0" indent="-457200">
              <a:buFont typeface="Arial" panose="020B0604020202020204" pitchFamily="34" charset="0"/>
              <a:buChar char="•"/>
            </a:pPr>
            <a:r>
              <a:rPr lang="lt-LT" sz="3200" dirty="0">
                <a:solidFill>
                  <a:srgbClr val="2330DC"/>
                </a:solidFill>
                <a:latin typeface="Roboto"/>
              </a:rPr>
              <a:t>Pesticidų ir trąšų naudojimas auginant neekologišką medvilnę gali pabloginti dirvožemio kokybę ir </a:t>
            </a:r>
            <a:r>
              <a:rPr lang="lt-LT" sz="3200" dirty="0">
                <a:solidFill>
                  <a:srgbClr val="C00000"/>
                </a:solidFill>
                <a:latin typeface="Roboto"/>
              </a:rPr>
              <a:t>pakenkti ekosistemoms</a:t>
            </a:r>
            <a:r>
              <a:rPr lang="lt-LT" sz="3200" dirty="0">
                <a:solidFill>
                  <a:srgbClr val="2330DC"/>
                </a:solidFill>
                <a:latin typeface="Roboto"/>
              </a:rPr>
              <a:t>.</a:t>
            </a:r>
            <a:endParaRPr lang="en-US" sz="3200" dirty="0">
              <a:solidFill>
                <a:srgbClr val="2330DC"/>
              </a:solidFill>
              <a:latin typeface="Roboto"/>
            </a:endParaRPr>
          </a:p>
        </p:txBody>
      </p:sp>
      <p:sp>
        <p:nvSpPr>
          <p:cNvPr id="5" name="Rectangle 4"/>
          <p:cNvSpPr/>
          <p:nvPr/>
        </p:nvSpPr>
        <p:spPr>
          <a:xfrm>
            <a:off x="10128250" y="1463675"/>
            <a:ext cx="7332457" cy="923330"/>
          </a:xfrm>
          <a:prstGeom prst="rect">
            <a:avLst/>
          </a:prstGeom>
        </p:spPr>
        <p:txBody>
          <a:bodyPr wrap="none">
            <a:spAutoFit/>
          </a:bodyPr>
          <a:lstStyle/>
          <a:p>
            <a:r>
              <a:rPr lang="lt-LT" sz="5400" b="1" dirty="0">
                <a:solidFill>
                  <a:srgbClr val="2330DC"/>
                </a:solidFill>
                <a:latin typeface="Roboto"/>
              </a:rPr>
              <a:t>Numatomas senėjimas</a:t>
            </a:r>
          </a:p>
        </p:txBody>
      </p:sp>
      <p:sp>
        <p:nvSpPr>
          <p:cNvPr id="7" name="Rectangle 6"/>
          <p:cNvSpPr/>
          <p:nvPr/>
        </p:nvSpPr>
        <p:spPr>
          <a:xfrm>
            <a:off x="10052050" y="3749675"/>
            <a:ext cx="8364131" cy="5016758"/>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2330DC"/>
                </a:solidFill>
                <a:latin typeface="Roboto"/>
              </a:rPr>
              <a:t>Greitosios mados drabužiai dažnai siuvami iš prastesnės kokybės audinių ir yra </a:t>
            </a:r>
            <a:r>
              <a:rPr lang="lt-LT" sz="3200" dirty="0">
                <a:solidFill>
                  <a:srgbClr val="C00000"/>
                </a:solidFill>
                <a:latin typeface="Roboto"/>
              </a:rPr>
              <a:t>skirti dėvėti kelis kartus </a:t>
            </a:r>
            <a:r>
              <a:rPr lang="lt-LT" sz="3200" dirty="0">
                <a:solidFill>
                  <a:srgbClr val="2330DC"/>
                </a:solidFill>
                <a:latin typeface="Roboto"/>
              </a:rPr>
              <a:t>prieš juos išmetant, todėl atsiranda daug atliekų.</a:t>
            </a:r>
          </a:p>
          <a:p>
            <a:pPr marL="457200" lvl="0" indent="-457200">
              <a:buFont typeface="Arial" panose="020B0604020202020204" pitchFamily="34" charset="0"/>
              <a:buChar char="•"/>
            </a:pPr>
            <a:endParaRPr lang="lt-LT" sz="3200" dirty="0">
              <a:solidFill>
                <a:srgbClr val="2330DC"/>
              </a:solidFill>
              <a:latin typeface="Roboto"/>
            </a:endParaRPr>
          </a:p>
          <a:p>
            <a:pPr marL="457200" lvl="0" indent="-457200">
              <a:buFont typeface="Arial" panose="020B0604020202020204" pitchFamily="34" charset="0"/>
              <a:buChar char="•"/>
            </a:pPr>
            <a:r>
              <a:rPr lang="lt-LT" sz="3200" dirty="0">
                <a:solidFill>
                  <a:srgbClr val="2330DC"/>
                </a:solidFill>
                <a:latin typeface="Roboto"/>
              </a:rPr>
              <a:t>Daugelį greitosios mados drabužių sunku pataisyti, dažnai </a:t>
            </a:r>
            <a:r>
              <a:rPr lang="lt-LT" sz="3200" dirty="0">
                <a:solidFill>
                  <a:srgbClr val="C00000"/>
                </a:solidFill>
                <a:latin typeface="Roboto"/>
              </a:rPr>
              <a:t>dėl prastos kokybės medžiagų</a:t>
            </a:r>
            <a:r>
              <a:rPr lang="lt-LT" sz="3200" dirty="0">
                <a:solidFill>
                  <a:srgbClr val="2330DC"/>
                </a:solidFill>
                <a:latin typeface="Roboto"/>
              </a:rPr>
              <a:t>, todėl juos verčiau išmesti, o ne pakartotinai naudoti ar taisyti.</a:t>
            </a:r>
          </a:p>
          <a:p>
            <a:pPr marL="457200" lvl="0" indent="-457200">
              <a:buFont typeface="Arial" panose="020B0604020202020204" pitchFamily="34" charset="0"/>
              <a:buChar char="•"/>
            </a:pPr>
            <a:endParaRPr lang="en-US" sz="3200" dirty="0">
              <a:solidFill>
                <a:srgbClr val="2330DC"/>
              </a:solidFill>
              <a:latin typeface="Roboto"/>
            </a:endParaRPr>
          </a:p>
        </p:txBody>
      </p:sp>
    </p:spTree>
    <p:extLst>
      <p:ext uri="{BB962C8B-B14F-4D97-AF65-F5344CB8AC3E}">
        <p14:creationId xmlns:p14="http://schemas.microsoft.com/office/powerpoint/2010/main" val="745041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9594850" y="1235075"/>
            <a:ext cx="9144000" cy="3939540"/>
          </a:xfrm>
        </p:spPr>
        <p:txBody>
          <a:bodyPr/>
          <a:lstStyle/>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b="1"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a:p>
            <a:endParaRPr lang="en-US" sz="3200" dirty="0">
              <a:latin typeface="Roboto"/>
            </a:endParaRPr>
          </a:p>
          <a:p>
            <a:pPr marL="457200" indent="-457200">
              <a:buFont typeface="Arial" panose="020B0604020202020204" pitchFamily="34" charset="0"/>
              <a:buChar char="•"/>
            </a:pPr>
            <a:endParaRPr lang="en-US" sz="3200" dirty="0">
              <a:latin typeface="Roboto"/>
            </a:endParaRPr>
          </a:p>
          <a:p>
            <a:pPr marL="457200" indent="-457200">
              <a:buFont typeface="Arial" panose="020B0604020202020204" pitchFamily="34" charset="0"/>
              <a:buChar char="•"/>
            </a:pPr>
            <a:endParaRPr lang="en-US" sz="3200" dirty="0">
              <a:latin typeface="Roboto"/>
            </a:endParaRPr>
          </a:p>
        </p:txBody>
      </p:sp>
      <p:sp>
        <p:nvSpPr>
          <p:cNvPr id="6" name="Title 1"/>
          <p:cNvSpPr>
            <a:spLocks noGrp="1"/>
          </p:cNvSpPr>
          <p:nvPr>
            <p:ph type="ctrTitle"/>
          </p:nvPr>
        </p:nvSpPr>
        <p:spPr>
          <a:xfrm>
            <a:off x="1212850" y="4359275"/>
            <a:ext cx="7315201" cy="2057400"/>
          </a:xfrm>
        </p:spPr>
        <p:txBody>
          <a:bodyPr>
            <a:noAutofit/>
          </a:bodyPr>
          <a:lstStyle/>
          <a:p>
            <a:pPr algn="l"/>
            <a:r>
              <a:rPr lang="en-US" sz="5400" b="1" dirty="0" err="1">
                <a:solidFill>
                  <a:srgbClr val="2330DC"/>
                </a:solidFill>
              </a:rPr>
              <a:t>Tvarios</a:t>
            </a:r>
            <a:r>
              <a:rPr lang="en-US" sz="5400" b="1" dirty="0">
                <a:solidFill>
                  <a:srgbClr val="2330DC"/>
                </a:solidFill>
              </a:rPr>
              <a:t> </a:t>
            </a:r>
            <a:r>
              <a:rPr lang="en-US" sz="5400" b="1" dirty="0" err="1">
                <a:solidFill>
                  <a:srgbClr val="2330DC"/>
                </a:solidFill>
              </a:rPr>
              <a:t>mados</a:t>
            </a:r>
            <a:r>
              <a:rPr lang="en-US" sz="5400" b="1" dirty="0">
                <a:solidFill>
                  <a:srgbClr val="2330DC"/>
                </a:solidFill>
              </a:rPr>
              <a:t> </a:t>
            </a:r>
            <a:r>
              <a:rPr lang="en-US" sz="5400" b="1" dirty="0" err="1">
                <a:solidFill>
                  <a:srgbClr val="2330DC"/>
                </a:solidFill>
              </a:rPr>
              <a:t>prieinamumas</a:t>
            </a:r>
            <a:endParaRPr lang="en-US" sz="5400" b="1" dirty="0">
              <a:solidFill>
                <a:srgbClr val="2330DC"/>
              </a:solidFill>
            </a:endParaRPr>
          </a:p>
        </p:txBody>
      </p:sp>
      <p:sp>
        <p:nvSpPr>
          <p:cNvPr id="2" name="Rectangle 1"/>
          <p:cNvSpPr/>
          <p:nvPr/>
        </p:nvSpPr>
        <p:spPr>
          <a:xfrm>
            <a:off x="9290050" y="3404900"/>
            <a:ext cx="9801951" cy="3539430"/>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2330DC"/>
                </a:solidFill>
                <a:latin typeface="Roboto"/>
              </a:rPr>
              <a:t>Dėl etiškos gamybos ir ekologiškų medžiagų naudojimo tvari mada </a:t>
            </a:r>
            <a:r>
              <a:rPr lang="lt-LT" sz="3200" dirty="0">
                <a:solidFill>
                  <a:srgbClr val="C00000"/>
                </a:solidFill>
                <a:latin typeface="Roboto"/>
              </a:rPr>
              <a:t>dažnai yra brangesnė</a:t>
            </a:r>
            <a:r>
              <a:rPr lang="lt-LT" sz="3200" dirty="0">
                <a:solidFill>
                  <a:srgbClr val="2330DC"/>
                </a:solidFill>
                <a:latin typeface="Roboto"/>
              </a:rPr>
              <a:t>, todėl daugeliui vartotojų ji neprieinama.</a:t>
            </a:r>
          </a:p>
          <a:p>
            <a:pPr marL="457200" lvl="0" indent="-457200">
              <a:buFont typeface="Arial" panose="020B0604020202020204" pitchFamily="34" charset="0"/>
              <a:buChar char="•"/>
            </a:pPr>
            <a:endParaRPr lang="lt-LT" sz="3200" dirty="0">
              <a:solidFill>
                <a:srgbClr val="2330DC"/>
              </a:solidFill>
              <a:latin typeface="Roboto"/>
            </a:endParaRPr>
          </a:p>
          <a:p>
            <a:pPr marL="457200" lvl="0" indent="-457200">
              <a:buFont typeface="Arial" panose="020B0604020202020204" pitchFamily="34" charset="0"/>
              <a:buChar char="•"/>
            </a:pPr>
            <a:r>
              <a:rPr lang="lt-LT" sz="3200" dirty="0">
                <a:solidFill>
                  <a:srgbClr val="2330DC"/>
                </a:solidFill>
                <a:latin typeface="Roboto"/>
              </a:rPr>
              <a:t>Mažesnes pajamas gaunantys vartotojai gali negalėti teikti prioriteto tvarumui dėl </a:t>
            </a:r>
            <a:r>
              <a:rPr lang="lt-LT" sz="3200" dirty="0">
                <a:solidFill>
                  <a:srgbClr val="C00000"/>
                </a:solidFill>
                <a:latin typeface="Roboto"/>
              </a:rPr>
              <a:t>greitosios mados </a:t>
            </a:r>
            <a:r>
              <a:rPr lang="lt-LT" sz="3200" dirty="0" err="1">
                <a:solidFill>
                  <a:srgbClr val="C00000"/>
                </a:solidFill>
                <a:latin typeface="Roboto"/>
              </a:rPr>
              <a:t>įperkamumo</a:t>
            </a:r>
            <a:r>
              <a:rPr lang="lt-LT" sz="3200" dirty="0">
                <a:solidFill>
                  <a:srgbClr val="C00000"/>
                </a:solidFill>
                <a:latin typeface="Roboto"/>
              </a:rPr>
              <a:t> ir patogumo</a:t>
            </a:r>
            <a:r>
              <a:rPr lang="lt-LT" sz="3200" dirty="0">
                <a:solidFill>
                  <a:srgbClr val="2330DC"/>
                </a:solidFill>
                <a:latin typeface="Roboto"/>
              </a:rPr>
              <a:t>.</a:t>
            </a:r>
          </a:p>
        </p:txBody>
      </p:sp>
    </p:spTree>
    <p:extLst>
      <p:ext uri="{BB962C8B-B14F-4D97-AF65-F5344CB8AC3E}">
        <p14:creationId xmlns:p14="http://schemas.microsoft.com/office/powerpoint/2010/main" val="3600675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0050" y="4277550"/>
            <a:ext cx="17428844" cy="2462213"/>
          </a:xfrm>
        </p:spPr>
        <p:txBody>
          <a:bodyPr/>
          <a:lstStyle/>
          <a:p>
            <a:r>
              <a:rPr lang="lt-LT" sz="3200" dirty="0">
                <a:solidFill>
                  <a:schemeClr val="bg1"/>
                </a:solidFill>
                <a:latin typeface="Roboto"/>
              </a:rPr>
              <a:t>Mados tvarumas kelia daug iššūkių, nes jis susijęs su aplinkos niokojimu, darbo jėgos išnaudojimu ir sisteminiu neveiksmingumu. Šioms problemoms spręsti prireiks suderintų visų suinteresuotų šalių, įskaitant prekių ženklus, vartotojus ir politikos formuotojus, pastangų. Mados pramonė gali pereiti prie tvaresnės ir </a:t>
            </a:r>
            <a:r>
              <a:rPr lang="lt-LT" sz="3200" dirty="0" err="1">
                <a:solidFill>
                  <a:schemeClr val="bg1"/>
                </a:solidFill>
                <a:latin typeface="Roboto"/>
              </a:rPr>
              <a:t>etiškesnės</a:t>
            </a:r>
            <a:r>
              <a:rPr lang="lt-LT" sz="3200" dirty="0">
                <a:solidFill>
                  <a:schemeClr val="bg1"/>
                </a:solidFill>
                <a:latin typeface="Roboto"/>
              </a:rPr>
              <a:t> ateities tik pasitelkusi reikšmingus kultūrinius pokyčius, technologines naujoves ir griežtesnį reguliavimą.</a:t>
            </a:r>
          </a:p>
        </p:txBody>
      </p:sp>
      <p:sp>
        <p:nvSpPr>
          <p:cNvPr id="5" name="Rectangle 4">
            <a:extLst>
              <a:ext uri="{FF2B5EF4-FFF2-40B4-BE49-F238E27FC236}">
                <a16:creationId xmlns:a16="http://schemas.microsoft.com/office/drawing/2014/main" id="{AC0ADF91-1E0F-4FC0-9B09-488F8AC68CC8}"/>
              </a:ext>
            </a:extLst>
          </p:cNvPr>
          <p:cNvSpPr/>
          <p:nvPr/>
        </p:nvSpPr>
        <p:spPr>
          <a:xfrm>
            <a:off x="1517650" y="9829575"/>
            <a:ext cx="11902122" cy="523220"/>
          </a:xfrm>
          <a:prstGeom prst="rect">
            <a:avLst/>
          </a:prstGeom>
        </p:spPr>
        <p:txBody>
          <a:bodyPr wrap="square">
            <a:spAutoFit/>
          </a:bodyPr>
          <a:lstStyle/>
          <a:p>
            <a:r>
              <a:rPr lang="en-US" sz="2800" i="1" dirty="0" err="1">
                <a:solidFill>
                  <a:srgbClr val="FDA800"/>
                </a:solidFill>
                <a:effectLst/>
                <a:latin typeface="Roboto"/>
                <a:ea typeface="Calibri" panose="020F0502020204030204" pitchFamily="34" charset="0"/>
                <a:cs typeface="Arial" panose="020B0604020202020204" pitchFamily="34" charset="0"/>
              </a:rPr>
              <a:t>Privalomas</a:t>
            </a:r>
            <a:r>
              <a:rPr lang="en-US" sz="2800" i="1" dirty="0">
                <a:solidFill>
                  <a:srgbClr val="FDA800"/>
                </a:solidFill>
                <a:effectLst/>
                <a:latin typeface="Roboto"/>
                <a:ea typeface="Calibri" panose="020F0502020204030204" pitchFamily="34" charset="0"/>
                <a:cs typeface="Arial" panose="020B0604020202020204" pitchFamily="34" charset="0"/>
              </a:rPr>
              <a:t> </a:t>
            </a:r>
            <a:r>
              <a:rPr lang="en-US" sz="2800" i="1" dirty="0" err="1">
                <a:solidFill>
                  <a:srgbClr val="FDA800"/>
                </a:solidFill>
                <a:effectLst/>
                <a:latin typeface="Roboto"/>
                <a:ea typeface="Calibri" panose="020F0502020204030204" pitchFamily="34" charset="0"/>
                <a:cs typeface="Arial" panose="020B0604020202020204" pitchFamily="34" charset="0"/>
              </a:rPr>
              <a:t>skaitymas</a:t>
            </a:r>
            <a:r>
              <a:rPr lang="en-US" sz="2800" i="1" dirty="0">
                <a:solidFill>
                  <a:srgbClr val="FDA800"/>
                </a:solidFill>
                <a:effectLst/>
                <a:latin typeface="Roboto"/>
                <a:ea typeface="Calibri" panose="020F0502020204030204" pitchFamily="34" charset="0"/>
                <a:cs typeface="Arial" panose="020B0604020202020204" pitchFamily="34" charset="0"/>
              </a:rPr>
              <a:t>: Environmental Sustainability in the Fashion Industry.</a:t>
            </a:r>
            <a:endParaRPr lang="en-US" sz="2800" dirty="0">
              <a:solidFill>
                <a:srgbClr val="FDA800"/>
              </a:solidFill>
              <a:latin typeface="Roboto"/>
            </a:endParaRPr>
          </a:p>
        </p:txBody>
      </p:sp>
    </p:spTree>
    <p:extLst>
      <p:ext uri="{BB962C8B-B14F-4D97-AF65-F5344CB8AC3E}">
        <p14:creationId xmlns:p14="http://schemas.microsoft.com/office/powerpoint/2010/main" val="62890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240971" y="3444875"/>
            <a:ext cx="17574079" cy="6324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en-US" sz="3200" dirty="0">
                <a:solidFill>
                  <a:schemeClr val="tx1"/>
                </a:solidFill>
                <a:latin typeface="Roboto"/>
              </a:rPr>
              <a:t>Blum, P. (2021) </a:t>
            </a:r>
            <a:r>
              <a:rPr lang="en-US" sz="3200" i="1" dirty="0">
                <a:solidFill>
                  <a:schemeClr val="tx1"/>
                </a:solidFill>
                <a:latin typeface="Roboto"/>
              </a:rPr>
              <a:t>Circular Fashion: Making the Fashion Industry Sustainable.</a:t>
            </a:r>
            <a:r>
              <a:rPr lang="en-US" sz="3200" dirty="0">
                <a:solidFill>
                  <a:schemeClr val="tx1"/>
                </a:solidFill>
                <a:latin typeface="Roboto"/>
              </a:rPr>
              <a:t> UK: Laurence King Publishing</a:t>
            </a:r>
          </a:p>
          <a:p>
            <a:pPr marL="457200" indent="-457200">
              <a:buFont typeface="Arial" panose="020B0604020202020204" pitchFamily="34" charset="0"/>
              <a:buChar char="•"/>
            </a:pPr>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Fletcher, K. (2014) </a:t>
            </a:r>
            <a:r>
              <a:rPr lang="en-US" sz="3200" i="1" dirty="0">
                <a:solidFill>
                  <a:schemeClr val="tx1"/>
                </a:solidFill>
                <a:latin typeface="Roboto"/>
              </a:rPr>
              <a:t>Sustainable Fashion and Textiles: Design Journeys</a:t>
            </a:r>
            <a:r>
              <a:rPr lang="en-US" sz="3200" dirty="0">
                <a:solidFill>
                  <a:schemeClr val="tx1"/>
                </a:solidFill>
                <a:latin typeface="Roboto"/>
              </a:rPr>
              <a:t>. 2</a:t>
            </a:r>
            <a:r>
              <a:rPr lang="en-US" sz="3200" baseline="30000" dirty="0">
                <a:solidFill>
                  <a:schemeClr val="tx1"/>
                </a:solidFill>
                <a:latin typeface="Roboto"/>
              </a:rPr>
              <a:t>nd</a:t>
            </a:r>
            <a:r>
              <a:rPr lang="en-US" sz="3200" dirty="0">
                <a:solidFill>
                  <a:schemeClr val="tx1"/>
                </a:solidFill>
                <a:latin typeface="Roboto"/>
              </a:rPr>
              <a:t> edition. NY: Routledge</a:t>
            </a:r>
          </a:p>
          <a:p>
            <a:pPr marL="457200" indent="-457200">
              <a:buFont typeface="Arial" panose="020B0604020202020204" pitchFamily="34" charset="0"/>
              <a:buChar char="•"/>
            </a:pPr>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Holroyd, A.T. and </a:t>
            </a:r>
            <a:r>
              <a:rPr lang="en-US" sz="3200" dirty="0" err="1">
                <a:solidFill>
                  <a:schemeClr val="tx1"/>
                </a:solidFill>
                <a:latin typeface="Roboto"/>
              </a:rPr>
              <a:t>Gordas</a:t>
            </a:r>
            <a:r>
              <a:rPr lang="en-US" sz="3200" dirty="0">
                <a:solidFill>
                  <a:schemeClr val="tx1"/>
                </a:solidFill>
                <a:latin typeface="Roboto"/>
              </a:rPr>
              <a:t>, J.F. and Hill, C.(2023) </a:t>
            </a:r>
            <a:r>
              <a:rPr lang="en-US" sz="3200" i="1" dirty="0">
                <a:solidFill>
                  <a:schemeClr val="tx1"/>
                </a:solidFill>
                <a:latin typeface="Roboto"/>
              </a:rPr>
              <a:t>Historical Perspectives on Sustainable Fashion: Inspiration for Change</a:t>
            </a:r>
            <a:r>
              <a:rPr lang="en-US" sz="3200" dirty="0">
                <a:solidFill>
                  <a:schemeClr val="tx1"/>
                </a:solidFill>
                <a:latin typeface="Roboto"/>
              </a:rPr>
              <a:t>. 1</a:t>
            </a:r>
            <a:r>
              <a:rPr lang="en-US" sz="3200" baseline="30000" dirty="0">
                <a:solidFill>
                  <a:schemeClr val="tx1"/>
                </a:solidFill>
                <a:latin typeface="Roboto"/>
              </a:rPr>
              <a:t>st</a:t>
            </a:r>
            <a:r>
              <a:rPr lang="en-US" sz="3200" dirty="0">
                <a:solidFill>
                  <a:schemeClr val="tx1"/>
                </a:solidFill>
                <a:latin typeface="Roboto"/>
              </a:rPr>
              <a:t> edition. UK: Bloomsbury</a:t>
            </a:r>
          </a:p>
          <a:p>
            <a:endParaRPr lang="en-US" sz="3200" dirty="0">
              <a:solidFill>
                <a:schemeClr val="tx1"/>
              </a:solidFill>
              <a:latin typeface="Roboto"/>
            </a:endParaRPr>
          </a:p>
        </p:txBody>
      </p:sp>
      <p:sp>
        <p:nvSpPr>
          <p:cNvPr id="7" name="TextBox 6"/>
          <p:cNvSpPr txBox="1"/>
          <p:nvPr/>
        </p:nvSpPr>
        <p:spPr>
          <a:xfrm>
            <a:off x="1593850" y="1539875"/>
            <a:ext cx="3225563" cy="1754326"/>
          </a:xfrm>
          <a:prstGeom prst="rect">
            <a:avLst/>
          </a:prstGeom>
          <a:noFill/>
        </p:spPr>
        <p:txBody>
          <a:bodyPr wrap="none" rtlCol="0">
            <a:spAutoFit/>
          </a:bodyPr>
          <a:lstStyle/>
          <a:p>
            <a:r>
              <a:rPr lang="en-US" sz="5400" dirty="0" err="1">
                <a:solidFill>
                  <a:srgbClr val="2330DC"/>
                </a:solidFill>
                <a:latin typeface="Roboto"/>
              </a:rPr>
              <a:t>Nuorodos</a:t>
            </a:r>
            <a:endParaRPr lang="en-US" sz="5400" dirty="0">
              <a:solidFill>
                <a:srgbClr val="2330DC"/>
              </a:solidFill>
              <a:latin typeface="Roboto"/>
            </a:endParaRPr>
          </a:p>
          <a:p>
            <a:endParaRPr lang="en-US" sz="5400" dirty="0">
              <a:solidFill>
                <a:srgbClr val="2330DC"/>
              </a:solidFill>
              <a:latin typeface="Roboto"/>
            </a:endParaRPr>
          </a:p>
        </p:txBody>
      </p:sp>
    </p:spTree>
    <p:extLst>
      <p:ext uri="{BB962C8B-B14F-4D97-AF65-F5344CB8AC3E}">
        <p14:creationId xmlns:p14="http://schemas.microsoft.com/office/powerpoint/2010/main" val="1350742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741847" y="1294434"/>
            <a:ext cx="18669000" cy="8863965"/>
          </a:xfrm>
        </p:spPr>
        <p:txBody>
          <a:bodyPr/>
          <a:lstStyle/>
          <a:p>
            <a:pPr marL="457200" indent="-457200">
              <a:buFont typeface="Arial" panose="020B0604020202020204" pitchFamily="34" charset="0"/>
              <a:buChar char="•"/>
            </a:pPr>
            <a:r>
              <a:rPr lang="en-US" sz="3200" dirty="0">
                <a:solidFill>
                  <a:schemeClr val="tx1"/>
                </a:solidFill>
                <a:latin typeface="Roboto"/>
              </a:rPr>
              <a:t>Chain, E. (2022) British Vogue: </a:t>
            </a:r>
            <a:r>
              <a:rPr lang="en-US" sz="3200" i="1" dirty="0">
                <a:solidFill>
                  <a:schemeClr val="tx1"/>
                </a:solidFill>
                <a:latin typeface="Roboto"/>
              </a:rPr>
              <a:t>16 Things Everyone Should Know About Sustainable Fashion</a:t>
            </a:r>
            <a:r>
              <a:rPr lang="en-US" sz="3200" dirty="0">
                <a:solidFill>
                  <a:schemeClr val="tx1"/>
                </a:solidFill>
                <a:latin typeface="Roboto"/>
              </a:rPr>
              <a:t>. Available at: </a:t>
            </a:r>
            <a:r>
              <a:rPr lang="en-US" sz="3200" dirty="0">
                <a:solidFill>
                  <a:schemeClr val="tx1"/>
                </a:solidFill>
                <a:latin typeface="Roboto"/>
                <a:hlinkClick r:id="rId2"/>
              </a:rPr>
              <a:t>www.vogue.co.uk/fashion/article/sustainable-fashion#:~:text=What%20does%20sustainable%20fashion%20mean?%20What</a:t>
            </a:r>
            <a:r>
              <a:rPr lang="en-US" sz="3200" dirty="0">
                <a:solidFill>
                  <a:schemeClr val="tx1"/>
                </a:solidFill>
                <a:latin typeface="Roboto"/>
              </a:rPr>
              <a:t> </a:t>
            </a:r>
          </a:p>
          <a:p>
            <a:r>
              <a:rPr lang="en-US" sz="3200" dirty="0">
                <a:solidFill>
                  <a:schemeClr val="tx1"/>
                </a:solidFill>
                <a:latin typeface="Roboto"/>
              </a:rPr>
              <a:t>    (Accessed 6.10.2024)</a:t>
            </a:r>
          </a:p>
          <a:p>
            <a:pPr marL="457200" indent="-457200">
              <a:buFont typeface="Arial" panose="020B0604020202020204" pitchFamily="34" charset="0"/>
              <a:buChar char="•"/>
            </a:pPr>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Change Oracle. (2021)</a:t>
            </a:r>
            <a:r>
              <a:rPr lang="en-US" sz="3200" i="1" dirty="0">
                <a:latin typeface="Roboto"/>
              </a:rPr>
              <a:t> 10 Reasons Why Patagonia Is the World’s Most Responsible Company</a:t>
            </a:r>
            <a:r>
              <a:rPr lang="en-US" sz="3200" dirty="0">
                <a:latin typeface="Roboto"/>
              </a:rPr>
              <a:t>. Available at: </a:t>
            </a:r>
            <a:r>
              <a:rPr lang="en-US" sz="3200" dirty="0">
                <a:latin typeface="Roboto"/>
                <a:hlinkClick r:id="rId3"/>
              </a:rPr>
              <a:t>www.changeoracle.com/2021/09/10/10-reasons-why-patagonia-is-worlds-most/</a:t>
            </a:r>
            <a:r>
              <a:rPr lang="en-US" sz="3200" dirty="0">
                <a:latin typeface="Roboto"/>
              </a:rPr>
              <a:t> </a:t>
            </a:r>
            <a:r>
              <a:rPr lang="en-US" sz="3200" dirty="0">
                <a:solidFill>
                  <a:schemeClr val="tx1"/>
                </a:solidFill>
                <a:latin typeface="Roboto"/>
              </a:rPr>
              <a:t>(Accessed 10.10.2024)</a:t>
            </a:r>
          </a:p>
          <a:p>
            <a:pPr marL="457200" indent="-457200">
              <a:buFont typeface="Arial" panose="020B0604020202020204" pitchFamily="34" charset="0"/>
              <a:buChar char="•"/>
            </a:pPr>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EU Commission. (2024) </a:t>
            </a:r>
            <a:r>
              <a:rPr lang="en-US" sz="3200" i="1" dirty="0">
                <a:solidFill>
                  <a:schemeClr val="tx1"/>
                </a:solidFill>
                <a:latin typeface="Roboto"/>
              </a:rPr>
              <a:t>EU Strategy for Sustainable &amp; Circular Textiles: To Create a Greener, more Competitive Textile Sector. </a:t>
            </a:r>
            <a:r>
              <a:rPr lang="en-US" sz="3200" dirty="0">
                <a:solidFill>
                  <a:schemeClr val="tx1"/>
                </a:solidFill>
                <a:latin typeface="Roboto"/>
              </a:rPr>
              <a:t>EU Commission Available at: </a:t>
            </a:r>
            <a:r>
              <a:rPr lang="en-US" sz="3200" dirty="0">
                <a:hlinkClick r:id="rId4"/>
              </a:rPr>
              <a:t>Textiles strategy - European Commission</a:t>
            </a:r>
            <a:endParaRPr lang="en-US" sz="3200" dirty="0">
              <a:solidFill>
                <a:schemeClr val="tx1"/>
              </a:solidFill>
              <a:latin typeface="Roboto"/>
            </a:endParaRPr>
          </a:p>
          <a:p>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Fiber 2 Fashion (2024) </a:t>
            </a:r>
            <a:r>
              <a:rPr lang="en-US" sz="3200" i="1" dirty="0">
                <a:solidFill>
                  <a:schemeClr val="tx1"/>
                </a:solidFill>
                <a:latin typeface="Roboto"/>
              </a:rPr>
              <a:t>Sustainability News. </a:t>
            </a:r>
            <a:r>
              <a:rPr lang="en-US" sz="3200" dirty="0">
                <a:solidFill>
                  <a:schemeClr val="tx1"/>
                </a:solidFill>
                <a:latin typeface="Roboto"/>
              </a:rPr>
              <a:t>Available at : </a:t>
            </a:r>
            <a:r>
              <a:rPr lang="en-US" sz="3200" dirty="0">
                <a:solidFill>
                  <a:schemeClr val="tx1"/>
                </a:solidFill>
                <a:latin typeface="Roboto"/>
                <a:hlinkClick r:id="rId5"/>
              </a:rPr>
              <a:t>www.fibre2fashion.com/news/sustainability-news</a:t>
            </a:r>
            <a:r>
              <a:rPr lang="en-US" sz="3200" dirty="0">
                <a:solidFill>
                  <a:schemeClr val="tx1"/>
                </a:solidFill>
                <a:latin typeface="Roboto"/>
              </a:rPr>
              <a:t>  (Accessed 1.10.2024)</a:t>
            </a:r>
          </a:p>
          <a:p>
            <a:endParaRPr lang="en-US" sz="3200" dirty="0">
              <a:solidFill>
                <a:schemeClr val="tx1"/>
              </a:solidFill>
              <a:latin typeface="Roboto"/>
            </a:endParaRPr>
          </a:p>
          <a:p>
            <a:pPr marL="457200" indent="-457200">
              <a:buFont typeface="Arial" panose="020B0604020202020204" pitchFamily="34" charset="0"/>
              <a:buChar char="•"/>
            </a:pPr>
            <a:r>
              <a:rPr lang="en-US" sz="3200" dirty="0">
                <a:solidFill>
                  <a:schemeClr val="tx1"/>
                </a:solidFill>
                <a:latin typeface="Roboto"/>
              </a:rPr>
              <a:t>Geneva Environment Network (2024) </a:t>
            </a:r>
            <a:r>
              <a:rPr lang="en-US" sz="3200" i="1" dirty="0">
                <a:solidFill>
                  <a:schemeClr val="tx1"/>
                </a:solidFill>
                <a:latin typeface="Roboto"/>
              </a:rPr>
              <a:t>Environmental Sustainability in the Fashion Industry. </a:t>
            </a:r>
            <a:r>
              <a:rPr lang="en-US" sz="3200" dirty="0">
                <a:solidFill>
                  <a:schemeClr val="tx1"/>
                </a:solidFill>
                <a:latin typeface="Roboto"/>
              </a:rPr>
              <a:t>Available at: </a:t>
            </a:r>
            <a:r>
              <a:rPr lang="en-US" sz="3200" dirty="0">
                <a:solidFill>
                  <a:schemeClr val="tx1"/>
                </a:solidFill>
                <a:latin typeface="Roboto"/>
                <a:hlinkClick r:id="rId6"/>
              </a:rPr>
              <a:t>www.genevaenvironmentnetwork.org/resources/updates/sustainable-fashion/#scroll-nav__7</a:t>
            </a:r>
            <a:r>
              <a:rPr lang="en-US" sz="3200" dirty="0">
                <a:solidFill>
                  <a:schemeClr val="tx1"/>
                </a:solidFill>
                <a:latin typeface="Roboto"/>
              </a:rPr>
              <a:t> (Accessed 1.10.2024)</a:t>
            </a:r>
          </a:p>
        </p:txBody>
      </p:sp>
    </p:spTree>
    <p:extLst>
      <p:ext uri="{BB962C8B-B14F-4D97-AF65-F5344CB8AC3E}">
        <p14:creationId xmlns:p14="http://schemas.microsoft.com/office/powerpoint/2010/main" val="312415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32C9E3-C7F4-4C2E-B64E-58A4404D753C}"/>
              </a:ext>
            </a:extLst>
          </p:cNvPr>
          <p:cNvSpPr>
            <a:spLocks noGrp="1"/>
          </p:cNvSpPr>
          <p:nvPr>
            <p:ph type="body" idx="1"/>
          </p:nvPr>
        </p:nvSpPr>
        <p:spPr>
          <a:xfrm>
            <a:off x="693253" y="1917913"/>
            <a:ext cx="18093690" cy="7725192"/>
          </a:xfrm>
        </p:spPr>
        <p:txBody>
          <a:bodyPr/>
          <a:lstStyle/>
          <a:p>
            <a:pPr algn="ctr"/>
            <a:r>
              <a:rPr lang="lt-LT" sz="3600" dirty="0">
                <a:solidFill>
                  <a:schemeClr val="bg1"/>
                </a:solidFill>
                <a:latin typeface="Roboto"/>
              </a:rPr>
              <a:t>Kasmet ES išmetama </a:t>
            </a:r>
          </a:p>
          <a:p>
            <a:pPr algn="ctr"/>
            <a:r>
              <a:rPr lang="lt-LT" sz="5000" b="1" dirty="0">
                <a:solidFill>
                  <a:schemeClr val="bg1"/>
                </a:solidFill>
                <a:latin typeface="Roboto"/>
              </a:rPr>
              <a:t>5 mln. tonų drabužių, </a:t>
            </a:r>
          </a:p>
          <a:p>
            <a:pPr algn="ctr"/>
            <a:r>
              <a:rPr lang="lt-LT" sz="3600" dirty="0">
                <a:solidFill>
                  <a:schemeClr val="bg1"/>
                </a:solidFill>
                <a:latin typeface="Roboto"/>
              </a:rPr>
              <a:t>t. y. maždaug 12 kg vienam žmogui.</a:t>
            </a:r>
          </a:p>
          <a:p>
            <a:pPr algn="ctr"/>
            <a:endParaRPr lang="lt-LT" sz="3600" dirty="0">
              <a:solidFill>
                <a:schemeClr val="bg1"/>
              </a:solidFill>
              <a:latin typeface="Roboto"/>
            </a:endParaRPr>
          </a:p>
          <a:p>
            <a:pPr algn="ctr"/>
            <a:endParaRPr lang="lt-LT" sz="3600" dirty="0">
              <a:solidFill>
                <a:schemeClr val="bg1"/>
              </a:solidFill>
              <a:latin typeface="Roboto"/>
            </a:endParaRPr>
          </a:p>
          <a:p>
            <a:pPr algn="ctr"/>
            <a:r>
              <a:rPr lang="lt-LT" sz="3600" dirty="0">
                <a:solidFill>
                  <a:schemeClr val="bg1"/>
                </a:solidFill>
                <a:latin typeface="Roboto"/>
              </a:rPr>
              <a:t>Kiekvienam 1000 tonų pakartotiniam naudojimui </a:t>
            </a:r>
          </a:p>
          <a:p>
            <a:pPr algn="ctr"/>
            <a:r>
              <a:rPr lang="lt-LT" sz="3600" dirty="0">
                <a:solidFill>
                  <a:schemeClr val="bg1"/>
                </a:solidFill>
                <a:latin typeface="Roboto"/>
              </a:rPr>
              <a:t>surinktų tekstilės gaminių sukuriamos </a:t>
            </a:r>
          </a:p>
          <a:p>
            <a:pPr algn="ctr"/>
            <a:r>
              <a:rPr lang="lt-LT" sz="5000" b="1" dirty="0">
                <a:solidFill>
                  <a:schemeClr val="bg1"/>
                </a:solidFill>
                <a:latin typeface="Roboto"/>
              </a:rPr>
              <a:t>20-35 darbo vietos.</a:t>
            </a:r>
          </a:p>
          <a:p>
            <a:pPr algn="ctr"/>
            <a:endParaRPr lang="lt-LT" sz="3600" dirty="0">
              <a:solidFill>
                <a:schemeClr val="bg1"/>
              </a:solidFill>
              <a:latin typeface="Roboto"/>
            </a:endParaRPr>
          </a:p>
          <a:p>
            <a:pPr algn="ctr"/>
            <a:r>
              <a:rPr lang="lt-LT" sz="5000" b="1" dirty="0">
                <a:solidFill>
                  <a:schemeClr val="bg1"/>
                </a:solidFill>
                <a:latin typeface="Roboto"/>
              </a:rPr>
              <a:t>1%</a:t>
            </a:r>
            <a:r>
              <a:rPr lang="lt-LT" sz="3600" dirty="0">
                <a:solidFill>
                  <a:schemeClr val="bg1"/>
                </a:solidFill>
                <a:latin typeface="Roboto"/>
              </a:rPr>
              <a:t> </a:t>
            </a:r>
          </a:p>
          <a:p>
            <a:pPr algn="ctr"/>
            <a:r>
              <a:rPr lang="lt-LT" sz="3600" dirty="0">
                <a:solidFill>
                  <a:schemeClr val="bg1"/>
                </a:solidFill>
                <a:latin typeface="Roboto"/>
              </a:rPr>
              <a:t>drabužių perdirbama į naujus drabužius.</a:t>
            </a:r>
          </a:p>
          <a:p>
            <a:pPr algn="ctr"/>
            <a:endParaRPr lang="lt-LT" sz="3600" dirty="0">
              <a:solidFill>
                <a:schemeClr val="bg1"/>
              </a:solidFill>
              <a:latin typeface="Roboto"/>
            </a:endParaRPr>
          </a:p>
          <a:p>
            <a:pPr algn="r"/>
            <a:r>
              <a:rPr lang="lt-LT" sz="2800" dirty="0">
                <a:solidFill>
                  <a:srgbClr val="FDA800"/>
                </a:solidFill>
                <a:latin typeface="Roboto"/>
              </a:rPr>
              <a:t>Europos Komisija</a:t>
            </a:r>
            <a:r>
              <a:rPr lang="en-US" sz="2800" dirty="0">
                <a:solidFill>
                  <a:srgbClr val="FDA800"/>
                </a:solidFill>
                <a:latin typeface="Roboto"/>
              </a:rPr>
              <a:t> (2024)</a:t>
            </a:r>
          </a:p>
        </p:txBody>
      </p:sp>
    </p:spTree>
    <p:extLst>
      <p:ext uri="{BB962C8B-B14F-4D97-AF65-F5344CB8AC3E}">
        <p14:creationId xmlns:p14="http://schemas.microsoft.com/office/powerpoint/2010/main" val="172965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8050" y="1273454"/>
            <a:ext cx="15544800" cy="1661993"/>
          </a:xfrm>
        </p:spPr>
        <p:txBody>
          <a:bodyPr/>
          <a:lstStyle/>
          <a:p>
            <a:r>
              <a:rPr lang="en-US" sz="5400" dirty="0" err="1">
                <a:solidFill>
                  <a:srgbClr val="2330DC"/>
                </a:solidFill>
              </a:rPr>
              <a:t>Pagrindiniai</a:t>
            </a:r>
            <a:r>
              <a:rPr lang="en-US" sz="5400" dirty="0">
                <a:solidFill>
                  <a:srgbClr val="2330DC"/>
                </a:solidFill>
              </a:rPr>
              <a:t> </a:t>
            </a:r>
            <a:r>
              <a:rPr lang="en-US" sz="5400" dirty="0" err="1">
                <a:solidFill>
                  <a:srgbClr val="2330DC"/>
                </a:solidFill>
              </a:rPr>
              <a:t>tvarumo</a:t>
            </a:r>
            <a:r>
              <a:rPr lang="en-US" sz="5400" dirty="0">
                <a:solidFill>
                  <a:srgbClr val="2330DC"/>
                </a:solidFill>
              </a:rPr>
              <a:t> </a:t>
            </a:r>
            <a:r>
              <a:rPr lang="en-US" sz="5400" dirty="0" err="1">
                <a:solidFill>
                  <a:srgbClr val="2330DC"/>
                </a:solidFill>
              </a:rPr>
              <a:t>aspektai</a:t>
            </a:r>
            <a:r>
              <a:rPr lang="lt-LT" sz="5400" dirty="0">
                <a:solidFill>
                  <a:srgbClr val="2330DC"/>
                </a:solidFill>
              </a:rPr>
              <a:t> mados sektoriuje</a:t>
            </a:r>
            <a:r>
              <a:rPr lang="en-US" sz="5400" dirty="0">
                <a:solidFill>
                  <a:srgbClr val="2330DC"/>
                </a:solidFill>
              </a:rPr>
              <a:t>:</a:t>
            </a:r>
            <a:br>
              <a:rPr lang="en-US" sz="5400" dirty="0">
                <a:solidFill>
                  <a:srgbClr val="2330DC"/>
                </a:solidFill>
              </a:rPr>
            </a:br>
            <a:endParaRPr lang="en-US" sz="5400" dirty="0">
              <a:solidFill>
                <a:srgbClr val="2330DC"/>
              </a:solidFill>
            </a:endParaRPr>
          </a:p>
        </p:txBody>
      </p:sp>
      <p:sp>
        <p:nvSpPr>
          <p:cNvPr id="6" name="object 21"/>
          <p:cNvSpPr txBox="1"/>
          <p:nvPr/>
        </p:nvSpPr>
        <p:spPr>
          <a:xfrm>
            <a:off x="10262506" y="2549966"/>
            <a:ext cx="7063537"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2. </a:t>
            </a:r>
            <a:r>
              <a:rPr lang="en-US" sz="3200" dirty="0" err="1">
                <a:solidFill>
                  <a:schemeClr val="bg1"/>
                </a:solidFill>
                <a:latin typeface="Roboto"/>
                <a:cs typeface="Roboto"/>
              </a:rPr>
              <a:t>Socialinis</a:t>
            </a:r>
            <a:r>
              <a:rPr lang="en-US" sz="3200" dirty="0">
                <a:solidFill>
                  <a:schemeClr val="bg1"/>
                </a:solidFill>
                <a:latin typeface="Roboto"/>
                <a:cs typeface="Roboto"/>
              </a:rPr>
              <a:t> </a:t>
            </a:r>
            <a:r>
              <a:rPr lang="en-US" sz="3200" dirty="0" err="1">
                <a:solidFill>
                  <a:schemeClr val="bg1"/>
                </a:solidFill>
                <a:latin typeface="Roboto"/>
                <a:cs typeface="Roboto"/>
              </a:rPr>
              <a:t>tvarumas</a:t>
            </a:r>
            <a:endParaRPr lang="en-US" sz="3200" dirty="0">
              <a:solidFill>
                <a:schemeClr val="bg1"/>
              </a:solidFill>
              <a:latin typeface="Roboto"/>
              <a:cs typeface="Roboto"/>
            </a:endParaRPr>
          </a:p>
          <a:p>
            <a:pPr marL="882015" marR="975994" indent="-43815" algn="ctr">
              <a:lnSpc>
                <a:spcPts val="3790"/>
              </a:lnSpc>
              <a:spcBef>
                <a:spcPts val="2825"/>
              </a:spcBef>
            </a:pPr>
            <a:endParaRPr sz="3200" dirty="0">
              <a:solidFill>
                <a:schemeClr val="bg1"/>
              </a:solidFill>
              <a:latin typeface="Roboto"/>
              <a:cs typeface="Roboto"/>
            </a:endParaRPr>
          </a:p>
        </p:txBody>
      </p:sp>
      <p:sp>
        <p:nvSpPr>
          <p:cNvPr id="7" name="object 21"/>
          <p:cNvSpPr txBox="1"/>
          <p:nvPr/>
        </p:nvSpPr>
        <p:spPr>
          <a:xfrm>
            <a:off x="1688190" y="4719799"/>
            <a:ext cx="7449460"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3. </a:t>
            </a:r>
            <a:r>
              <a:rPr lang="en-US" sz="3200" dirty="0" err="1">
                <a:solidFill>
                  <a:schemeClr val="bg1"/>
                </a:solidFill>
                <a:latin typeface="Roboto"/>
                <a:cs typeface="Roboto"/>
              </a:rPr>
              <a:t>Ekonominis</a:t>
            </a:r>
            <a:r>
              <a:rPr lang="en-US" sz="3200" dirty="0">
                <a:solidFill>
                  <a:schemeClr val="bg1"/>
                </a:solidFill>
                <a:latin typeface="Roboto"/>
                <a:cs typeface="Roboto"/>
              </a:rPr>
              <a:t> </a:t>
            </a:r>
            <a:r>
              <a:rPr lang="en-US" sz="3200" dirty="0" err="1">
                <a:solidFill>
                  <a:schemeClr val="bg1"/>
                </a:solidFill>
                <a:latin typeface="Roboto"/>
                <a:cs typeface="Roboto"/>
              </a:rPr>
              <a:t>tvarumas</a:t>
            </a:r>
            <a:endParaRPr lang="en-US" sz="3200" dirty="0">
              <a:solidFill>
                <a:schemeClr val="bg1"/>
              </a:solidFill>
              <a:latin typeface="Roboto"/>
              <a:cs typeface="Roboto"/>
            </a:endParaRPr>
          </a:p>
          <a:p>
            <a:pPr marL="882015" marR="975994" indent="-43815" algn="ctr">
              <a:lnSpc>
                <a:spcPts val="3790"/>
              </a:lnSpc>
              <a:spcBef>
                <a:spcPts val="2825"/>
              </a:spcBef>
            </a:pPr>
            <a:endParaRPr sz="3200" dirty="0">
              <a:solidFill>
                <a:schemeClr val="bg1"/>
              </a:solidFill>
              <a:latin typeface="Roboto"/>
              <a:cs typeface="Roboto"/>
            </a:endParaRPr>
          </a:p>
        </p:txBody>
      </p:sp>
      <p:sp>
        <p:nvSpPr>
          <p:cNvPr id="8" name="object 21"/>
          <p:cNvSpPr txBox="1"/>
          <p:nvPr/>
        </p:nvSpPr>
        <p:spPr>
          <a:xfrm>
            <a:off x="10262505" y="4637259"/>
            <a:ext cx="7063537"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4. </a:t>
            </a:r>
            <a:r>
              <a:rPr lang="lt-LT" sz="3200" dirty="0">
                <a:solidFill>
                  <a:schemeClr val="bg1"/>
                </a:solidFill>
                <a:latin typeface="Roboto"/>
                <a:cs typeface="Roboto"/>
              </a:rPr>
              <a:t>Atliekų mažinimas</a:t>
            </a:r>
            <a:endParaRPr lang="en-US" sz="3200" dirty="0">
              <a:solidFill>
                <a:schemeClr val="bg1"/>
              </a:solidFill>
              <a:latin typeface="Roboto"/>
              <a:cs typeface="Roboto"/>
            </a:endParaRPr>
          </a:p>
          <a:p>
            <a:pPr marL="882015" marR="975994" indent="-43815" algn="ctr">
              <a:lnSpc>
                <a:spcPts val="3790"/>
              </a:lnSpc>
              <a:spcBef>
                <a:spcPts val="2825"/>
              </a:spcBef>
            </a:pPr>
            <a:endParaRPr sz="3200" dirty="0">
              <a:solidFill>
                <a:schemeClr val="bg1"/>
              </a:solidFill>
              <a:latin typeface="Roboto"/>
              <a:cs typeface="Roboto"/>
            </a:endParaRPr>
          </a:p>
        </p:txBody>
      </p:sp>
      <p:sp>
        <p:nvSpPr>
          <p:cNvPr id="9" name="object 21"/>
          <p:cNvSpPr txBox="1"/>
          <p:nvPr/>
        </p:nvSpPr>
        <p:spPr>
          <a:xfrm>
            <a:off x="5861051" y="8948584"/>
            <a:ext cx="7377352" cy="1655903"/>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7. </a:t>
            </a:r>
            <a:r>
              <a:rPr lang="en-US" sz="3200" dirty="0" err="1">
                <a:solidFill>
                  <a:schemeClr val="bg1"/>
                </a:solidFill>
                <a:latin typeface="Roboto"/>
                <a:cs typeface="Roboto"/>
              </a:rPr>
              <a:t>Tvarumo</a:t>
            </a:r>
            <a:r>
              <a:rPr lang="en-US" sz="3200" dirty="0">
                <a:solidFill>
                  <a:schemeClr val="bg1"/>
                </a:solidFill>
                <a:latin typeface="Roboto"/>
                <a:cs typeface="Roboto"/>
              </a:rPr>
              <a:t> </a:t>
            </a:r>
            <a:r>
              <a:rPr lang="en-US" sz="3200" dirty="0" err="1">
                <a:solidFill>
                  <a:schemeClr val="bg1"/>
                </a:solidFill>
                <a:latin typeface="Roboto"/>
                <a:cs typeface="Roboto"/>
              </a:rPr>
              <a:t>srities</a:t>
            </a:r>
            <a:r>
              <a:rPr lang="en-US" sz="3200" dirty="0">
                <a:solidFill>
                  <a:schemeClr val="bg1"/>
                </a:solidFill>
                <a:latin typeface="Roboto"/>
                <a:cs typeface="Roboto"/>
              </a:rPr>
              <a:t> </a:t>
            </a:r>
            <a:r>
              <a:rPr lang="en-US" sz="3200" dirty="0" err="1">
                <a:solidFill>
                  <a:schemeClr val="bg1"/>
                </a:solidFill>
                <a:latin typeface="Roboto"/>
                <a:cs typeface="Roboto"/>
              </a:rPr>
              <a:t>iššūkiai</a:t>
            </a:r>
            <a:endParaRPr lang="en-US" sz="3200" dirty="0">
              <a:solidFill>
                <a:schemeClr val="bg1"/>
              </a:solidFill>
              <a:latin typeface="Roboto"/>
              <a:cs typeface="Roboto"/>
            </a:endParaRPr>
          </a:p>
          <a:p>
            <a:pPr marL="882015" marR="975994" indent="-43815" algn="ctr">
              <a:lnSpc>
                <a:spcPts val="3790"/>
              </a:lnSpc>
              <a:spcBef>
                <a:spcPts val="2825"/>
              </a:spcBef>
            </a:pPr>
            <a:endParaRPr sz="2800" dirty="0">
              <a:solidFill>
                <a:schemeClr val="bg1"/>
              </a:solidFill>
              <a:latin typeface="Roboto"/>
              <a:cs typeface="Roboto"/>
            </a:endParaRPr>
          </a:p>
        </p:txBody>
      </p:sp>
      <p:sp>
        <p:nvSpPr>
          <p:cNvPr id="10" name="object 21"/>
          <p:cNvSpPr txBox="1"/>
          <p:nvPr/>
        </p:nvSpPr>
        <p:spPr>
          <a:xfrm>
            <a:off x="1688189" y="6847685"/>
            <a:ext cx="7449460"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5. </a:t>
            </a:r>
            <a:r>
              <a:rPr lang="en-US" sz="3200" dirty="0" err="1">
                <a:solidFill>
                  <a:schemeClr val="bg1"/>
                </a:solidFill>
                <a:latin typeface="Roboto"/>
                <a:cs typeface="Roboto"/>
              </a:rPr>
              <a:t>Tvarus</a:t>
            </a:r>
            <a:r>
              <a:rPr lang="en-US" sz="3200" dirty="0">
                <a:solidFill>
                  <a:schemeClr val="bg1"/>
                </a:solidFill>
                <a:latin typeface="Roboto"/>
                <a:cs typeface="Roboto"/>
              </a:rPr>
              <a:t> </a:t>
            </a:r>
            <a:r>
              <a:rPr lang="en-US" sz="3200" dirty="0" err="1">
                <a:solidFill>
                  <a:schemeClr val="bg1"/>
                </a:solidFill>
                <a:latin typeface="Roboto"/>
                <a:cs typeface="Roboto"/>
              </a:rPr>
              <a:t>vartojimas</a:t>
            </a:r>
            <a:endParaRPr lang="en-US" sz="3200" dirty="0">
              <a:solidFill>
                <a:schemeClr val="bg1"/>
              </a:solidFill>
              <a:latin typeface="Roboto"/>
              <a:cs typeface="Roboto"/>
            </a:endParaRPr>
          </a:p>
          <a:p>
            <a:pPr marL="882015" marR="975994" indent="-43815" algn="ctr">
              <a:lnSpc>
                <a:spcPts val="3790"/>
              </a:lnSpc>
              <a:spcBef>
                <a:spcPts val="2825"/>
              </a:spcBef>
            </a:pPr>
            <a:endParaRPr sz="3200" dirty="0">
              <a:solidFill>
                <a:schemeClr val="bg1"/>
              </a:solidFill>
              <a:latin typeface="Roboto"/>
              <a:cs typeface="Roboto"/>
            </a:endParaRPr>
          </a:p>
        </p:txBody>
      </p:sp>
      <p:sp>
        <p:nvSpPr>
          <p:cNvPr id="11" name="object 21"/>
          <p:cNvSpPr txBox="1"/>
          <p:nvPr/>
        </p:nvSpPr>
        <p:spPr>
          <a:xfrm>
            <a:off x="10262504" y="6847685"/>
            <a:ext cx="7063537" cy="1695977"/>
          </a:xfrm>
          <a:prstGeom prst="rect">
            <a:avLst/>
          </a:prstGeom>
          <a:solidFill>
            <a:srgbClr val="2431DB"/>
          </a:solidFill>
        </p:spPr>
        <p:txBody>
          <a:bodyPr vert="horz" wrap="square" lIns="0" tIns="358775" rIns="0" bIns="0" rtlCol="0">
            <a:spAutoFit/>
          </a:bodyPr>
          <a:lstStyle/>
          <a:p>
            <a:pPr marL="882015" marR="975994" indent="-43815" algn="ctr">
              <a:lnSpc>
                <a:spcPts val="3790"/>
              </a:lnSpc>
              <a:spcBef>
                <a:spcPts val="2825"/>
              </a:spcBef>
            </a:pPr>
            <a:r>
              <a:rPr lang="en-US" sz="3200" dirty="0">
                <a:solidFill>
                  <a:schemeClr val="bg1"/>
                </a:solidFill>
                <a:latin typeface="Roboto"/>
                <a:cs typeface="Roboto"/>
              </a:rPr>
              <a:t>6. </a:t>
            </a:r>
            <a:r>
              <a:rPr lang="en-US" sz="3200" dirty="0" err="1">
                <a:solidFill>
                  <a:schemeClr val="bg1"/>
                </a:solidFill>
                <a:latin typeface="Roboto"/>
                <a:cs typeface="Roboto"/>
              </a:rPr>
              <a:t>Inovacijos</a:t>
            </a:r>
            <a:r>
              <a:rPr lang="en-US" sz="3200" dirty="0">
                <a:solidFill>
                  <a:schemeClr val="bg1"/>
                </a:solidFill>
                <a:latin typeface="Roboto"/>
                <a:cs typeface="Roboto"/>
              </a:rPr>
              <a:t> </a:t>
            </a:r>
            <a:r>
              <a:rPr lang="en-US" sz="3200" dirty="0" err="1">
                <a:solidFill>
                  <a:schemeClr val="bg1"/>
                </a:solidFill>
                <a:latin typeface="Roboto"/>
                <a:cs typeface="Roboto"/>
              </a:rPr>
              <a:t>ir</a:t>
            </a:r>
            <a:r>
              <a:rPr lang="en-US" sz="3200" dirty="0">
                <a:solidFill>
                  <a:schemeClr val="bg1"/>
                </a:solidFill>
                <a:latin typeface="Roboto"/>
                <a:cs typeface="Roboto"/>
              </a:rPr>
              <a:t> </a:t>
            </a:r>
            <a:r>
              <a:rPr lang="en-US" sz="3200" dirty="0" err="1">
                <a:solidFill>
                  <a:schemeClr val="bg1"/>
                </a:solidFill>
                <a:latin typeface="Roboto"/>
                <a:cs typeface="Roboto"/>
              </a:rPr>
              <a:t>technologijos</a:t>
            </a:r>
            <a:endParaRPr lang="en-US" sz="3200" dirty="0">
              <a:solidFill>
                <a:schemeClr val="bg1"/>
              </a:solidFill>
              <a:latin typeface="Roboto"/>
              <a:cs typeface="Roboto"/>
            </a:endParaRPr>
          </a:p>
          <a:p>
            <a:pPr marL="882015" marR="975994" indent="-43815" algn="ctr">
              <a:lnSpc>
                <a:spcPts val="3790"/>
              </a:lnSpc>
              <a:spcBef>
                <a:spcPts val="2825"/>
              </a:spcBef>
            </a:pPr>
            <a:endParaRPr sz="3200" dirty="0">
              <a:solidFill>
                <a:schemeClr val="bg1"/>
              </a:solidFill>
              <a:latin typeface="Roboto"/>
              <a:cs typeface="Roboto"/>
            </a:endParaRPr>
          </a:p>
        </p:txBody>
      </p:sp>
      <p:sp>
        <p:nvSpPr>
          <p:cNvPr id="13" name="object 21"/>
          <p:cNvSpPr txBox="1"/>
          <p:nvPr/>
        </p:nvSpPr>
        <p:spPr>
          <a:xfrm>
            <a:off x="1633761" y="2549967"/>
            <a:ext cx="7503889" cy="1663917"/>
          </a:xfrm>
          <a:prstGeom prst="rect">
            <a:avLst/>
          </a:prstGeom>
          <a:solidFill>
            <a:srgbClr val="2431DB"/>
          </a:solidFill>
        </p:spPr>
        <p:txBody>
          <a:bodyPr vert="horz" wrap="square" lIns="0" tIns="358775" rIns="0" bIns="0" rtlCol="0">
            <a:spAutoFit/>
          </a:bodyPr>
          <a:lstStyle/>
          <a:p>
            <a:pPr marL="1352550" marR="975994" indent="-514350" algn="l">
              <a:lnSpc>
                <a:spcPts val="3790"/>
              </a:lnSpc>
              <a:spcBef>
                <a:spcPts val="2825"/>
              </a:spcBef>
              <a:buAutoNum type="arabicPeriod"/>
            </a:pPr>
            <a:r>
              <a:rPr lang="en-US" sz="3200" dirty="0" err="1">
                <a:solidFill>
                  <a:schemeClr val="bg1"/>
                </a:solidFill>
                <a:latin typeface="Roboto"/>
                <a:cs typeface="Roboto"/>
              </a:rPr>
              <a:t>Aplinkosauginis</a:t>
            </a:r>
            <a:r>
              <a:rPr lang="en-US" sz="3200" dirty="0">
                <a:solidFill>
                  <a:schemeClr val="bg1"/>
                </a:solidFill>
                <a:latin typeface="Roboto"/>
                <a:cs typeface="Roboto"/>
              </a:rPr>
              <a:t> </a:t>
            </a:r>
            <a:r>
              <a:rPr lang="en-US" sz="3200" dirty="0" err="1">
                <a:solidFill>
                  <a:schemeClr val="bg1"/>
                </a:solidFill>
                <a:latin typeface="Roboto"/>
                <a:cs typeface="Roboto"/>
              </a:rPr>
              <a:t>tvarumas</a:t>
            </a:r>
            <a:endParaRPr lang="en-US" sz="3200" dirty="0">
              <a:solidFill>
                <a:schemeClr val="bg1"/>
              </a:solidFill>
              <a:latin typeface="Roboto"/>
              <a:cs typeface="Roboto"/>
            </a:endParaRPr>
          </a:p>
          <a:p>
            <a:pPr marL="1352550" marR="975994" indent="-514350" algn="l">
              <a:lnSpc>
                <a:spcPts val="3790"/>
              </a:lnSpc>
              <a:spcBef>
                <a:spcPts val="2825"/>
              </a:spcBef>
              <a:buAutoNum type="arabicPeriod"/>
            </a:pPr>
            <a:endParaRPr lang="en-US" sz="2800" dirty="0">
              <a:solidFill>
                <a:schemeClr val="bg1"/>
              </a:solidFill>
              <a:latin typeface="Roboto"/>
              <a:cs typeface="Roboto"/>
            </a:endParaRPr>
          </a:p>
        </p:txBody>
      </p:sp>
    </p:spTree>
    <p:extLst>
      <p:ext uri="{BB962C8B-B14F-4D97-AF65-F5344CB8AC3E}">
        <p14:creationId xmlns:p14="http://schemas.microsoft.com/office/powerpoint/2010/main" val="99369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17650" y="5197476"/>
            <a:ext cx="8001000" cy="584775"/>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1. </a:t>
            </a:r>
            <a:r>
              <a:rPr lang="en-US" b="1" dirty="0" err="1">
                <a:solidFill>
                  <a:srgbClr val="2330DC"/>
                </a:solidFill>
              </a:rPr>
              <a:t>Aplinkosauginis</a:t>
            </a:r>
            <a:r>
              <a:rPr lang="en-US" b="1" dirty="0">
                <a:solidFill>
                  <a:srgbClr val="2330DC"/>
                </a:solidFill>
              </a:rPr>
              <a:t> </a:t>
            </a:r>
            <a:r>
              <a:rPr lang="en-US" b="1" dirty="0" err="1">
                <a:solidFill>
                  <a:srgbClr val="2330DC"/>
                </a:solidFill>
              </a:rPr>
              <a:t>tvarumas</a:t>
            </a:r>
            <a:endParaRPr lang="en-US" dirty="0">
              <a:solidFill>
                <a:srgbClr val="2330DC"/>
              </a:solidFill>
            </a:endParaRPr>
          </a:p>
        </p:txBody>
      </p:sp>
      <p:sp>
        <p:nvSpPr>
          <p:cNvPr id="6" name="Rectangle 5"/>
          <p:cNvSpPr/>
          <p:nvPr/>
        </p:nvSpPr>
        <p:spPr>
          <a:xfrm>
            <a:off x="8965418" y="2759075"/>
            <a:ext cx="9468632" cy="6986528"/>
          </a:xfrm>
          <a:prstGeom prst="rect">
            <a:avLst/>
          </a:prstGeom>
        </p:spPr>
        <p:txBody>
          <a:bodyPr wrap="square">
            <a:spAutoFit/>
          </a:bodyPr>
          <a:lstStyle/>
          <a:p>
            <a:pPr marL="457200" indent="-457200">
              <a:buFont typeface="Arial" panose="020B0604020202020204" pitchFamily="34" charset="0"/>
              <a:buChar char="•"/>
            </a:pPr>
            <a:r>
              <a:rPr lang="lt-LT" sz="3200" dirty="0">
                <a:solidFill>
                  <a:srgbClr val="2330DC"/>
                </a:solidFill>
              </a:rPr>
              <a:t>Skatina naudoti ekologiškus, organinius ir atsinaujinančius pluoštus, perdirbtą ir biologiškai skaidžią tekstilę.</a:t>
            </a:r>
          </a:p>
          <a:p>
            <a:endParaRPr lang="lt-LT" sz="3200" dirty="0">
              <a:solidFill>
                <a:srgbClr val="2330DC"/>
              </a:solidFill>
            </a:endParaRPr>
          </a:p>
          <a:p>
            <a:pPr marL="457200" indent="-457200">
              <a:buFont typeface="Arial" panose="020B0604020202020204" pitchFamily="34" charset="0"/>
              <a:buChar char="•"/>
            </a:pPr>
            <a:r>
              <a:rPr lang="lt-LT" sz="3200" dirty="0">
                <a:solidFill>
                  <a:srgbClr val="2330DC"/>
                </a:solidFill>
              </a:rPr>
              <a:t>Daugiausia dėmesio skiria vandens taupymo technologijoms ir cheminių medžiagų naudojimo mažinimui, naudojant ekologiškus dažus ir procesus. </a:t>
            </a:r>
          </a:p>
          <a:p>
            <a:pPr marL="457200" indent="-457200">
              <a:buFont typeface="Arial" panose="020B0604020202020204" pitchFamily="34" charset="0"/>
              <a:buChar char="•"/>
            </a:pPr>
            <a:endParaRPr lang="lt-LT" sz="3200" dirty="0">
              <a:solidFill>
                <a:srgbClr val="2330DC"/>
              </a:solidFill>
            </a:endParaRPr>
          </a:p>
          <a:p>
            <a:pPr marL="457200" indent="-457200">
              <a:buFont typeface="Arial" panose="020B0604020202020204" pitchFamily="34" charset="0"/>
              <a:buChar char="•"/>
            </a:pPr>
            <a:r>
              <a:rPr lang="lt-LT" sz="3200" dirty="0">
                <a:solidFill>
                  <a:srgbClr val="2330DC"/>
                </a:solidFill>
              </a:rPr>
              <a:t>Skatina naudoti atsinaujinančiąją energiją, mažo poveikio gamybos metodus ir remti vietinę gamybą, kad mažinti transporto išmetamų teršalų kiekį.</a:t>
            </a:r>
          </a:p>
          <a:p>
            <a:endParaRPr lang="en-US" sz="3200" dirty="0">
              <a:solidFill>
                <a:srgbClr val="2330DC"/>
              </a:solidFill>
            </a:endParaRPr>
          </a:p>
        </p:txBody>
      </p:sp>
    </p:spTree>
    <p:extLst>
      <p:ext uri="{BB962C8B-B14F-4D97-AF65-F5344CB8AC3E}">
        <p14:creationId xmlns:p14="http://schemas.microsoft.com/office/powerpoint/2010/main" val="305315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1050" y="5197476"/>
            <a:ext cx="8001000" cy="584775"/>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2. </a:t>
            </a:r>
            <a:r>
              <a:rPr lang="en-US" b="1" dirty="0" err="1">
                <a:solidFill>
                  <a:srgbClr val="2330DC"/>
                </a:solidFill>
              </a:rPr>
              <a:t>Socialinis</a:t>
            </a:r>
            <a:r>
              <a:rPr lang="en-US" b="1" dirty="0">
                <a:solidFill>
                  <a:srgbClr val="2330DC"/>
                </a:solidFill>
              </a:rPr>
              <a:t> </a:t>
            </a:r>
            <a:r>
              <a:rPr lang="en-US" b="1" dirty="0" err="1">
                <a:solidFill>
                  <a:srgbClr val="2330DC"/>
                </a:solidFill>
              </a:rPr>
              <a:t>tvarumas</a:t>
            </a:r>
            <a:endParaRPr lang="en-US" dirty="0">
              <a:solidFill>
                <a:srgbClr val="2330DC"/>
              </a:solidFill>
            </a:endParaRPr>
          </a:p>
        </p:txBody>
      </p:sp>
      <p:sp>
        <p:nvSpPr>
          <p:cNvPr id="6" name="Rectangle 5"/>
          <p:cNvSpPr/>
          <p:nvPr/>
        </p:nvSpPr>
        <p:spPr>
          <a:xfrm>
            <a:off x="9061450" y="3720148"/>
            <a:ext cx="10052050" cy="3539430"/>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2330DC"/>
                </a:solidFill>
              </a:rPr>
              <a:t>Akcentuoja </a:t>
            </a:r>
            <a:r>
              <a:rPr lang="lt-LT" sz="3200" dirty="0">
                <a:solidFill>
                  <a:srgbClr val="C00000"/>
                </a:solidFill>
              </a:rPr>
              <a:t>sąžiningą darbo užmokestį ir saugias darbo sąlygas</a:t>
            </a:r>
            <a:r>
              <a:rPr lang="lt-LT" sz="3200" dirty="0">
                <a:solidFill>
                  <a:srgbClr val="2330DC"/>
                </a:solidFill>
              </a:rPr>
              <a:t>, pagarbą darbuotojų teisėms, užtikrinant skaidrias ir etiškas veiklas.</a:t>
            </a:r>
          </a:p>
          <a:p>
            <a:pPr lvl="0"/>
            <a:endParaRPr lang="lt-LT" sz="3200" dirty="0">
              <a:solidFill>
                <a:srgbClr val="2330DC"/>
              </a:solidFill>
            </a:endParaRPr>
          </a:p>
          <a:p>
            <a:pPr marL="457200" lvl="0" indent="-457200">
              <a:buFont typeface="Arial" panose="020B0604020202020204" pitchFamily="34" charset="0"/>
              <a:buChar char="•"/>
            </a:pPr>
            <a:r>
              <a:rPr lang="lt-LT" sz="3200" dirty="0">
                <a:solidFill>
                  <a:srgbClr val="2330DC"/>
                </a:solidFill>
              </a:rPr>
              <a:t>Remia vietos amatininkus ir tradicinius amatus, taip pat prisideda prie </a:t>
            </a:r>
            <a:r>
              <a:rPr lang="lt-LT" sz="3200" dirty="0">
                <a:solidFill>
                  <a:srgbClr val="C00000"/>
                </a:solidFill>
              </a:rPr>
              <a:t>bendruomenės vystymosi </a:t>
            </a:r>
            <a:r>
              <a:rPr lang="lt-LT" sz="3200" dirty="0">
                <a:solidFill>
                  <a:srgbClr val="2330DC"/>
                </a:solidFill>
              </a:rPr>
              <a:t>ir kultūros paveldo išsaugojimo.</a:t>
            </a:r>
          </a:p>
        </p:txBody>
      </p:sp>
    </p:spTree>
    <p:extLst>
      <p:ext uri="{BB962C8B-B14F-4D97-AF65-F5344CB8AC3E}">
        <p14:creationId xmlns:p14="http://schemas.microsoft.com/office/powerpoint/2010/main" val="211872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74850" y="4968875"/>
            <a:ext cx="6324600" cy="584775"/>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3. </a:t>
            </a:r>
            <a:r>
              <a:rPr lang="en-US" b="1" dirty="0" err="1">
                <a:solidFill>
                  <a:srgbClr val="2330DC"/>
                </a:solidFill>
              </a:rPr>
              <a:t>Ekonominis</a:t>
            </a:r>
            <a:r>
              <a:rPr lang="en-US" b="1" dirty="0">
                <a:solidFill>
                  <a:srgbClr val="2330DC"/>
                </a:solidFill>
              </a:rPr>
              <a:t> </a:t>
            </a:r>
            <a:r>
              <a:rPr lang="en-US" b="1" dirty="0" err="1">
                <a:solidFill>
                  <a:srgbClr val="2330DC"/>
                </a:solidFill>
              </a:rPr>
              <a:t>tvarumas</a:t>
            </a:r>
            <a:endParaRPr lang="en-US" dirty="0">
              <a:solidFill>
                <a:srgbClr val="2330DC"/>
              </a:solidFill>
            </a:endParaRPr>
          </a:p>
        </p:txBody>
      </p:sp>
      <p:sp>
        <p:nvSpPr>
          <p:cNvPr id="7" name="Rectangle 6"/>
          <p:cNvSpPr/>
          <p:nvPr/>
        </p:nvSpPr>
        <p:spPr>
          <a:xfrm>
            <a:off x="9061450" y="3902075"/>
            <a:ext cx="10052050" cy="3046988"/>
          </a:xfrm>
          <a:prstGeom prst="rect">
            <a:avLst/>
          </a:prstGeom>
        </p:spPr>
        <p:txBody>
          <a:bodyPr>
            <a:spAutoFit/>
          </a:bodyPr>
          <a:lstStyle/>
          <a:p>
            <a:pPr marL="457200" indent="-457200">
              <a:buFont typeface="Arial" panose="020B0604020202020204" pitchFamily="34" charset="0"/>
              <a:buChar char="•"/>
            </a:pPr>
            <a:r>
              <a:rPr lang="lt-LT" sz="3200" dirty="0">
                <a:solidFill>
                  <a:srgbClr val="2330DC"/>
                </a:solidFill>
              </a:rPr>
              <a:t>Skatinama žiedinė ekonomika, kurioje produktai kuriami atsižvelgiant į </a:t>
            </a:r>
            <a:r>
              <a:rPr lang="lt-LT" sz="3200" dirty="0">
                <a:solidFill>
                  <a:srgbClr val="C00000"/>
                </a:solidFill>
              </a:rPr>
              <a:t>ilgaamžiškumą, </a:t>
            </a:r>
            <a:r>
              <a:rPr lang="lt-LT" sz="3200" dirty="0" err="1">
                <a:solidFill>
                  <a:srgbClr val="C00000"/>
                </a:solidFill>
              </a:rPr>
              <a:t>pataisomumą</a:t>
            </a:r>
            <a:r>
              <a:rPr lang="lt-LT" sz="3200" dirty="0">
                <a:solidFill>
                  <a:srgbClr val="C00000"/>
                </a:solidFill>
              </a:rPr>
              <a:t> ir perdirbimo</a:t>
            </a:r>
            <a:r>
              <a:rPr lang="lt-LT" sz="3200" dirty="0">
                <a:solidFill>
                  <a:srgbClr val="FDA800"/>
                </a:solidFill>
              </a:rPr>
              <a:t> </a:t>
            </a:r>
            <a:r>
              <a:rPr lang="lt-LT" sz="3200" dirty="0">
                <a:solidFill>
                  <a:srgbClr val="2330DC"/>
                </a:solidFill>
              </a:rPr>
              <a:t>galimybes.</a:t>
            </a:r>
          </a:p>
          <a:p>
            <a:pPr marL="457200" indent="-457200">
              <a:buFont typeface="Arial" panose="020B0604020202020204" pitchFamily="34" charset="0"/>
              <a:buChar char="•"/>
            </a:pPr>
            <a:endParaRPr lang="lt-LT" sz="3200" dirty="0">
              <a:solidFill>
                <a:srgbClr val="2330DC"/>
              </a:solidFill>
            </a:endParaRPr>
          </a:p>
          <a:p>
            <a:pPr marL="457200" indent="-457200">
              <a:buFont typeface="Arial" panose="020B0604020202020204" pitchFamily="34" charset="0"/>
              <a:buChar char="•"/>
            </a:pPr>
            <a:r>
              <a:rPr lang="lt-LT" sz="3200" dirty="0">
                <a:solidFill>
                  <a:srgbClr val="2330DC"/>
                </a:solidFill>
              </a:rPr>
              <a:t>Skatina </a:t>
            </a:r>
            <a:r>
              <a:rPr lang="lt-LT" sz="3200" dirty="0">
                <a:solidFill>
                  <a:srgbClr val="C00000"/>
                </a:solidFill>
              </a:rPr>
              <a:t>lėtą madą </a:t>
            </a:r>
            <a:r>
              <a:rPr lang="lt-LT" sz="3200" dirty="0">
                <a:solidFill>
                  <a:srgbClr val="2330DC"/>
                </a:solidFill>
              </a:rPr>
              <a:t>ir didžiausią dėmesį skiria kokybei, o ne kiekybei.</a:t>
            </a:r>
            <a:endParaRPr lang="en-US" sz="3200" dirty="0">
              <a:solidFill>
                <a:srgbClr val="2330DC"/>
              </a:solidFill>
            </a:endParaRPr>
          </a:p>
        </p:txBody>
      </p:sp>
    </p:spTree>
    <p:extLst>
      <p:ext uri="{BB962C8B-B14F-4D97-AF65-F5344CB8AC3E}">
        <p14:creationId xmlns:p14="http://schemas.microsoft.com/office/powerpoint/2010/main" val="85513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8250" y="4968875"/>
            <a:ext cx="8001000" cy="584775"/>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b="1" dirty="0">
                <a:solidFill>
                  <a:srgbClr val="2330DC"/>
                </a:solidFill>
              </a:rPr>
              <a:t>4. </a:t>
            </a:r>
            <a:r>
              <a:rPr lang="lt-LT" b="1" dirty="0">
                <a:solidFill>
                  <a:srgbClr val="2330DC"/>
                </a:solidFill>
              </a:rPr>
              <a:t>Atliekų kiekio mažinimas</a:t>
            </a:r>
          </a:p>
        </p:txBody>
      </p:sp>
      <p:sp>
        <p:nvSpPr>
          <p:cNvPr id="7" name="Rectangle 6"/>
          <p:cNvSpPr/>
          <p:nvPr/>
        </p:nvSpPr>
        <p:spPr>
          <a:xfrm>
            <a:off x="9061450" y="3825875"/>
            <a:ext cx="10052050" cy="3539430"/>
          </a:xfrm>
          <a:prstGeom prst="rect">
            <a:avLst/>
          </a:prstGeom>
        </p:spPr>
        <p:txBody>
          <a:bodyPr>
            <a:spAutoFit/>
          </a:bodyPr>
          <a:lstStyle/>
          <a:p>
            <a:pPr marL="457200" indent="-457200">
              <a:buFont typeface="Arial" panose="020B0604020202020204" pitchFamily="34" charset="0"/>
              <a:buChar char="•"/>
            </a:pPr>
            <a:r>
              <a:rPr lang="lt-LT" sz="3200" dirty="0">
                <a:solidFill>
                  <a:srgbClr val="2330DC"/>
                </a:solidFill>
              </a:rPr>
              <a:t>Skatinamas </a:t>
            </a:r>
            <a:r>
              <a:rPr lang="lt-LT" sz="3200" dirty="0">
                <a:solidFill>
                  <a:srgbClr val="C00000"/>
                </a:solidFill>
              </a:rPr>
              <a:t>nulinis atliekų kiekis </a:t>
            </a:r>
            <a:r>
              <a:rPr lang="lt-LT" sz="3200" dirty="0">
                <a:solidFill>
                  <a:srgbClr val="2330DC"/>
                </a:solidFill>
              </a:rPr>
              <a:t>mados sektoriuje, kuo labiau sumažinant gamybos metu susidarančių atliekų ir pakartotinai naudojant audinių atraižas.</a:t>
            </a:r>
          </a:p>
          <a:p>
            <a:pPr marL="457200" indent="-457200">
              <a:buFont typeface="Arial" panose="020B0604020202020204" pitchFamily="34" charset="0"/>
              <a:buChar char="•"/>
            </a:pPr>
            <a:endParaRPr lang="lt-LT" sz="3200" dirty="0">
              <a:solidFill>
                <a:srgbClr val="2330DC"/>
              </a:solidFill>
            </a:endParaRPr>
          </a:p>
          <a:p>
            <a:pPr marL="457200" indent="-457200">
              <a:buFont typeface="Arial" panose="020B0604020202020204" pitchFamily="34" charset="0"/>
              <a:buChar char="•"/>
            </a:pPr>
            <a:r>
              <a:rPr lang="lt-LT" sz="3200" dirty="0">
                <a:solidFill>
                  <a:srgbClr val="2330DC"/>
                </a:solidFill>
              </a:rPr>
              <a:t>Dizaineriai skatinami </a:t>
            </a:r>
            <a:r>
              <a:rPr lang="lt-LT" sz="3200" dirty="0">
                <a:solidFill>
                  <a:srgbClr val="C00000"/>
                </a:solidFill>
              </a:rPr>
              <a:t>atnaujinti</a:t>
            </a:r>
            <a:r>
              <a:rPr lang="lt-LT" sz="3200" dirty="0">
                <a:solidFill>
                  <a:srgbClr val="FDA800"/>
                </a:solidFill>
              </a:rPr>
              <a:t> </a:t>
            </a:r>
            <a:r>
              <a:rPr lang="lt-LT" sz="3200" dirty="0">
                <a:solidFill>
                  <a:srgbClr val="2330DC"/>
                </a:solidFill>
              </a:rPr>
              <a:t>seną tekstilę, suteikiant daiktui naują prasmę, bet kartu naudoti medžiagas, kurias galima </a:t>
            </a:r>
            <a:r>
              <a:rPr lang="lt-LT" sz="3200" dirty="0">
                <a:solidFill>
                  <a:srgbClr val="C00000"/>
                </a:solidFill>
              </a:rPr>
              <a:t>perdirbti</a:t>
            </a:r>
            <a:r>
              <a:rPr lang="lt-LT" sz="3200" dirty="0">
                <a:solidFill>
                  <a:srgbClr val="2330DC"/>
                </a:solidFill>
              </a:rPr>
              <a:t>.</a:t>
            </a:r>
            <a:endParaRPr lang="en-US" sz="3200" dirty="0">
              <a:solidFill>
                <a:srgbClr val="2330DC"/>
              </a:solidFill>
            </a:endParaRPr>
          </a:p>
        </p:txBody>
      </p:sp>
    </p:spTree>
    <p:extLst>
      <p:ext uri="{BB962C8B-B14F-4D97-AF65-F5344CB8AC3E}">
        <p14:creationId xmlns:p14="http://schemas.microsoft.com/office/powerpoint/2010/main" val="2183915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2679</TotalTime>
  <Words>2354</Words>
  <Application>Microsoft Office PowerPoint</Application>
  <PresentationFormat>Custom</PresentationFormat>
  <Paragraphs>255</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-apple-system</vt:lpstr>
      <vt:lpstr>Arial</vt:lpstr>
      <vt:lpstr>Calibri</vt:lpstr>
      <vt:lpstr>Roboto</vt:lpstr>
      <vt:lpstr>Office Theme</vt:lpstr>
      <vt:lpstr>PowerPoint Presentation</vt:lpstr>
      <vt:lpstr>Tvarus mados dizainas  1 modulis: Įvadas į tvarų  mados dizainą  </vt:lpstr>
      <vt:lpstr>1.1 Tvarumo mados srityje apžvalga</vt:lpstr>
      <vt:lpstr>PowerPoint Presentation</vt:lpstr>
      <vt:lpstr>Pagrindiniai tvarumo aspektai mados sektoriuje: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Tvarių mados prekių ženklų pavyzdžiai:</vt:lpstr>
      <vt:lpstr>PowerPoint Presentation</vt:lpstr>
      <vt:lpstr>PowerPoint Presentation</vt:lpstr>
      <vt:lpstr>Priešindustrinė epocha</vt:lpstr>
      <vt:lpstr>Pramoninė revoliucija</vt:lpstr>
      <vt:lpstr>Po Antrojo pasaulinio karo</vt:lpstr>
      <vt:lpstr> Aplinkosaugos ir etiškos mados judėjimai 1960-1980 m. </vt:lpstr>
      <vt:lpstr> 1990-ųjų ekologiškos mados iškilimas </vt:lpstr>
      <vt:lpstr> 2000 m.  Tvarios mados lūžio taškas </vt:lpstr>
      <vt:lpstr> 2010 m. Tvari mada - pasaulinis judėjimas </vt:lpstr>
      <vt:lpstr> 2020 m.  Tvari mada ir ateitis</vt:lpstr>
      <vt:lpstr>1.3 Pagrindiniai mados pramonės tvarumo iššūkiai  </vt:lpstr>
      <vt:lpstr> Per didelis vartojimas ir greita mada </vt:lpstr>
      <vt:lpstr> Tekstilės atliekos sąvartynuose </vt:lpstr>
      <vt:lpstr>Anglies dioksido išmetimas ir energijos suvartojimas</vt:lpstr>
      <vt:lpstr>Darbo jėgos išnaudojimas</vt:lpstr>
      <vt:lpstr>Inovacijos ir technologinės spragos</vt:lpstr>
      <vt:lpstr>Žemės ūkio poveikis</vt:lpstr>
      <vt:lpstr>Tvarios mados prieinamumas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Rekomendacijos</dc:title>
  <dc:creator>Doris Kailos</dc:creator>
  <cp:lastModifiedBy>Acer</cp:lastModifiedBy>
  <cp:revision>148</cp:revision>
  <dcterms:created xsi:type="dcterms:W3CDTF">2024-10-02T15:30:20Z</dcterms:created>
  <dcterms:modified xsi:type="dcterms:W3CDTF">2025-01-24T12:23:46Z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Illustrator 28.6 (Macintosh)</vt:lpwstr>
  </property>
  <property fmtid="{D5CDD505-2E9C-101B-9397-08002B2CF9AE}" pid="4" name="LastSaved">
    <vt:filetime>2024-10-02T00:00:00Z</vt:filetime>
  </property>
  <property fmtid="{D5CDD505-2E9C-101B-9397-08002B2CF9AE}" pid="5" name="Producer">
    <vt:lpwstr>Adobe PDF library 17.00</vt:lpwstr>
  </property>
</Properties>
</file>