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3" r:id="rId2"/>
    <p:sldId id="259" r:id="rId3"/>
    <p:sldId id="275" r:id="rId4"/>
    <p:sldId id="276" r:id="rId5"/>
    <p:sldId id="256" r:id="rId6"/>
    <p:sldId id="279" r:id="rId7"/>
    <p:sldId id="277" r:id="rId8"/>
    <p:sldId id="282" r:id="rId9"/>
    <p:sldId id="283" r:id="rId10"/>
    <p:sldId id="284" r:id="rId11"/>
    <p:sldId id="285" r:id="rId12"/>
    <p:sldId id="286" r:id="rId13"/>
    <p:sldId id="290" r:id="rId14"/>
    <p:sldId id="289" r:id="rId15"/>
    <p:sldId id="291" r:id="rId16"/>
    <p:sldId id="293" r:id="rId17"/>
    <p:sldId id="292" r:id="rId18"/>
    <p:sldId id="294" r:id="rId19"/>
    <p:sldId id="295" r:id="rId20"/>
    <p:sldId id="296" r:id="rId21"/>
    <p:sldId id="297" r:id="rId22"/>
    <p:sldId id="298" r:id="rId23"/>
    <p:sldId id="299" r:id="rId24"/>
    <p:sldId id="300" r:id="rId25"/>
    <p:sldId id="301" r:id="rId26"/>
    <p:sldId id="302" r:id="rId27"/>
    <p:sldId id="303" r:id="rId28"/>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1C24"/>
    <a:srgbClr val="FDA800"/>
    <a:srgbClr val="2C34D7"/>
    <a:srgbClr val="EB2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768"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431DB"/>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7104664" y="10375639"/>
            <a:ext cx="11863931" cy="932917"/>
          </a:xfrm>
          <a:prstGeom prst="rect">
            <a:avLst/>
          </a:prstGeom>
        </p:spPr>
      </p:pic>
      <p:sp>
        <p:nvSpPr>
          <p:cNvPr id="18" name="bg object 18"/>
          <p:cNvSpPr/>
          <p:nvPr/>
        </p:nvSpPr>
        <p:spPr>
          <a:xfrm>
            <a:off x="7418939" y="10690526"/>
            <a:ext cx="7435850" cy="618490"/>
          </a:xfrm>
          <a:custGeom>
            <a:avLst/>
            <a:gdLst/>
            <a:ahLst/>
            <a:cxnLst/>
            <a:rect l="l" t="t" r="r" b="b"/>
            <a:pathLst>
              <a:path w="7435850" h="61849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12336797" y="7852577"/>
            <a:ext cx="6787606" cy="3455978"/>
          </a:xfrm>
          <a:prstGeom prst="rect">
            <a:avLst/>
          </a:prstGeom>
        </p:spPr>
      </p:pic>
      <p:sp>
        <p:nvSpPr>
          <p:cNvPr id="20" name="bg object 20"/>
          <p:cNvSpPr/>
          <p:nvPr/>
        </p:nvSpPr>
        <p:spPr>
          <a:xfrm>
            <a:off x="14594055" y="8167573"/>
            <a:ext cx="3900170" cy="3141345"/>
          </a:xfrm>
          <a:custGeom>
            <a:avLst/>
            <a:gdLst/>
            <a:ahLst/>
            <a:cxnLst/>
            <a:rect l="l" t="t" r="r" b="b"/>
            <a:pathLst>
              <a:path w="3900169" h="3141345">
                <a:moveTo>
                  <a:pt x="3899617" y="0"/>
                </a:moveTo>
                <a:lnTo>
                  <a:pt x="1606168" y="0"/>
                </a:lnTo>
                <a:lnTo>
                  <a:pt x="0" y="3140982"/>
                </a:lnTo>
                <a:lnTo>
                  <a:pt x="2315358" y="3140982"/>
                </a:lnTo>
                <a:lnTo>
                  <a:pt x="3899617" y="0"/>
                </a:lnTo>
                <a:close/>
              </a:path>
            </a:pathLst>
          </a:custGeom>
          <a:solidFill>
            <a:srgbClr val="FDA800"/>
          </a:solidFill>
        </p:spPr>
        <p:txBody>
          <a:bodyPr wrap="square" lIns="0" tIns="0" rIns="0" bIns="0" rtlCol="0"/>
          <a:lstStyle/>
          <a:p>
            <a:endParaRPr/>
          </a:p>
        </p:txBody>
      </p:sp>
      <p:pic>
        <p:nvPicPr>
          <p:cNvPr id="21" name="bg object 21"/>
          <p:cNvPicPr/>
          <p:nvPr/>
        </p:nvPicPr>
        <p:blipFill>
          <a:blip r:embed="rId4" cstate="print"/>
          <a:stretch>
            <a:fillRect/>
          </a:stretch>
        </p:blipFill>
        <p:spPr>
          <a:xfrm>
            <a:off x="0" y="0"/>
            <a:ext cx="11120458" cy="8621555"/>
          </a:xfrm>
          <a:prstGeom prst="rect">
            <a:avLst/>
          </a:prstGeom>
        </p:spPr>
      </p:pic>
      <p:sp>
        <p:nvSpPr>
          <p:cNvPr id="22" name="bg object 22"/>
          <p:cNvSpPr/>
          <p:nvPr/>
        </p:nvSpPr>
        <p:spPr>
          <a:xfrm>
            <a:off x="0" y="0"/>
            <a:ext cx="10492105" cy="7990840"/>
          </a:xfrm>
          <a:custGeom>
            <a:avLst/>
            <a:gdLst/>
            <a:ahLst/>
            <a:cxnLst/>
            <a:rect l="l" t="t" r="r" b="b"/>
            <a:pathLst>
              <a:path w="10492105" h="7990840">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p:spPr>
        <p:txBody>
          <a:bodyPr wrap="square" lIns="0" tIns="0" rIns="0" bIns="0" rtlCol="0"/>
          <a:lstStyle/>
          <a:p>
            <a:endParaRPr/>
          </a:p>
        </p:txBody>
      </p:sp>
      <p:pic>
        <p:nvPicPr>
          <p:cNvPr id="23" name="bg object 23"/>
          <p:cNvPicPr/>
          <p:nvPr/>
        </p:nvPicPr>
        <p:blipFill>
          <a:blip r:embed="rId5" cstate="print"/>
          <a:stretch>
            <a:fillRect/>
          </a:stretch>
        </p:blipFill>
        <p:spPr>
          <a:xfrm>
            <a:off x="900037" y="2002284"/>
            <a:ext cx="7677251" cy="8941294"/>
          </a:xfrm>
          <a:prstGeom prst="rect">
            <a:avLst/>
          </a:prstGeom>
        </p:spPr>
      </p:pic>
      <p:sp>
        <p:nvSpPr>
          <p:cNvPr id="24" name="bg object 24"/>
          <p:cNvSpPr/>
          <p:nvPr/>
        </p:nvSpPr>
        <p:spPr>
          <a:xfrm>
            <a:off x="1214797" y="2316887"/>
            <a:ext cx="6733540" cy="7998459"/>
          </a:xfrm>
          <a:custGeom>
            <a:avLst/>
            <a:gdLst/>
            <a:ahLst/>
            <a:cxnLst/>
            <a:rect l="l" t="t" r="r" b="b"/>
            <a:pathLst>
              <a:path w="6733540" h="7998459">
                <a:moveTo>
                  <a:pt x="6733009" y="0"/>
                </a:moveTo>
                <a:lnTo>
                  <a:pt x="4089812" y="0"/>
                </a:lnTo>
                <a:lnTo>
                  <a:pt x="0" y="7997934"/>
                </a:lnTo>
                <a:lnTo>
                  <a:pt x="2698985" y="7997934"/>
                </a:lnTo>
                <a:lnTo>
                  <a:pt x="6733009" y="0"/>
                </a:lnTo>
                <a:close/>
              </a:path>
            </a:pathLst>
          </a:custGeom>
          <a:solidFill>
            <a:srgbClr val="FDA800"/>
          </a:solidFill>
        </p:spPr>
        <p:txBody>
          <a:bodyPr wrap="square" lIns="0" tIns="0" rIns="0" bIns="0" rtlCol="0"/>
          <a:lstStyle/>
          <a:p>
            <a:endParaRPr/>
          </a:p>
        </p:txBody>
      </p:sp>
      <p:sp>
        <p:nvSpPr>
          <p:cNvPr id="25" name="bg object 25"/>
          <p:cNvSpPr/>
          <p:nvPr/>
        </p:nvSpPr>
        <p:spPr>
          <a:xfrm>
            <a:off x="1267269" y="5"/>
            <a:ext cx="7571105" cy="11308715"/>
          </a:xfrm>
          <a:custGeom>
            <a:avLst/>
            <a:gdLst/>
            <a:ahLst/>
            <a:cxnLst/>
            <a:rect l="l" t="t" r="r" b="b"/>
            <a:pathLst>
              <a:path w="7571105" h="11308715">
                <a:moveTo>
                  <a:pt x="1295044" y="0"/>
                </a:moveTo>
                <a:lnTo>
                  <a:pt x="1084224" y="0"/>
                </a:lnTo>
                <a:lnTo>
                  <a:pt x="536867" y="1051280"/>
                </a:lnTo>
                <a:lnTo>
                  <a:pt x="757224" y="1051217"/>
                </a:lnTo>
                <a:lnTo>
                  <a:pt x="1295044" y="0"/>
                </a:lnTo>
                <a:close/>
              </a:path>
              <a:path w="7571105" h="11308715">
                <a:moveTo>
                  <a:pt x="1772932" y="0"/>
                </a:moveTo>
                <a:lnTo>
                  <a:pt x="1580057" y="0"/>
                </a:lnTo>
                <a:lnTo>
                  <a:pt x="0" y="3034741"/>
                </a:lnTo>
                <a:lnTo>
                  <a:pt x="220357" y="3034677"/>
                </a:lnTo>
                <a:lnTo>
                  <a:pt x="1772932" y="0"/>
                </a:lnTo>
                <a:close/>
              </a:path>
              <a:path w="7571105" h="11308715">
                <a:moveTo>
                  <a:pt x="2118461" y="8755990"/>
                </a:moveTo>
                <a:lnTo>
                  <a:pt x="1925878" y="8759596"/>
                </a:lnTo>
                <a:lnTo>
                  <a:pt x="598741" y="11308550"/>
                </a:lnTo>
                <a:lnTo>
                  <a:pt x="812533" y="11308550"/>
                </a:lnTo>
                <a:lnTo>
                  <a:pt x="2118461" y="8755990"/>
                </a:lnTo>
                <a:close/>
              </a:path>
              <a:path w="7571105" h="11308715">
                <a:moveTo>
                  <a:pt x="2655328" y="6772529"/>
                </a:moveTo>
                <a:lnTo>
                  <a:pt x="2462758" y="6776148"/>
                </a:lnTo>
                <a:lnTo>
                  <a:pt x="759396" y="10047668"/>
                </a:lnTo>
                <a:lnTo>
                  <a:pt x="979766" y="10047605"/>
                </a:lnTo>
                <a:lnTo>
                  <a:pt x="2655328" y="6772529"/>
                </a:lnTo>
                <a:close/>
              </a:path>
              <a:path w="7571105" h="11308715">
                <a:moveTo>
                  <a:pt x="7570800" y="0"/>
                </a:moveTo>
                <a:lnTo>
                  <a:pt x="7356780" y="0"/>
                </a:lnTo>
                <a:lnTo>
                  <a:pt x="6993826" y="697090"/>
                </a:lnTo>
                <a:lnTo>
                  <a:pt x="7214197" y="697026"/>
                </a:lnTo>
                <a:lnTo>
                  <a:pt x="7570800" y="0"/>
                </a:lnTo>
                <a:close/>
              </a:path>
            </a:pathLst>
          </a:custGeom>
          <a:solidFill>
            <a:srgbClr val="FFFFFF"/>
          </a:solidFill>
        </p:spPr>
        <p:txBody>
          <a:bodyPr wrap="square" lIns="0" tIns="0" rIns="0" bIns="0" rtlCol="0"/>
          <a:lstStyle/>
          <a:p>
            <a:endParaRPr/>
          </a:p>
        </p:txBody>
      </p:sp>
      <p:pic>
        <p:nvPicPr>
          <p:cNvPr id="26" name="bg object 26"/>
          <p:cNvPicPr/>
          <p:nvPr/>
        </p:nvPicPr>
        <p:blipFill>
          <a:blip r:embed="rId6" cstate="print"/>
          <a:stretch>
            <a:fillRect/>
          </a:stretch>
        </p:blipFill>
        <p:spPr>
          <a:xfrm>
            <a:off x="17556324" y="180346"/>
            <a:ext cx="2547775" cy="5330099"/>
          </a:xfrm>
          <a:prstGeom prst="rect">
            <a:avLst/>
          </a:prstGeom>
        </p:spPr>
      </p:pic>
      <p:sp>
        <p:nvSpPr>
          <p:cNvPr id="27" name="bg object 27"/>
          <p:cNvSpPr/>
          <p:nvPr/>
        </p:nvSpPr>
        <p:spPr>
          <a:xfrm>
            <a:off x="17871961" y="729124"/>
            <a:ext cx="2232660" cy="4152265"/>
          </a:xfrm>
          <a:custGeom>
            <a:avLst/>
            <a:gdLst/>
            <a:ahLst/>
            <a:cxnLst/>
            <a:rect l="l" t="t" r="r" b="b"/>
            <a:pathLst>
              <a:path w="2232659" h="4152265">
                <a:moveTo>
                  <a:pt x="2232138" y="0"/>
                </a:moveTo>
                <a:lnTo>
                  <a:pt x="0" y="4150438"/>
                </a:lnTo>
                <a:lnTo>
                  <a:pt x="1698660" y="4151758"/>
                </a:lnTo>
                <a:lnTo>
                  <a:pt x="2232138" y="3135521"/>
                </a:lnTo>
                <a:lnTo>
                  <a:pt x="2232138" y="0"/>
                </a:lnTo>
                <a:close/>
              </a:path>
            </a:pathLst>
          </a:custGeom>
          <a:solidFill>
            <a:srgbClr val="FDA800"/>
          </a:solidFill>
        </p:spPr>
        <p:txBody>
          <a:bodyPr wrap="square" lIns="0" tIns="0" rIns="0" bIns="0" rtlCol="0"/>
          <a:lstStyle/>
          <a:p>
            <a:endParaRPr/>
          </a:p>
        </p:txBody>
      </p:sp>
      <p:sp>
        <p:nvSpPr>
          <p:cNvPr id="28" name="bg object 28"/>
          <p:cNvSpPr/>
          <p:nvPr/>
        </p:nvSpPr>
        <p:spPr>
          <a:xfrm>
            <a:off x="501000" y="496885"/>
            <a:ext cx="19102705" cy="10252075"/>
          </a:xfrm>
          <a:custGeom>
            <a:avLst/>
            <a:gdLst/>
            <a:ahLst/>
            <a:cxnLst/>
            <a:rect l="l" t="t" r="r" b="b"/>
            <a:pathLst>
              <a:path w="19102705" h="10252075">
                <a:moveTo>
                  <a:pt x="19102098" y="0"/>
                </a:moveTo>
                <a:lnTo>
                  <a:pt x="0" y="0"/>
                </a:lnTo>
                <a:lnTo>
                  <a:pt x="0" y="10252022"/>
                </a:lnTo>
                <a:lnTo>
                  <a:pt x="19102098" y="10252022"/>
                </a:lnTo>
                <a:lnTo>
                  <a:pt x="19102098" y="0"/>
                </a:lnTo>
                <a:close/>
              </a:path>
            </a:pathLst>
          </a:custGeom>
          <a:solidFill>
            <a:srgbClr val="FFFFFF"/>
          </a:solidFill>
        </p:spPr>
        <p:txBody>
          <a:bodyPr wrap="square" lIns="0" tIns="0" rIns="0" bIns="0" rtlCol="0"/>
          <a:lstStyle/>
          <a:p>
            <a:endParaRPr/>
          </a:p>
        </p:txBody>
      </p:sp>
      <p:sp>
        <p:nvSpPr>
          <p:cNvPr id="2" name="Holder 2"/>
          <p:cNvSpPr>
            <a:spLocks noGrp="1"/>
          </p:cNvSpPr>
          <p:nvPr>
            <p:ph type="ctrTitle"/>
          </p:nvPr>
        </p:nvSpPr>
        <p:spPr>
          <a:xfrm>
            <a:off x="2324786" y="2737420"/>
            <a:ext cx="6141084" cy="2664460"/>
          </a:xfrm>
          <a:prstGeom prst="rect">
            <a:avLst/>
          </a:prstGeom>
        </p:spPr>
        <p:txBody>
          <a:bodyPr wrap="square" lIns="0" tIns="0" rIns="0" bIns="0">
            <a:spAutoFit/>
          </a:bodyPr>
          <a:lstStyle>
            <a:lvl1pPr>
              <a:defRPr sz="3800" b="0" i="0">
                <a:solidFill>
                  <a:schemeClr val="tx1"/>
                </a:solidFill>
                <a:latin typeface="Roboto"/>
                <a:cs typeface="Roboto"/>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6" name="Holder 6"/>
          <p:cNvSpPr>
            <a:spLocks noGrp="1"/>
          </p:cNvSpPr>
          <p:nvPr>
            <p:ph type="sldNum" sz="quarter" idx="7"/>
          </p:nvPr>
        </p:nvSpPr>
        <p:spPr/>
        <p:txBody>
          <a:bodyPr lIns="0" tIns="0" rIns="0" bIns="0"/>
          <a:lstStyle>
            <a:lvl1pPr>
              <a:defRPr sz="4100" b="0" i="0">
                <a:solidFill>
                  <a:schemeClr val="tx1"/>
                </a:solidFill>
                <a:latin typeface="Roboto"/>
                <a:cs typeface="Roboto"/>
              </a:defRPr>
            </a:lvl1pPr>
          </a:lstStyle>
          <a:p>
            <a:pPr marL="73025">
              <a:lnSpc>
                <a:spcPts val="4745"/>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chemeClr val="tx1"/>
                </a:solidFill>
                <a:latin typeface="Roboto"/>
                <a:cs typeface="Robot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6" name="Holder 6"/>
          <p:cNvSpPr>
            <a:spLocks noGrp="1"/>
          </p:cNvSpPr>
          <p:nvPr>
            <p:ph type="sldNum" sz="quarter" idx="7"/>
          </p:nvPr>
        </p:nvSpPr>
        <p:spPr/>
        <p:txBody>
          <a:bodyPr lIns="0" tIns="0" rIns="0" bIns="0"/>
          <a:lstStyle>
            <a:lvl1pPr>
              <a:defRPr sz="4100" b="0" i="0">
                <a:solidFill>
                  <a:schemeClr val="tx1"/>
                </a:solidFill>
                <a:latin typeface="Roboto"/>
                <a:cs typeface="Roboto"/>
              </a:defRPr>
            </a:lvl1pPr>
          </a:lstStyle>
          <a:p>
            <a:pPr marL="73025">
              <a:lnSpc>
                <a:spcPts val="4745"/>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chemeClr val="tx1"/>
                </a:solidFill>
                <a:latin typeface="Roboto"/>
                <a:cs typeface="Roboto"/>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7" name="Holder 7"/>
          <p:cNvSpPr>
            <a:spLocks noGrp="1"/>
          </p:cNvSpPr>
          <p:nvPr>
            <p:ph type="sldNum" sz="quarter" idx="7"/>
          </p:nvPr>
        </p:nvSpPr>
        <p:spPr/>
        <p:txBody>
          <a:bodyPr lIns="0" tIns="0" rIns="0" bIns="0"/>
          <a:lstStyle>
            <a:lvl1pPr>
              <a:defRPr sz="4100" b="0" i="0">
                <a:solidFill>
                  <a:schemeClr val="tx1"/>
                </a:solidFill>
                <a:latin typeface="Roboto"/>
                <a:cs typeface="Roboto"/>
              </a:defRPr>
            </a:lvl1pPr>
          </a:lstStyle>
          <a:p>
            <a:pPr marL="73025">
              <a:lnSpc>
                <a:spcPts val="4745"/>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chemeClr val="tx1"/>
                </a:solidFill>
                <a:latin typeface="Roboto"/>
                <a:cs typeface="Robo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5" name="Holder 5"/>
          <p:cNvSpPr>
            <a:spLocks noGrp="1"/>
          </p:cNvSpPr>
          <p:nvPr>
            <p:ph type="sldNum" sz="quarter" idx="7"/>
          </p:nvPr>
        </p:nvSpPr>
        <p:spPr/>
        <p:txBody>
          <a:bodyPr lIns="0" tIns="0" rIns="0" bIns="0"/>
          <a:lstStyle>
            <a:lvl1pPr>
              <a:defRPr sz="4100" b="0" i="0">
                <a:solidFill>
                  <a:schemeClr val="tx1"/>
                </a:solidFill>
                <a:latin typeface="Roboto"/>
                <a:cs typeface="Roboto"/>
              </a:defRPr>
            </a:lvl1pPr>
          </a:lstStyle>
          <a:p>
            <a:pPr marL="73025">
              <a:lnSpc>
                <a:spcPts val="4745"/>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4" name="Holder 4"/>
          <p:cNvSpPr>
            <a:spLocks noGrp="1"/>
          </p:cNvSpPr>
          <p:nvPr>
            <p:ph type="sldNum" sz="quarter" idx="7"/>
          </p:nvPr>
        </p:nvSpPr>
        <p:spPr/>
        <p:txBody>
          <a:bodyPr lIns="0" tIns="0" rIns="0" bIns="0"/>
          <a:lstStyle>
            <a:lvl1pPr>
              <a:defRPr sz="4100" b="0" i="0">
                <a:solidFill>
                  <a:schemeClr val="tx1"/>
                </a:solidFill>
                <a:latin typeface="Roboto"/>
                <a:cs typeface="Roboto"/>
              </a:defRPr>
            </a:lvl1pPr>
          </a:lstStyle>
          <a:p>
            <a:pPr marL="73025">
              <a:lnSpc>
                <a:spcPts val="4745"/>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431DB"/>
          </a:solidFill>
        </p:spPr>
        <p:txBody>
          <a:bodyPr wrap="square" lIns="0" tIns="0" rIns="0" bIns="0" rtlCol="0"/>
          <a:lstStyle/>
          <a:p>
            <a:endParaRPr/>
          </a:p>
        </p:txBody>
      </p:sp>
      <p:sp>
        <p:nvSpPr>
          <p:cNvPr id="2" name="Holder 2"/>
          <p:cNvSpPr>
            <a:spLocks noGrp="1"/>
          </p:cNvSpPr>
          <p:nvPr>
            <p:ph type="title"/>
          </p:nvPr>
        </p:nvSpPr>
        <p:spPr>
          <a:xfrm>
            <a:off x="2323605" y="1593476"/>
            <a:ext cx="7373620" cy="2299970"/>
          </a:xfrm>
          <a:prstGeom prst="rect">
            <a:avLst/>
          </a:prstGeom>
        </p:spPr>
        <p:txBody>
          <a:bodyPr wrap="square" lIns="0" tIns="0" rIns="0" bIns="0">
            <a:spAutoFit/>
          </a:bodyPr>
          <a:lstStyle>
            <a:lvl1pPr>
              <a:defRPr sz="3800" b="0" i="0">
                <a:solidFill>
                  <a:schemeClr val="tx1"/>
                </a:solidFill>
                <a:latin typeface="Roboto"/>
                <a:cs typeface="Roboto"/>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1/24/2025</a:t>
            </a:fld>
            <a:endParaRPr lang="en-US"/>
          </a:p>
        </p:txBody>
      </p:sp>
      <p:sp>
        <p:nvSpPr>
          <p:cNvPr id="6" name="Holder 6"/>
          <p:cNvSpPr>
            <a:spLocks noGrp="1"/>
          </p:cNvSpPr>
          <p:nvPr>
            <p:ph type="sldNum" sz="quarter" idx="7"/>
          </p:nvPr>
        </p:nvSpPr>
        <p:spPr>
          <a:xfrm>
            <a:off x="18717362" y="9549876"/>
            <a:ext cx="693485" cy="802919"/>
          </a:xfrm>
          <a:prstGeom prst="rect">
            <a:avLst/>
          </a:prstGeom>
        </p:spPr>
        <p:txBody>
          <a:bodyPr wrap="square" lIns="0" tIns="0" rIns="0" bIns="0">
            <a:spAutoFit/>
          </a:bodyPr>
          <a:lstStyle>
            <a:lvl1pPr>
              <a:defRPr sz="4100" b="0" i="0">
                <a:solidFill>
                  <a:schemeClr val="tx1"/>
                </a:solidFill>
                <a:latin typeface="Roboto"/>
                <a:cs typeface="Roboto"/>
              </a:defRPr>
            </a:lvl1pPr>
          </a:lstStyle>
          <a:p>
            <a:pPr marL="73025">
              <a:lnSpc>
                <a:spcPts val="4745"/>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unsplash.com/@cmalquist?utm_content=creditCopyText&amp;utm_medium=referral&amp;utm_source=unsplash" TargetMode="External"/><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hyperlink" Target="https://unsplash.com/photos/a-close-up-of-a-cotton-plant-with-lots-of-white-flowers-GQdtkwIiv5k?utm_content=creditCopyText&amp;utm_medium=referral&amp;utm_source=unsplash"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unsplash.com/@oksana_maselko?utm_content=creditCopyText&amp;utm_medium=referral&amp;utm_source=unsplash" TargetMode="External"/><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hyperlink" Target="https://unsplash.com/photos/a-close-up-of-a-babys-head-BEvyoJYYSj0?utm_content=creditCopyText&amp;utm_medium=referral&amp;utm_source=unsplash"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hyperlink" Target="https://unsplash.com/@jhaland?utm_content=creditCopyText&amp;utm_medium=referral&amp;utm_source=unsplash" TargetMode="External"/><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hyperlink" Target="https://unsplash.com/photos/two-white-sheep-jPZvbjknC4E?utm_content=creditCopyText&amp;utm_medium=referral&amp;utm_source=unsplash"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unsplash.com/@bruno_nascimento?utm_content=creditCopyText&amp;utm_medium=referral&amp;utm_source=unsplash" TargetMode="External"/><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hyperlink" Target="https://unsplash.com/photos/shallow-focus-photography-of-pineapple-_buBm8NsHMI?utm_content=creditCopyText&amp;utm_medium=referral&amp;utm_source=unsplash"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unsplash.com/@teveir?utm_content=creditCopyText&amp;utm_medium=referral&amp;utm_source=unsplash" TargetMode="External"/><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hyperlink" Target="https://unsplash.com/photos/green-leaf-banana-tree-nJXMg5AxBCU?utm_content=creditCopyText&amp;utm_medium=referral&amp;utm_source=unsplash"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worldostats.com/global-textile-production-by-fiber-type-2024/" TargetMode="External"/><Relationship Id="rId3" Type="http://schemas.openxmlformats.org/officeDocument/2006/relationships/hyperlink" Target="http://www.fashionista.com/2024/04/fashion-material-fabric-innovation-bio-based-alternatives" TargetMode="External"/><Relationship Id="rId7" Type="http://schemas.openxmlformats.org/officeDocument/2006/relationships/hyperlink" Target="http://www.bananatex.info/" TargetMode="External"/><Relationship Id="rId2" Type="http://schemas.openxmlformats.org/officeDocument/2006/relationships/hyperlink" Target="http://www.ananas-anam.com/about-us/" TargetMode="External"/><Relationship Id="rId1" Type="http://schemas.openxmlformats.org/officeDocument/2006/relationships/slideLayout" Target="../slideLayouts/slideLayout1.xml"/><Relationship Id="rId6" Type="http://schemas.openxmlformats.org/officeDocument/2006/relationships/hyperlink" Target="http://www.textilesustainability.com/" TargetMode="External"/><Relationship Id="rId5" Type="http://schemas.openxmlformats.org/officeDocument/2006/relationships/hyperlink" Target="http://www.nrdc.org/stories/fixing-fashion-industry" TargetMode="External"/><Relationship Id="rId4" Type="http://schemas.openxmlformats.org/officeDocument/2006/relationships/hyperlink" Target="http://www.fibre2fashion.com/industry-article/10121/textile-fibres-of-the-future-sustainable-innovations-in-fashio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keellabs.com/" TargetMode="External"/><Relationship Id="rId2" Type="http://schemas.openxmlformats.org/officeDocument/2006/relationships/hyperlink" Target="http://www.yoursustainableguide.com/most-innovative-fabrics-in-sustainable-fashion/#:~:text=These%2018%20most%20innovative%20fabrics%20i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unsplash.com/@brian_yuri?utm_content=creditCopyText&amp;utm_medium=referral&amp;utm_source=unsplash" TargetMode="External"/><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hyperlink" Target="https://unsplash.com/photos/water-bottle-in-water-y8k-dMPNWNI?utm_content=creditCopyText&amp;utm_medium=referral&amp;utm_source=unsplas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0104100" cy="11308715"/>
            <a:chOff x="0" y="0"/>
            <a:chExt cx="20104100" cy="11308715"/>
          </a:xfrm>
        </p:grpSpPr>
        <p:pic>
          <p:nvPicPr>
            <p:cNvPr id="3" name="object 3"/>
            <p:cNvPicPr/>
            <p:nvPr/>
          </p:nvPicPr>
          <p:blipFill>
            <a:blip r:embed="rId2" cstate="print"/>
            <a:stretch>
              <a:fillRect/>
            </a:stretch>
          </p:blipFill>
          <p:spPr>
            <a:xfrm>
              <a:off x="7212314" y="9984617"/>
              <a:ext cx="11416613" cy="1323938"/>
            </a:xfrm>
            <a:prstGeom prst="rect">
              <a:avLst/>
            </a:prstGeom>
          </p:spPr>
        </p:pic>
        <p:sp>
          <p:nvSpPr>
            <p:cNvPr id="4" name="object 4"/>
            <p:cNvSpPr/>
            <p:nvPr/>
          </p:nvSpPr>
          <p:spPr>
            <a:xfrm>
              <a:off x="7526649" y="10299319"/>
              <a:ext cx="7900034" cy="1009650"/>
            </a:xfrm>
            <a:custGeom>
              <a:avLst/>
              <a:gdLst/>
              <a:ahLst/>
              <a:cxnLst/>
              <a:rect l="l" t="t" r="r" b="b"/>
              <a:pathLst>
                <a:path w="7900034" h="1009650">
                  <a:moveTo>
                    <a:pt x="4423341" y="0"/>
                  </a:moveTo>
                  <a:lnTo>
                    <a:pt x="0" y="24889"/>
                  </a:lnTo>
                  <a:lnTo>
                    <a:pt x="0" y="1009237"/>
                  </a:lnTo>
                  <a:lnTo>
                    <a:pt x="7899469" y="1009237"/>
                  </a:lnTo>
                  <a:lnTo>
                    <a:pt x="7872364" y="990654"/>
                  </a:lnTo>
                  <a:lnTo>
                    <a:pt x="7832479" y="963842"/>
                  </a:lnTo>
                  <a:lnTo>
                    <a:pt x="7792345" y="937389"/>
                  </a:lnTo>
                  <a:lnTo>
                    <a:pt x="7751963" y="911296"/>
                  </a:lnTo>
                  <a:lnTo>
                    <a:pt x="7711335" y="885565"/>
                  </a:lnTo>
                  <a:lnTo>
                    <a:pt x="7670460" y="860194"/>
                  </a:lnTo>
                  <a:lnTo>
                    <a:pt x="7629340" y="835185"/>
                  </a:lnTo>
                  <a:lnTo>
                    <a:pt x="7587977" y="810537"/>
                  </a:lnTo>
                  <a:lnTo>
                    <a:pt x="7546370" y="786252"/>
                  </a:lnTo>
                  <a:lnTo>
                    <a:pt x="7504522" y="762330"/>
                  </a:lnTo>
                  <a:lnTo>
                    <a:pt x="7462433" y="738770"/>
                  </a:lnTo>
                  <a:lnTo>
                    <a:pt x="7420104" y="715574"/>
                  </a:lnTo>
                  <a:lnTo>
                    <a:pt x="7377537" y="692742"/>
                  </a:lnTo>
                  <a:lnTo>
                    <a:pt x="7334731" y="670274"/>
                  </a:lnTo>
                  <a:lnTo>
                    <a:pt x="7291690" y="648170"/>
                  </a:lnTo>
                  <a:lnTo>
                    <a:pt x="7248412" y="626432"/>
                  </a:lnTo>
                  <a:lnTo>
                    <a:pt x="7204900" y="605059"/>
                  </a:lnTo>
                  <a:lnTo>
                    <a:pt x="7161154" y="584052"/>
                  </a:lnTo>
                  <a:lnTo>
                    <a:pt x="7117176" y="563411"/>
                  </a:lnTo>
                  <a:lnTo>
                    <a:pt x="7072966" y="543136"/>
                  </a:lnTo>
                  <a:lnTo>
                    <a:pt x="7028525" y="523229"/>
                  </a:lnTo>
                  <a:lnTo>
                    <a:pt x="6983856" y="503688"/>
                  </a:lnTo>
                  <a:lnTo>
                    <a:pt x="6938957" y="484516"/>
                  </a:lnTo>
                  <a:lnTo>
                    <a:pt x="6893832" y="465711"/>
                  </a:lnTo>
                  <a:lnTo>
                    <a:pt x="6848480" y="447276"/>
                  </a:lnTo>
                  <a:lnTo>
                    <a:pt x="6802902" y="429209"/>
                  </a:lnTo>
                  <a:lnTo>
                    <a:pt x="6757101" y="411511"/>
                  </a:lnTo>
                  <a:lnTo>
                    <a:pt x="6711076" y="394183"/>
                  </a:lnTo>
                  <a:lnTo>
                    <a:pt x="6664828" y="377225"/>
                  </a:lnTo>
                  <a:lnTo>
                    <a:pt x="6618360" y="360638"/>
                  </a:lnTo>
                  <a:lnTo>
                    <a:pt x="6571671" y="344421"/>
                  </a:lnTo>
                  <a:lnTo>
                    <a:pt x="6524764" y="328576"/>
                  </a:lnTo>
                  <a:lnTo>
                    <a:pt x="6477638" y="313102"/>
                  </a:lnTo>
                  <a:lnTo>
                    <a:pt x="6430295" y="298001"/>
                  </a:lnTo>
                  <a:lnTo>
                    <a:pt x="6382736" y="283272"/>
                  </a:lnTo>
                  <a:lnTo>
                    <a:pt x="6334961" y="268915"/>
                  </a:lnTo>
                  <a:lnTo>
                    <a:pt x="6286973" y="254932"/>
                  </a:lnTo>
                  <a:lnTo>
                    <a:pt x="6238772" y="241323"/>
                  </a:lnTo>
                  <a:lnTo>
                    <a:pt x="6190359" y="228087"/>
                  </a:lnTo>
                  <a:lnTo>
                    <a:pt x="6141735" y="215226"/>
                  </a:lnTo>
                  <a:lnTo>
                    <a:pt x="6092902" y="202740"/>
                  </a:lnTo>
                  <a:lnTo>
                    <a:pt x="6043859" y="190629"/>
                  </a:lnTo>
                  <a:lnTo>
                    <a:pt x="5994608" y="178893"/>
                  </a:lnTo>
                  <a:lnTo>
                    <a:pt x="5945151" y="167534"/>
                  </a:lnTo>
                  <a:lnTo>
                    <a:pt x="5895488" y="156550"/>
                  </a:lnTo>
                  <a:lnTo>
                    <a:pt x="5845620" y="145944"/>
                  </a:lnTo>
                  <a:lnTo>
                    <a:pt x="5795549" y="135714"/>
                  </a:lnTo>
                  <a:lnTo>
                    <a:pt x="5745275" y="125863"/>
                  </a:lnTo>
                  <a:lnTo>
                    <a:pt x="5694799" y="116389"/>
                  </a:lnTo>
                  <a:lnTo>
                    <a:pt x="5644123" y="107293"/>
                  </a:lnTo>
                  <a:lnTo>
                    <a:pt x="5593247" y="98576"/>
                  </a:lnTo>
                  <a:lnTo>
                    <a:pt x="5542172" y="90238"/>
                  </a:lnTo>
                  <a:lnTo>
                    <a:pt x="5490900" y="82280"/>
                  </a:lnTo>
                  <a:lnTo>
                    <a:pt x="5439432" y="74701"/>
                  </a:lnTo>
                  <a:lnTo>
                    <a:pt x="5387768" y="67503"/>
                  </a:lnTo>
                  <a:lnTo>
                    <a:pt x="5335910" y="60685"/>
                  </a:lnTo>
                  <a:lnTo>
                    <a:pt x="5283858" y="54249"/>
                  </a:lnTo>
                  <a:lnTo>
                    <a:pt x="5231614" y="48194"/>
                  </a:lnTo>
                  <a:lnTo>
                    <a:pt x="5179179" y="42520"/>
                  </a:lnTo>
                  <a:lnTo>
                    <a:pt x="5126553" y="37229"/>
                  </a:lnTo>
                  <a:lnTo>
                    <a:pt x="5073738" y="32321"/>
                  </a:lnTo>
                  <a:lnTo>
                    <a:pt x="5020735" y="27795"/>
                  </a:lnTo>
                  <a:lnTo>
                    <a:pt x="4967545" y="23653"/>
                  </a:lnTo>
                  <a:lnTo>
                    <a:pt x="4423341" y="0"/>
                  </a:lnTo>
                  <a:close/>
                </a:path>
              </a:pathLst>
            </a:custGeom>
            <a:solidFill>
              <a:srgbClr val="EB1C24"/>
            </a:solidFill>
          </p:spPr>
          <p:txBody>
            <a:bodyPr wrap="square" lIns="0" tIns="0" rIns="0" bIns="0" rtlCol="0"/>
            <a:lstStyle/>
            <a:p>
              <a:endParaRPr>
                <a:latin typeface="Roboto"/>
              </a:endParaRPr>
            </a:p>
          </p:txBody>
        </p:sp>
        <p:pic>
          <p:nvPicPr>
            <p:cNvPr id="5" name="object 5"/>
            <p:cNvPicPr/>
            <p:nvPr/>
          </p:nvPicPr>
          <p:blipFill>
            <a:blip r:embed="rId3" cstate="print"/>
            <a:stretch>
              <a:fillRect/>
            </a:stretch>
          </p:blipFill>
          <p:spPr>
            <a:xfrm>
              <a:off x="12230831" y="7657568"/>
              <a:ext cx="6546363" cy="3650988"/>
            </a:xfrm>
            <a:prstGeom prst="rect">
              <a:avLst/>
            </a:prstGeom>
          </p:spPr>
        </p:pic>
        <p:sp>
          <p:nvSpPr>
            <p:cNvPr id="6" name="object 6"/>
            <p:cNvSpPr/>
            <p:nvPr/>
          </p:nvSpPr>
          <p:spPr>
            <a:xfrm>
              <a:off x="14174711" y="7972345"/>
              <a:ext cx="3973829" cy="3336290"/>
            </a:xfrm>
            <a:custGeom>
              <a:avLst/>
              <a:gdLst/>
              <a:ahLst/>
              <a:cxnLst/>
              <a:rect l="l" t="t" r="r" b="b"/>
              <a:pathLst>
                <a:path w="3973830" h="3336290">
                  <a:moveTo>
                    <a:pt x="3973650" y="0"/>
                  </a:moveTo>
                  <a:lnTo>
                    <a:pt x="1774010" y="0"/>
                  </a:lnTo>
                  <a:lnTo>
                    <a:pt x="0" y="3336210"/>
                  </a:lnTo>
                  <a:lnTo>
                    <a:pt x="2223834" y="3336210"/>
                  </a:lnTo>
                  <a:lnTo>
                    <a:pt x="3973650" y="0"/>
                  </a:lnTo>
                  <a:close/>
                </a:path>
              </a:pathLst>
            </a:custGeom>
            <a:solidFill>
              <a:srgbClr val="FDA800"/>
            </a:solidFill>
          </p:spPr>
          <p:txBody>
            <a:bodyPr wrap="square" lIns="0" tIns="0" rIns="0" bIns="0" rtlCol="0"/>
            <a:lstStyle/>
            <a:p>
              <a:endParaRPr>
                <a:latin typeface="Roboto"/>
              </a:endParaRPr>
            </a:p>
          </p:txBody>
        </p:sp>
        <p:pic>
          <p:nvPicPr>
            <p:cNvPr id="7" name="object 7"/>
            <p:cNvPicPr/>
            <p:nvPr/>
          </p:nvPicPr>
          <p:blipFill>
            <a:blip r:embed="rId4" cstate="print"/>
            <a:stretch>
              <a:fillRect/>
            </a:stretch>
          </p:blipFill>
          <p:spPr>
            <a:xfrm>
              <a:off x="0" y="0"/>
              <a:ext cx="11102456" cy="8439108"/>
            </a:xfrm>
            <a:prstGeom prst="rect">
              <a:avLst/>
            </a:prstGeom>
          </p:spPr>
        </p:pic>
        <p:sp>
          <p:nvSpPr>
            <p:cNvPr id="8" name="object 8"/>
            <p:cNvSpPr/>
            <p:nvPr/>
          </p:nvSpPr>
          <p:spPr>
            <a:xfrm>
              <a:off x="3" y="0"/>
              <a:ext cx="10473690" cy="7810500"/>
            </a:xfrm>
            <a:custGeom>
              <a:avLst/>
              <a:gdLst/>
              <a:ahLst/>
              <a:cxnLst/>
              <a:rect l="l" t="t" r="r" b="b"/>
              <a:pathLst>
                <a:path w="10473690" h="7810500">
                  <a:moveTo>
                    <a:pt x="10371550" y="0"/>
                  </a:moveTo>
                  <a:lnTo>
                    <a:pt x="0" y="0"/>
                  </a:lnTo>
                  <a:lnTo>
                    <a:pt x="0" y="7810255"/>
                  </a:lnTo>
                  <a:lnTo>
                    <a:pt x="4580645" y="7799438"/>
                  </a:lnTo>
                  <a:lnTo>
                    <a:pt x="4637143" y="7795735"/>
                  </a:lnTo>
                  <a:lnTo>
                    <a:pt x="4693392" y="7791627"/>
                  </a:lnTo>
                  <a:lnTo>
                    <a:pt x="4749392" y="7787115"/>
                  </a:lnTo>
                  <a:lnTo>
                    <a:pt x="4805143" y="7782201"/>
                  </a:lnTo>
                  <a:lnTo>
                    <a:pt x="4860643" y="7776887"/>
                  </a:lnTo>
                  <a:lnTo>
                    <a:pt x="4915893" y="7771175"/>
                  </a:lnTo>
                  <a:lnTo>
                    <a:pt x="4970893" y="7765067"/>
                  </a:lnTo>
                  <a:lnTo>
                    <a:pt x="5025642" y="7758564"/>
                  </a:lnTo>
                  <a:lnTo>
                    <a:pt x="5080139" y="7751669"/>
                  </a:lnTo>
                  <a:lnTo>
                    <a:pt x="5134385" y="7744382"/>
                  </a:lnTo>
                  <a:lnTo>
                    <a:pt x="5188379" y="7736706"/>
                  </a:lnTo>
                  <a:lnTo>
                    <a:pt x="5242121" y="7728643"/>
                  </a:lnTo>
                  <a:lnTo>
                    <a:pt x="5295610" y="7720194"/>
                  </a:lnTo>
                  <a:lnTo>
                    <a:pt x="5348846" y="7711362"/>
                  </a:lnTo>
                  <a:lnTo>
                    <a:pt x="5401829" y="7702147"/>
                  </a:lnTo>
                  <a:lnTo>
                    <a:pt x="5454557" y="7692552"/>
                  </a:lnTo>
                  <a:lnTo>
                    <a:pt x="5507032" y="7682579"/>
                  </a:lnTo>
                  <a:lnTo>
                    <a:pt x="5559253" y="7672228"/>
                  </a:lnTo>
                  <a:lnTo>
                    <a:pt x="5611219" y="7661503"/>
                  </a:lnTo>
                  <a:lnTo>
                    <a:pt x="5662929" y="7650405"/>
                  </a:lnTo>
                  <a:lnTo>
                    <a:pt x="5714385" y="7638935"/>
                  </a:lnTo>
                  <a:lnTo>
                    <a:pt x="5765584" y="7627096"/>
                  </a:lnTo>
                  <a:lnTo>
                    <a:pt x="5816528" y="7614889"/>
                  </a:lnTo>
                  <a:lnTo>
                    <a:pt x="5867215" y="7602316"/>
                  </a:lnTo>
                  <a:lnTo>
                    <a:pt x="5917645" y="7589379"/>
                  </a:lnTo>
                  <a:lnTo>
                    <a:pt x="5967818" y="7576079"/>
                  </a:lnTo>
                  <a:lnTo>
                    <a:pt x="6017733" y="7562419"/>
                  </a:lnTo>
                  <a:lnTo>
                    <a:pt x="6067391" y="7548400"/>
                  </a:lnTo>
                  <a:lnTo>
                    <a:pt x="6116791" y="7534024"/>
                  </a:lnTo>
                  <a:lnTo>
                    <a:pt x="6165931" y="7519293"/>
                  </a:lnTo>
                  <a:lnTo>
                    <a:pt x="6214814" y="7504208"/>
                  </a:lnTo>
                  <a:lnTo>
                    <a:pt x="6263436" y="7488771"/>
                  </a:lnTo>
                  <a:lnTo>
                    <a:pt x="6311800" y="7472985"/>
                  </a:lnTo>
                  <a:lnTo>
                    <a:pt x="6359903" y="7456850"/>
                  </a:lnTo>
                  <a:lnTo>
                    <a:pt x="6407746" y="7440369"/>
                  </a:lnTo>
                  <a:lnTo>
                    <a:pt x="6455329" y="7423544"/>
                  </a:lnTo>
                  <a:lnTo>
                    <a:pt x="6502650" y="7406376"/>
                  </a:lnTo>
                  <a:lnTo>
                    <a:pt x="6549710" y="7388867"/>
                  </a:lnTo>
                  <a:lnTo>
                    <a:pt x="6596509" y="7371018"/>
                  </a:lnTo>
                  <a:lnTo>
                    <a:pt x="6643045" y="7352833"/>
                  </a:lnTo>
                  <a:lnTo>
                    <a:pt x="6689320" y="7334311"/>
                  </a:lnTo>
                  <a:lnTo>
                    <a:pt x="6735331" y="7315456"/>
                  </a:lnTo>
                  <a:lnTo>
                    <a:pt x="6781080" y="7296269"/>
                  </a:lnTo>
                  <a:lnTo>
                    <a:pt x="6826565" y="7276751"/>
                  </a:lnTo>
                  <a:lnTo>
                    <a:pt x="6871786" y="7256905"/>
                  </a:lnTo>
                  <a:lnTo>
                    <a:pt x="6916743" y="7236732"/>
                  </a:lnTo>
                  <a:lnTo>
                    <a:pt x="6961436" y="7216235"/>
                  </a:lnTo>
                  <a:lnTo>
                    <a:pt x="7005864" y="7195414"/>
                  </a:lnTo>
                  <a:lnTo>
                    <a:pt x="7050027" y="7174272"/>
                  </a:lnTo>
                  <a:lnTo>
                    <a:pt x="7093925" y="7152811"/>
                  </a:lnTo>
                  <a:lnTo>
                    <a:pt x="7137557" y="7131031"/>
                  </a:lnTo>
                  <a:lnTo>
                    <a:pt x="7180922" y="7108936"/>
                  </a:lnTo>
                  <a:lnTo>
                    <a:pt x="7224021" y="7086527"/>
                  </a:lnTo>
                  <a:lnTo>
                    <a:pt x="7266854" y="7063805"/>
                  </a:lnTo>
                  <a:lnTo>
                    <a:pt x="7309419" y="7040772"/>
                  </a:lnTo>
                  <a:lnTo>
                    <a:pt x="7351716" y="7017431"/>
                  </a:lnTo>
                  <a:lnTo>
                    <a:pt x="7393746" y="6993783"/>
                  </a:lnTo>
                  <a:lnTo>
                    <a:pt x="7435507" y="6969829"/>
                  </a:lnTo>
                  <a:lnTo>
                    <a:pt x="7477000" y="6945572"/>
                  </a:lnTo>
                  <a:lnTo>
                    <a:pt x="7518224" y="6921014"/>
                  </a:lnTo>
                  <a:lnTo>
                    <a:pt x="7559179" y="6896155"/>
                  </a:lnTo>
                  <a:lnTo>
                    <a:pt x="7599864" y="6870999"/>
                  </a:lnTo>
                  <a:lnTo>
                    <a:pt x="7640279" y="6845546"/>
                  </a:lnTo>
                  <a:lnTo>
                    <a:pt x="7680424" y="6819798"/>
                  </a:lnTo>
                  <a:lnTo>
                    <a:pt x="7720298" y="6793758"/>
                  </a:lnTo>
                  <a:lnTo>
                    <a:pt x="7759901" y="6767427"/>
                  </a:lnTo>
                  <a:lnTo>
                    <a:pt x="7799233" y="6740807"/>
                  </a:lnTo>
                  <a:lnTo>
                    <a:pt x="7838293" y="6713899"/>
                  </a:lnTo>
                  <a:lnTo>
                    <a:pt x="7877081" y="6686706"/>
                  </a:lnTo>
                  <a:lnTo>
                    <a:pt x="7915596" y="6659228"/>
                  </a:lnTo>
                  <a:lnTo>
                    <a:pt x="7953839" y="6631469"/>
                  </a:lnTo>
                  <a:lnTo>
                    <a:pt x="7991809" y="6603430"/>
                  </a:lnTo>
                  <a:lnTo>
                    <a:pt x="8029506" y="6575112"/>
                  </a:lnTo>
                  <a:lnTo>
                    <a:pt x="8066929" y="6546518"/>
                  </a:lnTo>
                  <a:lnTo>
                    <a:pt x="8104077" y="6517648"/>
                  </a:lnTo>
                  <a:lnTo>
                    <a:pt x="8140951" y="6488506"/>
                  </a:lnTo>
                  <a:lnTo>
                    <a:pt x="8177551" y="6459092"/>
                  </a:lnTo>
                  <a:lnTo>
                    <a:pt x="8213875" y="6429409"/>
                  </a:lnTo>
                  <a:lnTo>
                    <a:pt x="8249923" y="6399458"/>
                  </a:lnTo>
                  <a:lnTo>
                    <a:pt x="8285696" y="6369241"/>
                  </a:lnTo>
                  <a:lnTo>
                    <a:pt x="8321193" y="6338760"/>
                  </a:lnTo>
                  <a:lnTo>
                    <a:pt x="8356413" y="6308017"/>
                  </a:lnTo>
                  <a:lnTo>
                    <a:pt x="8391356" y="6277013"/>
                  </a:lnTo>
                  <a:lnTo>
                    <a:pt x="8426022" y="6245750"/>
                  </a:lnTo>
                  <a:lnTo>
                    <a:pt x="8460411" y="6214230"/>
                  </a:lnTo>
                  <a:lnTo>
                    <a:pt x="8494521" y="6182455"/>
                  </a:lnTo>
                  <a:lnTo>
                    <a:pt x="8528354" y="6150427"/>
                  </a:lnTo>
                  <a:lnTo>
                    <a:pt x="8561907" y="6118146"/>
                  </a:lnTo>
                  <a:lnTo>
                    <a:pt x="8595182" y="6085616"/>
                  </a:lnTo>
                  <a:lnTo>
                    <a:pt x="8628177" y="6052838"/>
                  </a:lnTo>
                  <a:lnTo>
                    <a:pt x="8660893" y="6019814"/>
                  </a:lnTo>
                  <a:lnTo>
                    <a:pt x="8693329" y="5986545"/>
                  </a:lnTo>
                  <a:lnTo>
                    <a:pt x="8725484" y="5953034"/>
                  </a:lnTo>
                  <a:lnTo>
                    <a:pt x="8757359" y="5919281"/>
                  </a:lnTo>
                  <a:lnTo>
                    <a:pt x="8788952" y="5885290"/>
                  </a:lnTo>
                  <a:lnTo>
                    <a:pt x="8820265" y="5851061"/>
                  </a:lnTo>
                  <a:lnTo>
                    <a:pt x="8851295" y="5816596"/>
                  </a:lnTo>
                  <a:lnTo>
                    <a:pt x="8882044" y="5781898"/>
                  </a:lnTo>
                  <a:lnTo>
                    <a:pt x="8912510" y="5746967"/>
                  </a:lnTo>
                  <a:lnTo>
                    <a:pt x="8942693" y="5711807"/>
                  </a:lnTo>
                  <a:lnTo>
                    <a:pt x="8972593" y="5676418"/>
                  </a:lnTo>
                  <a:lnTo>
                    <a:pt x="9002210" y="5640802"/>
                  </a:lnTo>
                  <a:lnTo>
                    <a:pt x="9031543" y="5604962"/>
                  </a:lnTo>
                  <a:lnTo>
                    <a:pt x="9060592" y="5568898"/>
                  </a:lnTo>
                  <a:lnTo>
                    <a:pt x="9089356" y="5532614"/>
                  </a:lnTo>
                  <a:lnTo>
                    <a:pt x="9117836" y="5496109"/>
                  </a:lnTo>
                  <a:lnTo>
                    <a:pt x="9146030" y="5459387"/>
                  </a:lnTo>
                  <a:lnTo>
                    <a:pt x="9173939" y="5422450"/>
                  </a:lnTo>
                  <a:lnTo>
                    <a:pt x="9201561" y="5385298"/>
                  </a:lnTo>
                  <a:lnTo>
                    <a:pt x="9228898" y="5347933"/>
                  </a:lnTo>
                  <a:lnTo>
                    <a:pt x="9255948" y="5310358"/>
                  </a:lnTo>
                  <a:lnTo>
                    <a:pt x="9282711" y="5272575"/>
                  </a:lnTo>
                  <a:lnTo>
                    <a:pt x="9309187" y="5234584"/>
                  </a:lnTo>
                  <a:lnTo>
                    <a:pt x="9335375" y="5196388"/>
                  </a:lnTo>
                  <a:lnTo>
                    <a:pt x="9361276" y="5157989"/>
                  </a:lnTo>
                  <a:lnTo>
                    <a:pt x="9386888" y="5119388"/>
                  </a:lnTo>
                  <a:lnTo>
                    <a:pt x="9412211" y="5080587"/>
                  </a:lnTo>
                  <a:lnTo>
                    <a:pt x="9437245" y="5041588"/>
                  </a:lnTo>
                  <a:lnTo>
                    <a:pt x="9461990" y="5002393"/>
                  </a:lnTo>
                  <a:lnTo>
                    <a:pt x="9486446" y="4963004"/>
                  </a:lnTo>
                  <a:lnTo>
                    <a:pt x="9510611" y="4923421"/>
                  </a:lnTo>
                  <a:lnTo>
                    <a:pt x="9534486" y="4883648"/>
                  </a:lnTo>
                  <a:lnTo>
                    <a:pt x="9558070" y="4843686"/>
                  </a:lnTo>
                  <a:lnTo>
                    <a:pt x="9581363" y="4803537"/>
                  </a:lnTo>
                  <a:lnTo>
                    <a:pt x="9604365" y="4763201"/>
                  </a:lnTo>
                  <a:lnTo>
                    <a:pt x="9627075" y="4722682"/>
                  </a:lnTo>
                  <a:lnTo>
                    <a:pt x="9649492" y="4681982"/>
                  </a:lnTo>
                  <a:lnTo>
                    <a:pt x="9671618" y="4641101"/>
                  </a:lnTo>
                  <a:lnTo>
                    <a:pt x="9693450" y="4600041"/>
                  </a:lnTo>
                  <a:lnTo>
                    <a:pt x="9714990" y="4558805"/>
                  </a:lnTo>
                  <a:lnTo>
                    <a:pt x="9736236" y="4517394"/>
                  </a:lnTo>
                  <a:lnTo>
                    <a:pt x="9757188" y="4475810"/>
                  </a:lnTo>
                  <a:lnTo>
                    <a:pt x="9777846" y="4434055"/>
                  </a:lnTo>
                  <a:lnTo>
                    <a:pt x="9798209" y="4392130"/>
                  </a:lnTo>
                  <a:lnTo>
                    <a:pt x="9818277" y="4350038"/>
                  </a:lnTo>
                  <a:lnTo>
                    <a:pt x="9838051" y="4307780"/>
                  </a:lnTo>
                  <a:lnTo>
                    <a:pt x="9857528" y="4265358"/>
                  </a:lnTo>
                  <a:lnTo>
                    <a:pt x="9876710" y="4222773"/>
                  </a:lnTo>
                  <a:lnTo>
                    <a:pt x="9895595" y="4180028"/>
                  </a:lnTo>
                  <a:lnTo>
                    <a:pt x="9914184" y="4137124"/>
                  </a:lnTo>
                  <a:lnTo>
                    <a:pt x="9932476" y="4094063"/>
                  </a:lnTo>
                  <a:lnTo>
                    <a:pt x="9950471" y="4050847"/>
                  </a:lnTo>
                  <a:lnTo>
                    <a:pt x="9968168" y="4007477"/>
                  </a:lnTo>
                  <a:lnTo>
                    <a:pt x="9985567" y="3963956"/>
                  </a:lnTo>
                  <a:lnTo>
                    <a:pt x="10002667" y="3920286"/>
                  </a:lnTo>
                  <a:lnTo>
                    <a:pt x="10019469" y="3876467"/>
                  </a:lnTo>
                  <a:lnTo>
                    <a:pt x="10035972" y="3832502"/>
                  </a:lnTo>
                  <a:lnTo>
                    <a:pt x="10052176" y="3788392"/>
                  </a:lnTo>
                  <a:lnTo>
                    <a:pt x="10068080" y="3744140"/>
                  </a:lnTo>
                  <a:lnTo>
                    <a:pt x="10083683" y="3699747"/>
                  </a:lnTo>
                  <a:lnTo>
                    <a:pt x="10098987" y="3655214"/>
                  </a:lnTo>
                  <a:lnTo>
                    <a:pt x="10113989" y="3610545"/>
                  </a:lnTo>
                  <a:lnTo>
                    <a:pt x="10128691" y="3565740"/>
                  </a:lnTo>
                  <a:lnTo>
                    <a:pt x="10143091" y="3520801"/>
                  </a:lnTo>
                  <a:lnTo>
                    <a:pt x="10157189" y="3475730"/>
                  </a:lnTo>
                  <a:lnTo>
                    <a:pt x="10170985" y="3430529"/>
                  </a:lnTo>
                  <a:lnTo>
                    <a:pt x="10184478" y="3385200"/>
                  </a:lnTo>
                  <a:lnTo>
                    <a:pt x="10197669" y="3339744"/>
                  </a:lnTo>
                  <a:lnTo>
                    <a:pt x="10210556" y="3294164"/>
                  </a:lnTo>
                  <a:lnTo>
                    <a:pt x="10223140" y="3248460"/>
                  </a:lnTo>
                  <a:lnTo>
                    <a:pt x="10235421" y="3202635"/>
                  </a:lnTo>
                  <a:lnTo>
                    <a:pt x="10247396" y="3156691"/>
                  </a:lnTo>
                  <a:lnTo>
                    <a:pt x="10259068" y="3110629"/>
                  </a:lnTo>
                  <a:lnTo>
                    <a:pt x="10270434" y="3064451"/>
                  </a:lnTo>
                  <a:lnTo>
                    <a:pt x="10281495" y="3018159"/>
                  </a:lnTo>
                  <a:lnTo>
                    <a:pt x="10292251" y="2971755"/>
                  </a:lnTo>
                  <a:lnTo>
                    <a:pt x="10302700" y="2925240"/>
                  </a:lnTo>
                  <a:lnTo>
                    <a:pt x="10312843" y="2878616"/>
                  </a:lnTo>
                  <a:lnTo>
                    <a:pt x="10322680" y="2831886"/>
                  </a:lnTo>
                  <a:lnTo>
                    <a:pt x="10332210" y="2785050"/>
                  </a:lnTo>
                  <a:lnTo>
                    <a:pt x="10341432" y="2738111"/>
                  </a:lnTo>
                  <a:lnTo>
                    <a:pt x="10350346" y="2691071"/>
                  </a:lnTo>
                  <a:lnTo>
                    <a:pt x="10358953" y="2643930"/>
                  </a:lnTo>
                  <a:lnTo>
                    <a:pt x="10367251" y="2596692"/>
                  </a:lnTo>
                  <a:lnTo>
                    <a:pt x="10375241" y="2549358"/>
                  </a:lnTo>
                  <a:lnTo>
                    <a:pt x="10382921" y="2501929"/>
                  </a:lnTo>
                  <a:lnTo>
                    <a:pt x="10390292" y="2454407"/>
                  </a:lnTo>
                  <a:lnTo>
                    <a:pt x="10397353" y="2406795"/>
                  </a:lnTo>
                  <a:lnTo>
                    <a:pt x="10404104" y="2359093"/>
                  </a:lnTo>
                  <a:lnTo>
                    <a:pt x="10410545" y="2311304"/>
                  </a:lnTo>
                  <a:lnTo>
                    <a:pt x="10416675" y="2263430"/>
                  </a:lnTo>
                  <a:lnTo>
                    <a:pt x="10422493" y="2215472"/>
                  </a:lnTo>
                  <a:lnTo>
                    <a:pt x="10428000" y="2167432"/>
                  </a:lnTo>
                  <a:lnTo>
                    <a:pt x="10433196" y="2119312"/>
                  </a:lnTo>
                  <a:lnTo>
                    <a:pt x="10438079" y="2071113"/>
                  </a:lnTo>
                  <a:lnTo>
                    <a:pt x="10442650" y="2022838"/>
                  </a:lnTo>
                  <a:lnTo>
                    <a:pt x="10446907" y="1974489"/>
                  </a:lnTo>
                  <a:lnTo>
                    <a:pt x="10450852" y="1926066"/>
                  </a:lnTo>
                  <a:lnTo>
                    <a:pt x="10454483" y="1877572"/>
                  </a:lnTo>
                  <a:lnTo>
                    <a:pt x="10457800" y="1829008"/>
                  </a:lnTo>
                  <a:lnTo>
                    <a:pt x="10460802" y="1780377"/>
                  </a:lnTo>
                  <a:lnTo>
                    <a:pt x="10463491" y="1731680"/>
                  </a:lnTo>
                  <a:lnTo>
                    <a:pt x="10465864" y="1682919"/>
                  </a:lnTo>
                  <a:lnTo>
                    <a:pt x="10467922" y="1634096"/>
                  </a:lnTo>
                  <a:lnTo>
                    <a:pt x="10469664" y="1585213"/>
                  </a:lnTo>
                  <a:lnTo>
                    <a:pt x="10471090" y="1536270"/>
                  </a:lnTo>
                  <a:lnTo>
                    <a:pt x="10472200" y="1487271"/>
                  </a:lnTo>
                  <a:lnTo>
                    <a:pt x="10472993" y="1438216"/>
                  </a:lnTo>
                  <a:lnTo>
                    <a:pt x="10473469" y="1389109"/>
                  </a:lnTo>
                  <a:lnTo>
                    <a:pt x="10473628" y="1339949"/>
                  </a:lnTo>
                  <a:lnTo>
                    <a:pt x="10473465" y="1285117"/>
                  </a:lnTo>
                  <a:lnTo>
                    <a:pt x="10472976" y="1230406"/>
                  </a:lnTo>
                  <a:lnTo>
                    <a:pt x="10472161" y="1175819"/>
                  </a:lnTo>
                  <a:lnTo>
                    <a:pt x="10471021" y="1121357"/>
                  </a:lnTo>
                  <a:lnTo>
                    <a:pt x="10469558" y="1067022"/>
                  </a:lnTo>
                  <a:lnTo>
                    <a:pt x="10467770" y="1012815"/>
                  </a:lnTo>
                  <a:lnTo>
                    <a:pt x="10465659" y="958738"/>
                  </a:lnTo>
                  <a:lnTo>
                    <a:pt x="10463225" y="904792"/>
                  </a:lnTo>
                  <a:lnTo>
                    <a:pt x="10460469" y="850979"/>
                  </a:lnTo>
                  <a:lnTo>
                    <a:pt x="10457392" y="797300"/>
                  </a:lnTo>
                  <a:lnTo>
                    <a:pt x="10453994" y="743758"/>
                  </a:lnTo>
                  <a:lnTo>
                    <a:pt x="10450275" y="690353"/>
                  </a:lnTo>
                  <a:lnTo>
                    <a:pt x="10446237" y="637087"/>
                  </a:lnTo>
                  <a:lnTo>
                    <a:pt x="10441879" y="583962"/>
                  </a:lnTo>
                  <a:lnTo>
                    <a:pt x="10437202" y="530979"/>
                  </a:lnTo>
                  <a:lnTo>
                    <a:pt x="10432207" y="478140"/>
                  </a:lnTo>
                  <a:lnTo>
                    <a:pt x="10426895" y="425446"/>
                  </a:lnTo>
                  <a:lnTo>
                    <a:pt x="10421265" y="372899"/>
                  </a:lnTo>
                  <a:lnTo>
                    <a:pt x="10415319" y="320501"/>
                  </a:lnTo>
                  <a:lnTo>
                    <a:pt x="10409058" y="268253"/>
                  </a:lnTo>
                  <a:lnTo>
                    <a:pt x="10402480" y="216156"/>
                  </a:lnTo>
                  <a:lnTo>
                    <a:pt x="10395588" y="164213"/>
                  </a:lnTo>
                  <a:lnTo>
                    <a:pt x="10388382" y="112425"/>
                  </a:lnTo>
                  <a:lnTo>
                    <a:pt x="10380862" y="60792"/>
                  </a:lnTo>
                  <a:lnTo>
                    <a:pt x="10371550" y="0"/>
                  </a:lnTo>
                  <a:close/>
                </a:path>
              </a:pathLst>
            </a:custGeom>
            <a:solidFill>
              <a:srgbClr val="EB1C24"/>
            </a:solidFill>
          </p:spPr>
          <p:txBody>
            <a:bodyPr wrap="square" lIns="0" tIns="0" rIns="0" bIns="0" rtlCol="0"/>
            <a:lstStyle/>
            <a:p>
              <a:endParaRPr>
                <a:latin typeface="Roboto"/>
              </a:endParaRPr>
            </a:p>
          </p:txBody>
        </p:sp>
        <p:pic>
          <p:nvPicPr>
            <p:cNvPr id="9" name="object 9"/>
            <p:cNvPicPr/>
            <p:nvPr/>
          </p:nvPicPr>
          <p:blipFill>
            <a:blip r:embed="rId5" cstate="print"/>
            <a:stretch>
              <a:fillRect/>
            </a:stretch>
          </p:blipFill>
          <p:spPr>
            <a:xfrm>
              <a:off x="1261500" y="2259617"/>
              <a:ext cx="7400819" cy="8323091"/>
            </a:xfrm>
            <a:prstGeom prst="rect">
              <a:avLst/>
            </a:prstGeom>
          </p:spPr>
        </p:pic>
        <p:sp>
          <p:nvSpPr>
            <p:cNvPr id="10" name="object 10"/>
            <p:cNvSpPr/>
            <p:nvPr/>
          </p:nvSpPr>
          <p:spPr>
            <a:xfrm>
              <a:off x="1576289" y="2576128"/>
              <a:ext cx="6457950" cy="7376795"/>
            </a:xfrm>
            <a:custGeom>
              <a:avLst/>
              <a:gdLst/>
              <a:ahLst/>
              <a:cxnLst/>
              <a:rect l="l" t="t" r="r" b="b"/>
              <a:pathLst>
                <a:path w="6457950" h="7376795">
                  <a:moveTo>
                    <a:pt x="6457593" y="0"/>
                  </a:moveTo>
                  <a:lnTo>
                    <a:pt x="3922519" y="0"/>
                  </a:lnTo>
                  <a:lnTo>
                    <a:pt x="0" y="7376665"/>
                  </a:lnTo>
                  <a:lnTo>
                    <a:pt x="2588591" y="7376665"/>
                  </a:lnTo>
                  <a:lnTo>
                    <a:pt x="6457593" y="0"/>
                  </a:lnTo>
                  <a:close/>
                </a:path>
              </a:pathLst>
            </a:custGeom>
            <a:solidFill>
              <a:srgbClr val="FDA800"/>
            </a:solidFill>
          </p:spPr>
          <p:txBody>
            <a:bodyPr wrap="square" lIns="0" tIns="0" rIns="0" bIns="0" rtlCol="0"/>
            <a:lstStyle/>
            <a:p>
              <a:endParaRPr>
                <a:latin typeface="Roboto"/>
              </a:endParaRPr>
            </a:p>
          </p:txBody>
        </p:sp>
        <p:sp>
          <p:nvSpPr>
            <p:cNvPr id="11" name="object 11"/>
            <p:cNvSpPr/>
            <p:nvPr/>
          </p:nvSpPr>
          <p:spPr>
            <a:xfrm>
              <a:off x="1626628" y="5"/>
              <a:ext cx="7494905" cy="11308715"/>
            </a:xfrm>
            <a:custGeom>
              <a:avLst/>
              <a:gdLst/>
              <a:ahLst/>
              <a:cxnLst/>
              <a:rect l="l" t="t" r="r" b="b"/>
              <a:pathLst>
                <a:path w="7494905" h="11308715">
                  <a:moveTo>
                    <a:pt x="1475727" y="0"/>
                  </a:moveTo>
                  <a:lnTo>
                    <a:pt x="1277670" y="0"/>
                  </a:lnTo>
                  <a:lnTo>
                    <a:pt x="514908" y="1408823"/>
                  </a:lnTo>
                  <a:lnTo>
                    <a:pt x="726236" y="1408772"/>
                  </a:lnTo>
                  <a:lnTo>
                    <a:pt x="1475727" y="0"/>
                  </a:lnTo>
                  <a:close/>
                </a:path>
                <a:path w="7494905" h="11308715">
                  <a:moveTo>
                    <a:pt x="1818373" y="217487"/>
                  </a:moveTo>
                  <a:lnTo>
                    <a:pt x="1633664" y="220814"/>
                  </a:lnTo>
                  <a:lnTo>
                    <a:pt x="0" y="3238208"/>
                  </a:lnTo>
                  <a:lnTo>
                    <a:pt x="211328" y="3238157"/>
                  </a:lnTo>
                  <a:lnTo>
                    <a:pt x="1818373" y="217487"/>
                  </a:lnTo>
                  <a:close/>
                </a:path>
                <a:path w="7494905" h="11308715">
                  <a:moveTo>
                    <a:pt x="2031796" y="8515058"/>
                  </a:moveTo>
                  <a:lnTo>
                    <a:pt x="1847088" y="8518385"/>
                  </a:lnTo>
                  <a:lnTo>
                    <a:pt x="336448" y="11308550"/>
                  </a:lnTo>
                  <a:lnTo>
                    <a:pt x="545604" y="11308550"/>
                  </a:lnTo>
                  <a:lnTo>
                    <a:pt x="2031796" y="8515058"/>
                  </a:lnTo>
                  <a:close/>
                </a:path>
                <a:path w="7494905" h="11308715">
                  <a:moveTo>
                    <a:pt x="2546705" y="6685674"/>
                  </a:moveTo>
                  <a:lnTo>
                    <a:pt x="2361996" y="6689001"/>
                  </a:lnTo>
                  <a:lnTo>
                    <a:pt x="728332" y="9706394"/>
                  </a:lnTo>
                  <a:lnTo>
                    <a:pt x="939673" y="9706331"/>
                  </a:lnTo>
                  <a:lnTo>
                    <a:pt x="2546705" y="6685674"/>
                  </a:lnTo>
                  <a:close/>
                </a:path>
                <a:path w="7494905" h="11308715">
                  <a:moveTo>
                    <a:pt x="7494765" y="0"/>
                  </a:moveTo>
                  <a:lnTo>
                    <a:pt x="7293635" y="0"/>
                  </a:lnTo>
                  <a:lnTo>
                    <a:pt x="6707733" y="1082154"/>
                  </a:lnTo>
                  <a:lnTo>
                    <a:pt x="6919074" y="1082090"/>
                  </a:lnTo>
                  <a:lnTo>
                    <a:pt x="7494765" y="0"/>
                  </a:lnTo>
                  <a:close/>
                </a:path>
              </a:pathLst>
            </a:custGeom>
            <a:solidFill>
              <a:srgbClr val="FFFFFF"/>
            </a:solidFill>
          </p:spPr>
          <p:txBody>
            <a:bodyPr wrap="square" lIns="0" tIns="0" rIns="0" bIns="0" rtlCol="0"/>
            <a:lstStyle/>
            <a:p>
              <a:endParaRPr>
                <a:latin typeface="Roboto"/>
              </a:endParaRPr>
            </a:p>
          </p:txBody>
        </p:sp>
        <p:pic>
          <p:nvPicPr>
            <p:cNvPr id="12" name="object 12"/>
            <p:cNvPicPr/>
            <p:nvPr/>
          </p:nvPicPr>
          <p:blipFill>
            <a:blip r:embed="rId6" cstate="print"/>
            <a:stretch>
              <a:fillRect/>
            </a:stretch>
          </p:blipFill>
          <p:spPr>
            <a:xfrm>
              <a:off x="17236752" y="580924"/>
              <a:ext cx="2867347" cy="4988324"/>
            </a:xfrm>
            <a:prstGeom prst="rect">
              <a:avLst/>
            </a:prstGeom>
          </p:spPr>
        </p:pic>
        <p:sp>
          <p:nvSpPr>
            <p:cNvPr id="13" name="object 13"/>
            <p:cNvSpPr/>
            <p:nvPr/>
          </p:nvSpPr>
          <p:spPr>
            <a:xfrm>
              <a:off x="17552080" y="898805"/>
              <a:ext cx="2552065" cy="4042410"/>
            </a:xfrm>
            <a:custGeom>
              <a:avLst/>
              <a:gdLst/>
              <a:ahLst/>
              <a:cxnLst/>
              <a:rect l="l" t="t" r="r" b="b"/>
              <a:pathLst>
                <a:path w="2552065" h="4042410">
                  <a:moveTo>
                    <a:pt x="2552018" y="0"/>
                  </a:moveTo>
                  <a:lnTo>
                    <a:pt x="2259732" y="295"/>
                  </a:lnTo>
                  <a:lnTo>
                    <a:pt x="0" y="4040936"/>
                  </a:lnTo>
                  <a:lnTo>
                    <a:pt x="1629175" y="4042151"/>
                  </a:lnTo>
                  <a:lnTo>
                    <a:pt x="2552018" y="2351602"/>
                  </a:lnTo>
                  <a:lnTo>
                    <a:pt x="2552018" y="0"/>
                  </a:lnTo>
                  <a:close/>
                </a:path>
              </a:pathLst>
            </a:custGeom>
            <a:solidFill>
              <a:srgbClr val="FDA800"/>
            </a:solidFill>
          </p:spPr>
          <p:txBody>
            <a:bodyPr wrap="square" lIns="0" tIns="0" rIns="0" bIns="0" rtlCol="0"/>
            <a:lstStyle/>
            <a:p>
              <a:endParaRPr>
                <a:latin typeface="Roboto"/>
              </a:endParaRPr>
            </a:p>
          </p:txBody>
        </p:sp>
      </p:grpSp>
      <p:sp>
        <p:nvSpPr>
          <p:cNvPr id="14" name="TextBox 13"/>
          <p:cNvSpPr txBox="1"/>
          <p:nvPr/>
        </p:nvSpPr>
        <p:spPr>
          <a:xfrm>
            <a:off x="15504012" y="1868242"/>
            <a:ext cx="3559486" cy="707886"/>
          </a:xfrm>
          <a:prstGeom prst="rect">
            <a:avLst/>
          </a:prstGeom>
          <a:noFill/>
        </p:spPr>
        <p:txBody>
          <a:bodyPr wrap="square" rtlCol="0">
            <a:spAutoFit/>
          </a:bodyPr>
          <a:lstStyle/>
          <a:p>
            <a:r>
              <a:rPr lang="lt-LT" sz="4000" dirty="0">
                <a:solidFill>
                  <a:schemeClr val="bg1"/>
                </a:solidFill>
              </a:rPr>
              <a:t>2 modulis</a:t>
            </a:r>
            <a:endParaRPr lang="en-US" sz="4000" dirty="0">
              <a:solidFill>
                <a:schemeClr val="bg1"/>
              </a:solidFill>
            </a:endParaRPr>
          </a:p>
        </p:txBody>
      </p:sp>
      <p:sp>
        <p:nvSpPr>
          <p:cNvPr id="15" name="TextBox 14"/>
          <p:cNvSpPr txBox="1"/>
          <p:nvPr/>
        </p:nvSpPr>
        <p:spPr>
          <a:xfrm>
            <a:off x="9899073" y="5730875"/>
            <a:ext cx="7980070" cy="1200329"/>
          </a:xfrm>
          <a:prstGeom prst="rect">
            <a:avLst/>
          </a:prstGeom>
          <a:noFill/>
        </p:spPr>
        <p:txBody>
          <a:bodyPr wrap="none" rtlCol="0">
            <a:spAutoFit/>
          </a:bodyPr>
          <a:lstStyle/>
          <a:p>
            <a:r>
              <a:rPr lang="en-US" sz="7200" dirty="0" err="1">
                <a:solidFill>
                  <a:schemeClr val="bg1"/>
                </a:solidFill>
                <a:latin typeface="Roboto"/>
              </a:rPr>
              <a:t>Tvarios</a:t>
            </a:r>
            <a:r>
              <a:rPr lang="en-US" sz="7200" dirty="0">
                <a:solidFill>
                  <a:schemeClr val="bg1"/>
                </a:solidFill>
                <a:latin typeface="Roboto"/>
              </a:rPr>
              <a:t> </a:t>
            </a:r>
            <a:r>
              <a:rPr lang="en-US" sz="7200" dirty="0" err="1">
                <a:solidFill>
                  <a:schemeClr val="bg1"/>
                </a:solidFill>
                <a:latin typeface="Roboto"/>
              </a:rPr>
              <a:t>medžiagos</a:t>
            </a:r>
            <a:endParaRPr lang="en-US" sz="7200" dirty="0">
              <a:solidFill>
                <a:schemeClr val="bg1"/>
              </a:solidFill>
              <a:latin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212850" y="1463675"/>
            <a:ext cx="12573000" cy="1164655"/>
          </a:xfrm>
        </p:spPr>
        <p:txBody>
          <a:bodyPr>
            <a:noAutofit/>
          </a:bodyPr>
          <a:lstStyle/>
          <a:p>
            <a:r>
              <a:rPr lang="lt-LT" sz="5400" b="1" dirty="0">
                <a:solidFill>
                  <a:srgbClr val="2C34D7"/>
                </a:solidFill>
              </a:rPr>
              <a:t>Gyvūninės kilmės tvarūs pluoštai</a:t>
            </a:r>
            <a:endParaRPr lang="en-US" sz="5400" b="1" dirty="0">
              <a:solidFill>
                <a:srgbClr val="2C34D7"/>
              </a:solidFill>
            </a:endParaRPr>
          </a:p>
        </p:txBody>
      </p:sp>
      <p:sp>
        <p:nvSpPr>
          <p:cNvPr id="5" name="Rectangle 4"/>
          <p:cNvSpPr/>
          <p:nvPr/>
        </p:nvSpPr>
        <p:spPr>
          <a:xfrm>
            <a:off x="1212850" y="2615302"/>
            <a:ext cx="16306800" cy="6986528"/>
          </a:xfrm>
          <a:prstGeom prst="rect">
            <a:avLst/>
          </a:prstGeom>
        </p:spPr>
        <p:txBody>
          <a:bodyPr wrap="square">
            <a:spAutoFit/>
          </a:bodyPr>
          <a:lstStyle/>
          <a:p>
            <a:pPr lvl="0"/>
            <a:r>
              <a:rPr lang="lt-LT" sz="3200" dirty="0">
                <a:solidFill>
                  <a:srgbClr val="2C34D7"/>
                </a:solidFill>
                <a:latin typeface="Roboto"/>
              </a:rPr>
              <a:t>Gyvūninės kilmės pluoštai, kai dėmesys skiriamas gyvūnų gerovei ir gamybos procesui, darančiam minimalų poveikį aplinkai.</a:t>
            </a:r>
          </a:p>
          <a:p>
            <a:pPr marL="457200" lvl="0" indent="-457200">
              <a:buFont typeface="Arial" panose="020B0604020202020204" pitchFamily="34" charset="0"/>
              <a:buChar char="•"/>
            </a:pPr>
            <a:endParaRPr lang="lt-LT" sz="3200" dirty="0">
              <a:solidFill>
                <a:srgbClr val="2C34D7"/>
              </a:solidFill>
              <a:latin typeface="Roboto"/>
            </a:endParaRPr>
          </a:p>
          <a:p>
            <a:pPr marL="457200" lvl="0" indent="-457200">
              <a:buFont typeface="Arial" panose="020B0604020202020204" pitchFamily="34" charset="0"/>
              <a:buChar char="•"/>
            </a:pPr>
            <a:r>
              <a:rPr lang="lt-LT" sz="3200" dirty="0">
                <a:solidFill>
                  <a:srgbClr val="FF0000"/>
                </a:solidFill>
                <a:latin typeface="Roboto"/>
              </a:rPr>
              <a:t>Atsakinga vilna (sertifikuota RWS) </a:t>
            </a:r>
            <a:r>
              <a:rPr lang="lt-LT" sz="3200" dirty="0">
                <a:solidFill>
                  <a:srgbClr val="2C34D7"/>
                </a:solidFill>
                <a:latin typeface="Roboto"/>
              </a:rPr>
              <a:t>- tai avių, augintų etiškomis sąlygomis, vilna. Taip pat daug dėmesio skiriama tvariam žemės valdymui. Vilna yra patvari, biologiškai skaidi ir atsinaujinanti.</a:t>
            </a:r>
          </a:p>
          <a:p>
            <a:pPr marL="457200" lvl="0" indent="-457200">
              <a:buFont typeface="Arial" panose="020B0604020202020204" pitchFamily="34" charset="0"/>
              <a:buChar char="•"/>
            </a:pPr>
            <a:endParaRPr lang="lt-LT" sz="3200" dirty="0">
              <a:solidFill>
                <a:srgbClr val="2C34D7"/>
              </a:solidFill>
              <a:latin typeface="Roboto"/>
            </a:endParaRPr>
          </a:p>
          <a:p>
            <a:pPr marL="457200" lvl="0" indent="-457200">
              <a:buFont typeface="Arial" panose="020B0604020202020204" pitchFamily="34" charset="0"/>
              <a:buChar char="•"/>
            </a:pPr>
            <a:r>
              <a:rPr lang="lt-LT" sz="3200" dirty="0">
                <a:solidFill>
                  <a:srgbClr val="FF0000"/>
                </a:solidFill>
                <a:latin typeface="Roboto"/>
              </a:rPr>
              <a:t>Taikos šilkas</a:t>
            </a:r>
            <a:r>
              <a:rPr lang="lt-LT" sz="3200" dirty="0">
                <a:solidFill>
                  <a:srgbClr val="2C34D7"/>
                </a:solidFill>
                <a:latin typeface="Roboto"/>
              </a:rPr>
              <a:t>, dar žinomas kaip </a:t>
            </a:r>
            <a:r>
              <a:rPr lang="lt-LT" sz="3200" b="1" dirty="0" err="1">
                <a:solidFill>
                  <a:srgbClr val="2C34D7"/>
                </a:solidFill>
                <a:latin typeface="Roboto"/>
              </a:rPr>
              <a:t>Ahimsa</a:t>
            </a:r>
            <a:r>
              <a:rPr lang="lt-LT" sz="3200" b="1" dirty="0">
                <a:solidFill>
                  <a:srgbClr val="2C34D7"/>
                </a:solidFill>
                <a:latin typeface="Roboto"/>
              </a:rPr>
              <a:t> šilkas</a:t>
            </a:r>
            <a:r>
              <a:rPr lang="lt-LT" sz="3200" dirty="0">
                <a:solidFill>
                  <a:srgbClr val="2C34D7"/>
                </a:solidFill>
                <a:latin typeface="Roboto"/>
              </a:rPr>
              <a:t>, kai leidžiama </a:t>
            </a:r>
            <a:r>
              <a:rPr lang="lt-LT" sz="3200" dirty="0" err="1">
                <a:solidFill>
                  <a:srgbClr val="2C34D7"/>
                </a:solidFill>
                <a:latin typeface="Roboto"/>
              </a:rPr>
              <a:t>šilkaverpiams</a:t>
            </a:r>
            <a:r>
              <a:rPr lang="lt-LT" sz="3200" dirty="0">
                <a:solidFill>
                  <a:srgbClr val="2C34D7"/>
                </a:solidFill>
                <a:latin typeface="Roboto"/>
              </a:rPr>
              <a:t> natūraliai išsiristi iš kokonų, o šilkas išgaunamas iš tuščių kokonų.</a:t>
            </a:r>
          </a:p>
          <a:p>
            <a:pPr marL="457200" lvl="0" indent="-457200">
              <a:buFont typeface="Arial" panose="020B0604020202020204" pitchFamily="34" charset="0"/>
              <a:buChar char="•"/>
            </a:pPr>
            <a:endParaRPr lang="lt-LT" sz="3200" dirty="0">
              <a:solidFill>
                <a:srgbClr val="2C34D7"/>
              </a:solidFill>
              <a:latin typeface="Roboto"/>
            </a:endParaRPr>
          </a:p>
          <a:p>
            <a:pPr marL="457200" lvl="0" indent="-457200">
              <a:buFont typeface="Arial" panose="020B0604020202020204" pitchFamily="34" charset="0"/>
              <a:buChar char="•"/>
            </a:pPr>
            <a:r>
              <a:rPr lang="lt-LT" sz="3200" dirty="0">
                <a:solidFill>
                  <a:srgbClr val="FF0000"/>
                </a:solidFill>
                <a:latin typeface="Roboto"/>
              </a:rPr>
              <a:t>Atsakinga oda </a:t>
            </a:r>
            <a:r>
              <a:rPr lang="lt-LT" sz="3200" dirty="0">
                <a:solidFill>
                  <a:srgbClr val="2C34D7"/>
                </a:solidFill>
                <a:latin typeface="Roboto"/>
              </a:rPr>
              <a:t>- tai oda, kuri buvo apdorota naudojant mažiau vandens ir cheminių medžiagų, taip pat užtikrinant etišką elgesį su gyvūnais (pvz., </a:t>
            </a:r>
            <a:r>
              <a:rPr lang="lt-LT" sz="3200" dirty="0" err="1">
                <a:solidFill>
                  <a:srgbClr val="2C34D7"/>
                </a:solidFill>
                <a:latin typeface="Roboto"/>
              </a:rPr>
              <a:t>Leather</a:t>
            </a:r>
            <a:r>
              <a:rPr lang="lt-LT" sz="3200" dirty="0">
                <a:solidFill>
                  <a:srgbClr val="2C34D7"/>
                </a:solidFill>
                <a:latin typeface="Roboto"/>
              </a:rPr>
              <a:t> </a:t>
            </a:r>
            <a:r>
              <a:rPr lang="lt-LT" sz="3200" dirty="0" err="1">
                <a:solidFill>
                  <a:srgbClr val="2C34D7"/>
                </a:solidFill>
                <a:latin typeface="Roboto"/>
              </a:rPr>
              <a:t>Working</a:t>
            </a:r>
            <a:r>
              <a:rPr lang="lt-LT" sz="3200" dirty="0">
                <a:solidFill>
                  <a:srgbClr val="2C34D7"/>
                </a:solidFill>
                <a:latin typeface="Roboto"/>
              </a:rPr>
              <a:t> Group sertifikuota oda).</a:t>
            </a:r>
          </a:p>
          <a:p>
            <a:pPr marL="457200" lvl="0" indent="-457200">
              <a:buFont typeface="Arial" panose="020B0604020202020204" pitchFamily="34" charset="0"/>
              <a:buChar char="•"/>
            </a:pPr>
            <a:endParaRPr lang="en-US" sz="3200" dirty="0">
              <a:solidFill>
                <a:srgbClr val="2C34D7"/>
              </a:solidFill>
              <a:latin typeface="Roboto"/>
            </a:endParaRPr>
          </a:p>
        </p:txBody>
      </p:sp>
    </p:spTree>
    <p:extLst>
      <p:ext uri="{BB962C8B-B14F-4D97-AF65-F5344CB8AC3E}">
        <p14:creationId xmlns:p14="http://schemas.microsoft.com/office/powerpoint/2010/main" val="1364479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1700" y="961300"/>
            <a:ext cx="12877800" cy="923330"/>
          </a:xfrm>
          <a:prstGeom prst="rect">
            <a:avLst/>
          </a:prstGeom>
        </p:spPr>
        <p:txBody>
          <a:bodyPr wrap="square">
            <a:spAutoFit/>
          </a:bodyPr>
          <a:lstStyle/>
          <a:p>
            <a:pPr algn="l"/>
            <a:r>
              <a:rPr lang="en-US" sz="5400" b="1" dirty="0" err="1">
                <a:solidFill>
                  <a:srgbClr val="2C34D7"/>
                </a:solidFill>
                <a:latin typeface="Roboto"/>
              </a:rPr>
              <a:t>Inovatyvios</a:t>
            </a:r>
            <a:r>
              <a:rPr lang="en-US" sz="5400" b="1" dirty="0">
                <a:solidFill>
                  <a:srgbClr val="2C34D7"/>
                </a:solidFill>
                <a:latin typeface="Roboto"/>
              </a:rPr>
              <a:t> </a:t>
            </a:r>
            <a:r>
              <a:rPr lang="en-US" sz="5400" b="1" dirty="0" err="1">
                <a:solidFill>
                  <a:srgbClr val="2C34D7"/>
                </a:solidFill>
                <a:latin typeface="Roboto"/>
              </a:rPr>
              <a:t>tvarios</a:t>
            </a:r>
            <a:r>
              <a:rPr lang="en-US" sz="5400" b="1" dirty="0">
                <a:solidFill>
                  <a:srgbClr val="2C34D7"/>
                </a:solidFill>
                <a:latin typeface="Roboto"/>
              </a:rPr>
              <a:t> </a:t>
            </a:r>
            <a:r>
              <a:rPr lang="en-US" sz="5400" b="1" dirty="0" err="1">
                <a:solidFill>
                  <a:srgbClr val="2C34D7"/>
                </a:solidFill>
                <a:latin typeface="Roboto"/>
              </a:rPr>
              <a:t>medžiagos</a:t>
            </a:r>
            <a:endParaRPr lang="en-US" sz="5400" b="1" dirty="0">
              <a:solidFill>
                <a:srgbClr val="2C34D7"/>
              </a:solidFill>
              <a:latin typeface="Roboto"/>
            </a:endParaRPr>
          </a:p>
        </p:txBody>
      </p:sp>
      <p:sp>
        <p:nvSpPr>
          <p:cNvPr id="5" name="Rectangle 4"/>
          <p:cNvSpPr/>
          <p:nvPr/>
        </p:nvSpPr>
        <p:spPr>
          <a:xfrm>
            <a:off x="908050" y="2165253"/>
            <a:ext cx="17923294" cy="1077218"/>
          </a:xfrm>
          <a:prstGeom prst="rect">
            <a:avLst/>
          </a:prstGeom>
        </p:spPr>
        <p:txBody>
          <a:bodyPr wrap="square">
            <a:spAutoFit/>
          </a:bodyPr>
          <a:lstStyle/>
          <a:p>
            <a:pPr marL="0" indent="0">
              <a:buNone/>
            </a:pPr>
            <a:r>
              <a:rPr lang="lt-LT" sz="3200" dirty="0">
                <a:latin typeface="Roboto"/>
              </a:rPr>
              <a:t>Inovatyvios medžiagos sukurtos siekiant spręsti mados pramonės aplinkosaugos iššūkius, pasitelkiant inovatyvius mokslinius tyrimus ir technologijas.</a:t>
            </a:r>
          </a:p>
        </p:txBody>
      </p:sp>
      <p:sp>
        <p:nvSpPr>
          <p:cNvPr id="9" name="Rectangle 8"/>
          <p:cNvSpPr/>
          <p:nvPr/>
        </p:nvSpPr>
        <p:spPr>
          <a:xfrm>
            <a:off x="13682094" y="3815434"/>
            <a:ext cx="5373058" cy="2148960"/>
          </a:xfrm>
          <a:prstGeom prst="rect">
            <a:avLst/>
          </a:prstGeom>
          <a:solidFill>
            <a:srgbClr val="2C34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Roboto"/>
              </a:rPr>
              <a:t>Piñatex</a:t>
            </a:r>
            <a:r>
              <a:rPr lang="en-US" sz="3200" b="1" dirty="0">
                <a:latin typeface="Roboto"/>
              </a:rPr>
              <a:t>® </a:t>
            </a:r>
          </a:p>
          <a:p>
            <a:pPr algn="ctr"/>
            <a:r>
              <a:rPr lang="lt-LT" sz="3200" dirty="0">
                <a:solidFill>
                  <a:schemeClr val="bg1"/>
                </a:solidFill>
                <a:latin typeface="Roboto"/>
              </a:rPr>
              <a:t>Iš ananasų lapų </a:t>
            </a:r>
          </a:p>
          <a:p>
            <a:pPr algn="ctr"/>
            <a:r>
              <a:rPr lang="lt-LT" sz="3200" dirty="0">
                <a:solidFill>
                  <a:schemeClr val="bg1"/>
                </a:solidFill>
                <a:latin typeface="Roboto"/>
              </a:rPr>
              <a:t>išgaunamas pluoštas.</a:t>
            </a:r>
          </a:p>
        </p:txBody>
      </p:sp>
      <p:sp>
        <p:nvSpPr>
          <p:cNvPr id="10" name="Rectangle 9"/>
          <p:cNvSpPr/>
          <p:nvPr/>
        </p:nvSpPr>
        <p:spPr>
          <a:xfrm>
            <a:off x="13682093" y="7413422"/>
            <a:ext cx="5493828" cy="2183465"/>
          </a:xfrm>
          <a:prstGeom prst="rect">
            <a:avLst/>
          </a:prstGeom>
          <a:solidFill>
            <a:srgbClr val="2C34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latin typeface="Roboto"/>
              </a:rPr>
              <a:t>Grybienos oda</a:t>
            </a:r>
          </a:p>
          <a:p>
            <a:pPr algn="ctr"/>
            <a:r>
              <a:rPr lang="lt-LT" sz="3200" dirty="0">
                <a:latin typeface="Roboto"/>
              </a:rPr>
              <a:t>Laboratorijoje užauginta oda, pagaminta iš grybų</a:t>
            </a:r>
            <a:r>
              <a:rPr lang="en-US" sz="3200" dirty="0">
                <a:latin typeface="Roboto"/>
              </a:rPr>
              <a:t>.</a:t>
            </a:r>
          </a:p>
        </p:txBody>
      </p:sp>
      <p:sp>
        <p:nvSpPr>
          <p:cNvPr id="11" name="Rectangle 10"/>
          <p:cNvSpPr/>
          <p:nvPr/>
        </p:nvSpPr>
        <p:spPr>
          <a:xfrm>
            <a:off x="1007614" y="3815434"/>
            <a:ext cx="5493828" cy="2183465"/>
          </a:xfrm>
          <a:prstGeom prst="rect">
            <a:avLst/>
          </a:prstGeom>
          <a:solidFill>
            <a:srgbClr val="2C34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latin typeface="Roboto"/>
              </a:rPr>
              <a:t>Oranžinis pluoštas</a:t>
            </a:r>
          </a:p>
          <a:p>
            <a:pPr algn="ctr"/>
            <a:r>
              <a:rPr lang="lt-LT" sz="3200" dirty="0">
                <a:latin typeface="Roboto"/>
              </a:rPr>
              <a:t>Pagaminta iš citrusinių vaisių sulčių šalutinių produktų</a:t>
            </a:r>
          </a:p>
        </p:txBody>
      </p:sp>
      <p:sp>
        <p:nvSpPr>
          <p:cNvPr id="12" name="Rectangle 11"/>
          <p:cNvSpPr/>
          <p:nvPr/>
        </p:nvSpPr>
        <p:spPr>
          <a:xfrm>
            <a:off x="1054220" y="7483475"/>
            <a:ext cx="5447221" cy="2113412"/>
          </a:xfrm>
          <a:prstGeom prst="rect">
            <a:avLst/>
          </a:prstGeom>
          <a:solidFill>
            <a:srgbClr val="2C34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latin typeface="Roboto"/>
              </a:rPr>
              <a:t>Obuolio oda</a:t>
            </a:r>
          </a:p>
          <a:p>
            <a:pPr algn="ctr"/>
            <a:r>
              <a:rPr lang="lt-LT" sz="3200" dirty="0">
                <a:latin typeface="Roboto"/>
              </a:rPr>
              <a:t>Pagaminta iš obuolių atliekų, įskaitant žieveles ir šerdis.</a:t>
            </a:r>
            <a:r>
              <a:rPr lang="en-US" sz="3200" dirty="0"/>
              <a:t> </a:t>
            </a:r>
            <a:endParaRPr lang="en-US" sz="3200" b="1" dirty="0">
              <a:latin typeface="Roboto"/>
            </a:endParaRPr>
          </a:p>
        </p:txBody>
      </p:sp>
      <p:sp>
        <p:nvSpPr>
          <p:cNvPr id="13" name="Rectangle 12"/>
          <p:cNvSpPr/>
          <p:nvPr/>
        </p:nvSpPr>
        <p:spPr>
          <a:xfrm>
            <a:off x="7395219" y="5426075"/>
            <a:ext cx="5393097" cy="2895600"/>
          </a:xfrm>
          <a:prstGeom prst="rect">
            <a:avLst/>
          </a:prstGeom>
          <a:solidFill>
            <a:srgbClr val="2C34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latin typeface="Roboto"/>
              </a:rPr>
              <a:t>Dumblių pagrindu pagaminti audiniai</a:t>
            </a:r>
          </a:p>
          <a:p>
            <a:pPr algn="ctr"/>
            <a:r>
              <a:rPr lang="lt-LT" sz="3000" dirty="0">
                <a:latin typeface="Roboto"/>
              </a:rPr>
              <a:t>Pagaminti iš dumblių ir </a:t>
            </a:r>
            <a:r>
              <a:rPr lang="lt-LT" sz="3000" dirty="0" err="1">
                <a:latin typeface="Roboto"/>
              </a:rPr>
              <a:t>jūržolių</a:t>
            </a:r>
            <a:r>
              <a:rPr lang="lt-LT" sz="3000" dirty="0">
                <a:latin typeface="Roboto"/>
              </a:rPr>
              <a:t>, dažnai sumaišytų su natūraliais pluoštais</a:t>
            </a:r>
          </a:p>
        </p:txBody>
      </p:sp>
      <p:sp>
        <p:nvSpPr>
          <p:cNvPr id="2" name="TextBox 1">
            <a:extLst>
              <a:ext uri="{FF2B5EF4-FFF2-40B4-BE49-F238E27FC236}">
                <a16:creationId xmlns:a16="http://schemas.microsoft.com/office/drawing/2014/main" id="{BD484BDA-8A3D-403D-AD73-96A0042F853E}"/>
              </a:ext>
            </a:extLst>
          </p:cNvPr>
          <p:cNvSpPr txBox="1"/>
          <p:nvPr/>
        </p:nvSpPr>
        <p:spPr>
          <a:xfrm flipH="1">
            <a:off x="908049" y="10058984"/>
            <a:ext cx="14097000" cy="523220"/>
          </a:xfrm>
          <a:prstGeom prst="rect">
            <a:avLst/>
          </a:prstGeom>
          <a:noFill/>
        </p:spPr>
        <p:txBody>
          <a:bodyPr wrap="square" rtlCol="0">
            <a:spAutoFit/>
          </a:bodyPr>
          <a:lstStyle/>
          <a:p>
            <a:r>
              <a:rPr lang="en-US" sz="2800" dirty="0" err="1">
                <a:solidFill>
                  <a:srgbClr val="FF0000"/>
                </a:solidFill>
                <a:latin typeface="Roboto"/>
              </a:rPr>
              <a:t>Privalomasis</a:t>
            </a:r>
            <a:r>
              <a:rPr lang="en-US" sz="2800" dirty="0">
                <a:solidFill>
                  <a:srgbClr val="FF0000"/>
                </a:solidFill>
                <a:latin typeface="Roboto"/>
              </a:rPr>
              <a:t> </a:t>
            </a:r>
            <a:r>
              <a:rPr lang="en-US" sz="2800" dirty="0" err="1">
                <a:solidFill>
                  <a:srgbClr val="FF0000"/>
                </a:solidFill>
                <a:latin typeface="Roboto"/>
              </a:rPr>
              <a:t>skaitymas</a:t>
            </a:r>
            <a:r>
              <a:rPr lang="en-US" sz="2800" dirty="0">
                <a:solidFill>
                  <a:srgbClr val="FF0000"/>
                </a:solidFill>
                <a:latin typeface="Roboto"/>
              </a:rPr>
              <a:t>: </a:t>
            </a:r>
            <a:r>
              <a:rPr lang="en-US" sz="2800" i="1" dirty="0">
                <a:solidFill>
                  <a:srgbClr val="FF0000"/>
                </a:solidFill>
              </a:rPr>
              <a:t>Harnessing the power of the ocean to create materials.</a:t>
            </a:r>
            <a:endParaRPr lang="en-US" sz="2800" dirty="0">
              <a:solidFill>
                <a:srgbClr val="FF0000"/>
              </a:solidFill>
              <a:latin typeface="Roboto"/>
            </a:endParaRPr>
          </a:p>
        </p:txBody>
      </p:sp>
    </p:spTree>
    <p:extLst>
      <p:ext uri="{BB962C8B-B14F-4D97-AF65-F5344CB8AC3E}">
        <p14:creationId xmlns:p14="http://schemas.microsoft.com/office/powerpoint/2010/main" val="3444430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356850" y="3597275"/>
            <a:ext cx="7848601" cy="4267200"/>
          </a:xfrm>
          <a:prstGeom prst="rect">
            <a:avLst/>
          </a:prstGeom>
          <a:solidFill>
            <a:srgbClr val="2C34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70050" y="3620339"/>
            <a:ext cx="7848601" cy="4267200"/>
          </a:xfrm>
          <a:prstGeom prst="rect">
            <a:avLst/>
          </a:prstGeom>
          <a:solidFill>
            <a:srgbClr val="2C34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70050" y="1738404"/>
            <a:ext cx="13182600" cy="923330"/>
          </a:xfrm>
          <a:prstGeom prst="rect">
            <a:avLst/>
          </a:prstGeom>
          <a:noFill/>
        </p:spPr>
        <p:txBody>
          <a:bodyPr wrap="square" rtlCol="0">
            <a:spAutoFit/>
          </a:bodyPr>
          <a:lstStyle/>
          <a:p>
            <a:r>
              <a:rPr lang="lt-LT" sz="5400" b="1" dirty="0">
                <a:solidFill>
                  <a:srgbClr val="2C34D7"/>
                </a:solidFill>
                <a:latin typeface="Roboto"/>
              </a:rPr>
              <a:t>Mažo poveikio sintetinės medžiagos:</a:t>
            </a:r>
          </a:p>
        </p:txBody>
      </p:sp>
      <p:sp>
        <p:nvSpPr>
          <p:cNvPr id="5" name="Rectangle 4"/>
          <p:cNvSpPr/>
          <p:nvPr/>
        </p:nvSpPr>
        <p:spPr>
          <a:xfrm>
            <a:off x="1898649" y="3984223"/>
            <a:ext cx="6934200" cy="3539430"/>
          </a:xfrm>
          <a:prstGeom prst="rect">
            <a:avLst/>
          </a:prstGeom>
        </p:spPr>
        <p:txBody>
          <a:bodyPr wrap="square">
            <a:spAutoFit/>
          </a:bodyPr>
          <a:lstStyle/>
          <a:p>
            <a:pPr marL="457200" lvl="0" indent="-457200">
              <a:buFont typeface="Arial" panose="020B0604020202020204" pitchFamily="34" charset="0"/>
              <a:buChar char="•"/>
            </a:pPr>
            <a:r>
              <a:rPr lang="lt-LT" sz="3200" dirty="0">
                <a:solidFill>
                  <a:srgbClr val="FDA800"/>
                </a:solidFill>
              </a:rPr>
              <a:t>Biologiniai poliesteriai </a:t>
            </a:r>
            <a:r>
              <a:rPr lang="lt-LT" sz="3200" dirty="0">
                <a:solidFill>
                  <a:schemeClr val="bg1"/>
                </a:solidFill>
              </a:rPr>
              <a:t>gaminami iš atsinaujinančių biologinių šaltinių, pavyzdžiui, cukranendrių ar kukurūzų, o ne naudojant iškastinį kurą. Jie nėra biologiškai skaidūs, bet biologinės kilmės ir mažina priklausomybę nuo naftos.</a:t>
            </a:r>
          </a:p>
        </p:txBody>
      </p:sp>
      <p:sp>
        <p:nvSpPr>
          <p:cNvPr id="6" name="Rectangle 5"/>
          <p:cNvSpPr/>
          <p:nvPr/>
        </p:nvSpPr>
        <p:spPr>
          <a:xfrm>
            <a:off x="10585450" y="3738002"/>
            <a:ext cx="7620001" cy="4031873"/>
          </a:xfrm>
          <a:prstGeom prst="rect">
            <a:avLst/>
          </a:prstGeom>
        </p:spPr>
        <p:txBody>
          <a:bodyPr wrap="square">
            <a:spAutoFit/>
          </a:bodyPr>
          <a:lstStyle/>
          <a:p>
            <a:pPr marL="457200" lvl="0" indent="-457200">
              <a:buFont typeface="Arial" panose="020B0604020202020204" pitchFamily="34" charset="0"/>
              <a:buChar char="•"/>
            </a:pPr>
            <a:r>
              <a:rPr lang="lt-LT" sz="3200" dirty="0">
                <a:solidFill>
                  <a:srgbClr val="FDA800"/>
                </a:solidFill>
                <a:latin typeface="Roboto"/>
              </a:rPr>
              <a:t>Uždaro ciklo rajonas</a:t>
            </a:r>
            <a:r>
              <a:rPr lang="lt-LT" sz="3200" dirty="0">
                <a:solidFill>
                  <a:schemeClr val="bg1"/>
                </a:solidFill>
                <a:latin typeface="Roboto"/>
              </a:rPr>
              <a:t>, pavyzdžiui, </a:t>
            </a:r>
            <a:r>
              <a:rPr lang="lt-LT" sz="3200" dirty="0" err="1">
                <a:solidFill>
                  <a:srgbClr val="FDA800"/>
                </a:solidFill>
                <a:latin typeface="Roboto"/>
              </a:rPr>
              <a:t>modalas</a:t>
            </a:r>
            <a:r>
              <a:rPr lang="lt-LT" sz="3200" dirty="0">
                <a:solidFill>
                  <a:schemeClr val="bg1"/>
                </a:solidFill>
                <a:latin typeface="Roboto"/>
              </a:rPr>
              <a:t> ir </a:t>
            </a:r>
            <a:r>
              <a:rPr lang="lt-LT" sz="3200" dirty="0" err="1">
                <a:solidFill>
                  <a:srgbClr val="FDA800"/>
                </a:solidFill>
                <a:latin typeface="Roboto"/>
              </a:rPr>
              <a:t>liocelis</a:t>
            </a:r>
            <a:r>
              <a:rPr lang="lt-LT" sz="3200" dirty="0">
                <a:solidFill>
                  <a:schemeClr val="bg1"/>
                </a:solidFill>
                <a:latin typeface="Roboto"/>
              </a:rPr>
              <a:t>, yra pusiau sintetiniai pluoštai iš medienos plaušienos, naudojant uždaro ciklo procesą, kurio metu atgaunamas ir pakartotinai panaudojamas vanduo ir cheminės medžiagos, todėl jie yra ekologiškesni nei tradicinis procesas.</a:t>
            </a:r>
          </a:p>
        </p:txBody>
      </p:sp>
    </p:spTree>
    <p:extLst>
      <p:ext uri="{BB962C8B-B14F-4D97-AF65-F5344CB8AC3E}">
        <p14:creationId xmlns:p14="http://schemas.microsoft.com/office/powerpoint/2010/main" val="344636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42204" y="1166078"/>
            <a:ext cx="13077046" cy="830997"/>
          </a:xfrm>
          <a:prstGeom prst="rect">
            <a:avLst/>
          </a:prstGeom>
        </p:spPr>
        <p:txBody>
          <a:bodyPr wrap="square" lIns="0" tIns="0" rIns="0" bIns="0">
            <a:spAutoFit/>
          </a:bodyPr>
          <a:lstStyle>
            <a:lvl1pPr>
              <a:defRPr sz="3800" b="0" i="0">
                <a:solidFill>
                  <a:schemeClr val="tx1"/>
                </a:solidFill>
                <a:latin typeface="Roboto"/>
                <a:ea typeface="+mj-ea"/>
                <a:cs typeface="Roboto"/>
              </a:defRPr>
            </a:lvl1pPr>
          </a:lstStyle>
          <a:p>
            <a:r>
              <a:rPr lang="lt-LT" sz="5400" b="1" dirty="0">
                <a:solidFill>
                  <a:srgbClr val="2C34D7"/>
                </a:solidFill>
              </a:rPr>
              <a:t>Tvarių medžiagų iššūkiai</a:t>
            </a:r>
          </a:p>
        </p:txBody>
      </p:sp>
      <p:sp>
        <p:nvSpPr>
          <p:cNvPr id="5" name="Text Placeholder 2"/>
          <p:cNvSpPr txBox="1">
            <a:spLocks/>
          </p:cNvSpPr>
          <p:nvPr/>
        </p:nvSpPr>
        <p:spPr>
          <a:xfrm>
            <a:off x="1052423" y="2849938"/>
            <a:ext cx="18046472" cy="585273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Arial" panose="020B0604020202020204" pitchFamily="34" charset="0"/>
              <a:buChar char="•"/>
            </a:pPr>
            <a:r>
              <a:rPr lang="lt-LT" sz="3200" dirty="0">
                <a:solidFill>
                  <a:srgbClr val="2C34D7"/>
                </a:solidFill>
                <a:latin typeface="Roboto"/>
              </a:rPr>
              <a:t>Tvarios medžiagos dažnai yra brangesnės, nes jų gamyba </a:t>
            </a:r>
            <a:r>
              <a:rPr lang="lt-LT" sz="3200" dirty="0">
                <a:solidFill>
                  <a:srgbClr val="EB1C24"/>
                </a:solidFill>
                <a:latin typeface="Roboto"/>
              </a:rPr>
              <a:t>kainuoja</a:t>
            </a:r>
            <a:r>
              <a:rPr lang="lt-LT" sz="3200" dirty="0">
                <a:solidFill>
                  <a:srgbClr val="2C34D7"/>
                </a:solidFill>
                <a:latin typeface="Roboto"/>
              </a:rPr>
              <a:t> daugiau, todėl jos mažiau prieinamos vartotojams.</a:t>
            </a:r>
          </a:p>
          <a:p>
            <a:pPr marL="457200" indent="-457200">
              <a:buFont typeface="Arial" panose="020B0604020202020204" pitchFamily="34" charset="0"/>
              <a:buChar char="•"/>
            </a:pPr>
            <a:endParaRPr lang="lt-LT" sz="3200" dirty="0">
              <a:solidFill>
                <a:srgbClr val="2C34D7"/>
              </a:solidFill>
              <a:latin typeface="Roboto"/>
            </a:endParaRPr>
          </a:p>
          <a:p>
            <a:pPr marL="457200" indent="-457200">
              <a:buFont typeface="Arial" panose="020B0604020202020204" pitchFamily="34" charset="0"/>
              <a:buChar char="•"/>
            </a:pPr>
            <a:r>
              <a:rPr lang="lt-LT" sz="3200" dirty="0">
                <a:solidFill>
                  <a:srgbClr val="2C34D7"/>
                </a:solidFill>
                <a:latin typeface="Roboto"/>
              </a:rPr>
              <a:t>Kai kurios ekologiškos medžiagos, ypač naujos kartos inovacijos, nėra prieinamos dideliais </a:t>
            </a:r>
            <a:r>
              <a:rPr lang="lt-LT" sz="3200" dirty="0">
                <a:solidFill>
                  <a:srgbClr val="EB1C24"/>
                </a:solidFill>
                <a:latin typeface="Roboto"/>
              </a:rPr>
              <a:t>kiekiais</a:t>
            </a:r>
            <a:r>
              <a:rPr lang="lt-LT" sz="3200" dirty="0">
                <a:solidFill>
                  <a:srgbClr val="2C34D7"/>
                </a:solidFill>
                <a:latin typeface="Roboto"/>
              </a:rPr>
              <a:t>, kad galėtų daryti reikšmingą poveikį pagrindinei madai.</a:t>
            </a:r>
          </a:p>
          <a:p>
            <a:pPr marL="457200" indent="-457200">
              <a:buFont typeface="Arial" panose="020B0604020202020204" pitchFamily="34" charset="0"/>
              <a:buChar char="•"/>
            </a:pPr>
            <a:endParaRPr lang="lt-LT" sz="3200" dirty="0">
              <a:solidFill>
                <a:srgbClr val="2C34D7"/>
              </a:solidFill>
              <a:latin typeface="Roboto"/>
            </a:endParaRPr>
          </a:p>
          <a:p>
            <a:pPr marL="457200" indent="-457200">
              <a:buFont typeface="Arial" panose="020B0604020202020204" pitchFamily="34" charset="0"/>
              <a:buChar char="•"/>
            </a:pPr>
            <a:r>
              <a:rPr lang="lt-LT" sz="3200" dirty="0">
                <a:solidFill>
                  <a:srgbClr val="2C34D7"/>
                </a:solidFill>
                <a:latin typeface="Roboto"/>
              </a:rPr>
              <a:t>Kai kurie tvarūs audiniai, ypač perdirbti, gali būti </a:t>
            </a:r>
            <a:r>
              <a:rPr lang="lt-LT" sz="3200" dirty="0">
                <a:solidFill>
                  <a:srgbClr val="EB1C24"/>
                </a:solidFill>
                <a:latin typeface="Roboto"/>
              </a:rPr>
              <a:t>mažiau patvarūs</a:t>
            </a:r>
            <a:r>
              <a:rPr lang="lt-LT" sz="3200" dirty="0">
                <a:solidFill>
                  <a:srgbClr val="2C34D7"/>
                </a:solidFill>
                <a:latin typeface="Roboto"/>
              </a:rPr>
              <a:t>, o tai turi įtakos jų ilgaamžiškumui.</a:t>
            </a:r>
          </a:p>
          <a:p>
            <a:pPr marL="457200" indent="-457200">
              <a:buFont typeface="Arial" panose="020B0604020202020204" pitchFamily="34" charset="0"/>
              <a:buChar char="•"/>
            </a:pPr>
            <a:endParaRPr lang="lt-LT" sz="3200" dirty="0">
              <a:solidFill>
                <a:srgbClr val="2C34D7"/>
              </a:solidFill>
              <a:latin typeface="Roboto"/>
            </a:endParaRPr>
          </a:p>
          <a:p>
            <a:pPr marL="457200" indent="-457200">
              <a:buFont typeface="Arial" panose="020B0604020202020204" pitchFamily="34" charset="0"/>
              <a:buChar char="•"/>
            </a:pPr>
            <a:r>
              <a:rPr lang="lt-LT" sz="3200" dirty="0">
                <a:solidFill>
                  <a:srgbClr val="2C34D7"/>
                </a:solidFill>
                <a:latin typeface="Roboto"/>
              </a:rPr>
              <a:t>Prekių ženklai ne visada yra </a:t>
            </a:r>
            <a:r>
              <a:rPr lang="lt-LT" sz="3200" dirty="0">
                <a:solidFill>
                  <a:srgbClr val="EB1C24"/>
                </a:solidFill>
                <a:latin typeface="Roboto"/>
              </a:rPr>
              <a:t>skaidrūs</a:t>
            </a:r>
            <a:r>
              <a:rPr lang="lt-LT" sz="3200" dirty="0">
                <a:solidFill>
                  <a:srgbClr val="2C34D7"/>
                </a:solidFill>
                <a:latin typeface="Roboto"/>
              </a:rPr>
              <a:t>, todėl vartotojams sunkiau patikrinti, ar medžiaga tikrai tvari, ir dėl to susiduriama su problema kaip „žaliasis smegenų plovimas“.</a:t>
            </a:r>
          </a:p>
          <a:p>
            <a:pPr marL="457200" indent="-457200">
              <a:buFont typeface="Arial" panose="020B0604020202020204" pitchFamily="34" charset="0"/>
              <a:buChar char="•"/>
            </a:pPr>
            <a:endParaRPr lang="lt-LT" sz="3200" dirty="0">
              <a:solidFill>
                <a:srgbClr val="2C34D7"/>
              </a:solidFill>
              <a:latin typeface="Roboto"/>
            </a:endParaRPr>
          </a:p>
          <a:p>
            <a:pPr marL="457200" indent="-457200">
              <a:buFont typeface="Arial" panose="020B0604020202020204" pitchFamily="34" charset="0"/>
              <a:buChar char="•"/>
            </a:pPr>
            <a:endParaRPr lang="en-US" sz="3200" dirty="0">
              <a:solidFill>
                <a:srgbClr val="2C34D7"/>
              </a:solidFill>
              <a:latin typeface="Roboto"/>
            </a:endParaRPr>
          </a:p>
          <a:p>
            <a:pPr marL="457200" indent="-457200">
              <a:buFont typeface="Arial" panose="020B0604020202020204" pitchFamily="34" charset="0"/>
              <a:buChar char="•"/>
            </a:pPr>
            <a:endParaRPr lang="en-US" sz="3200" dirty="0">
              <a:solidFill>
                <a:srgbClr val="2C34D7"/>
              </a:solidFill>
              <a:latin typeface="Roboto"/>
            </a:endParaRPr>
          </a:p>
        </p:txBody>
      </p:sp>
    </p:spTree>
    <p:extLst>
      <p:ext uri="{BB962C8B-B14F-4D97-AF65-F5344CB8AC3E}">
        <p14:creationId xmlns:p14="http://schemas.microsoft.com/office/powerpoint/2010/main" val="3830662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59456" y="1318478"/>
            <a:ext cx="14278993" cy="830997"/>
          </a:xfrm>
          <a:prstGeom prst="rect">
            <a:avLst/>
          </a:prstGeom>
        </p:spPr>
        <p:txBody>
          <a:bodyPr wrap="square" lIns="0" tIns="0" rIns="0" bIns="0">
            <a:spAutoFit/>
          </a:bodyPr>
          <a:lstStyle>
            <a:lvl1pPr>
              <a:defRPr sz="3800" b="0" i="0">
                <a:solidFill>
                  <a:schemeClr val="tx1"/>
                </a:solidFill>
                <a:latin typeface="Roboto"/>
                <a:ea typeface="+mj-ea"/>
                <a:cs typeface="Roboto"/>
              </a:defRPr>
            </a:lvl1pPr>
          </a:lstStyle>
          <a:p>
            <a:r>
              <a:rPr lang="lt-LT" sz="5400" b="1" dirty="0">
                <a:solidFill>
                  <a:srgbClr val="2C34D7"/>
                </a:solidFill>
              </a:rPr>
              <a:t>Tvarių medžiagų sertifikatai</a:t>
            </a:r>
            <a:endParaRPr lang="en-US" sz="5400" b="1" dirty="0">
              <a:solidFill>
                <a:srgbClr val="2C34D7"/>
              </a:solidFill>
            </a:endParaRPr>
          </a:p>
        </p:txBody>
      </p:sp>
      <p:sp>
        <p:nvSpPr>
          <p:cNvPr id="7" name="Content Placeholder 2"/>
          <p:cNvSpPr txBox="1">
            <a:spLocks/>
          </p:cNvSpPr>
          <p:nvPr/>
        </p:nvSpPr>
        <p:spPr>
          <a:xfrm>
            <a:off x="1052423" y="2601150"/>
            <a:ext cx="18046472" cy="689419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lt-LT" sz="3200" dirty="0">
                <a:solidFill>
                  <a:srgbClr val="2C34D7"/>
                </a:solidFill>
                <a:latin typeface="Roboto"/>
              </a:rPr>
              <a:t>Siekdami išvengti „žaliojo smegenų plovimo“, daugelis prekių ženklų ir vartotojų pasikliauja sertifikatais, </a:t>
            </a:r>
            <a:r>
              <a:rPr lang="lt-LT" sz="3200" dirty="0" err="1">
                <a:solidFill>
                  <a:srgbClr val="2C34D7"/>
                </a:solidFill>
                <a:latin typeface="Roboto"/>
              </a:rPr>
              <a:t>pvz</a:t>
            </a:r>
            <a:r>
              <a:rPr lang="lt-LT" sz="3200" dirty="0">
                <a:solidFill>
                  <a:srgbClr val="2C34D7"/>
                </a:solidFill>
                <a:latin typeface="Roboto"/>
              </a:rPr>
              <a:t>:</a:t>
            </a:r>
          </a:p>
          <a:p>
            <a:pPr marL="457200" indent="-457200">
              <a:buFont typeface="Arial" panose="020B0604020202020204" pitchFamily="34" charset="0"/>
              <a:buChar char="•"/>
            </a:pPr>
            <a:endParaRPr lang="lt-LT" sz="3200" dirty="0">
              <a:solidFill>
                <a:srgbClr val="2C34D7"/>
              </a:solidFill>
              <a:latin typeface="Roboto"/>
            </a:endParaRPr>
          </a:p>
          <a:p>
            <a:pPr marL="457200" indent="-457200">
              <a:buFont typeface="Arial" panose="020B0604020202020204" pitchFamily="34" charset="0"/>
              <a:buChar char="•"/>
            </a:pPr>
            <a:r>
              <a:rPr lang="lt-LT" sz="3200" dirty="0">
                <a:solidFill>
                  <a:srgbClr val="2C34D7"/>
                </a:solidFill>
                <a:latin typeface="Roboto"/>
              </a:rPr>
              <a:t>Pasaulinis ekologiškos tekstilės standartas (Global </a:t>
            </a:r>
            <a:r>
              <a:rPr lang="lt-LT" sz="3200" dirty="0" err="1">
                <a:solidFill>
                  <a:srgbClr val="2C34D7"/>
                </a:solidFill>
                <a:latin typeface="Roboto"/>
              </a:rPr>
              <a:t>Organic</a:t>
            </a:r>
            <a:r>
              <a:rPr lang="lt-LT" sz="3200" dirty="0">
                <a:solidFill>
                  <a:srgbClr val="2C34D7"/>
                </a:solidFill>
                <a:latin typeface="Roboto"/>
              </a:rPr>
              <a:t> </a:t>
            </a:r>
            <a:r>
              <a:rPr lang="lt-LT" sz="3200" dirty="0" err="1">
                <a:solidFill>
                  <a:srgbClr val="2C34D7"/>
                </a:solidFill>
                <a:latin typeface="Roboto"/>
              </a:rPr>
              <a:t>Textile</a:t>
            </a:r>
            <a:r>
              <a:rPr lang="lt-LT" sz="3200" dirty="0">
                <a:solidFill>
                  <a:srgbClr val="2C34D7"/>
                </a:solidFill>
                <a:latin typeface="Roboto"/>
              </a:rPr>
              <a:t> Standard), skirtas ekologiškiems pluoštams.</a:t>
            </a:r>
          </a:p>
          <a:p>
            <a:pPr marL="457200" indent="-457200">
              <a:buFont typeface="Arial" panose="020B0604020202020204" pitchFamily="34" charset="0"/>
              <a:buChar char="•"/>
            </a:pPr>
            <a:endParaRPr lang="lt-LT" sz="3200" dirty="0">
              <a:solidFill>
                <a:srgbClr val="2C34D7"/>
              </a:solidFill>
              <a:latin typeface="Roboto"/>
            </a:endParaRPr>
          </a:p>
          <a:p>
            <a:pPr marL="457200" indent="-457200">
              <a:buFont typeface="Arial" panose="020B0604020202020204" pitchFamily="34" charset="0"/>
              <a:buChar char="•"/>
            </a:pPr>
            <a:r>
              <a:rPr lang="lt-LT" sz="3200" dirty="0">
                <a:solidFill>
                  <a:srgbClr val="2C34D7"/>
                </a:solidFill>
                <a:latin typeface="Roboto"/>
              </a:rPr>
              <a:t>OEKO-TEX 100 standartas, taikomas audiniams, patikrintiems dėl kenksmingų medžiagų.</a:t>
            </a:r>
          </a:p>
          <a:p>
            <a:pPr marL="457200" indent="-457200">
              <a:buFont typeface="Arial" panose="020B0604020202020204" pitchFamily="34" charset="0"/>
              <a:buChar char="•"/>
            </a:pPr>
            <a:endParaRPr lang="lt-LT" sz="3200" dirty="0">
              <a:solidFill>
                <a:srgbClr val="2C34D7"/>
              </a:solidFill>
              <a:latin typeface="Roboto"/>
            </a:endParaRPr>
          </a:p>
          <a:p>
            <a:pPr marL="457200" indent="-457200">
              <a:buFont typeface="Arial" panose="020B0604020202020204" pitchFamily="34" charset="0"/>
              <a:buChar char="•"/>
            </a:pPr>
            <a:r>
              <a:rPr lang="lt-LT" sz="3200" dirty="0">
                <a:solidFill>
                  <a:srgbClr val="2C34D7"/>
                </a:solidFill>
                <a:latin typeface="Roboto"/>
              </a:rPr>
              <a:t>Sąžiningos prekybos sertifikatas (</a:t>
            </a:r>
            <a:r>
              <a:rPr lang="lt-LT" sz="3200" dirty="0" err="1">
                <a:solidFill>
                  <a:srgbClr val="2C34D7"/>
                </a:solidFill>
                <a:latin typeface="Roboto"/>
              </a:rPr>
              <a:t>Fair</a:t>
            </a:r>
            <a:r>
              <a:rPr lang="lt-LT" sz="3200" dirty="0">
                <a:solidFill>
                  <a:srgbClr val="2C34D7"/>
                </a:solidFill>
                <a:latin typeface="Roboto"/>
              </a:rPr>
              <a:t> </a:t>
            </a:r>
            <a:r>
              <a:rPr lang="lt-LT" sz="3200" dirty="0" err="1">
                <a:solidFill>
                  <a:srgbClr val="2C34D7"/>
                </a:solidFill>
                <a:latin typeface="Roboto"/>
              </a:rPr>
              <a:t>Trade</a:t>
            </a:r>
            <a:r>
              <a:rPr lang="lt-LT" sz="3200" dirty="0">
                <a:solidFill>
                  <a:srgbClr val="2C34D7"/>
                </a:solidFill>
                <a:latin typeface="Roboto"/>
              </a:rPr>
              <a:t> </a:t>
            </a:r>
            <a:r>
              <a:rPr lang="lt-LT" sz="3200" dirty="0" err="1">
                <a:solidFill>
                  <a:srgbClr val="2C34D7"/>
                </a:solidFill>
                <a:latin typeface="Roboto"/>
              </a:rPr>
              <a:t>Certified</a:t>
            </a:r>
            <a:r>
              <a:rPr lang="lt-LT" sz="3200" dirty="0">
                <a:solidFill>
                  <a:srgbClr val="2C34D7"/>
                </a:solidFill>
                <a:latin typeface="Roboto"/>
              </a:rPr>
              <a:t>), užtikrinantis sąžiningą darbo užmokestį ir darbo sąlygas.</a:t>
            </a:r>
          </a:p>
          <a:p>
            <a:pPr marL="457200" indent="-457200">
              <a:buFont typeface="Arial" panose="020B0604020202020204" pitchFamily="34" charset="0"/>
              <a:buChar char="•"/>
            </a:pPr>
            <a:endParaRPr lang="lt-LT" sz="3200" dirty="0">
              <a:solidFill>
                <a:srgbClr val="2C34D7"/>
              </a:solidFill>
              <a:latin typeface="Roboto"/>
            </a:endParaRPr>
          </a:p>
          <a:p>
            <a:pPr marL="457200" indent="-457200">
              <a:buFont typeface="Arial" panose="020B0604020202020204" pitchFamily="34" charset="0"/>
              <a:buChar char="•"/>
            </a:pPr>
            <a:r>
              <a:rPr lang="lt-LT" sz="3200" dirty="0" err="1">
                <a:solidFill>
                  <a:srgbClr val="2C34D7"/>
                </a:solidFill>
                <a:latin typeface="Roboto"/>
              </a:rPr>
              <a:t>Cradle</a:t>
            </a:r>
            <a:r>
              <a:rPr lang="lt-LT" sz="3200" dirty="0">
                <a:solidFill>
                  <a:srgbClr val="2C34D7"/>
                </a:solidFill>
                <a:latin typeface="Roboto"/>
              </a:rPr>
              <a:t> to </a:t>
            </a:r>
            <a:r>
              <a:rPr lang="lt-LT" sz="3200" dirty="0" err="1">
                <a:solidFill>
                  <a:srgbClr val="2C34D7"/>
                </a:solidFill>
                <a:latin typeface="Roboto"/>
              </a:rPr>
              <a:t>Cradle</a:t>
            </a:r>
            <a:r>
              <a:rPr lang="lt-LT" sz="3200" dirty="0">
                <a:solidFill>
                  <a:srgbClr val="2C34D7"/>
                </a:solidFill>
                <a:latin typeface="Roboto"/>
              </a:rPr>
              <a:t> </a:t>
            </a:r>
            <a:r>
              <a:rPr lang="lt-LT" sz="3200" dirty="0" err="1">
                <a:solidFill>
                  <a:srgbClr val="2C34D7"/>
                </a:solidFill>
                <a:latin typeface="Roboto"/>
              </a:rPr>
              <a:t>Certified</a:t>
            </a:r>
            <a:r>
              <a:rPr lang="lt-LT" sz="3200" dirty="0">
                <a:solidFill>
                  <a:srgbClr val="2C34D7"/>
                </a:solidFill>
                <a:latin typeface="Roboto"/>
              </a:rPr>
              <a:t>™ dėl žiedinės gamybos praktikos.</a:t>
            </a:r>
          </a:p>
          <a:p>
            <a:pPr marL="457200" indent="-457200">
              <a:buFont typeface="Arial" panose="020B0604020202020204" pitchFamily="34" charset="0"/>
              <a:buChar char="•"/>
            </a:pPr>
            <a:endParaRPr lang="lt-LT" sz="3200" dirty="0">
              <a:solidFill>
                <a:srgbClr val="2C34D7"/>
              </a:solidFill>
              <a:latin typeface="Roboto"/>
            </a:endParaRPr>
          </a:p>
          <a:p>
            <a:pPr marL="457200" indent="-457200">
              <a:buFont typeface="Arial" panose="020B0604020202020204" pitchFamily="34" charset="0"/>
              <a:buChar char="•"/>
            </a:pPr>
            <a:r>
              <a:rPr lang="lt-LT" sz="3200" dirty="0" err="1">
                <a:solidFill>
                  <a:srgbClr val="2C34D7"/>
                </a:solidFill>
                <a:latin typeface="Roboto"/>
              </a:rPr>
              <a:t>Forest</a:t>
            </a:r>
            <a:r>
              <a:rPr lang="lt-LT" sz="3200" dirty="0">
                <a:solidFill>
                  <a:srgbClr val="2C34D7"/>
                </a:solidFill>
                <a:latin typeface="Roboto"/>
              </a:rPr>
              <a:t> </a:t>
            </a:r>
            <a:r>
              <a:rPr lang="lt-LT" sz="3200" dirty="0" err="1">
                <a:solidFill>
                  <a:srgbClr val="2C34D7"/>
                </a:solidFill>
                <a:latin typeface="Roboto"/>
              </a:rPr>
              <a:t>Stewardship</a:t>
            </a:r>
            <a:r>
              <a:rPr lang="lt-LT" sz="3200" dirty="0">
                <a:solidFill>
                  <a:srgbClr val="2C34D7"/>
                </a:solidFill>
                <a:latin typeface="Roboto"/>
              </a:rPr>
              <a:t> </a:t>
            </a:r>
            <a:r>
              <a:rPr lang="lt-LT" sz="3200" dirty="0" err="1">
                <a:solidFill>
                  <a:srgbClr val="2C34D7"/>
                </a:solidFill>
                <a:latin typeface="Roboto"/>
              </a:rPr>
              <a:t>Council</a:t>
            </a:r>
            <a:r>
              <a:rPr lang="lt-LT" sz="3200" dirty="0">
                <a:solidFill>
                  <a:srgbClr val="2C34D7"/>
                </a:solidFill>
                <a:latin typeface="Roboto"/>
              </a:rPr>
              <a:t> (FSC) - už atsakingai iš medienos gaunamus audinius.</a:t>
            </a:r>
            <a:endParaRPr lang="en-US" sz="3200" dirty="0">
              <a:solidFill>
                <a:srgbClr val="2C34D7"/>
              </a:solidFill>
              <a:latin typeface="Roboto"/>
            </a:endParaRPr>
          </a:p>
          <a:p>
            <a:endParaRPr lang="en-US" sz="3200" dirty="0">
              <a:solidFill>
                <a:srgbClr val="2C34D7"/>
              </a:solidFill>
              <a:latin typeface="Roboto"/>
            </a:endParaRPr>
          </a:p>
          <a:p>
            <a:r>
              <a:rPr lang="en-US" sz="2800" dirty="0" err="1">
                <a:solidFill>
                  <a:srgbClr val="FF0000"/>
                </a:solidFill>
                <a:latin typeface="Roboto"/>
              </a:rPr>
              <a:t>Privalomasis</a:t>
            </a:r>
            <a:r>
              <a:rPr lang="en-US" sz="2800" dirty="0">
                <a:solidFill>
                  <a:srgbClr val="FF0000"/>
                </a:solidFill>
                <a:latin typeface="Roboto"/>
              </a:rPr>
              <a:t> </a:t>
            </a:r>
            <a:r>
              <a:rPr lang="en-US" sz="2800" dirty="0" err="1">
                <a:solidFill>
                  <a:srgbClr val="FF0000"/>
                </a:solidFill>
                <a:latin typeface="Roboto"/>
              </a:rPr>
              <a:t>skaitymas</a:t>
            </a:r>
            <a:r>
              <a:rPr lang="en-US" sz="2800" dirty="0">
                <a:solidFill>
                  <a:srgbClr val="EB1C24"/>
                </a:solidFill>
                <a:latin typeface="Roboto"/>
              </a:rPr>
              <a:t>: </a:t>
            </a:r>
            <a:r>
              <a:rPr lang="en-US" sz="2800" i="1" dirty="0">
                <a:solidFill>
                  <a:srgbClr val="EB1C24"/>
                </a:solidFill>
                <a:latin typeface="Roboto"/>
              </a:rPr>
              <a:t>What Does GOT Stand For?</a:t>
            </a:r>
            <a:endParaRPr lang="en-US" sz="2800" dirty="0">
              <a:solidFill>
                <a:srgbClr val="EB1C24"/>
              </a:solidFill>
              <a:latin typeface="Roboto"/>
            </a:endParaRPr>
          </a:p>
        </p:txBody>
      </p:sp>
    </p:spTree>
    <p:extLst>
      <p:ext uri="{BB962C8B-B14F-4D97-AF65-F5344CB8AC3E}">
        <p14:creationId xmlns:p14="http://schemas.microsoft.com/office/powerpoint/2010/main" val="3754531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1311275"/>
            <a:ext cx="7264576" cy="830997"/>
          </a:xfrm>
        </p:spPr>
        <p:txBody>
          <a:bodyPr/>
          <a:lstStyle/>
          <a:p>
            <a:r>
              <a:rPr lang="en-US" sz="5400" b="1" dirty="0">
                <a:solidFill>
                  <a:schemeClr val="bg1"/>
                </a:solidFill>
              </a:rPr>
              <a:t>2.3 </a:t>
            </a:r>
            <a:r>
              <a:rPr lang="en-US" sz="5400" b="1" dirty="0" err="1">
                <a:solidFill>
                  <a:schemeClr val="bg1"/>
                </a:solidFill>
              </a:rPr>
              <a:t>Organiniai</a:t>
            </a:r>
            <a:r>
              <a:rPr lang="en-US" sz="5400" b="1" dirty="0">
                <a:solidFill>
                  <a:schemeClr val="bg1"/>
                </a:solidFill>
              </a:rPr>
              <a:t> </a:t>
            </a:r>
            <a:r>
              <a:rPr lang="en-US" sz="5400" b="1" dirty="0" err="1">
                <a:solidFill>
                  <a:schemeClr val="bg1"/>
                </a:solidFill>
              </a:rPr>
              <a:t>pluoštai</a:t>
            </a:r>
            <a:endParaRPr lang="en-US" sz="5400" b="1" dirty="0">
              <a:solidFill>
                <a:schemeClr val="bg1"/>
              </a:solidFill>
            </a:endParaRPr>
          </a:p>
        </p:txBody>
      </p:sp>
      <p:sp>
        <p:nvSpPr>
          <p:cNvPr id="3" name="Text Placeholder 2"/>
          <p:cNvSpPr>
            <a:spLocks noGrp="1"/>
          </p:cNvSpPr>
          <p:nvPr>
            <p:ph type="body" idx="1"/>
          </p:nvPr>
        </p:nvSpPr>
        <p:spPr>
          <a:xfrm>
            <a:off x="1005205" y="2601150"/>
            <a:ext cx="18093690" cy="8433078"/>
          </a:xfrm>
        </p:spPr>
        <p:txBody>
          <a:bodyPr/>
          <a:lstStyle/>
          <a:p>
            <a:pPr marL="457200" indent="-457200">
              <a:buFont typeface="Arial" panose="020B0604020202020204" pitchFamily="34" charset="0"/>
              <a:buChar char="•"/>
            </a:pPr>
            <a:r>
              <a:rPr lang="en-US" sz="3200" dirty="0">
                <a:solidFill>
                  <a:schemeClr val="bg1"/>
                </a:solidFill>
                <a:latin typeface="Roboto"/>
              </a:rPr>
              <a:t>The </a:t>
            </a:r>
            <a:r>
              <a:rPr lang="en-US" sz="3200" b="1" dirty="0">
                <a:solidFill>
                  <a:srgbClr val="FDA800"/>
                </a:solidFill>
                <a:latin typeface="Roboto"/>
              </a:rPr>
              <a:t>Global Organic Textile Standards </a:t>
            </a:r>
            <a:r>
              <a:rPr lang="en-US" sz="3200" dirty="0">
                <a:solidFill>
                  <a:schemeClr val="bg1"/>
                </a:solidFill>
                <a:latin typeface="Roboto"/>
              </a:rPr>
              <a:t>prohibits the use of Genetically Modified Organisms. Organic fibers must derive from an agricultural system that promotes biodiversity and supports ecosystem functions</a:t>
            </a:r>
            <a:endParaRPr lang="lt-LT" sz="3200" dirty="0">
              <a:solidFill>
                <a:schemeClr val="bg1"/>
              </a:solidFill>
              <a:latin typeface="Roboto"/>
            </a:endParaRPr>
          </a:p>
          <a:p>
            <a:pPr marL="457200" indent="-457200">
              <a:buFont typeface="Arial" panose="020B0604020202020204" pitchFamily="34" charset="0"/>
              <a:buChar char="•"/>
            </a:pPr>
            <a:endParaRPr lang="lt-LT" sz="3200" dirty="0">
              <a:solidFill>
                <a:schemeClr val="bg1"/>
              </a:solidFill>
              <a:latin typeface="Roboto"/>
            </a:endParaRPr>
          </a:p>
          <a:p>
            <a:pPr marL="457200" indent="-457200">
              <a:buFont typeface="Arial" panose="020B0604020202020204" pitchFamily="34" charset="0"/>
              <a:buChar char="•"/>
            </a:pPr>
            <a:r>
              <a:rPr lang="lt-LT" sz="3200" dirty="0">
                <a:solidFill>
                  <a:schemeClr val="bg1"/>
                </a:solidFill>
                <a:latin typeface="Roboto"/>
              </a:rPr>
              <a:t>Organiniai pluoštai gali būti </a:t>
            </a:r>
            <a:r>
              <a:rPr lang="lt-LT" sz="3200" dirty="0">
                <a:solidFill>
                  <a:srgbClr val="FDA800"/>
                </a:solidFill>
                <a:latin typeface="Roboto"/>
              </a:rPr>
              <a:t>augalinės kilmės</a:t>
            </a:r>
            <a:r>
              <a:rPr lang="lt-LT" sz="3200" dirty="0">
                <a:solidFill>
                  <a:schemeClr val="bg1"/>
                </a:solidFill>
                <a:latin typeface="Roboto"/>
              </a:rPr>
              <a:t>, pavyzdžiui, medvilnė, linas ir kanapės, arba </a:t>
            </a:r>
            <a:r>
              <a:rPr lang="lt-LT" sz="3200" dirty="0">
                <a:solidFill>
                  <a:srgbClr val="FDA800"/>
                </a:solidFill>
                <a:latin typeface="Roboto"/>
              </a:rPr>
              <a:t>gyvūninės kilmės</a:t>
            </a:r>
            <a:r>
              <a:rPr lang="lt-LT" sz="3200" dirty="0">
                <a:solidFill>
                  <a:schemeClr val="bg1"/>
                </a:solidFill>
                <a:latin typeface="Roboto"/>
              </a:rPr>
              <a:t>, pavyzdžiui, vilna, šilkas ir kašmyras. </a:t>
            </a:r>
          </a:p>
          <a:p>
            <a:pPr marL="457200" indent="-457200">
              <a:buFont typeface="Arial" panose="020B0604020202020204" pitchFamily="34" charset="0"/>
              <a:buChar char="•"/>
            </a:pPr>
            <a:endParaRPr lang="lt-LT" sz="3200" dirty="0">
              <a:solidFill>
                <a:schemeClr val="bg1"/>
              </a:solidFill>
              <a:latin typeface="Roboto"/>
            </a:endParaRPr>
          </a:p>
          <a:p>
            <a:pPr marL="457200" indent="-457200">
              <a:buFont typeface="Arial" panose="020B0604020202020204" pitchFamily="34" charset="0"/>
              <a:buChar char="•"/>
            </a:pPr>
            <a:r>
              <a:rPr lang="lt-LT" sz="3200" dirty="0">
                <a:solidFill>
                  <a:schemeClr val="bg1"/>
                </a:solidFill>
                <a:latin typeface="Roboto"/>
              </a:rPr>
              <a:t>Šie organiniai pluoštai gaunami iš </a:t>
            </a:r>
            <a:r>
              <a:rPr lang="lt-LT" sz="3200" dirty="0">
                <a:solidFill>
                  <a:srgbClr val="FDA800"/>
                </a:solidFill>
                <a:latin typeface="Roboto"/>
              </a:rPr>
              <a:t>ekologinės žemdirbystės</a:t>
            </a:r>
            <a:r>
              <a:rPr lang="lt-LT" sz="3200" dirty="0">
                <a:solidFill>
                  <a:schemeClr val="bg1"/>
                </a:solidFill>
                <a:latin typeface="Roboto"/>
              </a:rPr>
              <a:t>. Jie atkuria ir regeneruoja dirvožemį, kartu saugodami platesnės bendruomenės sveikatą.</a:t>
            </a:r>
          </a:p>
          <a:p>
            <a:pPr marL="457200" indent="-457200">
              <a:buFont typeface="Arial" panose="020B0604020202020204" pitchFamily="34" charset="0"/>
              <a:buChar char="•"/>
            </a:pPr>
            <a:endParaRPr lang="lt-LT" sz="3200" dirty="0">
              <a:solidFill>
                <a:schemeClr val="bg1"/>
              </a:solidFill>
              <a:latin typeface="Roboto"/>
            </a:endParaRPr>
          </a:p>
          <a:p>
            <a:pPr marL="457200" indent="-457200">
              <a:buFont typeface="Arial" panose="020B0604020202020204" pitchFamily="34" charset="0"/>
              <a:buChar char="•"/>
            </a:pPr>
            <a:r>
              <a:rPr lang="lt-LT" sz="3200" dirty="0">
                <a:solidFill>
                  <a:schemeClr val="bg1"/>
                </a:solidFill>
                <a:latin typeface="Roboto"/>
              </a:rPr>
              <a:t>organiniai pluoštai auginami ūkiuose, kuriuose laikomasi griežtų taisyklių ir draudžiama naudoti pesticidus, herbicidus ir sintetines trąšas, nes įrodyta, kad tai daro žalingą poveikį žmonių sveikatai ir visai gamtinei aplinkai </a:t>
            </a:r>
            <a:r>
              <a:rPr lang="lt-LT" sz="2500" dirty="0">
                <a:solidFill>
                  <a:srgbClr val="FDA800"/>
                </a:solidFill>
                <a:latin typeface="Roboto"/>
              </a:rPr>
              <a:t>(GOTS, 2024)</a:t>
            </a:r>
            <a:r>
              <a:rPr lang="lt-LT" sz="3200" dirty="0">
                <a:solidFill>
                  <a:schemeClr val="bg1"/>
                </a:solidFill>
                <a:latin typeface="Roboto"/>
              </a:rPr>
              <a:t>.</a:t>
            </a:r>
          </a:p>
          <a:p>
            <a:pPr marL="457200" indent="-457200">
              <a:buFont typeface="Arial" panose="020B0604020202020204" pitchFamily="34" charset="0"/>
              <a:buChar char="•"/>
            </a:pPr>
            <a:endParaRPr lang="lt-LT" sz="3200" dirty="0">
              <a:solidFill>
                <a:schemeClr val="bg1"/>
              </a:solidFill>
              <a:latin typeface="Roboto"/>
            </a:endParaRPr>
          </a:p>
          <a:p>
            <a:pPr marL="457200" indent="-457200">
              <a:buFont typeface="Arial" panose="020B0604020202020204" pitchFamily="34" charset="0"/>
              <a:buChar char="•"/>
            </a:pPr>
            <a:r>
              <a:rPr lang="lt-LT" sz="3200" dirty="0">
                <a:solidFill>
                  <a:schemeClr val="bg1"/>
                </a:solidFill>
                <a:latin typeface="Roboto"/>
              </a:rPr>
              <a:t>Pasauliniai ekologiškos tekstilės standartai (</a:t>
            </a:r>
            <a:r>
              <a:rPr lang="en-US" sz="3200" dirty="0">
                <a:solidFill>
                  <a:srgbClr val="FDA800"/>
                </a:solidFill>
                <a:latin typeface="Roboto"/>
              </a:rPr>
              <a:t>Global Organic Textile Standards </a:t>
            </a:r>
            <a:r>
              <a:rPr lang="lt-LT" sz="3200" dirty="0">
                <a:solidFill>
                  <a:schemeClr val="bg1"/>
                </a:solidFill>
                <a:latin typeface="Roboto"/>
              </a:rPr>
              <a:t>) draudžia naudoti genetiškai modifikuotus organizmus. Ekologiški pluoštai turi būti gaunami iš žemės ūkio sistemos, skatinančios biologinę įvairovę ir palaikančios ekosistemų funkcijas. </a:t>
            </a:r>
            <a:r>
              <a:rPr lang="lt-LT" sz="2600" dirty="0">
                <a:solidFill>
                  <a:srgbClr val="FDA800"/>
                </a:solidFill>
                <a:latin typeface="Roboto"/>
              </a:rPr>
              <a:t>(GOTS, 2024)</a:t>
            </a:r>
            <a:endParaRPr lang="lt-LT" sz="2600" dirty="0">
              <a:solidFill>
                <a:schemeClr val="bg1"/>
              </a:solidFill>
              <a:latin typeface="Roboto"/>
            </a:endParaRPr>
          </a:p>
        </p:txBody>
      </p:sp>
    </p:spTree>
    <p:extLst>
      <p:ext uri="{BB962C8B-B14F-4D97-AF65-F5344CB8AC3E}">
        <p14:creationId xmlns:p14="http://schemas.microsoft.com/office/powerpoint/2010/main" val="235074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51569597"/>
              </p:ext>
            </p:extLst>
          </p:nvPr>
        </p:nvGraphicFramePr>
        <p:xfrm>
          <a:off x="1121434" y="2073275"/>
          <a:ext cx="17846015" cy="8274131"/>
        </p:xfrm>
        <a:graphic>
          <a:graphicData uri="http://schemas.openxmlformats.org/drawingml/2006/table">
            <a:tbl>
              <a:tblPr firstRow="1" bandRow="1">
                <a:tableStyleId>{D7AC3CCA-C797-4891-BE02-D94E43425B78}</a:tableStyleId>
              </a:tblPr>
              <a:tblGrid>
                <a:gridCol w="7138407">
                  <a:extLst>
                    <a:ext uri="{9D8B030D-6E8A-4147-A177-3AD203B41FA5}">
                      <a16:colId xmlns:a16="http://schemas.microsoft.com/office/drawing/2014/main" val="2804743956"/>
                    </a:ext>
                  </a:extLst>
                </a:gridCol>
                <a:gridCol w="10707608">
                  <a:extLst>
                    <a:ext uri="{9D8B030D-6E8A-4147-A177-3AD203B41FA5}">
                      <a16:colId xmlns:a16="http://schemas.microsoft.com/office/drawing/2014/main" val="4227249211"/>
                    </a:ext>
                  </a:extLst>
                </a:gridCol>
              </a:tblGrid>
              <a:tr h="1124205">
                <a:tc>
                  <a:txBody>
                    <a:bodyPr/>
                    <a:lstStyle/>
                    <a:p>
                      <a:pPr algn="ctr"/>
                      <a:endParaRPr lang="en-US" sz="2800" dirty="0">
                        <a:latin typeface="Roboto"/>
                      </a:endParaRPr>
                    </a:p>
                    <a:p>
                      <a:pPr algn="ctr"/>
                      <a:r>
                        <a:rPr lang="lt-LT" sz="2800" dirty="0">
                          <a:solidFill>
                            <a:schemeClr val="bg1"/>
                          </a:solidFill>
                          <a:latin typeface="Roboto"/>
                        </a:rPr>
                        <a:t>Ekologiška medvilnė</a:t>
                      </a:r>
                    </a:p>
                  </a:txBody>
                  <a:tcPr>
                    <a:solidFill>
                      <a:srgbClr val="2C34D7"/>
                    </a:solidFill>
                  </a:tcPr>
                </a:tc>
                <a:tc>
                  <a:txBody>
                    <a:bodyPr/>
                    <a:lstStyle/>
                    <a:p>
                      <a:endParaRPr lang="en-US" sz="2800" dirty="0">
                        <a:latin typeface="Roboto"/>
                      </a:endParaRPr>
                    </a:p>
                    <a:p>
                      <a:pPr algn="ctr"/>
                      <a:r>
                        <a:rPr lang="lt-LT" sz="2800" dirty="0">
                          <a:solidFill>
                            <a:schemeClr val="bg1"/>
                          </a:solidFill>
                          <a:latin typeface="Roboto"/>
                        </a:rPr>
                        <a:t>Praktikos</a:t>
                      </a:r>
                      <a:endParaRPr lang="en-US" sz="2800" dirty="0">
                        <a:solidFill>
                          <a:schemeClr val="bg1"/>
                        </a:solidFill>
                        <a:latin typeface="Roboto"/>
                      </a:endParaRPr>
                    </a:p>
                  </a:txBody>
                  <a:tcPr>
                    <a:solidFill>
                      <a:srgbClr val="2C34D7"/>
                    </a:solidFill>
                  </a:tcPr>
                </a:tc>
                <a:extLst>
                  <a:ext uri="{0D108BD9-81ED-4DB2-BD59-A6C34878D82A}">
                    <a16:rowId xmlns:a16="http://schemas.microsoft.com/office/drawing/2014/main" val="2761509300"/>
                  </a:ext>
                </a:extLst>
              </a:tr>
              <a:tr h="2035723">
                <a:tc>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2800" b="1" dirty="0">
                        <a:latin typeface="Roboto"/>
                      </a:endParaRPr>
                    </a:p>
                    <a:p>
                      <a:pPr marL="0" marR="0" indent="0" algn="l" defTabSz="914400" eaLnBrk="1" fontAlgn="auto" latinLnBrk="0" hangingPunct="1">
                        <a:lnSpc>
                          <a:spcPct val="100000"/>
                        </a:lnSpc>
                        <a:spcBef>
                          <a:spcPts val="0"/>
                        </a:spcBef>
                        <a:spcAft>
                          <a:spcPts val="0"/>
                        </a:spcAft>
                        <a:buClrTx/>
                        <a:buSzTx/>
                        <a:buFontTx/>
                        <a:buNone/>
                        <a:tabLst/>
                        <a:defRPr/>
                      </a:pPr>
                      <a:r>
                        <a:rPr lang="en-US" sz="2800" b="1" dirty="0">
                          <a:solidFill>
                            <a:srgbClr val="2C34D7"/>
                          </a:solidFill>
                          <a:latin typeface="Roboto"/>
                        </a:rPr>
                        <a:t>ŪKININKAVIMO PRAKTIKA </a:t>
                      </a:r>
                    </a:p>
                  </a:txBody>
                  <a:tcPr>
                    <a:solidFill>
                      <a:schemeClr val="bg1"/>
                    </a:solidFill>
                  </a:tcPr>
                </a:tc>
                <a:tc>
                  <a:txBody>
                    <a:bodyPr/>
                    <a:lstStyle/>
                    <a:p>
                      <a:pPr marL="457200" indent="-457200">
                        <a:buFont typeface="Arial" panose="020B0604020202020204" pitchFamily="34" charset="0"/>
                        <a:buChar char="•"/>
                      </a:pPr>
                      <a:r>
                        <a:rPr lang="lt-LT" sz="2800" dirty="0">
                          <a:solidFill>
                            <a:srgbClr val="2C34D7"/>
                          </a:solidFill>
                          <a:latin typeface="Roboto"/>
                        </a:rPr>
                        <a:t>Nesintetinių pesticidų ir trąšų naudojimas.</a:t>
                      </a:r>
                    </a:p>
                    <a:p>
                      <a:pPr marL="457200" indent="-457200">
                        <a:buFont typeface="Arial" panose="020B0604020202020204" pitchFamily="34" charset="0"/>
                        <a:buChar char="•"/>
                      </a:pPr>
                      <a:r>
                        <a:rPr lang="lt-LT" sz="2800" dirty="0">
                          <a:solidFill>
                            <a:srgbClr val="2C34D7"/>
                          </a:solidFill>
                          <a:latin typeface="Roboto"/>
                        </a:rPr>
                        <a:t>Jokių GMO sėklų</a:t>
                      </a:r>
                    </a:p>
                    <a:p>
                      <a:pPr marL="457200" indent="-457200">
                        <a:buFont typeface="Arial" panose="020B0604020202020204" pitchFamily="34" charset="0"/>
                        <a:buChar char="•"/>
                      </a:pPr>
                      <a:r>
                        <a:rPr lang="lt-LT" sz="2800" dirty="0">
                          <a:solidFill>
                            <a:srgbClr val="2C34D7"/>
                          </a:solidFill>
                          <a:latin typeface="Roboto"/>
                        </a:rPr>
                        <a:t>Laikomasi GOTS rekomendacijų</a:t>
                      </a:r>
                    </a:p>
                    <a:p>
                      <a:pPr marL="457200" indent="-457200">
                        <a:buFont typeface="Arial" panose="020B0604020202020204" pitchFamily="34" charset="0"/>
                        <a:buChar char="•"/>
                      </a:pPr>
                      <a:r>
                        <a:rPr lang="lt-LT" sz="2800" dirty="0">
                          <a:solidFill>
                            <a:srgbClr val="2C34D7"/>
                          </a:solidFill>
                          <a:latin typeface="Roboto"/>
                        </a:rPr>
                        <a:t>Naudoja sėjomainą, kad išsaugoti dirvožemio sveikatą</a:t>
                      </a:r>
                    </a:p>
                  </a:txBody>
                  <a:tcPr>
                    <a:solidFill>
                      <a:schemeClr val="bg1"/>
                    </a:solidFill>
                  </a:tcPr>
                </a:tc>
                <a:extLst>
                  <a:ext uri="{0D108BD9-81ED-4DB2-BD59-A6C34878D82A}">
                    <a16:rowId xmlns:a16="http://schemas.microsoft.com/office/drawing/2014/main" val="1990982181"/>
                  </a:ext>
                </a:extLst>
              </a:tr>
              <a:tr h="2035723">
                <a:tc>
                  <a:txBody>
                    <a:bodyPr/>
                    <a:lstStyle/>
                    <a:p>
                      <a:endParaRPr lang="en-US" sz="2800" b="1" dirty="0">
                        <a:latin typeface="Roboto"/>
                      </a:endParaRPr>
                    </a:p>
                    <a:p>
                      <a:pPr algn="l"/>
                      <a:r>
                        <a:rPr lang="en-US" sz="2800" b="1" dirty="0">
                          <a:solidFill>
                            <a:srgbClr val="2C34D7"/>
                          </a:solidFill>
                          <a:latin typeface="Roboto"/>
                        </a:rPr>
                        <a:t>POVEIKIS APLINKAI</a:t>
                      </a:r>
                    </a:p>
                  </a:txBody>
                  <a:tcPr>
                    <a:solidFill>
                      <a:schemeClr val="bg1"/>
                    </a:solidFill>
                  </a:tcPr>
                </a:tc>
                <a:tc>
                  <a:txBody>
                    <a:bodyPr/>
                    <a:lstStyle/>
                    <a:p>
                      <a:pPr marL="457200" indent="-457200">
                        <a:buFont typeface="Arial" panose="020B0604020202020204" pitchFamily="34" charset="0"/>
                        <a:buChar char="•"/>
                      </a:pPr>
                      <a:r>
                        <a:rPr lang="lt-LT" sz="2800" dirty="0">
                          <a:solidFill>
                            <a:srgbClr val="2C34D7"/>
                          </a:solidFill>
                          <a:latin typeface="Roboto"/>
                        </a:rPr>
                        <a:t>Jokių sintetinių cheminių medžiagų - mažesnė vandens tarša.</a:t>
                      </a:r>
                    </a:p>
                    <a:p>
                      <a:pPr marL="457200" indent="-457200">
                        <a:buFont typeface="Arial" panose="020B0604020202020204" pitchFamily="34" charset="0"/>
                        <a:buChar char="•"/>
                      </a:pPr>
                      <a:r>
                        <a:rPr lang="lt-LT" sz="2800" dirty="0">
                          <a:solidFill>
                            <a:srgbClr val="2C34D7"/>
                          </a:solidFill>
                          <a:latin typeface="Roboto"/>
                        </a:rPr>
                        <a:t>Išskiriama mažiau šiltnamio efektą sukeliančių dujų</a:t>
                      </a:r>
                    </a:p>
                    <a:p>
                      <a:pPr marL="457200" indent="-457200">
                        <a:buFont typeface="Arial" panose="020B0604020202020204" pitchFamily="34" charset="0"/>
                        <a:buChar char="•"/>
                      </a:pPr>
                      <a:r>
                        <a:rPr lang="lt-LT" sz="2800" dirty="0">
                          <a:solidFill>
                            <a:srgbClr val="2C34D7"/>
                          </a:solidFill>
                          <a:latin typeface="Roboto"/>
                        </a:rPr>
                        <a:t>Nenaudojant kenksmingų cheminių medžiagų, klesti naudingi vabzdžiai, paukščiai ir mikroorganizmai.</a:t>
                      </a:r>
                      <a:endParaRPr lang="en-US" sz="2800" dirty="0">
                        <a:solidFill>
                          <a:srgbClr val="2C34D7"/>
                        </a:solidFill>
                        <a:latin typeface="Roboto"/>
                      </a:endParaRPr>
                    </a:p>
                  </a:txBody>
                  <a:tcPr>
                    <a:solidFill>
                      <a:schemeClr val="bg1"/>
                    </a:solidFill>
                  </a:tcPr>
                </a:tc>
                <a:extLst>
                  <a:ext uri="{0D108BD9-81ED-4DB2-BD59-A6C34878D82A}">
                    <a16:rowId xmlns:a16="http://schemas.microsoft.com/office/drawing/2014/main" val="1464113488"/>
                  </a:ext>
                </a:extLst>
              </a:tr>
              <a:tr h="3008009">
                <a:tc>
                  <a:txBody>
                    <a:bodyPr/>
                    <a:lstStyle/>
                    <a:p>
                      <a:endParaRPr lang="en-US" sz="2800" dirty="0"/>
                    </a:p>
                    <a:p>
                      <a:endParaRPr lang="en-US" sz="2800" b="1" dirty="0">
                        <a:solidFill>
                          <a:srgbClr val="2C34D7"/>
                        </a:solidFill>
                        <a:latin typeface="Roboto"/>
                      </a:endParaRPr>
                    </a:p>
                    <a:p>
                      <a:r>
                        <a:rPr lang="en-US" sz="2800" b="1" dirty="0">
                          <a:solidFill>
                            <a:srgbClr val="2C34D7"/>
                          </a:solidFill>
                          <a:latin typeface="Roboto"/>
                        </a:rPr>
                        <a:t>SOCIALINĖ NAUDA SVEIKATAI</a:t>
                      </a:r>
                    </a:p>
                    <a:p>
                      <a:endParaRPr lang="en-US" sz="2800" b="1" dirty="0">
                        <a:latin typeface="Roboto"/>
                      </a:endParaRPr>
                    </a:p>
                  </a:txBody>
                  <a:tcPr>
                    <a:solidFill>
                      <a:schemeClr val="bg1"/>
                    </a:solidFill>
                  </a:tcPr>
                </a:tc>
                <a:tc>
                  <a:txBody>
                    <a:bodyPr/>
                    <a:lstStyle/>
                    <a:p>
                      <a:pPr marL="457200" indent="-457200">
                        <a:buFont typeface="Arial" panose="020B0604020202020204" pitchFamily="34" charset="0"/>
                        <a:buChar char="•"/>
                      </a:pPr>
                      <a:r>
                        <a:rPr lang="lt-LT" sz="2800" dirty="0">
                          <a:solidFill>
                            <a:srgbClr val="2C34D7"/>
                          </a:solidFill>
                          <a:latin typeface="Roboto"/>
                        </a:rPr>
                        <a:t>Ūkininkai nepatiria toksiškų cheminių medžiagų poveikio, todėl pagerėja jų bendra sveikata.</a:t>
                      </a:r>
                    </a:p>
                    <a:p>
                      <a:pPr marL="457200" indent="-457200">
                        <a:buFont typeface="Arial" panose="020B0604020202020204" pitchFamily="34" charset="0"/>
                        <a:buChar char="•"/>
                      </a:pPr>
                      <a:r>
                        <a:rPr lang="lt-LT" sz="2800" dirty="0">
                          <a:solidFill>
                            <a:srgbClr val="2C34D7"/>
                          </a:solidFill>
                          <a:latin typeface="Roboto"/>
                        </a:rPr>
                        <a:t>Sąžininga prekyba ekologiška medvilne užtikrina, kad darbuotojai gautų pragyvenimui tinkamą atlyginimą ir dirbtų saugiomis sąlygomis.</a:t>
                      </a:r>
                    </a:p>
                    <a:p>
                      <a:pPr marL="457200" indent="-457200">
                        <a:buFont typeface="Arial" panose="020B0604020202020204" pitchFamily="34" charset="0"/>
                        <a:buChar char="•"/>
                      </a:pPr>
                      <a:r>
                        <a:rPr lang="lt-LT" sz="2800" dirty="0">
                          <a:solidFill>
                            <a:srgbClr val="2C34D7"/>
                          </a:solidFill>
                          <a:latin typeface="Roboto"/>
                        </a:rPr>
                        <a:t>Ekologiški drabužiai yra saugesni jautrią odą turintiems ir alergiškiems žmonėms. </a:t>
                      </a:r>
                      <a:endParaRPr lang="en-US" sz="2800" dirty="0">
                        <a:solidFill>
                          <a:srgbClr val="2C34D7"/>
                        </a:solidFill>
                        <a:latin typeface="Roboto"/>
                      </a:endParaRPr>
                    </a:p>
                  </a:txBody>
                  <a:tcPr>
                    <a:solidFill>
                      <a:schemeClr val="bg1"/>
                    </a:solidFill>
                  </a:tcPr>
                </a:tc>
                <a:extLst>
                  <a:ext uri="{0D108BD9-81ED-4DB2-BD59-A6C34878D82A}">
                    <a16:rowId xmlns:a16="http://schemas.microsoft.com/office/drawing/2014/main" val="3069591419"/>
                  </a:ext>
                </a:extLst>
              </a:tr>
            </a:tbl>
          </a:graphicData>
        </a:graphic>
      </p:graphicFrame>
      <p:sp>
        <p:nvSpPr>
          <p:cNvPr id="2" name="TextBox 1"/>
          <p:cNvSpPr txBox="1"/>
          <p:nvPr/>
        </p:nvSpPr>
        <p:spPr>
          <a:xfrm>
            <a:off x="1099268" y="854075"/>
            <a:ext cx="7200181" cy="923330"/>
          </a:xfrm>
          <a:prstGeom prst="rect">
            <a:avLst/>
          </a:prstGeom>
          <a:noFill/>
        </p:spPr>
        <p:txBody>
          <a:bodyPr wrap="square" rtlCol="0">
            <a:spAutoFit/>
          </a:bodyPr>
          <a:lstStyle/>
          <a:p>
            <a:r>
              <a:rPr lang="lt-LT" sz="5400" b="1" dirty="0">
                <a:solidFill>
                  <a:srgbClr val="2C34D7"/>
                </a:solidFill>
                <a:latin typeface="Roboto"/>
              </a:rPr>
              <a:t>Ekologiška medvilnė</a:t>
            </a:r>
          </a:p>
        </p:txBody>
      </p:sp>
    </p:spTree>
    <p:extLst>
      <p:ext uri="{BB962C8B-B14F-4D97-AF65-F5344CB8AC3E}">
        <p14:creationId xmlns:p14="http://schemas.microsoft.com/office/powerpoint/2010/main" val="4041175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850" y="450666"/>
            <a:ext cx="7966596" cy="10309409"/>
          </a:xfrm>
          <a:prstGeom prst="rect">
            <a:avLst/>
          </a:prstGeom>
        </p:spPr>
      </p:pic>
      <p:sp>
        <p:nvSpPr>
          <p:cNvPr id="6" name="TextBox 5"/>
          <p:cNvSpPr txBox="1"/>
          <p:nvPr/>
        </p:nvSpPr>
        <p:spPr>
          <a:xfrm>
            <a:off x="9060543" y="1209457"/>
            <a:ext cx="7500771" cy="1754326"/>
          </a:xfrm>
          <a:prstGeom prst="rect">
            <a:avLst/>
          </a:prstGeom>
          <a:noFill/>
        </p:spPr>
        <p:txBody>
          <a:bodyPr wrap="none" rtlCol="0">
            <a:spAutoFit/>
          </a:bodyPr>
          <a:lstStyle/>
          <a:p>
            <a:r>
              <a:rPr lang="lt-LT" sz="5400" b="1" dirty="0">
                <a:solidFill>
                  <a:srgbClr val="2C34D7"/>
                </a:solidFill>
                <a:latin typeface="Roboto"/>
              </a:rPr>
              <a:t>Ekologiškos medvilnės </a:t>
            </a:r>
          </a:p>
          <a:p>
            <a:r>
              <a:rPr lang="lt-LT" sz="5400" b="1" dirty="0">
                <a:solidFill>
                  <a:srgbClr val="2C34D7"/>
                </a:solidFill>
                <a:latin typeface="Roboto"/>
              </a:rPr>
              <a:t>naudojimas</a:t>
            </a:r>
            <a:endParaRPr lang="en-US" sz="5400" b="1" dirty="0">
              <a:solidFill>
                <a:srgbClr val="2C34D7"/>
              </a:solidFill>
              <a:latin typeface="Roboto"/>
            </a:endParaRPr>
          </a:p>
        </p:txBody>
      </p:sp>
      <p:sp>
        <p:nvSpPr>
          <p:cNvPr id="8" name="Rectangle 7"/>
          <p:cNvSpPr/>
          <p:nvPr/>
        </p:nvSpPr>
        <p:spPr>
          <a:xfrm>
            <a:off x="9061450" y="3292475"/>
            <a:ext cx="10356850" cy="6494085"/>
          </a:xfrm>
          <a:prstGeom prst="rect">
            <a:avLst/>
          </a:prstGeom>
        </p:spPr>
        <p:txBody>
          <a:bodyPr wrap="square">
            <a:spAutoFit/>
          </a:bodyPr>
          <a:lstStyle/>
          <a:p>
            <a:r>
              <a:rPr lang="lt-LT" sz="3200" dirty="0">
                <a:solidFill>
                  <a:srgbClr val="2C34D7"/>
                </a:solidFill>
                <a:latin typeface="Roboto"/>
              </a:rPr>
              <a:t>Ekologiška medvilnė naudojama gaminant įvairius gaminius, įskaitant:</a:t>
            </a:r>
          </a:p>
          <a:p>
            <a:pPr marL="571500" indent="-571500">
              <a:buFont typeface="Arial" panose="020B0604020202020204" pitchFamily="34" charset="0"/>
              <a:buChar char="•"/>
            </a:pPr>
            <a:r>
              <a:rPr lang="lt-LT" sz="3200" dirty="0">
                <a:solidFill>
                  <a:srgbClr val="2C34D7"/>
                </a:solidFill>
                <a:latin typeface="Roboto"/>
              </a:rPr>
              <a:t>Drabužiai (marškinėliai, džinsai, suknelės, apatinis trikotažas)</a:t>
            </a:r>
            <a:br>
              <a:rPr lang="lt-LT" sz="3200" dirty="0">
                <a:solidFill>
                  <a:srgbClr val="2C34D7"/>
                </a:solidFill>
                <a:latin typeface="Roboto"/>
              </a:rPr>
            </a:br>
            <a:endParaRPr lang="lt-LT" sz="3200" dirty="0">
              <a:solidFill>
                <a:srgbClr val="2C34D7"/>
              </a:solidFill>
              <a:latin typeface="Roboto"/>
            </a:endParaRPr>
          </a:p>
          <a:p>
            <a:pPr marL="571500" indent="-571500">
              <a:buFont typeface="Arial" panose="020B0604020202020204" pitchFamily="34" charset="0"/>
              <a:buChar char="•"/>
            </a:pPr>
            <a:r>
              <a:rPr lang="lt-LT" sz="3200" dirty="0">
                <a:solidFill>
                  <a:srgbClr val="2C34D7"/>
                </a:solidFill>
                <a:latin typeface="Roboto"/>
              </a:rPr>
              <a:t>Gaminiai kūdikiams (antklodės, sauskelnės, kūdikių drabužėliai)</a:t>
            </a:r>
            <a:br>
              <a:rPr lang="lt-LT" sz="3200" dirty="0">
                <a:solidFill>
                  <a:srgbClr val="2C34D7"/>
                </a:solidFill>
                <a:latin typeface="Roboto"/>
              </a:rPr>
            </a:br>
            <a:endParaRPr lang="lt-LT" sz="3200" dirty="0">
              <a:solidFill>
                <a:srgbClr val="2C34D7"/>
              </a:solidFill>
              <a:latin typeface="Roboto"/>
            </a:endParaRPr>
          </a:p>
          <a:p>
            <a:pPr marL="571500" indent="-571500">
              <a:buFont typeface="Arial" panose="020B0604020202020204" pitchFamily="34" charset="0"/>
              <a:buChar char="•"/>
            </a:pPr>
            <a:r>
              <a:rPr lang="lt-LT" sz="3200" dirty="0">
                <a:solidFill>
                  <a:srgbClr val="2C34D7"/>
                </a:solidFill>
                <a:latin typeface="Roboto"/>
              </a:rPr>
              <a:t>Patalynė (paklodės, pagalvių užvalkalai), rankšluosčiai</a:t>
            </a:r>
            <a:br>
              <a:rPr lang="lt-LT" sz="3200" dirty="0">
                <a:solidFill>
                  <a:srgbClr val="2C34D7"/>
                </a:solidFill>
                <a:latin typeface="Roboto"/>
              </a:rPr>
            </a:br>
            <a:endParaRPr lang="lt-LT" sz="3200" dirty="0">
              <a:solidFill>
                <a:srgbClr val="2C34D7"/>
              </a:solidFill>
              <a:latin typeface="Roboto"/>
            </a:endParaRPr>
          </a:p>
          <a:p>
            <a:pPr marL="571500" indent="-571500">
              <a:buFont typeface="Arial" panose="020B0604020202020204" pitchFamily="34" charset="0"/>
              <a:buChar char="•"/>
            </a:pPr>
            <a:r>
              <a:rPr lang="lt-LT" sz="3200" dirty="0">
                <a:solidFill>
                  <a:srgbClr val="2C34D7"/>
                </a:solidFill>
                <a:latin typeface="Roboto"/>
              </a:rPr>
              <a:t>Asmens higienos reikmenys (vatos tamponai, tamponai)</a:t>
            </a:r>
            <a:endParaRPr lang="en-US" sz="3200" dirty="0">
              <a:solidFill>
                <a:srgbClr val="2C34D7"/>
              </a:solidFill>
              <a:latin typeface="Roboto"/>
            </a:endParaRPr>
          </a:p>
        </p:txBody>
      </p:sp>
      <p:sp>
        <p:nvSpPr>
          <p:cNvPr id="9" name="Rectangle 8"/>
          <p:cNvSpPr/>
          <p:nvPr/>
        </p:nvSpPr>
        <p:spPr>
          <a:xfrm>
            <a:off x="8417446" y="10390743"/>
            <a:ext cx="4211409" cy="369332"/>
          </a:xfrm>
          <a:prstGeom prst="rect">
            <a:avLst/>
          </a:prstGeom>
        </p:spPr>
        <p:txBody>
          <a:bodyPr wrap="none">
            <a:spAutoFit/>
          </a:bodyPr>
          <a:lstStyle/>
          <a:p>
            <a:r>
              <a:rPr lang="en-US" b="0" i="0" dirty="0">
                <a:solidFill>
                  <a:srgbClr val="000000"/>
                </a:solidFill>
                <a:effectLst/>
                <a:latin typeface="-apple-system"/>
              </a:rPr>
              <a:t>Photo by </a:t>
            </a:r>
            <a:r>
              <a:rPr lang="en-US" b="0" i="0" dirty="0">
                <a:effectLst/>
                <a:latin typeface="-apple-system"/>
                <a:hlinkClick r:id="rId3"/>
              </a:rPr>
              <a:t>Clayton </a:t>
            </a:r>
            <a:r>
              <a:rPr lang="en-US" b="0" i="0" dirty="0" err="1">
                <a:effectLst/>
                <a:latin typeface="-apple-system"/>
                <a:hlinkClick r:id="rId3"/>
              </a:rPr>
              <a:t>Malquist</a:t>
            </a:r>
            <a:r>
              <a:rPr lang="en-US" b="0" i="0" dirty="0">
                <a:solidFill>
                  <a:srgbClr val="000000"/>
                </a:solidFill>
                <a:effectLst/>
                <a:latin typeface="-apple-system"/>
              </a:rPr>
              <a:t> on </a:t>
            </a:r>
            <a:r>
              <a:rPr lang="en-US" b="0" i="0" dirty="0" err="1">
                <a:effectLst/>
                <a:latin typeface="-apple-system"/>
                <a:hlinkClick r:id="rId4"/>
              </a:rPr>
              <a:t>Unsplash</a:t>
            </a:r>
            <a:endParaRPr lang="en-US" dirty="0"/>
          </a:p>
        </p:txBody>
      </p:sp>
    </p:spTree>
    <p:extLst>
      <p:ext uri="{BB962C8B-B14F-4D97-AF65-F5344CB8AC3E}">
        <p14:creationId xmlns:p14="http://schemas.microsoft.com/office/powerpoint/2010/main" val="2146368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8848" y="473075"/>
            <a:ext cx="6867120" cy="10287000"/>
          </a:xfrm>
          <a:prstGeom prst="rect">
            <a:avLst/>
          </a:prstGeom>
        </p:spPr>
      </p:pic>
      <p:sp>
        <p:nvSpPr>
          <p:cNvPr id="6" name="Rectangle 5"/>
          <p:cNvSpPr/>
          <p:nvPr/>
        </p:nvSpPr>
        <p:spPr>
          <a:xfrm>
            <a:off x="1136650" y="3063875"/>
            <a:ext cx="11125200" cy="6986528"/>
          </a:xfrm>
          <a:prstGeom prst="rect">
            <a:avLst/>
          </a:prstGeom>
        </p:spPr>
        <p:txBody>
          <a:bodyPr wrap="square">
            <a:spAutoFit/>
          </a:bodyPr>
          <a:lstStyle/>
          <a:p>
            <a:pPr marL="457200" indent="-457200">
              <a:buFont typeface="Arial" panose="020B0604020202020204" pitchFamily="34" charset="0"/>
              <a:buChar char="•"/>
            </a:pPr>
            <a:r>
              <a:rPr lang="lt-LT" sz="3200" dirty="0">
                <a:solidFill>
                  <a:srgbClr val="2C34D7"/>
                </a:solidFill>
                <a:latin typeface="Roboto"/>
              </a:rPr>
              <a:t>Ekologiška vilna gaunama iš avių, su kuriomis buvo elgiamasi atsakingai ir kurios buvo šeriamos ekologiškai užaugintais pašarais iš ūkio, kuriame nebuvo naudojami kenksmingi pesticidai.</a:t>
            </a:r>
          </a:p>
          <a:p>
            <a:pPr marL="457200" indent="-457200">
              <a:buFont typeface="Arial" panose="020B0604020202020204" pitchFamily="34" charset="0"/>
              <a:buChar char="•"/>
            </a:pPr>
            <a:endParaRPr lang="lt-LT" sz="3200" dirty="0">
              <a:solidFill>
                <a:srgbClr val="2C34D7"/>
              </a:solidFill>
              <a:latin typeface="Roboto"/>
            </a:endParaRPr>
          </a:p>
          <a:p>
            <a:pPr marL="457200" indent="-457200">
              <a:buFont typeface="Arial" panose="020B0604020202020204" pitchFamily="34" charset="0"/>
              <a:buChar char="•"/>
            </a:pPr>
            <a:r>
              <a:rPr lang="lt-LT" sz="3200" dirty="0">
                <a:solidFill>
                  <a:srgbClr val="2C34D7"/>
                </a:solidFill>
                <a:latin typeface="Roboto"/>
              </a:rPr>
              <a:t>2016 m. „Atsakingos vilnos standartai“ (angl. </a:t>
            </a:r>
            <a:r>
              <a:rPr lang="lt-LT" sz="3200" dirty="0" err="1">
                <a:solidFill>
                  <a:srgbClr val="FDA800"/>
                </a:solidFill>
                <a:latin typeface="Roboto"/>
              </a:rPr>
              <a:t>Responsible</a:t>
            </a:r>
            <a:r>
              <a:rPr lang="lt-LT" sz="3200" dirty="0">
                <a:solidFill>
                  <a:srgbClr val="FDA800"/>
                </a:solidFill>
                <a:latin typeface="Roboto"/>
              </a:rPr>
              <a:t> </a:t>
            </a:r>
            <a:r>
              <a:rPr lang="lt-LT" sz="3200" dirty="0" err="1">
                <a:solidFill>
                  <a:srgbClr val="FDA800"/>
                </a:solidFill>
                <a:latin typeface="Roboto"/>
              </a:rPr>
              <a:t>Wool</a:t>
            </a:r>
            <a:r>
              <a:rPr lang="lt-LT" sz="3200" dirty="0">
                <a:solidFill>
                  <a:srgbClr val="FDA800"/>
                </a:solidFill>
                <a:latin typeface="Roboto"/>
              </a:rPr>
              <a:t> </a:t>
            </a:r>
            <a:r>
              <a:rPr lang="lt-LT" sz="3200" dirty="0" err="1">
                <a:solidFill>
                  <a:srgbClr val="FDA800"/>
                </a:solidFill>
                <a:latin typeface="Roboto"/>
              </a:rPr>
              <a:t>Standards</a:t>
            </a:r>
            <a:r>
              <a:rPr lang="lt-LT" sz="3200" dirty="0">
                <a:solidFill>
                  <a:srgbClr val="FDA800"/>
                </a:solidFill>
                <a:latin typeface="Roboto"/>
              </a:rPr>
              <a:t>, RWS</a:t>
            </a:r>
            <a:r>
              <a:rPr lang="lt-LT" sz="3200" dirty="0">
                <a:solidFill>
                  <a:srgbClr val="2C34D7"/>
                </a:solidFill>
                <a:latin typeface="Roboto"/>
              </a:rPr>
              <a:t>) pristatė savanorišką pasaulinį standartą, kuriame atsižvelgiama į avių ir žemės, kurioje jos ganosi, gerovę. </a:t>
            </a:r>
            <a:r>
              <a:rPr lang="lt-LT" sz="2600" dirty="0">
                <a:solidFill>
                  <a:srgbClr val="FDA800"/>
                </a:solidFill>
                <a:latin typeface="Roboto"/>
              </a:rPr>
              <a:t>(</a:t>
            </a:r>
            <a:r>
              <a:rPr lang="lt-LT" sz="2600" dirty="0" err="1">
                <a:solidFill>
                  <a:srgbClr val="FDA800"/>
                </a:solidFill>
                <a:latin typeface="Roboto"/>
              </a:rPr>
              <a:t>Blum</a:t>
            </a:r>
            <a:r>
              <a:rPr lang="lt-LT" sz="2600" dirty="0">
                <a:solidFill>
                  <a:srgbClr val="FDA800"/>
                </a:solidFill>
                <a:latin typeface="Roboto"/>
              </a:rPr>
              <a:t>, P:2021)</a:t>
            </a:r>
          </a:p>
          <a:p>
            <a:pPr marL="457200" indent="-457200">
              <a:buFont typeface="Arial" panose="020B0604020202020204" pitchFamily="34" charset="0"/>
              <a:buChar char="•"/>
            </a:pPr>
            <a:endParaRPr lang="lt-LT" sz="3200" dirty="0">
              <a:solidFill>
                <a:srgbClr val="2C34D7"/>
              </a:solidFill>
              <a:latin typeface="Roboto"/>
            </a:endParaRPr>
          </a:p>
          <a:p>
            <a:pPr marL="457200" indent="-457200">
              <a:buFont typeface="Arial" panose="020B0604020202020204" pitchFamily="34" charset="0"/>
              <a:buChar char="•"/>
            </a:pPr>
            <a:r>
              <a:rPr lang="lt-LT" sz="3200" dirty="0">
                <a:solidFill>
                  <a:srgbClr val="2C34D7"/>
                </a:solidFill>
                <a:latin typeface="Roboto"/>
              </a:rPr>
              <a:t>Tikslas - užtikrinti, kad ekologiška vilna būtų gaunama iš ūkių, kurie savo žemę tvarko pagal RWS nustatytus standartus, o avys buvo prižiūrimos atsakingai. </a:t>
            </a:r>
            <a:endParaRPr lang="en-US" sz="3200" dirty="0">
              <a:solidFill>
                <a:srgbClr val="2C34D7"/>
              </a:solidFill>
              <a:latin typeface="Roboto"/>
            </a:endParaRPr>
          </a:p>
          <a:p>
            <a:endParaRPr lang="en-US" sz="3200" dirty="0">
              <a:solidFill>
                <a:srgbClr val="2C34D7"/>
              </a:solidFill>
              <a:latin typeface="Roboto"/>
            </a:endParaRPr>
          </a:p>
        </p:txBody>
      </p:sp>
      <p:sp>
        <p:nvSpPr>
          <p:cNvPr id="7" name="Rectangle 6"/>
          <p:cNvSpPr/>
          <p:nvPr/>
        </p:nvSpPr>
        <p:spPr>
          <a:xfrm>
            <a:off x="1136650" y="1463675"/>
            <a:ext cx="5133136" cy="923330"/>
          </a:xfrm>
          <a:prstGeom prst="rect">
            <a:avLst/>
          </a:prstGeom>
        </p:spPr>
        <p:txBody>
          <a:bodyPr wrap="none">
            <a:spAutoFit/>
          </a:bodyPr>
          <a:lstStyle/>
          <a:p>
            <a:r>
              <a:rPr lang="en-US" sz="5400" dirty="0" err="1">
                <a:solidFill>
                  <a:srgbClr val="2C34D7"/>
                </a:solidFill>
                <a:latin typeface="Roboto"/>
              </a:rPr>
              <a:t>Ekologiška</a:t>
            </a:r>
            <a:r>
              <a:rPr lang="en-US" sz="5400" dirty="0">
                <a:solidFill>
                  <a:srgbClr val="2C34D7"/>
                </a:solidFill>
                <a:latin typeface="Roboto"/>
              </a:rPr>
              <a:t> </a:t>
            </a:r>
            <a:r>
              <a:rPr lang="en-US" sz="5400" dirty="0" err="1">
                <a:solidFill>
                  <a:srgbClr val="2C34D7"/>
                </a:solidFill>
                <a:latin typeface="Roboto"/>
              </a:rPr>
              <a:t>vilna</a:t>
            </a:r>
            <a:endParaRPr lang="en-US" sz="5400" dirty="0">
              <a:solidFill>
                <a:srgbClr val="2C34D7"/>
              </a:solidFill>
              <a:latin typeface="Roboto"/>
            </a:endParaRPr>
          </a:p>
        </p:txBody>
      </p:sp>
      <p:sp>
        <p:nvSpPr>
          <p:cNvPr id="8" name="Rectangle 7"/>
          <p:cNvSpPr/>
          <p:nvPr/>
        </p:nvSpPr>
        <p:spPr>
          <a:xfrm>
            <a:off x="8459510" y="10296624"/>
            <a:ext cx="3794629" cy="369332"/>
          </a:xfrm>
          <a:prstGeom prst="rect">
            <a:avLst/>
          </a:prstGeom>
        </p:spPr>
        <p:txBody>
          <a:bodyPr wrap="none">
            <a:spAutoFit/>
          </a:bodyPr>
          <a:lstStyle/>
          <a:p>
            <a:r>
              <a:rPr lang="lt-LT" b="0" i="0" dirty="0">
                <a:solidFill>
                  <a:srgbClr val="000000"/>
                </a:solidFill>
                <a:effectLst/>
                <a:latin typeface="Roboto"/>
              </a:rPr>
              <a:t>Foto: </a:t>
            </a:r>
            <a:r>
              <a:rPr lang="en-US" b="0" i="0" dirty="0">
                <a:effectLst/>
                <a:latin typeface="Roboto"/>
                <a:hlinkClick r:id="rId3"/>
              </a:rPr>
              <a:t>Oksana </a:t>
            </a:r>
            <a:r>
              <a:rPr lang="en-US" b="0" i="0" dirty="0" err="1">
                <a:effectLst/>
                <a:latin typeface="Roboto"/>
                <a:hlinkClick r:id="rId3"/>
              </a:rPr>
              <a:t>Maselko</a:t>
            </a:r>
            <a:r>
              <a:rPr lang="en-US" b="0" i="0" dirty="0">
                <a:solidFill>
                  <a:srgbClr val="000000"/>
                </a:solidFill>
                <a:effectLst/>
                <a:latin typeface="Roboto"/>
              </a:rPr>
              <a:t> on </a:t>
            </a:r>
            <a:r>
              <a:rPr lang="en-US" b="0" i="0" dirty="0" err="1">
                <a:effectLst/>
                <a:latin typeface="Roboto"/>
                <a:hlinkClick r:id="rId4"/>
              </a:rPr>
              <a:t>Unsplash</a:t>
            </a:r>
            <a:endParaRPr lang="en-US" dirty="0">
              <a:latin typeface="Roboto"/>
            </a:endParaRPr>
          </a:p>
        </p:txBody>
      </p:sp>
    </p:spTree>
    <p:extLst>
      <p:ext uri="{BB962C8B-B14F-4D97-AF65-F5344CB8AC3E}">
        <p14:creationId xmlns:p14="http://schemas.microsoft.com/office/powerpoint/2010/main" val="91201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262403978"/>
              </p:ext>
            </p:extLst>
          </p:nvPr>
        </p:nvGraphicFramePr>
        <p:xfrm>
          <a:off x="869950" y="950708"/>
          <a:ext cx="18364200" cy="9407933"/>
        </p:xfrm>
        <a:graphic>
          <a:graphicData uri="http://schemas.openxmlformats.org/drawingml/2006/table">
            <a:tbl>
              <a:tblPr firstRow="1" bandRow="1">
                <a:tableStyleId>{D7AC3CCA-C797-4891-BE02-D94E43425B78}</a:tableStyleId>
              </a:tblPr>
              <a:tblGrid>
                <a:gridCol w="6401772">
                  <a:extLst>
                    <a:ext uri="{9D8B030D-6E8A-4147-A177-3AD203B41FA5}">
                      <a16:colId xmlns:a16="http://schemas.microsoft.com/office/drawing/2014/main" val="2804743956"/>
                    </a:ext>
                  </a:extLst>
                </a:gridCol>
                <a:gridCol w="11962428">
                  <a:extLst>
                    <a:ext uri="{9D8B030D-6E8A-4147-A177-3AD203B41FA5}">
                      <a16:colId xmlns:a16="http://schemas.microsoft.com/office/drawing/2014/main" val="4227249211"/>
                    </a:ext>
                  </a:extLst>
                </a:gridCol>
              </a:tblGrid>
              <a:tr h="1282111">
                <a:tc>
                  <a:txBody>
                    <a:bodyPr/>
                    <a:lstStyle/>
                    <a:p>
                      <a:pPr algn="ctr"/>
                      <a:endParaRPr lang="en-US" sz="3200" dirty="0">
                        <a:latin typeface="Roboto"/>
                      </a:endParaRPr>
                    </a:p>
                    <a:p>
                      <a:pPr algn="ctr"/>
                      <a:r>
                        <a:rPr lang="en-US" sz="3600" dirty="0">
                          <a:solidFill>
                            <a:schemeClr val="bg1"/>
                          </a:solidFill>
                          <a:latin typeface="Roboto"/>
                        </a:rPr>
                        <a:t>EKOLOGIŠKA VILNA</a:t>
                      </a:r>
                    </a:p>
                  </a:txBody>
                  <a:tcPr>
                    <a:solidFill>
                      <a:srgbClr val="2C34D7"/>
                    </a:solidFill>
                  </a:tcPr>
                </a:tc>
                <a:tc>
                  <a:txBody>
                    <a:bodyPr/>
                    <a:lstStyle/>
                    <a:p>
                      <a:endParaRPr lang="en-US" sz="3200" dirty="0">
                        <a:latin typeface="Roboto"/>
                      </a:endParaRPr>
                    </a:p>
                    <a:p>
                      <a:pPr algn="ctr"/>
                      <a:r>
                        <a:rPr lang="en-US" sz="3600" dirty="0">
                          <a:solidFill>
                            <a:schemeClr val="bg1"/>
                          </a:solidFill>
                          <a:latin typeface="Roboto"/>
                        </a:rPr>
                        <a:t>PRACTICES</a:t>
                      </a:r>
                    </a:p>
                  </a:txBody>
                  <a:tcPr>
                    <a:solidFill>
                      <a:srgbClr val="2C34D7"/>
                    </a:solidFill>
                  </a:tcPr>
                </a:tc>
                <a:extLst>
                  <a:ext uri="{0D108BD9-81ED-4DB2-BD59-A6C34878D82A}">
                    <a16:rowId xmlns:a16="http://schemas.microsoft.com/office/drawing/2014/main" val="2761509300"/>
                  </a:ext>
                </a:extLst>
              </a:tr>
              <a:tr h="2037180">
                <a:tc>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2800" b="1" dirty="0">
                        <a:latin typeface="Roboto"/>
                      </a:endParaRPr>
                    </a:p>
                    <a:p>
                      <a:pPr marL="0" marR="0" indent="0" algn="l" defTabSz="914400" eaLnBrk="1" fontAlgn="auto" latinLnBrk="0" hangingPunct="1">
                        <a:lnSpc>
                          <a:spcPct val="100000"/>
                        </a:lnSpc>
                        <a:spcBef>
                          <a:spcPts val="0"/>
                        </a:spcBef>
                        <a:spcAft>
                          <a:spcPts val="0"/>
                        </a:spcAft>
                        <a:buClrTx/>
                        <a:buSzTx/>
                        <a:buFontTx/>
                        <a:buNone/>
                        <a:tabLst/>
                        <a:defRPr/>
                      </a:pPr>
                      <a:r>
                        <a:rPr lang="en-US" sz="2800" b="1" dirty="0">
                          <a:solidFill>
                            <a:srgbClr val="2C34D7"/>
                          </a:solidFill>
                          <a:latin typeface="Roboto"/>
                        </a:rPr>
                        <a:t>ŪKININKAVIMAS IR GAMYBA</a:t>
                      </a:r>
                      <a:endParaRPr lang="en-US" sz="2800" dirty="0"/>
                    </a:p>
                  </a:txBody>
                  <a:tcPr>
                    <a:solidFill>
                      <a:schemeClr val="bg1"/>
                    </a:solidFill>
                  </a:tcPr>
                </a:tc>
                <a:tc>
                  <a:txBody>
                    <a:bodyPr/>
                    <a:lstStyle/>
                    <a:p>
                      <a:pPr marL="457200" indent="-457200">
                        <a:buFont typeface="Arial" panose="020B0604020202020204" pitchFamily="34" charset="0"/>
                        <a:buChar char="•"/>
                      </a:pPr>
                      <a:r>
                        <a:rPr lang="lt-LT" sz="2800" dirty="0">
                          <a:solidFill>
                            <a:srgbClr val="2C34D7"/>
                          </a:solidFill>
                          <a:latin typeface="Roboto"/>
                        </a:rPr>
                        <a:t>Ekologiška vilna gaunama iš avių, kurios ganosi ekologiškoje žemėje, kurioje nenaudojamos sintetinės trąšos, pesticidai ir herbicidai.</a:t>
                      </a:r>
                    </a:p>
                    <a:p>
                      <a:pPr marL="457200" indent="-457200">
                        <a:buFont typeface="Arial" panose="020B0604020202020204" pitchFamily="34" charset="0"/>
                        <a:buChar char="•"/>
                      </a:pPr>
                      <a:r>
                        <a:rPr lang="lt-LT" sz="2800" dirty="0">
                          <a:solidFill>
                            <a:srgbClr val="2C34D7"/>
                          </a:solidFill>
                          <a:latin typeface="Roboto"/>
                        </a:rPr>
                        <a:t>Ekologinis ūkininkavimas reiškia, kad avims auginti nenaudojamos sintetinės cheminės medžiagos.</a:t>
                      </a:r>
                    </a:p>
                    <a:p>
                      <a:pPr marL="457200" indent="-457200">
                        <a:buFont typeface="Arial" panose="020B0604020202020204" pitchFamily="34" charset="0"/>
                        <a:buChar char="•"/>
                      </a:pPr>
                      <a:r>
                        <a:rPr lang="lt-LT" sz="2800" dirty="0">
                          <a:solidFill>
                            <a:srgbClr val="2C34D7"/>
                          </a:solidFill>
                          <a:latin typeface="Roboto"/>
                        </a:rPr>
                        <a:t>Pabrėžiami aukšti gyvūnų gerovės standartai</a:t>
                      </a:r>
                    </a:p>
                    <a:p>
                      <a:pPr marL="457200" indent="-457200">
                        <a:buFont typeface="Arial" panose="020B0604020202020204" pitchFamily="34" charset="0"/>
                        <a:buChar char="•"/>
                      </a:pPr>
                      <a:r>
                        <a:rPr lang="lt-LT" sz="2800" dirty="0">
                          <a:solidFill>
                            <a:srgbClr val="2C34D7"/>
                          </a:solidFill>
                          <a:latin typeface="Roboto"/>
                        </a:rPr>
                        <a:t>Taikomi natūralūs veisimo metodai, kai neleidžiama naudoti reprodukciją skatinančių ar augimą spartinančių hormonų.</a:t>
                      </a:r>
                      <a:endParaRPr lang="en-US" sz="2800" dirty="0">
                        <a:solidFill>
                          <a:srgbClr val="2C34D7"/>
                        </a:solidFill>
                        <a:latin typeface="Roboto"/>
                      </a:endParaRPr>
                    </a:p>
                  </a:txBody>
                  <a:tcPr>
                    <a:solidFill>
                      <a:schemeClr val="bg1"/>
                    </a:solidFill>
                  </a:tcPr>
                </a:tc>
                <a:extLst>
                  <a:ext uri="{0D108BD9-81ED-4DB2-BD59-A6C34878D82A}">
                    <a16:rowId xmlns:a16="http://schemas.microsoft.com/office/drawing/2014/main" val="1990982181"/>
                  </a:ext>
                </a:extLst>
              </a:tr>
              <a:tr h="2037180">
                <a:tc>
                  <a:txBody>
                    <a:bodyPr/>
                    <a:lstStyle/>
                    <a:p>
                      <a:endParaRPr lang="en-US" sz="2800" b="1" dirty="0">
                        <a:latin typeface="Roboto"/>
                      </a:endParaRPr>
                    </a:p>
                    <a:p>
                      <a:pPr algn="l"/>
                      <a:r>
                        <a:rPr lang="en-US" sz="2800" b="1" dirty="0">
                          <a:solidFill>
                            <a:srgbClr val="2C34D7"/>
                          </a:solidFill>
                          <a:latin typeface="Roboto"/>
                        </a:rPr>
                        <a:t>POVEIKIS APLINKAI</a:t>
                      </a:r>
                    </a:p>
                  </a:txBody>
                  <a:tcPr>
                    <a:solidFill>
                      <a:schemeClr val="bg1"/>
                    </a:solidFill>
                  </a:tcPr>
                </a:tc>
                <a:tc>
                  <a:txBody>
                    <a:bodyPr/>
                    <a:lstStyle/>
                    <a:p>
                      <a:pPr marL="457200" indent="-457200">
                        <a:buFont typeface="Arial" panose="020B0604020202020204" pitchFamily="34" charset="0"/>
                        <a:buChar char="•"/>
                      </a:pPr>
                      <a:r>
                        <a:rPr lang="lt-LT" sz="2800" dirty="0">
                          <a:solidFill>
                            <a:srgbClr val="2C34D7"/>
                          </a:solidFill>
                          <a:latin typeface="Roboto"/>
                        </a:rPr>
                        <a:t>Ūkininkai dažnai naudoja organinį kompostą, natūralias trąšas ir sėjomainą, kad palaikytų dirvožemio derlingumą.</a:t>
                      </a:r>
                    </a:p>
                    <a:p>
                      <a:pPr marL="457200" indent="-457200">
                        <a:buFont typeface="Arial" panose="020B0604020202020204" pitchFamily="34" charset="0"/>
                        <a:buChar char="•"/>
                      </a:pPr>
                      <a:r>
                        <a:rPr lang="lt-LT" sz="2800" dirty="0">
                          <a:solidFill>
                            <a:srgbClr val="2C34D7"/>
                          </a:solidFill>
                          <a:latin typeface="Roboto"/>
                        </a:rPr>
                        <a:t>Nėra vandens užteršimo rizikos, ekologinė praktika padeda išlaikyti švarius vandens šaltinius ūkininkaujančiose bendruomenėse.</a:t>
                      </a:r>
                    </a:p>
                  </a:txBody>
                  <a:tcPr>
                    <a:solidFill>
                      <a:schemeClr val="bg1"/>
                    </a:solidFill>
                  </a:tcPr>
                </a:tc>
                <a:extLst>
                  <a:ext uri="{0D108BD9-81ED-4DB2-BD59-A6C34878D82A}">
                    <a16:rowId xmlns:a16="http://schemas.microsoft.com/office/drawing/2014/main" val="1464113488"/>
                  </a:ext>
                </a:extLst>
              </a:tr>
              <a:tr h="3010162">
                <a:tc>
                  <a:txBody>
                    <a:bodyPr/>
                    <a:lstStyle/>
                    <a:p>
                      <a:endParaRPr lang="en-US" sz="2800" dirty="0"/>
                    </a:p>
                    <a:p>
                      <a:endParaRPr lang="en-US" sz="2800" b="1" dirty="0">
                        <a:latin typeface="Roboto"/>
                      </a:endParaRPr>
                    </a:p>
                    <a:p>
                      <a:r>
                        <a:rPr lang="sv-SE" sz="2800" b="1" dirty="0">
                          <a:solidFill>
                            <a:srgbClr val="2C34D7"/>
                          </a:solidFill>
                          <a:latin typeface="Roboto"/>
                        </a:rPr>
                        <a:t>GYVŪNŲ GEROVĖ IR ETIKOS STANDARTAI</a:t>
                      </a:r>
                      <a:endParaRPr lang="en-US" sz="2800" b="1" dirty="0">
                        <a:solidFill>
                          <a:srgbClr val="2C34D7"/>
                        </a:solidFill>
                        <a:latin typeface="Roboto"/>
                      </a:endParaRPr>
                    </a:p>
                  </a:txBody>
                  <a:tcPr>
                    <a:solidFill>
                      <a:schemeClr val="bg1"/>
                    </a:solidFill>
                  </a:tcPr>
                </a:tc>
                <a:tc>
                  <a:txBody>
                    <a:bodyPr/>
                    <a:lstStyle/>
                    <a:p>
                      <a:pPr marL="457200" indent="-457200">
                        <a:buFont typeface="Arial" panose="020B0604020202020204" pitchFamily="34" charset="0"/>
                        <a:buChar char="•"/>
                      </a:pPr>
                      <a:r>
                        <a:rPr lang="lt-LT" sz="2800" dirty="0">
                          <a:solidFill>
                            <a:srgbClr val="2C34D7"/>
                          </a:solidFill>
                          <a:latin typeface="Roboto"/>
                        </a:rPr>
                        <a:t>Pagal ekologiškos vilnos standartus reikalaujama, kad avys gyventų natūraliomis sąlygomis be streso.</a:t>
                      </a:r>
                    </a:p>
                    <a:p>
                      <a:pPr marL="457200" indent="-457200">
                        <a:buFont typeface="Arial" panose="020B0604020202020204" pitchFamily="34" charset="0"/>
                        <a:buChar char="•"/>
                      </a:pPr>
                      <a:r>
                        <a:rPr lang="lt-LT" sz="2800" dirty="0">
                          <a:solidFill>
                            <a:srgbClr val="2C34D7"/>
                          </a:solidFill>
                          <a:latin typeface="Roboto"/>
                        </a:rPr>
                        <a:t>Avių kergimas draudžiamas. Taip pašalinamos odos dalys, kad būtų išvengta musių smūgių.</a:t>
                      </a:r>
                    </a:p>
                    <a:p>
                      <a:pPr marL="457200" indent="-457200">
                        <a:buFont typeface="Arial" panose="020B0604020202020204" pitchFamily="34" charset="0"/>
                        <a:buChar char="•"/>
                      </a:pPr>
                      <a:r>
                        <a:rPr lang="lt-LT" sz="2800" dirty="0">
                          <a:solidFill>
                            <a:srgbClr val="2C34D7"/>
                          </a:solidFill>
                          <a:latin typeface="Roboto"/>
                        </a:rPr>
                        <a:t>Taikoma humaniška kirpimo praktika. </a:t>
                      </a:r>
                    </a:p>
                  </a:txBody>
                  <a:tcPr>
                    <a:solidFill>
                      <a:schemeClr val="bg1"/>
                    </a:solidFill>
                  </a:tcPr>
                </a:tc>
                <a:extLst>
                  <a:ext uri="{0D108BD9-81ED-4DB2-BD59-A6C34878D82A}">
                    <a16:rowId xmlns:a16="http://schemas.microsoft.com/office/drawing/2014/main" val="3069591419"/>
                  </a:ext>
                </a:extLst>
              </a:tr>
            </a:tbl>
          </a:graphicData>
        </a:graphic>
      </p:graphicFrame>
    </p:spTree>
    <p:extLst>
      <p:ext uri="{BB962C8B-B14F-4D97-AF65-F5344CB8AC3E}">
        <p14:creationId xmlns:p14="http://schemas.microsoft.com/office/powerpoint/2010/main" val="219788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object 4"/>
          <p:cNvGrpSpPr/>
          <p:nvPr/>
        </p:nvGrpSpPr>
        <p:grpSpPr>
          <a:xfrm>
            <a:off x="10890087" y="0"/>
            <a:ext cx="9211945" cy="11308715"/>
            <a:chOff x="10890087" y="0"/>
            <a:chExt cx="9211945" cy="11308715"/>
          </a:xfrm>
        </p:grpSpPr>
        <p:sp>
          <p:nvSpPr>
            <p:cNvPr id="5" name="object 5"/>
            <p:cNvSpPr/>
            <p:nvPr/>
          </p:nvSpPr>
          <p:spPr>
            <a:xfrm>
              <a:off x="10890087" y="0"/>
              <a:ext cx="9211945" cy="11308715"/>
            </a:xfrm>
            <a:custGeom>
              <a:avLst/>
              <a:gdLst/>
              <a:ahLst/>
              <a:cxnLst/>
              <a:rect l="l" t="t" r="r" b="b"/>
              <a:pathLst>
                <a:path w="9211944" h="11308715">
                  <a:moveTo>
                    <a:pt x="9211604" y="0"/>
                  </a:moveTo>
                  <a:lnTo>
                    <a:pt x="0" y="0"/>
                  </a:lnTo>
                  <a:lnTo>
                    <a:pt x="0" y="11308556"/>
                  </a:lnTo>
                  <a:lnTo>
                    <a:pt x="9211604" y="11308556"/>
                  </a:lnTo>
                  <a:lnTo>
                    <a:pt x="9211604" y="0"/>
                  </a:lnTo>
                  <a:close/>
                </a:path>
              </a:pathLst>
            </a:custGeom>
            <a:solidFill>
              <a:srgbClr val="2C34D7"/>
            </a:solidFill>
          </p:spPr>
          <p:txBody>
            <a:bodyPr wrap="square" lIns="0" tIns="0" rIns="0" bIns="0" rtlCol="0"/>
            <a:lstStyle/>
            <a:p>
              <a:endParaRPr/>
            </a:p>
          </p:txBody>
        </p:sp>
        <p:sp>
          <p:nvSpPr>
            <p:cNvPr id="6" name="object 6"/>
            <p:cNvSpPr/>
            <p:nvPr/>
          </p:nvSpPr>
          <p:spPr>
            <a:xfrm>
              <a:off x="13390880" y="6823075"/>
              <a:ext cx="4433570" cy="2413000"/>
            </a:xfrm>
            <a:custGeom>
              <a:avLst/>
              <a:gdLst/>
              <a:ahLst/>
              <a:cxnLst/>
              <a:rect l="l" t="t" r="r" b="b"/>
              <a:pathLst>
                <a:path w="4433569" h="2413000">
                  <a:moveTo>
                    <a:pt x="320929" y="1376006"/>
                  </a:moveTo>
                  <a:lnTo>
                    <a:pt x="318554" y="1349413"/>
                  </a:lnTo>
                  <a:lnTo>
                    <a:pt x="311416" y="1325765"/>
                  </a:lnTo>
                  <a:lnTo>
                    <a:pt x="309918" y="1323162"/>
                  </a:lnTo>
                  <a:lnTo>
                    <a:pt x="299504" y="1305064"/>
                  </a:lnTo>
                  <a:lnTo>
                    <a:pt x="282829" y="1287284"/>
                  </a:lnTo>
                  <a:lnTo>
                    <a:pt x="262039" y="1273009"/>
                  </a:lnTo>
                  <a:lnTo>
                    <a:pt x="237832" y="1262811"/>
                  </a:lnTo>
                  <a:lnTo>
                    <a:pt x="234048" y="1261973"/>
                  </a:lnTo>
                  <a:lnTo>
                    <a:pt x="234048" y="1370139"/>
                  </a:lnTo>
                  <a:lnTo>
                    <a:pt x="234048" y="1550212"/>
                  </a:lnTo>
                  <a:lnTo>
                    <a:pt x="209575" y="1589468"/>
                  </a:lnTo>
                  <a:lnTo>
                    <a:pt x="179146" y="1597177"/>
                  </a:lnTo>
                  <a:lnTo>
                    <a:pt x="90195" y="1597177"/>
                  </a:lnTo>
                  <a:lnTo>
                    <a:pt x="87655" y="1595005"/>
                  </a:lnTo>
                  <a:lnTo>
                    <a:pt x="87655" y="1325346"/>
                  </a:lnTo>
                  <a:lnTo>
                    <a:pt x="90195" y="1323162"/>
                  </a:lnTo>
                  <a:lnTo>
                    <a:pt x="179146" y="1323162"/>
                  </a:lnTo>
                  <a:lnTo>
                    <a:pt x="217639" y="1337183"/>
                  </a:lnTo>
                  <a:lnTo>
                    <a:pt x="234048" y="1370139"/>
                  </a:lnTo>
                  <a:lnTo>
                    <a:pt x="234048" y="1261973"/>
                  </a:lnTo>
                  <a:lnTo>
                    <a:pt x="210197" y="1256690"/>
                  </a:lnTo>
                  <a:lnTo>
                    <a:pt x="179146" y="1254658"/>
                  </a:lnTo>
                  <a:lnTo>
                    <a:pt x="2514" y="1254658"/>
                  </a:lnTo>
                  <a:lnTo>
                    <a:pt x="0" y="1256830"/>
                  </a:lnTo>
                  <a:lnTo>
                    <a:pt x="0" y="1663509"/>
                  </a:lnTo>
                  <a:lnTo>
                    <a:pt x="2514" y="1665693"/>
                  </a:lnTo>
                  <a:lnTo>
                    <a:pt x="179146" y="1665693"/>
                  </a:lnTo>
                  <a:lnTo>
                    <a:pt x="237832" y="1657540"/>
                  </a:lnTo>
                  <a:lnTo>
                    <a:pt x="282829" y="1633067"/>
                  </a:lnTo>
                  <a:lnTo>
                    <a:pt x="309918" y="1597177"/>
                  </a:lnTo>
                  <a:lnTo>
                    <a:pt x="311416" y="1594573"/>
                  </a:lnTo>
                  <a:lnTo>
                    <a:pt x="318554" y="1570926"/>
                  </a:lnTo>
                  <a:lnTo>
                    <a:pt x="320929" y="1544332"/>
                  </a:lnTo>
                  <a:lnTo>
                    <a:pt x="320929" y="1376006"/>
                  </a:lnTo>
                  <a:close/>
                </a:path>
                <a:path w="4433569" h="2413000">
                  <a:moveTo>
                    <a:pt x="575056" y="2171"/>
                  </a:moveTo>
                  <a:lnTo>
                    <a:pt x="572503" y="0"/>
                  </a:lnTo>
                  <a:lnTo>
                    <a:pt x="293230" y="0"/>
                  </a:lnTo>
                  <a:lnTo>
                    <a:pt x="290715" y="2171"/>
                  </a:lnTo>
                  <a:lnTo>
                    <a:pt x="290715" y="408889"/>
                  </a:lnTo>
                  <a:lnTo>
                    <a:pt x="293230" y="411035"/>
                  </a:lnTo>
                  <a:lnTo>
                    <a:pt x="375818" y="411035"/>
                  </a:lnTo>
                  <a:lnTo>
                    <a:pt x="378358" y="408889"/>
                  </a:lnTo>
                  <a:lnTo>
                    <a:pt x="378358" y="239014"/>
                  </a:lnTo>
                  <a:lnTo>
                    <a:pt x="380923" y="236842"/>
                  </a:lnTo>
                  <a:lnTo>
                    <a:pt x="539724" y="236842"/>
                  </a:lnTo>
                  <a:lnTo>
                    <a:pt x="542277" y="234657"/>
                  </a:lnTo>
                  <a:lnTo>
                    <a:pt x="542277" y="170510"/>
                  </a:lnTo>
                  <a:lnTo>
                    <a:pt x="539724" y="168325"/>
                  </a:lnTo>
                  <a:lnTo>
                    <a:pt x="380923" y="168325"/>
                  </a:lnTo>
                  <a:lnTo>
                    <a:pt x="378358" y="166179"/>
                  </a:lnTo>
                  <a:lnTo>
                    <a:pt x="378358" y="70688"/>
                  </a:lnTo>
                  <a:lnTo>
                    <a:pt x="380923" y="68503"/>
                  </a:lnTo>
                  <a:lnTo>
                    <a:pt x="567436" y="68503"/>
                  </a:lnTo>
                  <a:lnTo>
                    <a:pt x="572503" y="68503"/>
                  </a:lnTo>
                  <a:lnTo>
                    <a:pt x="575056" y="66357"/>
                  </a:lnTo>
                  <a:lnTo>
                    <a:pt x="575056" y="2171"/>
                  </a:lnTo>
                  <a:close/>
                </a:path>
                <a:path w="4433569" h="2413000">
                  <a:moveTo>
                    <a:pt x="690689" y="1256842"/>
                  </a:moveTo>
                  <a:lnTo>
                    <a:pt x="688124" y="1254645"/>
                  </a:lnTo>
                  <a:lnTo>
                    <a:pt x="408863" y="1254645"/>
                  </a:lnTo>
                  <a:lnTo>
                    <a:pt x="406336" y="1256842"/>
                  </a:lnTo>
                  <a:lnTo>
                    <a:pt x="406336" y="1663509"/>
                  </a:lnTo>
                  <a:lnTo>
                    <a:pt x="408863" y="1665693"/>
                  </a:lnTo>
                  <a:lnTo>
                    <a:pt x="683056" y="1665693"/>
                  </a:lnTo>
                  <a:lnTo>
                    <a:pt x="688124" y="1665693"/>
                  </a:lnTo>
                  <a:lnTo>
                    <a:pt x="690689" y="1663509"/>
                  </a:lnTo>
                  <a:lnTo>
                    <a:pt x="690689" y="1599361"/>
                  </a:lnTo>
                  <a:lnTo>
                    <a:pt x="688124" y="1597177"/>
                  </a:lnTo>
                  <a:lnTo>
                    <a:pt x="496544" y="1597177"/>
                  </a:lnTo>
                  <a:lnTo>
                    <a:pt x="493991" y="1595005"/>
                  </a:lnTo>
                  <a:lnTo>
                    <a:pt x="493991" y="1493672"/>
                  </a:lnTo>
                  <a:lnTo>
                    <a:pt x="496544" y="1491500"/>
                  </a:lnTo>
                  <a:lnTo>
                    <a:pt x="655345" y="1491500"/>
                  </a:lnTo>
                  <a:lnTo>
                    <a:pt x="657898" y="1489316"/>
                  </a:lnTo>
                  <a:lnTo>
                    <a:pt x="657898" y="1425168"/>
                  </a:lnTo>
                  <a:lnTo>
                    <a:pt x="655345" y="1422984"/>
                  </a:lnTo>
                  <a:lnTo>
                    <a:pt x="496544" y="1422984"/>
                  </a:lnTo>
                  <a:lnTo>
                    <a:pt x="493991" y="1420799"/>
                  </a:lnTo>
                  <a:lnTo>
                    <a:pt x="493991" y="1325346"/>
                  </a:lnTo>
                  <a:lnTo>
                    <a:pt x="496544" y="1323162"/>
                  </a:lnTo>
                  <a:lnTo>
                    <a:pt x="688124" y="1323162"/>
                  </a:lnTo>
                  <a:lnTo>
                    <a:pt x="690689" y="1320977"/>
                  </a:lnTo>
                  <a:lnTo>
                    <a:pt x="690689" y="1256842"/>
                  </a:lnTo>
                  <a:close/>
                </a:path>
                <a:path w="4433569" h="2413000">
                  <a:moveTo>
                    <a:pt x="955471" y="2171"/>
                  </a:moveTo>
                  <a:lnTo>
                    <a:pt x="952906" y="0"/>
                  </a:lnTo>
                  <a:lnTo>
                    <a:pt x="870331" y="0"/>
                  </a:lnTo>
                  <a:lnTo>
                    <a:pt x="867778" y="2171"/>
                  </a:lnTo>
                  <a:lnTo>
                    <a:pt x="867778" y="302094"/>
                  </a:lnTo>
                  <a:lnTo>
                    <a:pt x="866800" y="311772"/>
                  </a:lnTo>
                  <a:lnTo>
                    <a:pt x="834720" y="345719"/>
                  </a:lnTo>
                  <a:lnTo>
                    <a:pt x="813650" y="349072"/>
                  </a:lnTo>
                  <a:lnTo>
                    <a:pt x="776325" y="349072"/>
                  </a:lnTo>
                  <a:lnTo>
                    <a:pt x="737425" y="335368"/>
                  </a:lnTo>
                  <a:lnTo>
                    <a:pt x="721423" y="302094"/>
                  </a:lnTo>
                  <a:lnTo>
                    <a:pt x="721423" y="2171"/>
                  </a:lnTo>
                  <a:lnTo>
                    <a:pt x="718870" y="0"/>
                  </a:lnTo>
                  <a:lnTo>
                    <a:pt x="637057" y="0"/>
                  </a:lnTo>
                  <a:lnTo>
                    <a:pt x="634504" y="2171"/>
                  </a:lnTo>
                  <a:lnTo>
                    <a:pt x="634504" y="302094"/>
                  </a:lnTo>
                  <a:lnTo>
                    <a:pt x="635127" y="314833"/>
                  </a:lnTo>
                  <a:lnTo>
                    <a:pt x="649935" y="359613"/>
                  </a:lnTo>
                  <a:lnTo>
                    <a:pt x="682815" y="392696"/>
                  </a:lnTo>
                  <a:lnTo>
                    <a:pt x="717981" y="409105"/>
                  </a:lnTo>
                  <a:lnTo>
                    <a:pt x="760666" y="417055"/>
                  </a:lnTo>
                  <a:lnTo>
                    <a:pt x="776325" y="417588"/>
                  </a:lnTo>
                  <a:lnTo>
                    <a:pt x="813650" y="417588"/>
                  </a:lnTo>
                  <a:lnTo>
                    <a:pt x="858481" y="412800"/>
                  </a:lnTo>
                  <a:lnTo>
                    <a:pt x="896277" y="398983"/>
                  </a:lnTo>
                  <a:lnTo>
                    <a:pt x="932878" y="369062"/>
                  </a:lnTo>
                  <a:lnTo>
                    <a:pt x="952893" y="326961"/>
                  </a:lnTo>
                  <a:lnTo>
                    <a:pt x="955471" y="302094"/>
                  </a:lnTo>
                  <a:lnTo>
                    <a:pt x="955471" y="2171"/>
                  </a:lnTo>
                  <a:close/>
                </a:path>
                <a:path w="4433569" h="2413000">
                  <a:moveTo>
                    <a:pt x="1052817" y="1556715"/>
                  </a:moveTo>
                  <a:lnTo>
                    <a:pt x="1045565" y="1513344"/>
                  </a:lnTo>
                  <a:lnTo>
                    <a:pt x="1023442" y="1478445"/>
                  </a:lnTo>
                  <a:lnTo>
                    <a:pt x="986116" y="1449400"/>
                  </a:lnTo>
                  <a:lnTo>
                    <a:pt x="947851" y="1430248"/>
                  </a:lnTo>
                  <a:lnTo>
                    <a:pt x="889000" y="1407134"/>
                  </a:lnTo>
                  <a:lnTo>
                    <a:pt x="881748" y="1403972"/>
                  </a:lnTo>
                  <a:lnTo>
                    <a:pt x="846848" y="1377975"/>
                  </a:lnTo>
                  <a:lnTo>
                    <a:pt x="844664" y="1371422"/>
                  </a:lnTo>
                  <a:lnTo>
                    <a:pt x="844664" y="1363599"/>
                  </a:lnTo>
                  <a:lnTo>
                    <a:pt x="869619" y="1324165"/>
                  </a:lnTo>
                  <a:lnTo>
                    <a:pt x="899566" y="1316621"/>
                  </a:lnTo>
                  <a:lnTo>
                    <a:pt x="910996" y="1316621"/>
                  </a:lnTo>
                  <a:lnTo>
                    <a:pt x="951217" y="1335392"/>
                  </a:lnTo>
                  <a:lnTo>
                    <a:pt x="962088" y="1349248"/>
                  </a:lnTo>
                  <a:lnTo>
                    <a:pt x="966381" y="1354683"/>
                  </a:lnTo>
                  <a:lnTo>
                    <a:pt x="1045184" y="1329029"/>
                  </a:lnTo>
                  <a:lnTo>
                    <a:pt x="1046695" y="1327277"/>
                  </a:lnTo>
                  <a:lnTo>
                    <a:pt x="1046695" y="1322946"/>
                  </a:lnTo>
                  <a:lnTo>
                    <a:pt x="1023962" y="1290320"/>
                  </a:lnTo>
                  <a:lnTo>
                    <a:pt x="979322" y="1260233"/>
                  </a:lnTo>
                  <a:lnTo>
                    <a:pt x="935863" y="1249489"/>
                  </a:lnTo>
                  <a:lnTo>
                    <a:pt x="910996" y="1248143"/>
                  </a:lnTo>
                  <a:lnTo>
                    <a:pt x="899566" y="1248143"/>
                  </a:lnTo>
                  <a:lnTo>
                    <a:pt x="854760" y="1252715"/>
                  </a:lnTo>
                  <a:lnTo>
                    <a:pt x="816940" y="1266228"/>
                  </a:lnTo>
                  <a:lnTo>
                    <a:pt x="780351" y="1296568"/>
                  </a:lnTo>
                  <a:lnTo>
                    <a:pt x="760349" y="1338732"/>
                  </a:lnTo>
                  <a:lnTo>
                    <a:pt x="757783" y="1363599"/>
                  </a:lnTo>
                  <a:lnTo>
                    <a:pt x="758278" y="1375308"/>
                  </a:lnTo>
                  <a:lnTo>
                    <a:pt x="770267" y="1414932"/>
                  </a:lnTo>
                  <a:lnTo>
                    <a:pt x="798271" y="1446174"/>
                  </a:lnTo>
                  <a:lnTo>
                    <a:pt x="841717" y="1472742"/>
                  </a:lnTo>
                  <a:lnTo>
                    <a:pt x="925195" y="1509318"/>
                  </a:lnTo>
                  <a:lnTo>
                    <a:pt x="931951" y="1512608"/>
                  </a:lnTo>
                  <a:lnTo>
                    <a:pt x="963980" y="1541386"/>
                  </a:lnTo>
                  <a:lnTo>
                    <a:pt x="965898" y="1548485"/>
                  </a:lnTo>
                  <a:lnTo>
                    <a:pt x="965898" y="1556715"/>
                  </a:lnTo>
                  <a:lnTo>
                    <a:pt x="940955" y="1595996"/>
                  </a:lnTo>
                  <a:lnTo>
                    <a:pt x="910996" y="1603692"/>
                  </a:lnTo>
                  <a:lnTo>
                    <a:pt x="880516" y="1603692"/>
                  </a:lnTo>
                  <a:lnTo>
                    <a:pt x="843343" y="1589684"/>
                  </a:lnTo>
                  <a:lnTo>
                    <a:pt x="825614" y="1562277"/>
                  </a:lnTo>
                  <a:lnTo>
                    <a:pt x="823595" y="1560652"/>
                  </a:lnTo>
                  <a:lnTo>
                    <a:pt x="819531" y="1560652"/>
                  </a:lnTo>
                  <a:lnTo>
                    <a:pt x="818248" y="1560868"/>
                  </a:lnTo>
                  <a:lnTo>
                    <a:pt x="747852" y="1590662"/>
                  </a:lnTo>
                  <a:lnTo>
                    <a:pt x="746315" y="1592173"/>
                  </a:lnTo>
                  <a:lnTo>
                    <a:pt x="746315" y="1597393"/>
                  </a:lnTo>
                  <a:lnTo>
                    <a:pt x="772566" y="1633334"/>
                  </a:lnTo>
                  <a:lnTo>
                    <a:pt x="823328" y="1664550"/>
                  </a:lnTo>
                  <a:lnTo>
                    <a:pt x="880516" y="1672209"/>
                  </a:lnTo>
                  <a:lnTo>
                    <a:pt x="910996" y="1672209"/>
                  </a:lnTo>
                  <a:lnTo>
                    <a:pt x="955827" y="1667433"/>
                  </a:lnTo>
                  <a:lnTo>
                    <a:pt x="993711" y="1653616"/>
                  </a:lnTo>
                  <a:lnTo>
                    <a:pt x="1030795" y="1623682"/>
                  </a:lnTo>
                  <a:lnTo>
                    <a:pt x="1050328" y="1581607"/>
                  </a:lnTo>
                  <a:lnTo>
                    <a:pt x="1052195" y="1569478"/>
                  </a:lnTo>
                  <a:lnTo>
                    <a:pt x="1052817" y="1556715"/>
                  </a:lnTo>
                  <a:close/>
                </a:path>
                <a:path w="4433569" h="2413000">
                  <a:moveTo>
                    <a:pt x="1206004" y="1256842"/>
                  </a:moveTo>
                  <a:lnTo>
                    <a:pt x="1203439" y="1254645"/>
                  </a:lnTo>
                  <a:lnTo>
                    <a:pt x="1120863" y="1254645"/>
                  </a:lnTo>
                  <a:lnTo>
                    <a:pt x="1118349" y="1256842"/>
                  </a:lnTo>
                  <a:lnTo>
                    <a:pt x="1118349" y="1663509"/>
                  </a:lnTo>
                  <a:lnTo>
                    <a:pt x="1120863" y="1665693"/>
                  </a:lnTo>
                  <a:lnTo>
                    <a:pt x="1198372" y="1665693"/>
                  </a:lnTo>
                  <a:lnTo>
                    <a:pt x="1203439" y="1665693"/>
                  </a:lnTo>
                  <a:lnTo>
                    <a:pt x="1206004" y="1663509"/>
                  </a:lnTo>
                  <a:lnTo>
                    <a:pt x="1206004" y="1256842"/>
                  </a:lnTo>
                  <a:close/>
                </a:path>
                <a:path w="4433569" h="2413000">
                  <a:moveTo>
                    <a:pt x="1290904" y="2171"/>
                  </a:moveTo>
                  <a:lnTo>
                    <a:pt x="1288351" y="0"/>
                  </a:lnTo>
                  <a:lnTo>
                    <a:pt x="1009840" y="0"/>
                  </a:lnTo>
                  <a:lnTo>
                    <a:pt x="1007300" y="2171"/>
                  </a:lnTo>
                  <a:lnTo>
                    <a:pt x="1007300" y="66357"/>
                  </a:lnTo>
                  <a:lnTo>
                    <a:pt x="1009840" y="68503"/>
                  </a:lnTo>
                  <a:lnTo>
                    <a:pt x="1103083" y="68503"/>
                  </a:lnTo>
                  <a:lnTo>
                    <a:pt x="1105636" y="70688"/>
                  </a:lnTo>
                  <a:lnTo>
                    <a:pt x="1105636" y="408889"/>
                  </a:lnTo>
                  <a:lnTo>
                    <a:pt x="1108189" y="411035"/>
                  </a:lnTo>
                  <a:lnTo>
                    <a:pt x="1190002" y="411035"/>
                  </a:lnTo>
                  <a:lnTo>
                    <a:pt x="1192555" y="408889"/>
                  </a:lnTo>
                  <a:lnTo>
                    <a:pt x="1192555" y="70688"/>
                  </a:lnTo>
                  <a:lnTo>
                    <a:pt x="1195108" y="68503"/>
                  </a:lnTo>
                  <a:lnTo>
                    <a:pt x="1283284" y="68503"/>
                  </a:lnTo>
                  <a:lnTo>
                    <a:pt x="1288351" y="68503"/>
                  </a:lnTo>
                  <a:lnTo>
                    <a:pt x="1290904" y="66357"/>
                  </a:lnTo>
                  <a:lnTo>
                    <a:pt x="1290904" y="2171"/>
                  </a:lnTo>
                  <a:close/>
                </a:path>
                <a:path w="4433569" h="2413000">
                  <a:moveTo>
                    <a:pt x="1326032" y="1884146"/>
                  </a:moveTo>
                  <a:lnTo>
                    <a:pt x="1323479" y="1881962"/>
                  </a:lnTo>
                  <a:lnTo>
                    <a:pt x="1044206" y="1881962"/>
                  </a:lnTo>
                  <a:lnTo>
                    <a:pt x="1041679" y="1884146"/>
                  </a:lnTo>
                  <a:lnTo>
                    <a:pt x="1041679" y="2290864"/>
                  </a:lnTo>
                  <a:lnTo>
                    <a:pt x="1044206" y="2293010"/>
                  </a:lnTo>
                  <a:lnTo>
                    <a:pt x="1318412" y="2293010"/>
                  </a:lnTo>
                  <a:lnTo>
                    <a:pt x="1323479" y="2293010"/>
                  </a:lnTo>
                  <a:lnTo>
                    <a:pt x="1326032" y="2290864"/>
                  </a:lnTo>
                  <a:lnTo>
                    <a:pt x="1326032" y="2226678"/>
                  </a:lnTo>
                  <a:lnTo>
                    <a:pt x="1323479" y="2224494"/>
                  </a:lnTo>
                  <a:lnTo>
                    <a:pt x="1131887" y="2224494"/>
                  </a:lnTo>
                  <a:lnTo>
                    <a:pt x="1129334" y="2222347"/>
                  </a:lnTo>
                  <a:lnTo>
                    <a:pt x="1129334" y="2120989"/>
                  </a:lnTo>
                  <a:lnTo>
                    <a:pt x="1131887" y="2118817"/>
                  </a:lnTo>
                  <a:lnTo>
                    <a:pt x="1290688" y="2118817"/>
                  </a:lnTo>
                  <a:lnTo>
                    <a:pt x="1293241" y="2116620"/>
                  </a:lnTo>
                  <a:lnTo>
                    <a:pt x="1293241" y="2052485"/>
                  </a:lnTo>
                  <a:lnTo>
                    <a:pt x="1290688" y="2050288"/>
                  </a:lnTo>
                  <a:lnTo>
                    <a:pt x="1131887" y="2050288"/>
                  </a:lnTo>
                  <a:lnTo>
                    <a:pt x="1129334" y="2048141"/>
                  </a:lnTo>
                  <a:lnTo>
                    <a:pt x="1129334" y="1952663"/>
                  </a:lnTo>
                  <a:lnTo>
                    <a:pt x="1131887" y="1950466"/>
                  </a:lnTo>
                  <a:lnTo>
                    <a:pt x="1323479" y="1950466"/>
                  </a:lnTo>
                  <a:lnTo>
                    <a:pt x="1326032" y="1948319"/>
                  </a:lnTo>
                  <a:lnTo>
                    <a:pt x="1326032" y="1884146"/>
                  </a:lnTo>
                  <a:close/>
                </a:path>
                <a:path w="4433569" h="2413000">
                  <a:moveTo>
                    <a:pt x="1335239" y="1031836"/>
                  </a:moveTo>
                  <a:lnTo>
                    <a:pt x="1334985" y="1030770"/>
                  </a:lnTo>
                  <a:lnTo>
                    <a:pt x="1334465" y="1029893"/>
                  </a:lnTo>
                  <a:lnTo>
                    <a:pt x="1267587" y="864184"/>
                  </a:lnTo>
                  <a:lnTo>
                    <a:pt x="1262049" y="850480"/>
                  </a:lnTo>
                  <a:lnTo>
                    <a:pt x="1262049" y="846785"/>
                  </a:lnTo>
                  <a:lnTo>
                    <a:pt x="1265618" y="843407"/>
                  </a:lnTo>
                  <a:lnTo>
                    <a:pt x="1279829" y="836002"/>
                  </a:lnTo>
                  <a:lnTo>
                    <a:pt x="1286687" y="831126"/>
                  </a:lnTo>
                  <a:lnTo>
                    <a:pt x="1316189" y="796315"/>
                  </a:lnTo>
                  <a:lnTo>
                    <a:pt x="1316507" y="795667"/>
                  </a:lnTo>
                  <a:lnTo>
                    <a:pt x="1320850" y="786904"/>
                  </a:lnTo>
                  <a:lnTo>
                    <a:pt x="1324178" y="776909"/>
                  </a:lnTo>
                  <a:lnTo>
                    <a:pt x="1326184" y="766343"/>
                  </a:lnTo>
                  <a:lnTo>
                    <a:pt x="1326845" y="755205"/>
                  </a:lnTo>
                  <a:lnTo>
                    <a:pt x="1326845" y="748690"/>
                  </a:lnTo>
                  <a:lnTo>
                    <a:pt x="1317320" y="698461"/>
                  </a:lnTo>
                  <a:lnTo>
                    <a:pt x="1288745" y="659968"/>
                  </a:lnTo>
                  <a:lnTo>
                    <a:pt x="1243749" y="635495"/>
                  </a:lnTo>
                  <a:lnTo>
                    <a:pt x="1239964" y="634669"/>
                  </a:lnTo>
                  <a:lnTo>
                    <a:pt x="1239964" y="742823"/>
                  </a:lnTo>
                  <a:lnTo>
                    <a:pt x="1239964" y="748690"/>
                  </a:lnTo>
                  <a:lnTo>
                    <a:pt x="1214996" y="787958"/>
                  </a:lnTo>
                  <a:lnTo>
                    <a:pt x="1185062" y="795667"/>
                  </a:lnTo>
                  <a:lnTo>
                    <a:pt x="1096111" y="795667"/>
                  </a:lnTo>
                  <a:lnTo>
                    <a:pt x="1093571" y="793483"/>
                  </a:lnTo>
                  <a:lnTo>
                    <a:pt x="1093571" y="698030"/>
                  </a:lnTo>
                  <a:lnTo>
                    <a:pt x="1096111" y="695858"/>
                  </a:lnTo>
                  <a:lnTo>
                    <a:pt x="1185062" y="695858"/>
                  </a:lnTo>
                  <a:lnTo>
                    <a:pt x="1223556" y="709866"/>
                  </a:lnTo>
                  <a:lnTo>
                    <a:pt x="1239964" y="742823"/>
                  </a:lnTo>
                  <a:lnTo>
                    <a:pt x="1239964" y="634669"/>
                  </a:lnTo>
                  <a:lnTo>
                    <a:pt x="1216113" y="629386"/>
                  </a:lnTo>
                  <a:lnTo>
                    <a:pt x="1185062" y="627341"/>
                  </a:lnTo>
                  <a:lnTo>
                    <a:pt x="1008430" y="627341"/>
                  </a:lnTo>
                  <a:lnTo>
                    <a:pt x="1005916" y="629526"/>
                  </a:lnTo>
                  <a:lnTo>
                    <a:pt x="1005916" y="1036205"/>
                  </a:lnTo>
                  <a:lnTo>
                    <a:pt x="1008430" y="1038377"/>
                  </a:lnTo>
                  <a:lnTo>
                    <a:pt x="1091006" y="1038377"/>
                  </a:lnTo>
                  <a:lnTo>
                    <a:pt x="1093571" y="1036205"/>
                  </a:lnTo>
                  <a:lnTo>
                    <a:pt x="1093571" y="866355"/>
                  </a:lnTo>
                  <a:lnTo>
                    <a:pt x="1096111" y="864184"/>
                  </a:lnTo>
                  <a:lnTo>
                    <a:pt x="1169047" y="864184"/>
                  </a:lnTo>
                  <a:lnTo>
                    <a:pt x="1175131" y="868083"/>
                  </a:lnTo>
                  <a:lnTo>
                    <a:pt x="1242237" y="1033805"/>
                  </a:lnTo>
                  <a:lnTo>
                    <a:pt x="1244269" y="1036853"/>
                  </a:lnTo>
                  <a:lnTo>
                    <a:pt x="1246530" y="1038377"/>
                  </a:lnTo>
                  <a:lnTo>
                    <a:pt x="1332674" y="1038377"/>
                  </a:lnTo>
                  <a:lnTo>
                    <a:pt x="1335239" y="1036624"/>
                  </a:lnTo>
                  <a:lnTo>
                    <a:pt x="1335239" y="1031836"/>
                  </a:lnTo>
                  <a:close/>
                </a:path>
                <a:path w="4433569" h="2413000">
                  <a:moveTo>
                    <a:pt x="1619211" y="1322959"/>
                  </a:moveTo>
                  <a:lnTo>
                    <a:pt x="1597253" y="1290320"/>
                  </a:lnTo>
                  <a:lnTo>
                    <a:pt x="1552613" y="1260233"/>
                  </a:lnTo>
                  <a:lnTo>
                    <a:pt x="1509153" y="1249476"/>
                  </a:lnTo>
                  <a:lnTo>
                    <a:pt x="1484274" y="1248143"/>
                  </a:lnTo>
                  <a:lnTo>
                    <a:pt x="1433982" y="1248143"/>
                  </a:lnTo>
                  <a:lnTo>
                    <a:pt x="1389164" y="1252715"/>
                  </a:lnTo>
                  <a:lnTo>
                    <a:pt x="1351368" y="1266228"/>
                  </a:lnTo>
                  <a:lnTo>
                    <a:pt x="1314767" y="1296568"/>
                  </a:lnTo>
                  <a:lnTo>
                    <a:pt x="1294752" y="1338732"/>
                  </a:lnTo>
                  <a:lnTo>
                    <a:pt x="1292174" y="1363586"/>
                  </a:lnTo>
                  <a:lnTo>
                    <a:pt x="1292174" y="1556715"/>
                  </a:lnTo>
                  <a:lnTo>
                    <a:pt x="1302092" y="1604035"/>
                  </a:lnTo>
                  <a:lnTo>
                    <a:pt x="1330667" y="1640255"/>
                  </a:lnTo>
                  <a:lnTo>
                    <a:pt x="1375638" y="1663725"/>
                  </a:lnTo>
                  <a:lnTo>
                    <a:pt x="1418336" y="1671675"/>
                  </a:lnTo>
                  <a:lnTo>
                    <a:pt x="1433982" y="1672209"/>
                  </a:lnTo>
                  <a:lnTo>
                    <a:pt x="1471320" y="1672209"/>
                  </a:lnTo>
                  <a:lnTo>
                    <a:pt x="1516151" y="1667433"/>
                  </a:lnTo>
                  <a:lnTo>
                    <a:pt x="1553946" y="1653616"/>
                  </a:lnTo>
                  <a:lnTo>
                    <a:pt x="1590548" y="1623695"/>
                  </a:lnTo>
                  <a:lnTo>
                    <a:pt x="1610550" y="1581607"/>
                  </a:lnTo>
                  <a:lnTo>
                    <a:pt x="1613128" y="1453210"/>
                  </a:lnTo>
                  <a:lnTo>
                    <a:pt x="1441081" y="1451038"/>
                  </a:lnTo>
                  <a:lnTo>
                    <a:pt x="1438529" y="1517370"/>
                  </a:lnTo>
                  <a:lnTo>
                    <a:pt x="1522907" y="1519542"/>
                  </a:lnTo>
                  <a:lnTo>
                    <a:pt x="1525447" y="1521726"/>
                  </a:lnTo>
                  <a:lnTo>
                    <a:pt x="1524469" y="1566405"/>
                  </a:lnTo>
                  <a:lnTo>
                    <a:pt x="1492389" y="1600352"/>
                  </a:lnTo>
                  <a:lnTo>
                    <a:pt x="1471320" y="1603692"/>
                  </a:lnTo>
                  <a:lnTo>
                    <a:pt x="1433982" y="1603692"/>
                  </a:lnTo>
                  <a:lnTo>
                    <a:pt x="1395095" y="1589989"/>
                  </a:lnTo>
                  <a:lnTo>
                    <a:pt x="1379093" y="1556715"/>
                  </a:lnTo>
                  <a:lnTo>
                    <a:pt x="1379093" y="1363586"/>
                  </a:lnTo>
                  <a:lnTo>
                    <a:pt x="1403527" y="1324330"/>
                  </a:lnTo>
                  <a:lnTo>
                    <a:pt x="1433982" y="1316621"/>
                  </a:lnTo>
                  <a:lnTo>
                    <a:pt x="1484274" y="1316621"/>
                  </a:lnTo>
                  <a:lnTo>
                    <a:pt x="1523555" y="1334655"/>
                  </a:lnTo>
                  <a:lnTo>
                    <a:pt x="1540192" y="1358061"/>
                  </a:lnTo>
                  <a:lnTo>
                    <a:pt x="1541983" y="1359052"/>
                  </a:lnTo>
                  <a:lnTo>
                    <a:pt x="1546034" y="1359052"/>
                  </a:lnTo>
                  <a:lnTo>
                    <a:pt x="1547291" y="1358836"/>
                  </a:lnTo>
                  <a:lnTo>
                    <a:pt x="1617713" y="1329042"/>
                  </a:lnTo>
                  <a:lnTo>
                    <a:pt x="1619211" y="1327277"/>
                  </a:lnTo>
                  <a:lnTo>
                    <a:pt x="1619211" y="1325105"/>
                  </a:lnTo>
                  <a:lnTo>
                    <a:pt x="1619211" y="1322959"/>
                  </a:lnTo>
                  <a:close/>
                </a:path>
                <a:path w="4433569" h="2413000">
                  <a:moveTo>
                    <a:pt x="1663687" y="2171"/>
                  </a:moveTo>
                  <a:lnTo>
                    <a:pt x="1661134" y="0"/>
                  </a:lnTo>
                  <a:lnTo>
                    <a:pt x="1578546" y="0"/>
                  </a:lnTo>
                  <a:lnTo>
                    <a:pt x="1576006" y="2171"/>
                  </a:lnTo>
                  <a:lnTo>
                    <a:pt x="1576006" y="302094"/>
                  </a:lnTo>
                  <a:lnTo>
                    <a:pt x="1575028" y="311772"/>
                  </a:lnTo>
                  <a:lnTo>
                    <a:pt x="1542948" y="345719"/>
                  </a:lnTo>
                  <a:lnTo>
                    <a:pt x="1521879" y="349072"/>
                  </a:lnTo>
                  <a:lnTo>
                    <a:pt x="1484541" y="349072"/>
                  </a:lnTo>
                  <a:lnTo>
                    <a:pt x="1445641" y="335368"/>
                  </a:lnTo>
                  <a:lnTo>
                    <a:pt x="1429651" y="302094"/>
                  </a:lnTo>
                  <a:lnTo>
                    <a:pt x="1429651" y="2171"/>
                  </a:lnTo>
                  <a:lnTo>
                    <a:pt x="1427086" y="0"/>
                  </a:lnTo>
                  <a:lnTo>
                    <a:pt x="1345285" y="0"/>
                  </a:lnTo>
                  <a:lnTo>
                    <a:pt x="1342732" y="2171"/>
                  </a:lnTo>
                  <a:lnTo>
                    <a:pt x="1342732" y="302094"/>
                  </a:lnTo>
                  <a:lnTo>
                    <a:pt x="1343355" y="314833"/>
                  </a:lnTo>
                  <a:lnTo>
                    <a:pt x="1358150" y="359613"/>
                  </a:lnTo>
                  <a:lnTo>
                    <a:pt x="1391043" y="392696"/>
                  </a:lnTo>
                  <a:lnTo>
                    <a:pt x="1426197" y="409105"/>
                  </a:lnTo>
                  <a:lnTo>
                    <a:pt x="1468894" y="417055"/>
                  </a:lnTo>
                  <a:lnTo>
                    <a:pt x="1484541" y="417588"/>
                  </a:lnTo>
                  <a:lnTo>
                    <a:pt x="1521879" y="417588"/>
                  </a:lnTo>
                  <a:lnTo>
                    <a:pt x="1566697" y="412800"/>
                  </a:lnTo>
                  <a:lnTo>
                    <a:pt x="1604492" y="398983"/>
                  </a:lnTo>
                  <a:lnTo>
                    <a:pt x="1641106" y="369062"/>
                  </a:lnTo>
                  <a:lnTo>
                    <a:pt x="1661109" y="326961"/>
                  </a:lnTo>
                  <a:lnTo>
                    <a:pt x="1663687" y="302094"/>
                  </a:lnTo>
                  <a:lnTo>
                    <a:pt x="1663687" y="2171"/>
                  </a:lnTo>
                  <a:close/>
                </a:path>
                <a:path w="4433569" h="2413000">
                  <a:moveTo>
                    <a:pt x="1676057" y="629526"/>
                  </a:moveTo>
                  <a:lnTo>
                    <a:pt x="1673504" y="627329"/>
                  </a:lnTo>
                  <a:lnTo>
                    <a:pt x="1394231" y="627329"/>
                  </a:lnTo>
                  <a:lnTo>
                    <a:pt x="1391716" y="629526"/>
                  </a:lnTo>
                  <a:lnTo>
                    <a:pt x="1391716" y="1036205"/>
                  </a:lnTo>
                  <a:lnTo>
                    <a:pt x="1394231" y="1038377"/>
                  </a:lnTo>
                  <a:lnTo>
                    <a:pt x="1668437" y="1038377"/>
                  </a:lnTo>
                  <a:lnTo>
                    <a:pt x="1673504" y="1038377"/>
                  </a:lnTo>
                  <a:lnTo>
                    <a:pt x="1676057" y="1036205"/>
                  </a:lnTo>
                  <a:lnTo>
                    <a:pt x="1676057" y="972045"/>
                  </a:lnTo>
                  <a:lnTo>
                    <a:pt x="1673504" y="969873"/>
                  </a:lnTo>
                  <a:lnTo>
                    <a:pt x="1481924" y="969873"/>
                  </a:lnTo>
                  <a:lnTo>
                    <a:pt x="1479359" y="967689"/>
                  </a:lnTo>
                  <a:lnTo>
                    <a:pt x="1479359" y="866368"/>
                  </a:lnTo>
                  <a:lnTo>
                    <a:pt x="1481924" y="864184"/>
                  </a:lnTo>
                  <a:lnTo>
                    <a:pt x="1640725" y="864184"/>
                  </a:lnTo>
                  <a:lnTo>
                    <a:pt x="1643278" y="861999"/>
                  </a:lnTo>
                  <a:lnTo>
                    <a:pt x="1643278" y="797852"/>
                  </a:lnTo>
                  <a:lnTo>
                    <a:pt x="1640725" y="795667"/>
                  </a:lnTo>
                  <a:lnTo>
                    <a:pt x="1481924" y="795667"/>
                  </a:lnTo>
                  <a:lnTo>
                    <a:pt x="1479359" y="793483"/>
                  </a:lnTo>
                  <a:lnTo>
                    <a:pt x="1479359" y="698030"/>
                  </a:lnTo>
                  <a:lnTo>
                    <a:pt x="1481924" y="695845"/>
                  </a:lnTo>
                  <a:lnTo>
                    <a:pt x="1673504" y="695845"/>
                  </a:lnTo>
                  <a:lnTo>
                    <a:pt x="1676057" y="693674"/>
                  </a:lnTo>
                  <a:lnTo>
                    <a:pt x="1676057" y="629526"/>
                  </a:lnTo>
                  <a:close/>
                </a:path>
                <a:path w="4433569" h="2413000">
                  <a:moveTo>
                    <a:pt x="1727022" y="2003310"/>
                  </a:moveTo>
                  <a:lnTo>
                    <a:pt x="1717497" y="1953094"/>
                  </a:lnTo>
                  <a:lnTo>
                    <a:pt x="1688922" y="1914601"/>
                  </a:lnTo>
                  <a:lnTo>
                    <a:pt x="1643926" y="1890128"/>
                  </a:lnTo>
                  <a:lnTo>
                    <a:pt x="1640141" y="1889290"/>
                  </a:lnTo>
                  <a:lnTo>
                    <a:pt x="1640141" y="1997456"/>
                  </a:lnTo>
                  <a:lnTo>
                    <a:pt x="1640141" y="2177516"/>
                  </a:lnTo>
                  <a:lnTo>
                    <a:pt x="1615668" y="2216797"/>
                  </a:lnTo>
                  <a:lnTo>
                    <a:pt x="1585239" y="2224494"/>
                  </a:lnTo>
                  <a:lnTo>
                    <a:pt x="1496288" y="2224494"/>
                  </a:lnTo>
                  <a:lnTo>
                    <a:pt x="1493748" y="2222347"/>
                  </a:lnTo>
                  <a:lnTo>
                    <a:pt x="1493748" y="1952663"/>
                  </a:lnTo>
                  <a:lnTo>
                    <a:pt x="1496288" y="1950478"/>
                  </a:lnTo>
                  <a:lnTo>
                    <a:pt x="1585239" y="1950478"/>
                  </a:lnTo>
                  <a:lnTo>
                    <a:pt x="1623733" y="1964524"/>
                  </a:lnTo>
                  <a:lnTo>
                    <a:pt x="1640141" y="1997456"/>
                  </a:lnTo>
                  <a:lnTo>
                    <a:pt x="1640141" y="1889290"/>
                  </a:lnTo>
                  <a:lnTo>
                    <a:pt x="1616290" y="1884006"/>
                  </a:lnTo>
                  <a:lnTo>
                    <a:pt x="1585239" y="1881962"/>
                  </a:lnTo>
                  <a:lnTo>
                    <a:pt x="1408607" y="1881962"/>
                  </a:lnTo>
                  <a:lnTo>
                    <a:pt x="1406093" y="1884146"/>
                  </a:lnTo>
                  <a:lnTo>
                    <a:pt x="1406093" y="2290851"/>
                  </a:lnTo>
                  <a:lnTo>
                    <a:pt x="1408607" y="2292997"/>
                  </a:lnTo>
                  <a:lnTo>
                    <a:pt x="1585239" y="2292997"/>
                  </a:lnTo>
                  <a:lnTo>
                    <a:pt x="1643926" y="2284857"/>
                  </a:lnTo>
                  <a:lnTo>
                    <a:pt x="1688922" y="2260371"/>
                  </a:lnTo>
                  <a:lnTo>
                    <a:pt x="1716011" y="2224494"/>
                  </a:lnTo>
                  <a:lnTo>
                    <a:pt x="1727022" y="2171662"/>
                  </a:lnTo>
                  <a:lnTo>
                    <a:pt x="1727022" y="2003310"/>
                  </a:lnTo>
                  <a:close/>
                </a:path>
                <a:path w="4433569" h="2413000">
                  <a:moveTo>
                    <a:pt x="2011832" y="2382786"/>
                  </a:moveTo>
                  <a:lnTo>
                    <a:pt x="290715" y="2382786"/>
                  </a:lnTo>
                  <a:lnTo>
                    <a:pt x="290715" y="2412987"/>
                  </a:lnTo>
                  <a:lnTo>
                    <a:pt x="2011832" y="2412987"/>
                  </a:lnTo>
                  <a:lnTo>
                    <a:pt x="2011832" y="2382786"/>
                  </a:lnTo>
                  <a:close/>
                </a:path>
                <a:path w="4433569" h="2413000">
                  <a:moveTo>
                    <a:pt x="2011832" y="1761998"/>
                  </a:moveTo>
                  <a:lnTo>
                    <a:pt x="290715" y="1761998"/>
                  </a:lnTo>
                  <a:lnTo>
                    <a:pt x="290715" y="1792198"/>
                  </a:lnTo>
                  <a:lnTo>
                    <a:pt x="2011832" y="1792198"/>
                  </a:lnTo>
                  <a:lnTo>
                    <a:pt x="2011832" y="1761998"/>
                  </a:lnTo>
                  <a:close/>
                </a:path>
                <a:path w="4433569" h="2413000">
                  <a:moveTo>
                    <a:pt x="2011832" y="1256842"/>
                  </a:moveTo>
                  <a:lnTo>
                    <a:pt x="2009279" y="1254645"/>
                  </a:lnTo>
                  <a:lnTo>
                    <a:pt x="1928990" y="1254645"/>
                  </a:lnTo>
                  <a:lnTo>
                    <a:pt x="1926450" y="1256842"/>
                  </a:lnTo>
                  <a:lnTo>
                    <a:pt x="1929523" y="1522793"/>
                  </a:lnTo>
                  <a:lnTo>
                    <a:pt x="1773974" y="1257909"/>
                  </a:lnTo>
                  <a:lnTo>
                    <a:pt x="1767116" y="1254645"/>
                  </a:lnTo>
                  <a:lnTo>
                    <a:pt x="1697990" y="1254645"/>
                  </a:lnTo>
                  <a:lnTo>
                    <a:pt x="1695475" y="1256842"/>
                  </a:lnTo>
                  <a:lnTo>
                    <a:pt x="1695475" y="1663509"/>
                  </a:lnTo>
                  <a:lnTo>
                    <a:pt x="1697990" y="1665693"/>
                  </a:lnTo>
                  <a:lnTo>
                    <a:pt x="1779066" y="1665693"/>
                  </a:lnTo>
                  <a:lnTo>
                    <a:pt x="1781619" y="1663509"/>
                  </a:lnTo>
                  <a:lnTo>
                    <a:pt x="1777771" y="1400149"/>
                  </a:lnTo>
                  <a:lnTo>
                    <a:pt x="1934057" y="1662442"/>
                  </a:lnTo>
                  <a:lnTo>
                    <a:pt x="1940953" y="1665693"/>
                  </a:lnTo>
                  <a:lnTo>
                    <a:pt x="2004212" y="1665693"/>
                  </a:lnTo>
                  <a:lnTo>
                    <a:pt x="2009279" y="1665693"/>
                  </a:lnTo>
                  <a:lnTo>
                    <a:pt x="2011832" y="1663509"/>
                  </a:lnTo>
                  <a:lnTo>
                    <a:pt x="2011832" y="1256842"/>
                  </a:lnTo>
                  <a:close/>
                </a:path>
                <a:path w="4433569" h="2413000">
                  <a:moveTo>
                    <a:pt x="2011832" y="1131404"/>
                  </a:moveTo>
                  <a:lnTo>
                    <a:pt x="290715" y="1131404"/>
                  </a:lnTo>
                  <a:lnTo>
                    <a:pt x="290715" y="1161605"/>
                  </a:lnTo>
                  <a:lnTo>
                    <a:pt x="2011832" y="1161605"/>
                  </a:lnTo>
                  <a:lnTo>
                    <a:pt x="2011832" y="1131404"/>
                  </a:lnTo>
                  <a:close/>
                </a:path>
                <a:path w="4433569" h="2413000">
                  <a:moveTo>
                    <a:pt x="2011832" y="491248"/>
                  </a:moveTo>
                  <a:lnTo>
                    <a:pt x="290715" y="491248"/>
                  </a:lnTo>
                  <a:lnTo>
                    <a:pt x="290715" y="521449"/>
                  </a:lnTo>
                  <a:lnTo>
                    <a:pt x="2011832" y="521449"/>
                  </a:lnTo>
                  <a:lnTo>
                    <a:pt x="2011832" y="491248"/>
                  </a:lnTo>
                  <a:close/>
                </a:path>
                <a:path w="4433569" h="2413000">
                  <a:moveTo>
                    <a:pt x="2025129" y="1883714"/>
                  </a:moveTo>
                  <a:lnTo>
                    <a:pt x="2022335" y="1881962"/>
                  </a:lnTo>
                  <a:lnTo>
                    <a:pt x="1968715" y="1881962"/>
                  </a:lnTo>
                  <a:lnTo>
                    <a:pt x="1965159" y="1883283"/>
                  </a:lnTo>
                  <a:lnTo>
                    <a:pt x="1962873" y="1884578"/>
                  </a:lnTo>
                  <a:lnTo>
                    <a:pt x="1961870" y="1885899"/>
                  </a:lnTo>
                  <a:lnTo>
                    <a:pt x="1762874" y="2283879"/>
                  </a:lnTo>
                  <a:lnTo>
                    <a:pt x="1761871" y="2285631"/>
                  </a:lnTo>
                  <a:lnTo>
                    <a:pt x="1761337" y="2286927"/>
                  </a:lnTo>
                  <a:lnTo>
                    <a:pt x="1761337" y="2291296"/>
                  </a:lnTo>
                  <a:lnTo>
                    <a:pt x="1764169" y="2293010"/>
                  </a:lnTo>
                  <a:lnTo>
                    <a:pt x="1817776" y="2293010"/>
                  </a:lnTo>
                  <a:lnTo>
                    <a:pt x="1821307" y="2292578"/>
                  </a:lnTo>
                  <a:lnTo>
                    <a:pt x="1823618" y="2291296"/>
                  </a:lnTo>
                  <a:lnTo>
                    <a:pt x="2023618" y="1891118"/>
                  </a:lnTo>
                  <a:lnTo>
                    <a:pt x="2024634" y="1889366"/>
                  </a:lnTo>
                  <a:lnTo>
                    <a:pt x="2025129" y="1888083"/>
                  </a:lnTo>
                  <a:lnTo>
                    <a:pt x="2025129" y="1887181"/>
                  </a:lnTo>
                  <a:lnTo>
                    <a:pt x="2025129" y="1883714"/>
                  </a:lnTo>
                  <a:close/>
                </a:path>
                <a:path w="4433569" h="2413000">
                  <a:moveTo>
                    <a:pt x="2030780" y="929411"/>
                  </a:moveTo>
                  <a:lnTo>
                    <a:pt x="2023529" y="886028"/>
                  </a:lnTo>
                  <a:lnTo>
                    <a:pt x="2001418" y="851128"/>
                  </a:lnTo>
                  <a:lnTo>
                    <a:pt x="1964080" y="822096"/>
                  </a:lnTo>
                  <a:lnTo>
                    <a:pt x="1925828" y="802932"/>
                  </a:lnTo>
                  <a:lnTo>
                    <a:pt x="1866976" y="779818"/>
                  </a:lnTo>
                  <a:lnTo>
                    <a:pt x="1859724" y="776655"/>
                  </a:lnTo>
                  <a:lnTo>
                    <a:pt x="1824824" y="750658"/>
                  </a:lnTo>
                  <a:lnTo>
                    <a:pt x="1822627" y="744118"/>
                  </a:lnTo>
                  <a:lnTo>
                    <a:pt x="1822627" y="736282"/>
                  </a:lnTo>
                  <a:lnTo>
                    <a:pt x="1847596" y="696849"/>
                  </a:lnTo>
                  <a:lnTo>
                    <a:pt x="1877542" y="689305"/>
                  </a:lnTo>
                  <a:lnTo>
                    <a:pt x="1888972" y="689305"/>
                  </a:lnTo>
                  <a:lnTo>
                    <a:pt x="1929180" y="708075"/>
                  </a:lnTo>
                  <a:lnTo>
                    <a:pt x="1940052" y="721931"/>
                  </a:lnTo>
                  <a:lnTo>
                    <a:pt x="1944357" y="727367"/>
                  </a:lnTo>
                  <a:lnTo>
                    <a:pt x="2023160" y="701713"/>
                  </a:lnTo>
                  <a:lnTo>
                    <a:pt x="2024672" y="699973"/>
                  </a:lnTo>
                  <a:lnTo>
                    <a:pt x="2024672" y="695629"/>
                  </a:lnTo>
                  <a:lnTo>
                    <a:pt x="2001939" y="663003"/>
                  </a:lnTo>
                  <a:lnTo>
                    <a:pt x="1957298" y="632917"/>
                  </a:lnTo>
                  <a:lnTo>
                    <a:pt x="1913839" y="622173"/>
                  </a:lnTo>
                  <a:lnTo>
                    <a:pt x="1888972" y="620826"/>
                  </a:lnTo>
                  <a:lnTo>
                    <a:pt x="1877542" y="620826"/>
                  </a:lnTo>
                  <a:lnTo>
                    <a:pt x="1832737" y="625398"/>
                  </a:lnTo>
                  <a:lnTo>
                    <a:pt x="1794916" y="638924"/>
                  </a:lnTo>
                  <a:lnTo>
                    <a:pt x="1758327" y="669251"/>
                  </a:lnTo>
                  <a:lnTo>
                    <a:pt x="1738325" y="711415"/>
                  </a:lnTo>
                  <a:lnTo>
                    <a:pt x="1735759" y="736282"/>
                  </a:lnTo>
                  <a:lnTo>
                    <a:pt x="1736255" y="747991"/>
                  </a:lnTo>
                  <a:lnTo>
                    <a:pt x="1748243" y="787615"/>
                  </a:lnTo>
                  <a:lnTo>
                    <a:pt x="1776234" y="818870"/>
                  </a:lnTo>
                  <a:lnTo>
                    <a:pt x="1819694" y="845439"/>
                  </a:lnTo>
                  <a:lnTo>
                    <a:pt x="1903171" y="882002"/>
                  </a:lnTo>
                  <a:lnTo>
                    <a:pt x="1909927" y="885291"/>
                  </a:lnTo>
                  <a:lnTo>
                    <a:pt x="1941957" y="914082"/>
                  </a:lnTo>
                  <a:lnTo>
                    <a:pt x="1943862" y="921181"/>
                  </a:lnTo>
                  <a:lnTo>
                    <a:pt x="1943862" y="929411"/>
                  </a:lnTo>
                  <a:lnTo>
                    <a:pt x="1918919" y="968679"/>
                  </a:lnTo>
                  <a:lnTo>
                    <a:pt x="1888972" y="976376"/>
                  </a:lnTo>
                  <a:lnTo>
                    <a:pt x="1858479" y="976376"/>
                  </a:lnTo>
                  <a:lnTo>
                    <a:pt x="1821319" y="962367"/>
                  </a:lnTo>
                  <a:lnTo>
                    <a:pt x="1803590" y="934961"/>
                  </a:lnTo>
                  <a:lnTo>
                    <a:pt x="1801558" y="933348"/>
                  </a:lnTo>
                  <a:lnTo>
                    <a:pt x="1797507" y="933348"/>
                  </a:lnTo>
                  <a:lnTo>
                    <a:pt x="1796211" y="933551"/>
                  </a:lnTo>
                  <a:lnTo>
                    <a:pt x="1725828" y="963358"/>
                  </a:lnTo>
                  <a:lnTo>
                    <a:pt x="1724291" y="964857"/>
                  </a:lnTo>
                  <a:lnTo>
                    <a:pt x="1724291" y="970089"/>
                  </a:lnTo>
                  <a:lnTo>
                    <a:pt x="1750529" y="1006017"/>
                  </a:lnTo>
                  <a:lnTo>
                    <a:pt x="1801291" y="1037234"/>
                  </a:lnTo>
                  <a:lnTo>
                    <a:pt x="1858479" y="1044892"/>
                  </a:lnTo>
                  <a:lnTo>
                    <a:pt x="1888972" y="1044892"/>
                  </a:lnTo>
                  <a:lnTo>
                    <a:pt x="1933803" y="1040130"/>
                  </a:lnTo>
                  <a:lnTo>
                    <a:pt x="1971687" y="1026299"/>
                  </a:lnTo>
                  <a:lnTo>
                    <a:pt x="2008759" y="996378"/>
                  </a:lnTo>
                  <a:lnTo>
                    <a:pt x="2028304" y="954303"/>
                  </a:lnTo>
                  <a:lnTo>
                    <a:pt x="2030158" y="942162"/>
                  </a:lnTo>
                  <a:lnTo>
                    <a:pt x="2030780" y="929411"/>
                  </a:lnTo>
                  <a:close/>
                </a:path>
                <a:path w="4433569" h="2413000">
                  <a:moveTo>
                    <a:pt x="3830548" y="800442"/>
                  </a:moveTo>
                  <a:lnTo>
                    <a:pt x="3541369" y="812419"/>
                  </a:lnTo>
                  <a:lnTo>
                    <a:pt x="3159963" y="1508709"/>
                  </a:lnTo>
                  <a:lnTo>
                    <a:pt x="3453434" y="1501419"/>
                  </a:lnTo>
                  <a:lnTo>
                    <a:pt x="3830548" y="800442"/>
                  </a:lnTo>
                  <a:close/>
                </a:path>
                <a:path w="4433569" h="2413000">
                  <a:moveTo>
                    <a:pt x="4432986" y="1154557"/>
                  </a:moveTo>
                  <a:lnTo>
                    <a:pt x="4431919" y="1101559"/>
                  </a:lnTo>
                  <a:lnTo>
                    <a:pt x="4428756" y="1049731"/>
                  </a:lnTo>
                  <a:lnTo>
                    <a:pt x="4423486" y="998575"/>
                  </a:lnTo>
                  <a:lnTo>
                    <a:pt x="4416171" y="948321"/>
                  </a:lnTo>
                  <a:lnTo>
                    <a:pt x="4406798" y="899045"/>
                  </a:lnTo>
                  <a:lnTo>
                    <a:pt x="4395406" y="850811"/>
                  </a:lnTo>
                  <a:lnTo>
                    <a:pt x="4382033" y="803668"/>
                  </a:lnTo>
                  <a:lnTo>
                    <a:pt x="4366679" y="757682"/>
                  </a:lnTo>
                  <a:lnTo>
                    <a:pt x="4349369" y="712901"/>
                  </a:lnTo>
                  <a:lnTo>
                    <a:pt x="4330141" y="669404"/>
                  </a:lnTo>
                  <a:lnTo>
                    <a:pt x="4309008" y="627240"/>
                  </a:lnTo>
                  <a:lnTo>
                    <a:pt x="4285996" y="586460"/>
                  </a:lnTo>
                  <a:lnTo>
                    <a:pt x="4261129" y="547141"/>
                  </a:lnTo>
                  <a:lnTo>
                    <a:pt x="4234421" y="509333"/>
                  </a:lnTo>
                  <a:lnTo>
                    <a:pt x="4205909" y="473100"/>
                  </a:lnTo>
                  <a:lnTo>
                    <a:pt x="4178566" y="441909"/>
                  </a:lnTo>
                  <a:lnTo>
                    <a:pt x="4178566" y="1154557"/>
                  </a:lnTo>
                  <a:lnTo>
                    <a:pt x="4177334" y="1201191"/>
                  </a:lnTo>
                  <a:lnTo>
                    <a:pt x="4173664" y="1246949"/>
                  </a:lnTo>
                  <a:lnTo>
                    <a:pt x="4167555" y="1291780"/>
                  </a:lnTo>
                  <a:lnTo>
                    <a:pt x="4159046" y="1335595"/>
                  </a:lnTo>
                  <a:lnTo>
                    <a:pt x="4148124" y="1378356"/>
                  </a:lnTo>
                  <a:lnTo>
                    <a:pt x="4134828" y="1419974"/>
                  </a:lnTo>
                  <a:lnTo>
                    <a:pt x="4119181" y="1460385"/>
                  </a:lnTo>
                  <a:lnTo>
                    <a:pt x="4101173" y="1499527"/>
                  </a:lnTo>
                  <a:lnTo>
                    <a:pt x="4080840" y="1537322"/>
                  </a:lnTo>
                  <a:lnTo>
                    <a:pt x="4058196" y="1573733"/>
                  </a:lnTo>
                  <a:lnTo>
                    <a:pt x="4033253" y="1608658"/>
                  </a:lnTo>
                  <a:lnTo>
                    <a:pt x="4006024" y="1642046"/>
                  </a:lnTo>
                  <a:lnTo>
                    <a:pt x="3976547" y="1673834"/>
                  </a:lnTo>
                  <a:lnTo>
                    <a:pt x="3944810" y="1703959"/>
                  </a:lnTo>
                  <a:lnTo>
                    <a:pt x="3910850" y="1732330"/>
                  </a:lnTo>
                  <a:lnTo>
                    <a:pt x="3874681" y="1758911"/>
                  </a:lnTo>
                  <a:lnTo>
                    <a:pt x="3836314" y="1783613"/>
                  </a:lnTo>
                  <a:lnTo>
                    <a:pt x="3795776" y="1806371"/>
                  </a:lnTo>
                  <a:lnTo>
                    <a:pt x="3753066" y="1827136"/>
                  </a:lnTo>
                  <a:lnTo>
                    <a:pt x="3708209" y="1845830"/>
                  </a:lnTo>
                  <a:lnTo>
                    <a:pt x="3661219" y="1862378"/>
                  </a:lnTo>
                  <a:lnTo>
                    <a:pt x="3612121" y="1876717"/>
                  </a:lnTo>
                  <a:lnTo>
                    <a:pt x="3560927" y="1888794"/>
                  </a:lnTo>
                  <a:lnTo>
                    <a:pt x="3507663" y="1898535"/>
                  </a:lnTo>
                  <a:lnTo>
                    <a:pt x="3452330" y="1905863"/>
                  </a:lnTo>
                  <a:lnTo>
                    <a:pt x="3394951" y="1910715"/>
                  </a:lnTo>
                  <a:lnTo>
                    <a:pt x="2959963" y="1905508"/>
                  </a:lnTo>
                  <a:lnTo>
                    <a:pt x="2959963" y="1271549"/>
                  </a:lnTo>
                  <a:lnTo>
                    <a:pt x="3368535" y="544398"/>
                  </a:lnTo>
                  <a:lnTo>
                    <a:pt x="2959963" y="544398"/>
                  </a:lnTo>
                  <a:lnTo>
                    <a:pt x="2959963" y="397446"/>
                  </a:lnTo>
                  <a:lnTo>
                    <a:pt x="3270427" y="397446"/>
                  </a:lnTo>
                  <a:lnTo>
                    <a:pt x="3401161" y="398399"/>
                  </a:lnTo>
                  <a:lnTo>
                    <a:pt x="3465372" y="398373"/>
                  </a:lnTo>
                  <a:lnTo>
                    <a:pt x="3516325" y="400786"/>
                  </a:lnTo>
                  <a:lnTo>
                    <a:pt x="3570859" y="406412"/>
                  </a:lnTo>
                  <a:lnTo>
                    <a:pt x="3623322" y="414972"/>
                  </a:lnTo>
                  <a:lnTo>
                    <a:pt x="3673716" y="426466"/>
                  </a:lnTo>
                  <a:lnTo>
                    <a:pt x="3721989" y="440867"/>
                  </a:lnTo>
                  <a:lnTo>
                    <a:pt x="3768140" y="458190"/>
                  </a:lnTo>
                  <a:lnTo>
                    <a:pt x="3812133" y="478396"/>
                  </a:lnTo>
                  <a:lnTo>
                    <a:pt x="3853942" y="501484"/>
                  </a:lnTo>
                  <a:lnTo>
                    <a:pt x="3893566" y="527456"/>
                  </a:lnTo>
                  <a:lnTo>
                    <a:pt x="3930967" y="556285"/>
                  </a:lnTo>
                  <a:lnTo>
                    <a:pt x="3966121" y="587971"/>
                  </a:lnTo>
                  <a:lnTo>
                    <a:pt x="3996639" y="619912"/>
                  </a:lnTo>
                  <a:lnTo>
                    <a:pt x="4024934" y="654164"/>
                  </a:lnTo>
                  <a:lnTo>
                    <a:pt x="4050957" y="690638"/>
                  </a:lnTo>
                  <a:lnTo>
                    <a:pt x="4074693" y="729208"/>
                  </a:lnTo>
                  <a:lnTo>
                    <a:pt x="4096093" y="769785"/>
                  </a:lnTo>
                  <a:lnTo>
                    <a:pt x="4115104" y="812266"/>
                  </a:lnTo>
                  <a:lnTo>
                    <a:pt x="4131716" y="856564"/>
                  </a:lnTo>
                  <a:lnTo>
                    <a:pt x="4145877" y="902563"/>
                  </a:lnTo>
                  <a:lnTo>
                    <a:pt x="4157548" y="950163"/>
                  </a:lnTo>
                  <a:lnTo>
                    <a:pt x="4166679" y="999261"/>
                  </a:lnTo>
                  <a:lnTo>
                    <a:pt x="4173258" y="1049756"/>
                  </a:lnTo>
                  <a:lnTo>
                    <a:pt x="4177246" y="1101737"/>
                  </a:lnTo>
                  <a:lnTo>
                    <a:pt x="4178566" y="1154557"/>
                  </a:lnTo>
                  <a:lnTo>
                    <a:pt x="4178566" y="441909"/>
                  </a:lnTo>
                  <a:lnTo>
                    <a:pt x="4175595" y="438505"/>
                  </a:lnTo>
                  <a:lnTo>
                    <a:pt x="4143527" y="405599"/>
                  </a:lnTo>
                  <a:lnTo>
                    <a:pt x="4135399" y="398106"/>
                  </a:lnTo>
                  <a:lnTo>
                    <a:pt x="4134675" y="397446"/>
                  </a:lnTo>
                  <a:lnTo>
                    <a:pt x="4108920" y="373735"/>
                  </a:lnTo>
                  <a:lnTo>
                    <a:pt x="4072686" y="343877"/>
                  </a:lnTo>
                  <a:lnTo>
                    <a:pt x="4034866" y="316039"/>
                  </a:lnTo>
                  <a:lnTo>
                    <a:pt x="3995496" y="290220"/>
                  </a:lnTo>
                  <a:lnTo>
                    <a:pt x="3954602" y="266446"/>
                  </a:lnTo>
                  <a:lnTo>
                    <a:pt x="3912247" y="244729"/>
                  </a:lnTo>
                  <a:lnTo>
                    <a:pt x="3868458" y="225082"/>
                  </a:lnTo>
                  <a:lnTo>
                    <a:pt x="3823258" y="207530"/>
                  </a:lnTo>
                  <a:lnTo>
                    <a:pt x="3776700" y="192062"/>
                  </a:lnTo>
                  <a:lnTo>
                    <a:pt x="3728821" y="178701"/>
                  </a:lnTo>
                  <a:lnTo>
                    <a:pt x="3679660" y="167474"/>
                  </a:lnTo>
                  <a:lnTo>
                    <a:pt x="3629253" y="158381"/>
                  </a:lnTo>
                  <a:lnTo>
                    <a:pt x="3577640" y="151434"/>
                  </a:lnTo>
                  <a:lnTo>
                    <a:pt x="3524859" y="146659"/>
                  </a:lnTo>
                  <a:lnTo>
                    <a:pt x="3435108" y="143027"/>
                  </a:lnTo>
                  <a:lnTo>
                    <a:pt x="2705544" y="146850"/>
                  </a:lnTo>
                  <a:lnTo>
                    <a:pt x="2705544" y="975918"/>
                  </a:lnTo>
                  <a:lnTo>
                    <a:pt x="2303475" y="1679943"/>
                  </a:lnTo>
                  <a:lnTo>
                    <a:pt x="2705544" y="1679943"/>
                  </a:lnTo>
                  <a:lnTo>
                    <a:pt x="2705544" y="2150580"/>
                  </a:lnTo>
                  <a:lnTo>
                    <a:pt x="3461054" y="2148916"/>
                  </a:lnTo>
                  <a:lnTo>
                    <a:pt x="3516896" y="2144509"/>
                  </a:lnTo>
                  <a:lnTo>
                    <a:pt x="3571227" y="2137867"/>
                  </a:lnTo>
                  <a:lnTo>
                    <a:pt x="3624021" y="2129040"/>
                  </a:lnTo>
                  <a:lnTo>
                    <a:pt x="3675265" y="2118093"/>
                  </a:lnTo>
                  <a:lnTo>
                    <a:pt x="3724960" y="2105088"/>
                  </a:lnTo>
                  <a:lnTo>
                    <a:pt x="3773093" y="2090102"/>
                  </a:lnTo>
                  <a:lnTo>
                    <a:pt x="3819639" y="2073160"/>
                  </a:lnTo>
                  <a:lnTo>
                    <a:pt x="3864584" y="2054364"/>
                  </a:lnTo>
                  <a:lnTo>
                    <a:pt x="3907929" y="2033739"/>
                  </a:lnTo>
                  <a:lnTo>
                    <a:pt x="3949649" y="2011375"/>
                  </a:lnTo>
                  <a:lnTo>
                    <a:pt x="3989743" y="1987321"/>
                  </a:lnTo>
                  <a:lnTo>
                    <a:pt x="4028186" y="1961642"/>
                  </a:lnTo>
                  <a:lnTo>
                    <a:pt x="4064978" y="1934387"/>
                  </a:lnTo>
                  <a:lnTo>
                    <a:pt x="4100093" y="1905622"/>
                  </a:lnTo>
                  <a:lnTo>
                    <a:pt x="4133519" y="1875421"/>
                  </a:lnTo>
                  <a:lnTo>
                    <a:pt x="4165257" y="1843836"/>
                  </a:lnTo>
                  <a:lnTo>
                    <a:pt x="4195292" y="1810931"/>
                  </a:lnTo>
                  <a:lnTo>
                    <a:pt x="4223601" y="1776768"/>
                  </a:lnTo>
                  <a:lnTo>
                    <a:pt x="4250169" y="1741398"/>
                  </a:lnTo>
                  <a:lnTo>
                    <a:pt x="4274998" y="1704886"/>
                  </a:lnTo>
                  <a:lnTo>
                    <a:pt x="4298061" y="1667306"/>
                  </a:lnTo>
                  <a:lnTo>
                    <a:pt x="4319359" y="1628698"/>
                  </a:lnTo>
                  <a:lnTo>
                    <a:pt x="4338866" y="1589151"/>
                  </a:lnTo>
                  <a:lnTo>
                    <a:pt x="4356582" y="1548701"/>
                  </a:lnTo>
                  <a:lnTo>
                    <a:pt x="4372483" y="1507426"/>
                  </a:lnTo>
                  <a:lnTo>
                    <a:pt x="4386554" y="1465364"/>
                  </a:lnTo>
                  <a:lnTo>
                    <a:pt x="4398797" y="1422603"/>
                  </a:lnTo>
                  <a:lnTo>
                    <a:pt x="4409198" y="1379194"/>
                  </a:lnTo>
                  <a:lnTo>
                    <a:pt x="4417733" y="1335201"/>
                  </a:lnTo>
                  <a:lnTo>
                    <a:pt x="4424388" y="1290675"/>
                  </a:lnTo>
                  <a:lnTo>
                    <a:pt x="4429163" y="1245679"/>
                  </a:lnTo>
                  <a:lnTo>
                    <a:pt x="4432033" y="1200289"/>
                  </a:lnTo>
                  <a:lnTo>
                    <a:pt x="4432986" y="1154557"/>
                  </a:lnTo>
                  <a:close/>
                </a:path>
              </a:pathLst>
            </a:custGeom>
            <a:solidFill>
              <a:srgbClr val="FFFFFF"/>
            </a:solidFill>
          </p:spPr>
          <p:txBody>
            <a:bodyPr wrap="square" lIns="0" tIns="0" rIns="0" bIns="0" rtlCol="0"/>
            <a:lstStyle/>
            <a:p>
              <a:endParaRPr/>
            </a:p>
          </p:txBody>
        </p:sp>
      </p:grpSp>
      <p:sp>
        <p:nvSpPr>
          <p:cNvPr id="11" name="Title 7">
            <a:extLst>
              <a:ext uri="{FF2B5EF4-FFF2-40B4-BE49-F238E27FC236}">
                <a16:creationId xmlns:a16="http://schemas.microsoft.com/office/drawing/2014/main" id="{7F2D51C0-1F99-4554-B997-9BC27DE447BD}"/>
              </a:ext>
            </a:extLst>
          </p:cNvPr>
          <p:cNvSpPr>
            <a:spLocks noGrp="1"/>
          </p:cNvSpPr>
          <p:nvPr>
            <p:ph type="title"/>
          </p:nvPr>
        </p:nvSpPr>
        <p:spPr>
          <a:xfrm>
            <a:off x="816428" y="1656567"/>
            <a:ext cx="9887857" cy="2400657"/>
          </a:xfrm>
          <a:prstGeom prst="rect">
            <a:avLst/>
          </a:prstGeom>
        </p:spPr>
        <p:txBody>
          <a:bodyPr wrap="square">
            <a:spAutoFit/>
          </a:bodyPr>
          <a:lstStyle/>
          <a:p>
            <a:pPr rtl="0">
              <a:spcBef>
                <a:spcPts val="0"/>
              </a:spcBef>
              <a:spcAft>
                <a:spcPts val="0"/>
              </a:spcAft>
            </a:pPr>
            <a:r>
              <a:rPr lang="en-US" sz="5400" b="1" dirty="0" err="1">
                <a:solidFill>
                  <a:srgbClr val="2330DC"/>
                </a:solidFill>
                <a:latin typeface="Roboto"/>
              </a:rPr>
              <a:t>Tvarus</a:t>
            </a:r>
            <a:r>
              <a:rPr lang="en-US" sz="5400" b="1" dirty="0">
                <a:solidFill>
                  <a:srgbClr val="2330DC"/>
                </a:solidFill>
                <a:latin typeface="Roboto"/>
              </a:rPr>
              <a:t> </a:t>
            </a:r>
            <a:r>
              <a:rPr lang="en-US" sz="5400" b="1" dirty="0" err="1">
                <a:solidFill>
                  <a:srgbClr val="2330DC"/>
                </a:solidFill>
                <a:latin typeface="Roboto"/>
              </a:rPr>
              <a:t>mados</a:t>
            </a:r>
            <a:r>
              <a:rPr lang="en-US" sz="5400" b="1" dirty="0">
                <a:solidFill>
                  <a:srgbClr val="2330DC"/>
                </a:solidFill>
                <a:latin typeface="Roboto"/>
              </a:rPr>
              <a:t> </a:t>
            </a:r>
            <a:r>
              <a:rPr lang="en-US" sz="5400" b="1" dirty="0" err="1">
                <a:solidFill>
                  <a:srgbClr val="2330DC"/>
                </a:solidFill>
                <a:latin typeface="Roboto"/>
              </a:rPr>
              <a:t>dizainas</a:t>
            </a:r>
            <a:br>
              <a:rPr lang="lt-LT" sz="5400" b="1" dirty="0">
                <a:solidFill>
                  <a:srgbClr val="2330DC"/>
                </a:solidFill>
                <a:latin typeface="Roboto"/>
              </a:rPr>
            </a:br>
            <a:br>
              <a:rPr lang="en-US" sz="5400" b="1" dirty="0">
                <a:solidFill>
                  <a:srgbClr val="2330DC"/>
                </a:solidFill>
                <a:latin typeface="Roboto"/>
              </a:rPr>
            </a:br>
            <a:r>
              <a:rPr lang="en-US" sz="4800" dirty="0">
                <a:solidFill>
                  <a:srgbClr val="2330DC"/>
                </a:solidFill>
                <a:latin typeface="Roboto"/>
              </a:rPr>
              <a:t>2 </a:t>
            </a:r>
            <a:r>
              <a:rPr lang="en-US" sz="4800" dirty="0" err="1">
                <a:solidFill>
                  <a:srgbClr val="2330DC"/>
                </a:solidFill>
                <a:latin typeface="Roboto"/>
              </a:rPr>
              <a:t>modulis</a:t>
            </a:r>
            <a:r>
              <a:rPr lang="en-US" sz="4800" dirty="0">
                <a:solidFill>
                  <a:srgbClr val="2330DC"/>
                </a:solidFill>
                <a:latin typeface="Roboto"/>
              </a:rPr>
              <a:t>: </a:t>
            </a:r>
            <a:r>
              <a:rPr lang="en-US" sz="4800" dirty="0" err="1">
                <a:solidFill>
                  <a:srgbClr val="2330DC"/>
                </a:solidFill>
                <a:latin typeface="Roboto"/>
              </a:rPr>
              <a:t>Tvarios</a:t>
            </a:r>
            <a:r>
              <a:rPr lang="en-US" sz="4800" dirty="0">
                <a:solidFill>
                  <a:srgbClr val="2330DC"/>
                </a:solidFill>
                <a:latin typeface="Roboto"/>
              </a:rPr>
              <a:t> </a:t>
            </a:r>
            <a:r>
              <a:rPr lang="en-US" sz="4800" dirty="0" err="1">
                <a:solidFill>
                  <a:srgbClr val="2330DC"/>
                </a:solidFill>
                <a:latin typeface="Roboto"/>
              </a:rPr>
              <a:t>medžiagos</a:t>
            </a:r>
            <a:endParaRPr lang="en-US" sz="5400" dirty="0"/>
          </a:p>
        </p:txBody>
      </p:sp>
      <p:sp>
        <p:nvSpPr>
          <p:cNvPr id="12" name="Subtitle 2">
            <a:extLst>
              <a:ext uri="{FF2B5EF4-FFF2-40B4-BE49-F238E27FC236}">
                <a16:creationId xmlns:a16="http://schemas.microsoft.com/office/drawing/2014/main" id="{982CB8AB-0AB4-43B7-8D24-57917550D42E}"/>
              </a:ext>
            </a:extLst>
          </p:cNvPr>
          <p:cNvSpPr txBox="1">
            <a:spLocks/>
          </p:cNvSpPr>
          <p:nvPr/>
        </p:nvSpPr>
        <p:spPr>
          <a:xfrm>
            <a:off x="831850" y="4511675"/>
            <a:ext cx="8382164" cy="500185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71500" indent="-571500">
              <a:buFont typeface="Arial" panose="020B0604020202020204" pitchFamily="34" charset="0"/>
              <a:buChar char="•"/>
            </a:pPr>
            <a:r>
              <a:rPr lang="en-US" sz="3600" b="1" dirty="0">
                <a:solidFill>
                  <a:srgbClr val="2C34D7"/>
                </a:solidFill>
                <a:latin typeface="Roboto"/>
              </a:rPr>
              <a:t>2.1</a:t>
            </a:r>
            <a:r>
              <a:rPr lang="en-US" sz="3600" dirty="0">
                <a:solidFill>
                  <a:srgbClr val="2C34D7"/>
                </a:solidFill>
                <a:latin typeface="Roboto"/>
              </a:rPr>
              <a:t> </a:t>
            </a:r>
            <a:r>
              <a:rPr lang="en-US" sz="3600" dirty="0" err="1">
                <a:solidFill>
                  <a:srgbClr val="2C34D7"/>
                </a:solidFill>
                <a:latin typeface="Roboto"/>
              </a:rPr>
              <a:t>Medžiagos</a:t>
            </a:r>
            <a:r>
              <a:rPr lang="en-US" sz="3600" dirty="0">
                <a:solidFill>
                  <a:srgbClr val="2C34D7"/>
                </a:solidFill>
                <a:latin typeface="Roboto"/>
              </a:rPr>
              <a:t> </a:t>
            </a:r>
            <a:r>
              <a:rPr lang="en-US" sz="3600" dirty="0" err="1">
                <a:solidFill>
                  <a:srgbClr val="2C34D7"/>
                </a:solidFill>
                <a:latin typeface="Roboto"/>
              </a:rPr>
              <a:t>ir</a:t>
            </a:r>
            <a:r>
              <a:rPr lang="en-US" sz="3600" dirty="0">
                <a:solidFill>
                  <a:srgbClr val="2C34D7"/>
                </a:solidFill>
                <a:latin typeface="Roboto"/>
              </a:rPr>
              <a:t> </a:t>
            </a:r>
            <a:r>
              <a:rPr lang="en-US" sz="3600" dirty="0" err="1">
                <a:solidFill>
                  <a:srgbClr val="2C34D7"/>
                </a:solidFill>
                <a:latin typeface="Roboto"/>
              </a:rPr>
              <a:t>tvarumas</a:t>
            </a:r>
            <a:endParaRPr lang="en-US" sz="3600" dirty="0">
              <a:solidFill>
                <a:srgbClr val="2C34D7"/>
              </a:solidFill>
              <a:latin typeface="Roboto"/>
            </a:endParaRPr>
          </a:p>
          <a:p>
            <a:pPr marL="571500" indent="-571500">
              <a:buFont typeface="Arial" panose="020B0604020202020204" pitchFamily="34" charset="0"/>
              <a:buChar char="•"/>
            </a:pPr>
            <a:endParaRPr lang="en-US" sz="3600" dirty="0">
              <a:solidFill>
                <a:srgbClr val="2C34D7"/>
              </a:solidFill>
              <a:latin typeface="Roboto"/>
            </a:endParaRPr>
          </a:p>
          <a:p>
            <a:pPr marL="571500" indent="-571500">
              <a:buFont typeface="Arial" panose="020B0604020202020204" pitchFamily="34" charset="0"/>
              <a:buChar char="•"/>
            </a:pPr>
            <a:r>
              <a:rPr lang="en-US" sz="3600" b="1" dirty="0">
                <a:solidFill>
                  <a:srgbClr val="2C34D7"/>
                </a:solidFill>
                <a:latin typeface="Roboto"/>
              </a:rPr>
              <a:t>2.2 </a:t>
            </a:r>
            <a:r>
              <a:rPr lang="en-US" sz="3600" dirty="0" err="1">
                <a:solidFill>
                  <a:srgbClr val="2C34D7"/>
                </a:solidFill>
                <a:latin typeface="Roboto"/>
              </a:rPr>
              <a:t>Tvarūs</a:t>
            </a:r>
            <a:r>
              <a:rPr lang="en-US" sz="3600" dirty="0">
                <a:solidFill>
                  <a:srgbClr val="2C34D7"/>
                </a:solidFill>
                <a:latin typeface="Roboto"/>
              </a:rPr>
              <a:t> </a:t>
            </a:r>
            <a:r>
              <a:rPr lang="en-US" sz="3600" dirty="0" err="1">
                <a:solidFill>
                  <a:srgbClr val="2C34D7"/>
                </a:solidFill>
                <a:latin typeface="Roboto"/>
              </a:rPr>
              <a:t>pluoštai</a:t>
            </a:r>
            <a:r>
              <a:rPr lang="en-US" sz="3600" dirty="0">
                <a:solidFill>
                  <a:srgbClr val="2C34D7"/>
                </a:solidFill>
                <a:latin typeface="Roboto"/>
              </a:rPr>
              <a:t> </a:t>
            </a:r>
            <a:r>
              <a:rPr lang="en-US" sz="3600" dirty="0" err="1">
                <a:solidFill>
                  <a:srgbClr val="2C34D7"/>
                </a:solidFill>
                <a:latin typeface="Roboto"/>
              </a:rPr>
              <a:t>ir</a:t>
            </a:r>
            <a:r>
              <a:rPr lang="en-US" sz="3600" dirty="0">
                <a:solidFill>
                  <a:srgbClr val="2C34D7"/>
                </a:solidFill>
                <a:latin typeface="Roboto"/>
              </a:rPr>
              <a:t> </a:t>
            </a:r>
            <a:r>
              <a:rPr lang="en-US" sz="3600" dirty="0" err="1">
                <a:solidFill>
                  <a:srgbClr val="2C34D7"/>
                </a:solidFill>
                <a:latin typeface="Roboto"/>
              </a:rPr>
              <a:t>audiniai</a:t>
            </a:r>
            <a:r>
              <a:rPr lang="en-US" sz="3600" dirty="0">
                <a:solidFill>
                  <a:srgbClr val="2C34D7"/>
                </a:solidFill>
                <a:latin typeface="Roboto"/>
              </a:rPr>
              <a:t> </a:t>
            </a:r>
          </a:p>
          <a:p>
            <a:pPr marL="571500" indent="-571500">
              <a:buFont typeface="Arial" panose="020B0604020202020204" pitchFamily="34" charset="0"/>
              <a:buChar char="•"/>
            </a:pPr>
            <a:endParaRPr lang="en-US" sz="3600" dirty="0">
              <a:solidFill>
                <a:srgbClr val="2C34D7"/>
              </a:solidFill>
              <a:latin typeface="Roboto"/>
            </a:endParaRPr>
          </a:p>
          <a:p>
            <a:pPr marL="571500" indent="-571500">
              <a:buFont typeface="Arial" panose="020B0604020202020204" pitchFamily="34" charset="0"/>
              <a:buChar char="•"/>
            </a:pPr>
            <a:r>
              <a:rPr lang="en-US" sz="3600" b="1" dirty="0">
                <a:solidFill>
                  <a:srgbClr val="2C34D7"/>
                </a:solidFill>
                <a:latin typeface="Roboto"/>
              </a:rPr>
              <a:t>2.3 </a:t>
            </a:r>
            <a:r>
              <a:rPr lang="en-US" sz="3600" dirty="0" err="1">
                <a:solidFill>
                  <a:srgbClr val="2C34D7"/>
                </a:solidFill>
                <a:latin typeface="Roboto"/>
              </a:rPr>
              <a:t>Organiniai</a:t>
            </a:r>
            <a:r>
              <a:rPr lang="en-US" sz="3600" dirty="0">
                <a:solidFill>
                  <a:srgbClr val="2C34D7"/>
                </a:solidFill>
                <a:latin typeface="Roboto"/>
              </a:rPr>
              <a:t> </a:t>
            </a:r>
            <a:r>
              <a:rPr lang="en-US" sz="3600" dirty="0" err="1">
                <a:solidFill>
                  <a:srgbClr val="2C34D7"/>
                </a:solidFill>
                <a:latin typeface="Roboto"/>
              </a:rPr>
              <a:t>pluoštai</a:t>
            </a:r>
            <a:endParaRPr lang="en-US" sz="3600" dirty="0">
              <a:solidFill>
                <a:srgbClr val="2C34D7"/>
              </a:solidFill>
              <a:latin typeface="Roboto"/>
            </a:endParaRPr>
          </a:p>
          <a:p>
            <a:pPr marL="571500" indent="-571500">
              <a:buFont typeface="Arial" panose="020B0604020202020204" pitchFamily="34" charset="0"/>
              <a:buChar char="•"/>
            </a:pPr>
            <a:endParaRPr lang="en-US" sz="3600" dirty="0">
              <a:solidFill>
                <a:srgbClr val="2C34D7"/>
              </a:solidFill>
              <a:latin typeface="Roboto"/>
            </a:endParaRPr>
          </a:p>
          <a:p>
            <a:pPr marL="571500" indent="-571500">
              <a:buFont typeface="Arial" panose="020B0604020202020204" pitchFamily="34" charset="0"/>
              <a:buChar char="•"/>
            </a:pPr>
            <a:r>
              <a:rPr lang="en-US" sz="3600" b="1" dirty="0">
                <a:solidFill>
                  <a:srgbClr val="2C34D7"/>
                </a:solidFill>
                <a:latin typeface="Roboto"/>
              </a:rPr>
              <a:t>2.4 </a:t>
            </a:r>
            <a:r>
              <a:rPr lang="en-US" sz="3600" dirty="0" err="1">
                <a:solidFill>
                  <a:srgbClr val="2C34D7"/>
                </a:solidFill>
                <a:latin typeface="Roboto"/>
              </a:rPr>
              <a:t>Alternatyvios</a:t>
            </a:r>
            <a:r>
              <a:rPr lang="en-US" sz="3600" dirty="0">
                <a:solidFill>
                  <a:srgbClr val="2C34D7"/>
                </a:solidFill>
                <a:latin typeface="Roboto"/>
              </a:rPr>
              <a:t> </a:t>
            </a:r>
            <a:r>
              <a:rPr lang="en-US" sz="3600" dirty="0" err="1">
                <a:solidFill>
                  <a:srgbClr val="2C34D7"/>
                </a:solidFill>
                <a:latin typeface="Roboto"/>
              </a:rPr>
              <a:t>medžiagos</a:t>
            </a:r>
            <a:endParaRPr lang="en-US" sz="3600" dirty="0">
              <a:solidFill>
                <a:srgbClr val="2C34D7"/>
              </a:solidFill>
              <a:latin typeface="Roboto"/>
            </a:endParaRPr>
          </a:p>
          <a:p>
            <a:endParaRPr lang="en-US" sz="3600" dirty="0">
              <a:solidFill>
                <a:srgbClr val="2C34D7"/>
              </a:solidFill>
              <a:latin typeface="Roboto"/>
            </a:endParaRPr>
          </a:p>
          <a:p>
            <a:endParaRPr lang="en-US" sz="3600" dirty="0">
              <a:solidFill>
                <a:srgbClr val="2C34D7"/>
              </a:solidFill>
              <a:latin typeface="Roboto"/>
            </a:endParaRPr>
          </a:p>
        </p:txBody>
      </p:sp>
      <p:pic>
        <p:nvPicPr>
          <p:cNvPr id="9" name="939AF575-6AF6-4BB3-9126-7EC897DBCBA2" descr="279A45AE-D265-492E-93B7-E685D366C955">
            <a:extLst>
              <a:ext uri="{FF2B5EF4-FFF2-40B4-BE49-F238E27FC236}">
                <a16:creationId xmlns:a16="http://schemas.microsoft.com/office/drawing/2014/main" id="{95C6D8C0-6BBF-4588-8B72-DDDF2F92A4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50" y="9859582"/>
            <a:ext cx="4038600" cy="85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8942C93-11FB-464E-9E8A-29A0553D46D8}"/>
              </a:ext>
            </a:extLst>
          </p:cNvPr>
          <p:cNvSpPr/>
          <p:nvPr/>
        </p:nvSpPr>
        <p:spPr>
          <a:xfrm>
            <a:off x="522514" y="9303345"/>
            <a:ext cx="5169982" cy="923330"/>
          </a:xfrm>
          <a:prstGeom prst="rect">
            <a:avLst/>
          </a:prstGeom>
        </p:spPr>
        <p:txBody>
          <a:bodyPr wrap="square">
            <a:spAutoFit/>
          </a:bodyPr>
          <a:lstStyle/>
          <a:p>
            <a:pPr rtl="0">
              <a:spcBef>
                <a:spcPts val="0"/>
              </a:spcBef>
              <a:spcAft>
                <a:spcPts val="0"/>
              </a:spcAft>
            </a:pPr>
            <a:r>
              <a:rPr lang="en-US" sz="1800" b="1" i="0" u="none" strike="noStrike" dirty="0">
                <a:solidFill>
                  <a:srgbClr val="2330DC"/>
                </a:solidFill>
                <a:effectLst/>
                <a:latin typeface="Roboto"/>
              </a:rPr>
              <a:t>2023-1-CY01-KA220-HED-000160668</a:t>
            </a:r>
            <a:endParaRPr lang="en-US" b="0" dirty="0">
              <a:effectLst/>
            </a:endParaRPr>
          </a:p>
          <a:p>
            <a:br>
              <a:rPr lang="en-US" b="0" dirty="0">
                <a:effectLst/>
              </a:rPr>
            </a:br>
            <a:endParaRPr lang="en-US" dirty="0"/>
          </a:p>
        </p:txBody>
      </p:sp>
      <p:pic>
        <p:nvPicPr>
          <p:cNvPr id="10" name="Picture 4" descr="https://lh7-rt.googleusercontent.com/slidesz/AGV_vUffSp5bllk2jB8Mwq76zoIQ01fRSpNs5_DCTPNm8ODP69441V8lnW5q8JnDzOQlirFxu4dIlzQ4TuqNLqYCzr04LLPcCsNuS9lfYxSbmVPpkzigG5QocTgeoNODXiJs8x3zSDDKudw59XMQOipYEl8=s2048?key=9qSaRybv1hlA63CeB85maj2S">
            <a:extLst>
              <a:ext uri="{FF2B5EF4-FFF2-40B4-BE49-F238E27FC236}">
                <a16:creationId xmlns:a16="http://schemas.microsoft.com/office/drawing/2014/main" id="{0596A442-CD2A-4401-AADC-169EEE5E2D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5650" y="9769475"/>
            <a:ext cx="3025321" cy="10809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02D9E4B-51D9-4163-B3B5-0A1D446F54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2250" y="9769475"/>
            <a:ext cx="2923491" cy="106773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250" y="2835275"/>
            <a:ext cx="10058400" cy="6985578"/>
          </a:xfrm>
          <a:prstGeom prst="rect">
            <a:avLst/>
          </a:prstGeom>
        </p:spPr>
      </p:pic>
      <p:sp>
        <p:nvSpPr>
          <p:cNvPr id="3" name="TextBox 2"/>
          <p:cNvSpPr txBox="1"/>
          <p:nvPr/>
        </p:nvSpPr>
        <p:spPr>
          <a:xfrm>
            <a:off x="984250" y="1311275"/>
            <a:ext cx="10530447" cy="923330"/>
          </a:xfrm>
          <a:prstGeom prst="rect">
            <a:avLst/>
          </a:prstGeom>
          <a:noFill/>
        </p:spPr>
        <p:txBody>
          <a:bodyPr wrap="none" rtlCol="0">
            <a:spAutoFit/>
          </a:bodyPr>
          <a:lstStyle/>
          <a:p>
            <a:r>
              <a:rPr lang="en-US" sz="5400" b="1" dirty="0" err="1">
                <a:solidFill>
                  <a:srgbClr val="2C34D7"/>
                </a:solidFill>
                <a:latin typeface="Roboto"/>
              </a:rPr>
              <a:t>Ekologiškos</a:t>
            </a:r>
            <a:r>
              <a:rPr lang="en-US" sz="5400" b="1" dirty="0">
                <a:solidFill>
                  <a:srgbClr val="2C34D7"/>
                </a:solidFill>
                <a:latin typeface="Roboto"/>
              </a:rPr>
              <a:t> </a:t>
            </a:r>
            <a:r>
              <a:rPr lang="en-US" sz="5400" b="1" dirty="0" err="1">
                <a:solidFill>
                  <a:srgbClr val="2C34D7"/>
                </a:solidFill>
                <a:latin typeface="Roboto"/>
              </a:rPr>
              <a:t>vilnos</a:t>
            </a:r>
            <a:r>
              <a:rPr lang="en-US" sz="5400" b="1" dirty="0">
                <a:solidFill>
                  <a:srgbClr val="2C34D7"/>
                </a:solidFill>
                <a:latin typeface="Roboto"/>
              </a:rPr>
              <a:t> </a:t>
            </a:r>
            <a:r>
              <a:rPr lang="en-US" sz="5400" b="1" dirty="0" err="1">
                <a:solidFill>
                  <a:srgbClr val="2C34D7"/>
                </a:solidFill>
                <a:latin typeface="Roboto"/>
              </a:rPr>
              <a:t>panaudojimas</a:t>
            </a:r>
            <a:endParaRPr lang="en-US" sz="5400" b="1" dirty="0">
              <a:solidFill>
                <a:srgbClr val="2C34D7"/>
              </a:solidFill>
              <a:latin typeface="Roboto"/>
            </a:endParaRPr>
          </a:p>
        </p:txBody>
      </p:sp>
      <p:sp>
        <p:nvSpPr>
          <p:cNvPr id="4" name="TextBox 3"/>
          <p:cNvSpPr txBox="1"/>
          <p:nvPr/>
        </p:nvSpPr>
        <p:spPr>
          <a:xfrm>
            <a:off x="11652250" y="2606675"/>
            <a:ext cx="7467600" cy="6986528"/>
          </a:xfrm>
          <a:prstGeom prst="rect">
            <a:avLst/>
          </a:prstGeom>
          <a:noFill/>
        </p:spPr>
        <p:txBody>
          <a:bodyPr wrap="square" rtlCol="0">
            <a:spAutoFit/>
          </a:bodyPr>
          <a:lstStyle/>
          <a:p>
            <a:r>
              <a:rPr lang="lt-LT" sz="3200" dirty="0">
                <a:solidFill>
                  <a:srgbClr val="2C34D7"/>
                </a:solidFill>
                <a:latin typeface="Roboto" panose="02000000000000000000" pitchFamily="2" charset="0"/>
                <a:ea typeface="Roboto" panose="02000000000000000000" pitchFamily="2" charset="0"/>
              </a:rPr>
              <a:t>Ekologiška vilna naudojama aukštos kokybės gaminiuose ir tais atvejais, kai rūpinamasi jautria oda:</a:t>
            </a:r>
          </a:p>
          <a:p>
            <a:endParaRPr lang="lt-LT" sz="3200" dirty="0">
              <a:solidFill>
                <a:srgbClr val="2C34D7"/>
              </a:solidFill>
              <a:latin typeface="Roboto" panose="02000000000000000000" pitchFamily="2" charset="0"/>
              <a:ea typeface="Roboto" panose="02000000000000000000" pitchFamily="2" charset="0"/>
            </a:endParaRPr>
          </a:p>
          <a:p>
            <a:pPr marL="457200" indent="-457200">
              <a:buFont typeface="Arial" panose="020B0604020202020204" pitchFamily="34" charset="0"/>
              <a:buChar char="•"/>
            </a:pPr>
            <a:r>
              <a:rPr lang="lt-LT" sz="3200" dirty="0">
                <a:solidFill>
                  <a:srgbClr val="2C34D7"/>
                </a:solidFill>
                <a:latin typeface="Roboto" panose="02000000000000000000" pitchFamily="2" charset="0"/>
                <a:ea typeface="Roboto" panose="02000000000000000000" pitchFamily="2" charset="0"/>
              </a:rPr>
              <a:t>drabužiuose, pavyzdžiui, striukėse, megztiniuose ir aksesuaruose</a:t>
            </a:r>
          </a:p>
          <a:p>
            <a:pPr marL="457200" indent="-457200">
              <a:buFont typeface="Arial" panose="020B0604020202020204" pitchFamily="34" charset="0"/>
              <a:buChar char="•"/>
            </a:pPr>
            <a:endParaRPr lang="lt-LT" sz="3200" dirty="0">
              <a:solidFill>
                <a:srgbClr val="2C34D7"/>
              </a:solidFill>
              <a:latin typeface="Roboto" panose="02000000000000000000" pitchFamily="2" charset="0"/>
              <a:ea typeface="Roboto" panose="02000000000000000000" pitchFamily="2" charset="0"/>
            </a:endParaRPr>
          </a:p>
          <a:p>
            <a:pPr marL="457200" indent="-457200">
              <a:buFont typeface="Arial" panose="020B0604020202020204" pitchFamily="34" charset="0"/>
              <a:buChar char="•"/>
            </a:pPr>
            <a:r>
              <a:rPr lang="lt-LT" sz="3200" dirty="0">
                <a:solidFill>
                  <a:srgbClr val="2C34D7"/>
                </a:solidFill>
                <a:latin typeface="Roboto" panose="02000000000000000000" pitchFamily="2" charset="0"/>
                <a:ea typeface="Roboto" panose="02000000000000000000" pitchFamily="2" charset="0"/>
              </a:rPr>
              <a:t>vaikų drabužiams ir aksesuarams</a:t>
            </a:r>
          </a:p>
          <a:p>
            <a:pPr marL="457200" indent="-457200">
              <a:buFont typeface="Arial" panose="020B0604020202020204" pitchFamily="34" charset="0"/>
              <a:buChar char="•"/>
            </a:pPr>
            <a:endParaRPr lang="lt-LT" sz="3200" dirty="0">
              <a:solidFill>
                <a:srgbClr val="2C34D7"/>
              </a:solidFill>
              <a:latin typeface="Roboto" panose="02000000000000000000" pitchFamily="2" charset="0"/>
              <a:ea typeface="Roboto" panose="02000000000000000000" pitchFamily="2" charset="0"/>
            </a:endParaRPr>
          </a:p>
          <a:p>
            <a:pPr marL="457200" indent="-457200">
              <a:buFont typeface="Arial" panose="020B0604020202020204" pitchFamily="34" charset="0"/>
              <a:buChar char="•"/>
            </a:pPr>
            <a:r>
              <a:rPr lang="lt-LT" sz="3200" dirty="0">
                <a:solidFill>
                  <a:srgbClr val="2C34D7"/>
                </a:solidFill>
                <a:latin typeface="Roboto" panose="02000000000000000000" pitchFamily="2" charset="0"/>
                <a:ea typeface="Roboto" panose="02000000000000000000" pitchFamily="2" charset="0"/>
              </a:rPr>
              <a:t>patalynėje, įskaitant čiužinius, pagalves ir antklodes.</a:t>
            </a:r>
          </a:p>
          <a:p>
            <a:pPr marL="457200" indent="-457200">
              <a:buFont typeface="Arial" panose="020B0604020202020204" pitchFamily="34" charset="0"/>
              <a:buChar char="•"/>
            </a:pPr>
            <a:endParaRPr lang="lt-LT" sz="3200" dirty="0">
              <a:solidFill>
                <a:srgbClr val="2C34D7"/>
              </a:solidFill>
              <a:latin typeface="Roboto" panose="02000000000000000000" pitchFamily="2" charset="0"/>
              <a:ea typeface="Roboto" panose="02000000000000000000" pitchFamily="2" charset="0"/>
            </a:endParaRPr>
          </a:p>
          <a:p>
            <a:pPr marL="457200" indent="-457200">
              <a:buFont typeface="Arial" panose="020B0604020202020204" pitchFamily="34" charset="0"/>
              <a:buChar char="•"/>
            </a:pPr>
            <a:r>
              <a:rPr lang="lt-LT" sz="3200" dirty="0">
                <a:solidFill>
                  <a:srgbClr val="2C34D7"/>
                </a:solidFill>
                <a:latin typeface="Roboto" panose="02000000000000000000" pitchFamily="2" charset="0"/>
                <a:ea typeface="Roboto" panose="02000000000000000000" pitchFamily="2" charset="0"/>
              </a:rPr>
              <a:t>interjero dekorui, kilimėliams, apmušalams ir pagalvėlėms.</a:t>
            </a:r>
            <a:endParaRPr lang="en-US" sz="3600" dirty="0">
              <a:solidFill>
                <a:srgbClr val="2C34D7"/>
              </a:solidFill>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120EEA8B-0FFD-41B8-9347-C647A6FD6011}"/>
              </a:ext>
            </a:extLst>
          </p:cNvPr>
          <p:cNvSpPr/>
          <p:nvPr/>
        </p:nvSpPr>
        <p:spPr>
          <a:xfrm>
            <a:off x="831850" y="9970407"/>
            <a:ext cx="3268844" cy="369332"/>
          </a:xfrm>
          <a:prstGeom prst="rect">
            <a:avLst/>
          </a:prstGeom>
        </p:spPr>
        <p:txBody>
          <a:bodyPr wrap="none">
            <a:spAutoFit/>
          </a:bodyPr>
          <a:lstStyle/>
          <a:p>
            <a:r>
              <a:rPr lang="lt-LT" b="0" i="0" dirty="0">
                <a:solidFill>
                  <a:srgbClr val="000000"/>
                </a:solidFill>
                <a:effectLst/>
                <a:latin typeface="-apple-system"/>
              </a:rPr>
              <a:t>Foto: </a:t>
            </a:r>
            <a:r>
              <a:rPr lang="en-US" b="0" i="0" dirty="0" err="1">
                <a:effectLst/>
                <a:latin typeface="-apple-system"/>
                <a:hlinkClick r:id="rId3"/>
              </a:rPr>
              <a:t>Jørgen</a:t>
            </a:r>
            <a:r>
              <a:rPr lang="en-US" b="0" i="0" dirty="0">
                <a:effectLst/>
                <a:latin typeface="-apple-system"/>
                <a:hlinkClick r:id="rId3"/>
              </a:rPr>
              <a:t> </a:t>
            </a:r>
            <a:r>
              <a:rPr lang="en-US" b="0" i="0" dirty="0" err="1">
                <a:effectLst/>
                <a:latin typeface="-apple-system"/>
                <a:hlinkClick r:id="rId3"/>
              </a:rPr>
              <a:t>Håland</a:t>
            </a:r>
            <a:r>
              <a:rPr lang="en-US" b="0" i="0" dirty="0">
                <a:solidFill>
                  <a:srgbClr val="000000"/>
                </a:solidFill>
                <a:effectLst/>
                <a:latin typeface="-apple-system"/>
              </a:rPr>
              <a:t> on </a:t>
            </a:r>
            <a:r>
              <a:rPr lang="en-US" b="0" i="0" dirty="0" err="1">
                <a:effectLst/>
                <a:latin typeface="-apple-system"/>
                <a:hlinkClick r:id="rId4"/>
              </a:rPr>
              <a:t>Unsplash</a:t>
            </a:r>
            <a:endParaRPr lang="en-US" dirty="0"/>
          </a:p>
        </p:txBody>
      </p:sp>
    </p:spTree>
    <p:extLst>
      <p:ext uri="{BB962C8B-B14F-4D97-AF65-F5344CB8AC3E}">
        <p14:creationId xmlns:p14="http://schemas.microsoft.com/office/powerpoint/2010/main" val="2032456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204" y="930275"/>
            <a:ext cx="9808845" cy="1661993"/>
          </a:xfrm>
        </p:spPr>
        <p:txBody>
          <a:bodyPr/>
          <a:lstStyle/>
          <a:p>
            <a:r>
              <a:rPr lang="en-US" sz="5400" b="1" dirty="0">
                <a:solidFill>
                  <a:schemeClr val="bg1"/>
                </a:solidFill>
              </a:rPr>
              <a:t>2.4 </a:t>
            </a:r>
            <a:r>
              <a:rPr lang="en-US" sz="5400" b="1" dirty="0" err="1">
                <a:solidFill>
                  <a:schemeClr val="bg1"/>
                </a:solidFill>
              </a:rPr>
              <a:t>Alternatyvios</a:t>
            </a:r>
            <a:r>
              <a:rPr lang="en-US" sz="5400" b="1" dirty="0">
                <a:solidFill>
                  <a:schemeClr val="bg1"/>
                </a:solidFill>
              </a:rPr>
              <a:t> </a:t>
            </a:r>
            <a:r>
              <a:rPr lang="en-US" sz="5400" b="1" dirty="0" err="1">
                <a:solidFill>
                  <a:schemeClr val="bg1"/>
                </a:solidFill>
              </a:rPr>
              <a:t>medžiagos</a:t>
            </a:r>
            <a:br>
              <a:rPr lang="en-US" sz="5400" b="1" dirty="0">
                <a:solidFill>
                  <a:schemeClr val="bg1"/>
                </a:solidFill>
              </a:rPr>
            </a:br>
            <a:endParaRPr lang="en-US" sz="5400" b="1" dirty="0">
              <a:solidFill>
                <a:schemeClr val="bg1"/>
              </a:solidFill>
            </a:endParaRPr>
          </a:p>
        </p:txBody>
      </p:sp>
      <p:sp>
        <p:nvSpPr>
          <p:cNvPr id="3" name="Text Placeholder 2"/>
          <p:cNvSpPr>
            <a:spLocks noGrp="1"/>
          </p:cNvSpPr>
          <p:nvPr>
            <p:ph type="body" idx="1"/>
          </p:nvPr>
        </p:nvSpPr>
        <p:spPr>
          <a:xfrm>
            <a:off x="1005205" y="2601150"/>
            <a:ext cx="18093690" cy="6647974"/>
          </a:xfrm>
        </p:spPr>
        <p:txBody>
          <a:bodyPr/>
          <a:lstStyle/>
          <a:p>
            <a:pPr marL="285750" indent="-285750">
              <a:buFont typeface="Arial" panose="020B0604020202020204" pitchFamily="34" charset="0"/>
              <a:buChar char="•"/>
            </a:pPr>
            <a:r>
              <a:rPr lang="lt-LT" sz="3600" dirty="0">
                <a:solidFill>
                  <a:schemeClr val="bg1"/>
                </a:solidFill>
                <a:latin typeface="Roboto"/>
              </a:rPr>
              <a:t>Tradiciniai pluoštai ir jų gamybos procesas daro didžiulį poveikį mūsų aplinkai. Dėl </a:t>
            </a:r>
            <a:r>
              <a:rPr lang="lt-LT" sz="3600" dirty="0">
                <a:solidFill>
                  <a:srgbClr val="FDA800"/>
                </a:solidFill>
                <a:latin typeface="Roboto"/>
              </a:rPr>
              <a:t>perteklinio energijos, vandens ir cheminių medžiagų naudojimo </a:t>
            </a:r>
            <a:r>
              <a:rPr lang="lt-LT" sz="3600" dirty="0">
                <a:solidFill>
                  <a:schemeClr val="bg1"/>
                </a:solidFill>
                <a:latin typeface="Roboto"/>
              </a:rPr>
              <a:t>atsirado alternatyvių pluoštų ir audinių poreikis. Pluoštų, kurie gali sumažinti pirminių išteklių poreikį ir sumažinti atliekų kiekį.</a:t>
            </a:r>
          </a:p>
          <a:p>
            <a:pPr marL="285750" indent="-285750">
              <a:buFont typeface="Arial" panose="020B0604020202020204" pitchFamily="34" charset="0"/>
              <a:buChar char="•"/>
            </a:pPr>
            <a:endParaRPr lang="lt-LT" sz="3600" dirty="0">
              <a:solidFill>
                <a:schemeClr val="bg1"/>
              </a:solidFill>
              <a:latin typeface="Roboto"/>
            </a:endParaRPr>
          </a:p>
          <a:p>
            <a:pPr marL="285750" indent="-285750">
              <a:buFont typeface="Arial" panose="020B0604020202020204" pitchFamily="34" charset="0"/>
              <a:buChar char="•"/>
            </a:pPr>
            <a:r>
              <a:rPr lang="lt-LT" sz="3600" dirty="0">
                <a:solidFill>
                  <a:schemeClr val="bg1"/>
                </a:solidFill>
                <a:latin typeface="Roboto"/>
              </a:rPr>
              <a:t>Iš lapų, šalutinių produktų ir maisto atliekų sukurti nauji alternatyvūs pluoštai, kurie naudojami madingiems drabužiams ir aksesuarams gaminti. Atliekų naudojimas prisideda prie žiedinės ekonomikos kūrimo.</a:t>
            </a:r>
          </a:p>
          <a:p>
            <a:pPr marL="285750" indent="-285750">
              <a:buFont typeface="Arial" panose="020B0604020202020204" pitchFamily="34" charset="0"/>
              <a:buChar char="•"/>
            </a:pPr>
            <a:endParaRPr lang="lt-LT" sz="3600" dirty="0">
              <a:solidFill>
                <a:schemeClr val="bg1"/>
              </a:solidFill>
              <a:latin typeface="Roboto"/>
            </a:endParaRPr>
          </a:p>
          <a:p>
            <a:pPr marL="285750" indent="-285750">
              <a:buFont typeface="Arial" panose="020B0604020202020204" pitchFamily="34" charset="0"/>
              <a:buChar char="•"/>
            </a:pPr>
            <a:r>
              <a:rPr lang="lt-LT" sz="3600" dirty="0">
                <a:solidFill>
                  <a:schemeClr val="bg1"/>
                </a:solidFill>
                <a:latin typeface="Roboto"/>
              </a:rPr>
              <a:t> Šių pluoštų gamybos procese paprastai sunaudojama mažiau vandens, energijos ir cheminių medžiagų.</a:t>
            </a:r>
          </a:p>
          <a:p>
            <a:pPr marL="285750" indent="-285750">
              <a:buFont typeface="Arial" panose="020B0604020202020204" pitchFamily="34" charset="0"/>
              <a:buChar char="•"/>
            </a:pPr>
            <a:endParaRPr lang="en-US" sz="3600" dirty="0">
              <a:solidFill>
                <a:schemeClr val="bg1"/>
              </a:solidFill>
              <a:latin typeface="Roboto"/>
            </a:endParaRPr>
          </a:p>
        </p:txBody>
      </p:sp>
    </p:spTree>
    <p:extLst>
      <p:ext uri="{BB962C8B-B14F-4D97-AF65-F5344CB8AC3E}">
        <p14:creationId xmlns:p14="http://schemas.microsoft.com/office/powerpoint/2010/main" val="612204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850" y="1387475"/>
            <a:ext cx="6141084" cy="830997"/>
          </a:xfrm>
        </p:spPr>
        <p:txBody>
          <a:bodyPr/>
          <a:lstStyle/>
          <a:p>
            <a:r>
              <a:rPr lang="en-US" sz="5400" b="1" dirty="0">
                <a:solidFill>
                  <a:srgbClr val="2C34D7"/>
                </a:solidFill>
              </a:rPr>
              <a:t>LAPŲ ODA</a:t>
            </a:r>
          </a:p>
        </p:txBody>
      </p:sp>
      <p:sp>
        <p:nvSpPr>
          <p:cNvPr id="4" name="Content Placeholder 2"/>
          <p:cNvSpPr>
            <a:spLocks noGrp="1"/>
          </p:cNvSpPr>
          <p:nvPr>
            <p:ph type="subTitle" idx="4"/>
          </p:nvPr>
        </p:nvSpPr>
        <p:spPr>
          <a:xfrm>
            <a:off x="1212850" y="3063875"/>
            <a:ext cx="17830800" cy="7467600"/>
          </a:xfrm>
        </p:spPr>
        <p:txBody>
          <a:bodyPr>
            <a:noAutofit/>
          </a:bodyPr>
          <a:lstStyle/>
          <a:p>
            <a:r>
              <a:rPr lang="lt-LT" sz="3600" dirty="0">
                <a:solidFill>
                  <a:srgbClr val="2C34D7"/>
                </a:solidFill>
                <a:latin typeface="Roboto"/>
              </a:rPr>
              <a:t>Lapų oda yra biologinė odos alternatyva, kuriai naudojami </a:t>
            </a:r>
            <a:r>
              <a:rPr lang="lt-LT" sz="3600" dirty="0" err="1">
                <a:solidFill>
                  <a:srgbClr val="2C34D7"/>
                </a:solidFill>
                <a:latin typeface="Roboto"/>
              </a:rPr>
              <a:t>tikmedžio</a:t>
            </a:r>
            <a:r>
              <a:rPr lang="lt-LT" sz="3600" dirty="0">
                <a:solidFill>
                  <a:srgbClr val="2C34D7"/>
                </a:solidFill>
                <a:latin typeface="Roboto"/>
              </a:rPr>
              <a:t> lapai. Ji yra tvirta, lanksti ir atspari vandeniui, pasižymi natūraliu lapų dizainu.</a:t>
            </a:r>
          </a:p>
          <a:p>
            <a:endParaRPr lang="lt-LT" sz="3600" dirty="0">
              <a:solidFill>
                <a:srgbClr val="2C34D7"/>
              </a:solidFill>
              <a:latin typeface="Roboto"/>
            </a:endParaRPr>
          </a:p>
          <a:p>
            <a:r>
              <a:rPr lang="lt-LT" sz="3600" dirty="0">
                <a:solidFill>
                  <a:srgbClr val="2C34D7"/>
                </a:solidFill>
                <a:latin typeface="Roboto"/>
              </a:rPr>
              <a:t>Gamybos procesas:</a:t>
            </a:r>
          </a:p>
          <a:p>
            <a:pPr marL="571500" indent="-571500">
              <a:buFont typeface="Arial" panose="020B0604020202020204" pitchFamily="34" charset="0"/>
              <a:buChar char="•"/>
            </a:pPr>
            <a:r>
              <a:rPr lang="lt-LT" sz="3600" dirty="0">
                <a:solidFill>
                  <a:srgbClr val="2C34D7"/>
                </a:solidFill>
                <a:latin typeface="Roboto"/>
              </a:rPr>
              <a:t>Nukritę lapai surenkami nuo žemės, todėl medžiui nedaroma jokia žala.</a:t>
            </a:r>
          </a:p>
          <a:p>
            <a:pPr marL="571500" indent="-571500">
              <a:buFont typeface="Arial" panose="020B0604020202020204" pitchFamily="34" charset="0"/>
              <a:buChar char="•"/>
            </a:pPr>
            <a:r>
              <a:rPr lang="lt-LT" sz="3600" dirty="0">
                <a:solidFill>
                  <a:srgbClr val="2C34D7"/>
                </a:solidFill>
                <a:latin typeface="Roboto"/>
              </a:rPr>
              <a:t>Lapai mirkomi vandenyje, nudažomi ir išdžiovinami lygiai vienas ant kito. Tai padeda lapams sukibti, todėl gaunami didesni medžiagos lakštai. </a:t>
            </a:r>
          </a:p>
          <a:p>
            <a:pPr marL="571500" indent="-571500">
              <a:buFont typeface="Arial" panose="020B0604020202020204" pitchFamily="34" charset="0"/>
              <a:buChar char="•"/>
            </a:pPr>
            <a:r>
              <a:rPr lang="lt-LT" sz="3600" dirty="0">
                <a:solidFill>
                  <a:srgbClr val="2C34D7"/>
                </a:solidFill>
                <a:latin typeface="Roboto"/>
              </a:rPr>
              <a:t>Medvilnė susiuvama kaip pagrindas, kad būtų tvirtesnė ir struktūriškesnė.</a:t>
            </a:r>
          </a:p>
          <a:p>
            <a:pPr marL="571500" indent="-571500">
              <a:buFont typeface="Arial" panose="020B0604020202020204" pitchFamily="34" charset="0"/>
              <a:buChar char="•"/>
            </a:pPr>
            <a:r>
              <a:rPr lang="lt-LT" sz="3600" dirty="0">
                <a:solidFill>
                  <a:srgbClr val="2C34D7"/>
                </a:solidFill>
                <a:latin typeface="Roboto"/>
              </a:rPr>
              <a:t>Kad medžiaga būtų atspari vandeniui ir ilgaamžė, klijuojama BOPP plėvelė.</a:t>
            </a:r>
          </a:p>
          <a:p>
            <a:endParaRPr lang="lt-LT" sz="3600" dirty="0">
              <a:solidFill>
                <a:srgbClr val="2C34D7"/>
              </a:solidFill>
              <a:latin typeface="Roboto"/>
            </a:endParaRPr>
          </a:p>
          <a:p>
            <a:r>
              <a:rPr lang="lt-LT" sz="3600" dirty="0">
                <a:solidFill>
                  <a:srgbClr val="2C34D7"/>
                </a:solidFill>
                <a:latin typeface="Roboto"/>
              </a:rPr>
              <a:t>Iš lapų odos gaminami krepšiai ir piniginės. </a:t>
            </a:r>
            <a:endParaRPr lang="en-US" sz="3600" dirty="0">
              <a:solidFill>
                <a:srgbClr val="2C34D7"/>
              </a:solidFill>
              <a:latin typeface="Roboto"/>
            </a:endParaRPr>
          </a:p>
        </p:txBody>
      </p:sp>
    </p:spTree>
    <p:extLst>
      <p:ext uri="{BB962C8B-B14F-4D97-AF65-F5344CB8AC3E}">
        <p14:creationId xmlns:p14="http://schemas.microsoft.com/office/powerpoint/2010/main" val="630648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850" y="1387475"/>
            <a:ext cx="9982200" cy="830997"/>
          </a:xfrm>
        </p:spPr>
        <p:txBody>
          <a:bodyPr/>
          <a:lstStyle/>
          <a:p>
            <a:r>
              <a:rPr lang="lt-LT" sz="5400" b="1" dirty="0">
                <a:solidFill>
                  <a:srgbClr val="2C34D7"/>
                </a:solidFill>
              </a:rPr>
              <a:t>GRYBŲ ODA</a:t>
            </a:r>
            <a:endParaRPr lang="en-US" sz="5400" b="1" dirty="0">
              <a:solidFill>
                <a:srgbClr val="2C34D7"/>
              </a:solidFill>
            </a:endParaRPr>
          </a:p>
        </p:txBody>
      </p:sp>
      <p:sp>
        <p:nvSpPr>
          <p:cNvPr id="5" name="Content Placeholder 2"/>
          <p:cNvSpPr>
            <a:spLocks noGrp="1"/>
          </p:cNvSpPr>
          <p:nvPr>
            <p:ph type="subTitle" idx="4"/>
          </p:nvPr>
        </p:nvSpPr>
        <p:spPr>
          <a:xfrm>
            <a:off x="1212850" y="3063875"/>
            <a:ext cx="17830800" cy="7467600"/>
          </a:xfrm>
        </p:spPr>
        <p:txBody>
          <a:bodyPr>
            <a:normAutofit/>
          </a:bodyPr>
          <a:lstStyle/>
          <a:p>
            <a:r>
              <a:rPr lang="lt-LT" sz="3600" dirty="0">
                <a:solidFill>
                  <a:srgbClr val="2C34D7"/>
                </a:solidFill>
                <a:latin typeface="Roboto"/>
              </a:rPr>
              <a:t>Grybų oda yra ekologiška odos alternatyva. Ji sukurta taip, kad būtų neutrali anglies dioksido atžvilgiu ir darytų minimalų poveikį aplinkai. Ji yra minkšta ir elastinga, tačiau tvirta ir patvari, todėl tinka drabužiams, aksesuarams ir apmušalams gaminti. Pagrindinė kūrėja - „</a:t>
            </a:r>
            <a:r>
              <a:rPr lang="lt-LT" sz="3600" dirty="0" err="1">
                <a:solidFill>
                  <a:srgbClr val="2C34D7"/>
                </a:solidFill>
                <a:latin typeface="Roboto"/>
              </a:rPr>
              <a:t>Bolt</a:t>
            </a:r>
            <a:r>
              <a:rPr lang="lt-LT" sz="3600" dirty="0">
                <a:solidFill>
                  <a:srgbClr val="2C34D7"/>
                </a:solidFill>
                <a:latin typeface="Roboto"/>
              </a:rPr>
              <a:t> </a:t>
            </a:r>
            <a:r>
              <a:rPr lang="lt-LT" sz="3600" dirty="0" err="1">
                <a:solidFill>
                  <a:srgbClr val="2C34D7"/>
                </a:solidFill>
                <a:latin typeface="Roboto"/>
              </a:rPr>
              <a:t>Threads</a:t>
            </a:r>
            <a:r>
              <a:rPr lang="lt-LT" sz="3600" dirty="0">
                <a:solidFill>
                  <a:srgbClr val="2C34D7"/>
                </a:solidFill>
                <a:latin typeface="Roboto"/>
              </a:rPr>
              <a:t>“.</a:t>
            </a:r>
          </a:p>
          <a:p>
            <a:endParaRPr lang="lt-LT" sz="3600" dirty="0">
              <a:solidFill>
                <a:srgbClr val="2C34D7"/>
              </a:solidFill>
              <a:latin typeface="Roboto"/>
            </a:endParaRPr>
          </a:p>
          <a:p>
            <a:r>
              <a:rPr lang="lt-LT" sz="3600" dirty="0">
                <a:solidFill>
                  <a:srgbClr val="2C34D7"/>
                </a:solidFill>
                <a:latin typeface="Roboto"/>
              </a:rPr>
              <a:t>Gamybos procesas:</a:t>
            </a:r>
          </a:p>
          <a:p>
            <a:pPr marL="571500" indent="-571500">
              <a:buFont typeface="Arial" panose="020B0604020202020204" pitchFamily="34" charset="0"/>
              <a:buChar char="•"/>
            </a:pPr>
            <a:r>
              <a:rPr lang="lt-LT" sz="3600" dirty="0">
                <a:solidFill>
                  <a:srgbClr val="2C34D7"/>
                </a:solidFill>
                <a:latin typeface="Roboto"/>
              </a:rPr>
              <a:t>Pagaminta iš grybų ląstelių. Ląstelės jungiasi tarpusavyje ir sudaro šaknų struktūrą, sudarytą iš pūkuotų siūlų.</a:t>
            </a:r>
          </a:p>
          <a:p>
            <a:pPr marL="571500" indent="-571500">
              <a:buFont typeface="Arial" panose="020B0604020202020204" pitchFamily="34" charset="0"/>
              <a:buChar char="•"/>
            </a:pPr>
            <a:r>
              <a:rPr lang="lt-LT" sz="3600" dirty="0">
                <a:solidFill>
                  <a:srgbClr val="2C34D7"/>
                </a:solidFill>
                <a:latin typeface="Roboto"/>
              </a:rPr>
              <a:t>Medžiaga išgaunama subrendus, tada rauginama ir dažoma, o galiausiai paverčiama į odai panašią medžiagą.</a:t>
            </a:r>
          </a:p>
          <a:p>
            <a:pPr marL="571500" indent="-571500">
              <a:buFont typeface="Arial" panose="020B0604020202020204" pitchFamily="34" charset="0"/>
              <a:buChar char="•"/>
            </a:pPr>
            <a:endParaRPr lang="en-US" sz="3600" b="1" dirty="0">
              <a:solidFill>
                <a:srgbClr val="2C34D7"/>
              </a:solidFill>
              <a:latin typeface="Roboto"/>
            </a:endParaRPr>
          </a:p>
          <a:p>
            <a:r>
              <a:rPr lang="lt-LT" sz="3600" dirty="0">
                <a:solidFill>
                  <a:srgbClr val="EB1C24"/>
                </a:solidFill>
              </a:rPr>
              <a:t>Žiūrėkite privalomą vaizdo įrašą: </a:t>
            </a:r>
            <a:r>
              <a:rPr lang="en-US" sz="3200" dirty="0">
                <a:solidFill>
                  <a:srgbClr val="EB1C24"/>
                </a:solidFill>
                <a:latin typeface="Roboto"/>
              </a:rPr>
              <a:t>Stella McCartney And Bolt Threads: The World’s First </a:t>
            </a:r>
            <a:r>
              <a:rPr lang="en-US" sz="3200" dirty="0" err="1">
                <a:solidFill>
                  <a:srgbClr val="EB1C24"/>
                </a:solidFill>
                <a:latin typeface="Roboto"/>
              </a:rPr>
              <a:t>Mylo</a:t>
            </a:r>
            <a:r>
              <a:rPr lang="en-US" sz="3200" dirty="0">
                <a:solidFill>
                  <a:srgbClr val="EB1C24"/>
                </a:solidFill>
                <a:latin typeface="Roboto"/>
              </a:rPr>
              <a:t>™️ Vegan Mushroom Leather</a:t>
            </a:r>
          </a:p>
          <a:p>
            <a:endParaRPr lang="en-US" sz="3600" b="1" dirty="0">
              <a:solidFill>
                <a:srgbClr val="2C34D7"/>
              </a:solidFill>
              <a:latin typeface="Roboto"/>
            </a:endParaRPr>
          </a:p>
          <a:p>
            <a:endParaRPr lang="en-US" sz="3600" b="1" dirty="0">
              <a:solidFill>
                <a:srgbClr val="2C34D7"/>
              </a:solidFill>
              <a:latin typeface="Roboto"/>
            </a:endParaRPr>
          </a:p>
          <a:p>
            <a:pPr>
              <a:buFontTx/>
              <a:buChar char="-"/>
            </a:pPr>
            <a:endParaRPr lang="en-US" sz="3600" dirty="0">
              <a:solidFill>
                <a:srgbClr val="2C34D7"/>
              </a:solidFill>
              <a:latin typeface="Roboto"/>
            </a:endParaRPr>
          </a:p>
          <a:p>
            <a:pPr>
              <a:buFontTx/>
              <a:buChar char="-"/>
            </a:pPr>
            <a:endParaRPr lang="en-US" sz="3600" dirty="0">
              <a:solidFill>
                <a:srgbClr val="2C34D7"/>
              </a:solidFill>
              <a:latin typeface="Roboto"/>
            </a:endParaRPr>
          </a:p>
          <a:p>
            <a:pPr>
              <a:buFontTx/>
              <a:buChar char="-"/>
            </a:pPr>
            <a:endParaRPr lang="en-US" sz="3600" dirty="0">
              <a:solidFill>
                <a:srgbClr val="2C34D7"/>
              </a:solidFill>
              <a:latin typeface="Roboto"/>
            </a:endParaRPr>
          </a:p>
          <a:p>
            <a:pPr marL="0" indent="0">
              <a:buNone/>
            </a:pPr>
            <a:endParaRPr lang="en-US" sz="3600" dirty="0">
              <a:solidFill>
                <a:srgbClr val="2C34D7"/>
              </a:solidFill>
              <a:latin typeface="Roboto"/>
            </a:endParaRPr>
          </a:p>
        </p:txBody>
      </p:sp>
    </p:spTree>
    <p:extLst>
      <p:ext uri="{BB962C8B-B14F-4D97-AF65-F5344CB8AC3E}">
        <p14:creationId xmlns:p14="http://schemas.microsoft.com/office/powerpoint/2010/main" val="2016734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2250" y="1006475"/>
            <a:ext cx="9860864" cy="830997"/>
          </a:xfrm>
        </p:spPr>
        <p:txBody>
          <a:bodyPr/>
          <a:lstStyle/>
          <a:p>
            <a:r>
              <a:rPr lang="lt-LT" sz="5400" b="1" dirty="0">
                <a:solidFill>
                  <a:srgbClr val="2C34D7"/>
                </a:solidFill>
              </a:rPr>
              <a:t>ANANASO ODA</a:t>
            </a:r>
            <a:endParaRPr lang="en-US" sz="5400" b="1" dirty="0">
              <a:solidFill>
                <a:srgbClr val="2C34D7"/>
              </a:solidFill>
            </a:endParaRPr>
          </a:p>
        </p:txBody>
      </p:sp>
      <p:sp>
        <p:nvSpPr>
          <p:cNvPr id="4" name="Rectangle 3"/>
          <p:cNvSpPr/>
          <p:nvPr/>
        </p:nvSpPr>
        <p:spPr>
          <a:xfrm>
            <a:off x="7835900" y="2987675"/>
            <a:ext cx="10591800" cy="7602081"/>
          </a:xfrm>
          <a:prstGeom prst="rect">
            <a:avLst/>
          </a:prstGeom>
        </p:spPr>
        <p:txBody>
          <a:bodyPr wrap="square">
            <a:spAutoFit/>
          </a:bodyPr>
          <a:lstStyle/>
          <a:p>
            <a:r>
              <a:rPr lang="lt-LT" sz="3600" dirty="0">
                <a:solidFill>
                  <a:srgbClr val="2C34D7"/>
                </a:solidFill>
                <a:latin typeface="Roboto"/>
              </a:rPr>
              <a:t>Ananasų oda - tai </a:t>
            </a:r>
            <a:r>
              <a:rPr lang="lt-LT" sz="3600" dirty="0" err="1">
                <a:solidFill>
                  <a:srgbClr val="2C34D7"/>
                </a:solidFill>
                <a:latin typeface="Roboto"/>
              </a:rPr>
              <a:t>veganiška</a:t>
            </a:r>
            <a:r>
              <a:rPr lang="lt-LT" sz="3600" dirty="0">
                <a:solidFill>
                  <a:srgbClr val="2C34D7"/>
                </a:solidFill>
                <a:latin typeface="Roboto"/>
              </a:rPr>
              <a:t> oda, pagaminta iš </a:t>
            </a:r>
            <a:r>
              <a:rPr lang="lt-LT" sz="3600" dirty="0">
                <a:solidFill>
                  <a:srgbClr val="EB1C24"/>
                </a:solidFill>
                <a:latin typeface="Roboto"/>
              </a:rPr>
              <a:t>ananasų lapų</a:t>
            </a:r>
            <a:r>
              <a:rPr lang="lt-LT" sz="3600" dirty="0">
                <a:solidFill>
                  <a:srgbClr val="2C34D7"/>
                </a:solidFill>
                <a:latin typeface="Roboto"/>
              </a:rPr>
              <a:t>, kurie laikomi žemės ūkio atliekomis. Ją išrado Dr. </a:t>
            </a:r>
            <a:r>
              <a:rPr lang="lt-LT" sz="3600" dirty="0" err="1">
                <a:solidFill>
                  <a:srgbClr val="2C34D7"/>
                </a:solidFill>
                <a:latin typeface="Roboto"/>
              </a:rPr>
              <a:t>Carmen</a:t>
            </a:r>
            <a:r>
              <a:rPr lang="lt-LT" sz="3600" dirty="0">
                <a:solidFill>
                  <a:srgbClr val="2C34D7"/>
                </a:solidFill>
                <a:latin typeface="Roboto"/>
              </a:rPr>
              <a:t> </a:t>
            </a:r>
            <a:r>
              <a:rPr lang="lt-LT" sz="3600" dirty="0" err="1">
                <a:solidFill>
                  <a:srgbClr val="2C34D7"/>
                </a:solidFill>
                <a:latin typeface="Roboto"/>
              </a:rPr>
              <a:t>Hijosa</a:t>
            </a:r>
            <a:r>
              <a:rPr lang="lt-LT" sz="3600" dirty="0">
                <a:solidFill>
                  <a:srgbClr val="2C34D7"/>
                </a:solidFill>
                <a:latin typeface="Roboto"/>
              </a:rPr>
              <a:t>. Teisės į „</a:t>
            </a:r>
            <a:r>
              <a:rPr lang="lt-LT" sz="3600" dirty="0" err="1">
                <a:solidFill>
                  <a:srgbClr val="2C34D7"/>
                </a:solidFill>
                <a:latin typeface="Roboto"/>
              </a:rPr>
              <a:t>Pinatex</a:t>
            </a:r>
            <a:r>
              <a:rPr lang="lt-LT" sz="3600" dirty="0">
                <a:solidFill>
                  <a:srgbClr val="2C34D7"/>
                </a:solidFill>
                <a:latin typeface="Roboto"/>
              </a:rPr>
              <a:t>“ priklauso jos įmonei „Ananas Anam“.</a:t>
            </a:r>
          </a:p>
          <a:p>
            <a:endParaRPr lang="lt-LT" sz="3600" dirty="0">
              <a:solidFill>
                <a:srgbClr val="2C34D7"/>
              </a:solidFill>
              <a:latin typeface="Roboto"/>
            </a:endParaRPr>
          </a:p>
          <a:p>
            <a:r>
              <a:rPr lang="lt-LT" sz="3600" dirty="0" err="1">
                <a:solidFill>
                  <a:srgbClr val="2C34D7"/>
                </a:solidFill>
                <a:latin typeface="Roboto"/>
              </a:rPr>
              <a:t>Piñatex</a:t>
            </a:r>
            <a:r>
              <a:rPr lang="lt-LT" sz="3600" dirty="0">
                <a:solidFill>
                  <a:srgbClr val="2C34D7"/>
                </a:solidFill>
                <a:latin typeface="Roboto"/>
              </a:rPr>
              <a:t> galima naudoti madai, aksesuarams ir apmušalams</a:t>
            </a:r>
          </a:p>
          <a:p>
            <a:endParaRPr lang="lt-LT" sz="3600" dirty="0">
              <a:solidFill>
                <a:srgbClr val="2C34D7"/>
              </a:solidFill>
              <a:latin typeface="Roboto"/>
            </a:endParaRPr>
          </a:p>
          <a:p>
            <a:endParaRPr lang="lt-LT" sz="3600" dirty="0">
              <a:solidFill>
                <a:srgbClr val="2C34D7"/>
              </a:solidFill>
              <a:latin typeface="Roboto"/>
            </a:endParaRPr>
          </a:p>
          <a:p>
            <a:r>
              <a:rPr lang="lt-LT" sz="2800" dirty="0">
                <a:solidFill>
                  <a:srgbClr val="EB1C24"/>
                </a:solidFill>
                <a:latin typeface="Roboto"/>
              </a:rPr>
              <a:t>Daugiau reikalingos informacijos rasite čia: „</a:t>
            </a:r>
            <a:r>
              <a:rPr lang="en-US" sz="2800" i="1" dirty="0">
                <a:solidFill>
                  <a:srgbClr val="EB1C24"/>
                </a:solidFill>
                <a:latin typeface="Roboto"/>
              </a:rPr>
              <a:t>Ananas </a:t>
            </a:r>
            <a:r>
              <a:rPr lang="en-US" sz="2800" i="1" dirty="0" err="1">
                <a:solidFill>
                  <a:srgbClr val="EB1C24"/>
                </a:solidFill>
                <a:latin typeface="Roboto"/>
              </a:rPr>
              <a:t>Anam</a:t>
            </a:r>
            <a:r>
              <a:rPr lang="en-US" sz="2800" i="1" dirty="0">
                <a:solidFill>
                  <a:srgbClr val="EB1C24"/>
                </a:solidFill>
                <a:latin typeface="Roboto"/>
              </a:rPr>
              <a:t>: the pioneers of innovative natural textiles from waste pineapple leaves.</a:t>
            </a:r>
            <a:r>
              <a:rPr lang="lt-LT" sz="2800" i="1" dirty="0">
                <a:solidFill>
                  <a:srgbClr val="EB1C24"/>
                </a:solidFill>
                <a:latin typeface="Roboto"/>
              </a:rPr>
              <a:t>“</a:t>
            </a:r>
            <a:endParaRPr lang="en-US" sz="2800" i="1" dirty="0">
              <a:solidFill>
                <a:srgbClr val="EB1C24"/>
              </a:solidFill>
              <a:latin typeface="Roboto"/>
            </a:endParaRPr>
          </a:p>
          <a:p>
            <a:pPr marL="571500" indent="-571500">
              <a:buFont typeface="Arial" panose="020B0604020202020204" pitchFamily="34" charset="0"/>
              <a:buChar char="•"/>
            </a:pPr>
            <a:endParaRPr lang="en-US" sz="3600" dirty="0">
              <a:solidFill>
                <a:srgbClr val="2C34D7"/>
              </a:solidFill>
              <a:latin typeface="Roboto"/>
            </a:endParaRPr>
          </a:p>
          <a:p>
            <a:pPr marL="571500" indent="-571500">
              <a:buFont typeface="Arial" panose="020B0604020202020204" pitchFamily="34" charset="0"/>
              <a:buChar char="•"/>
            </a:pPr>
            <a:endParaRPr lang="en-US" sz="3600" dirty="0">
              <a:solidFill>
                <a:srgbClr val="2C34D7"/>
              </a:solidFill>
              <a:latin typeface="Roboto"/>
            </a:endParaRPr>
          </a:p>
          <a:p>
            <a:pPr>
              <a:buFontTx/>
              <a:buChar char="-"/>
            </a:pPr>
            <a:endParaRPr lang="en-US" sz="3600" dirty="0">
              <a:solidFill>
                <a:srgbClr val="2C34D7"/>
              </a:solidFill>
              <a:latin typeface="Roboto"/>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50" y="777875"/>
            <a:ext cx="6400800" cy="9600373"/>
          </a:xfrm>
          <a:prstGeom prst="rect">
            <a:avLst/>
          </a:prstGeom>
        </p:spPr>
      </p:pic>
      <p:sp>
        <p:nvSpPr>
          <p:cNvPr id="6" name="Rectangle 5"/>
          <p:cNvSpPr/>
          <p:nvPr/>
        </p:nvSpPr>
        <p:spPr>
          <a:xfrm>
            <a:off x="679450" y="10378248"/>
            <a:ext cx="4403770" cy="369332"/>
          </a:xfrm>
          <a:prstGeom prst="rect">
            <a:avLst/>
          </a:prstGeom>
        </p:spPr>
        <p:txBody>
          <a:bodyPr wrap="none">
            <a:spAutoFit/>
          </a:bodyPr>
          <a:lstStyle/>
          <a:p>
            <a:r>
              <a:rPr lang="en-US" b="0" i="0" dirty="0">
                <a:solidFill>
                  <a:srgbClr val="000000"/>
                </a:solidFill>
                <a:effectLst/>
                <a:latin typeface="-apple-system"/>
              </a:rPr>
              <a:t>Photo by </a:t>
            </a:r>
            <a:r>
              <a:rPr lang="en-US" b="0" i="0" dirty="0">
                <a:effectLst/>
                <a:latin typeface="-apple-system"/>
                <a:hlinkClick r:id="rId3"/>
              </a:rPr>
              <a:t>Bruno </a:t>
            </a:r>
            <a:r>
              <a:rPr lang="en-US" b="0" i="0" dirty="0" err="1">
                <a:effectLst/>
                <a:latin typeface="-apple-system"/>
                <a:hlinkClick r:id="rId3"/>
              </a:rPr>
              <a:t>Nascimento</a:t>
            </a:r>
            <a:r>
              <a:rPr lang="en-US" b="0" i="0" dirty="0">
                <a:solidFill>
                  <a:srgbClr val="000000"/>
                </a:solidFill>
                <a:effectLst/>
                <a:latin typeface="-apple-system"/>
              </a:rPr>
              <a:t> on </a:t>
            </a:r>
            <a:r>
              <a:rPr lang="en-US" b="0" i="0" dirty="0" err="1">
                <a:effectLst/>
                <a:latin typeface="-apple-system"/>
                <a:hlinkClick r:id="rId4"/>
              </a:rPr>
              <a:t>Unsplash</a:t>
            </a:r>
            <a:endParaRPr lang="en-US" dirty="0"/>
          </a:p>
        </p:txBody>
      </p:sp>
    </p:spTree>
    <p:extLst>
      <p:ext uri="{BB962C8B-B14F-4D97-AF65-F5344CB8AC3E}">
        <p14:creationId xmlns:p14="http://schemas.microsoft.com/office/powerpoint/2010/main" val="594229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6650" y="1158875"/>
            <a:ext cx="9860864" cy="830997"/>
          </a:xfrm>
        </p:spPr>
        <p:txBody>
          <a:bodyPr/>
          <a:lstStyle/>
          <a:p>
            <a:r>
              <a:rPr lang="en-US" sz="5400" b="1" dirty="0">
                <a:solidFill>
                  <a:srgbClr val="2C34D7"/>
                </a:solidFill>
              </a:rPr>
              <a:t>BANANATEX</a:t>
            </a:r>
          </a:p>
        </p:txBody>
      </p:sp>
      <p:sp>
        <p:nvSpPr>
          <p:cNvPr id="3" name="TextBox 2"/>
          <p:cNvSpPr txBox="1"/>
          <p:nvPr/>
        </p:nvSpPr>
        <p:spPr>
          <a:xfrm>
            <a:off x="1136650" y="3825875"/>
            <a:ext cx="11506200" cy="6063198"/>
          </a:xfrm>
          <a:prstGeom prst="rect">
            <a:avLst/>
          </a:prstGeom>
          <a:noFill/>
        </p:spPr>
        <p:txBody>
          <a:bodyPr wrap="square" rtlCol="0">
            <a:spAutoFit/>
          </a:bodyPr>
          <a:lstStyle/>
          <a:p>
            <a:r>
              <a:rPr lang="lt-LT" sz="3600" dirty="0">
                <a:solidFill>
                  <a:srgbClr val="2C34D7"/>
                </a:solidFill>
                <a:latin typeface="Roboto"/>
              </a:rPr>
              <a:t>„</a:t>
            </a:r>
            <a:r>
              <a:rPr lang="lt-LT" sz="3600" dirty="0" err="1">
                <a:solidFill>
                  <a:srgbClr val="2C34D7"/>
                </a:solidFill>
                <a:latin typeface="Roboto"/>
              </a:rPr>
              <a:t>Bananatex</a:t>
            </a:r>
            <a:r>
              <a:rPr lang="lt-LT" sz="3600" dirty="0">
                <a:solidFill>
                  <a:srgbClr val="2C34D7"/>
                </a:solidFill>
                <a:latin typeface="Roboto"/>
              </a:rPr>
              <a:t>“ yra patvarus, biologiškai skaidus pluoštas, pagamintas iš </a:t>
            </a:r>
            <a:r>
              <a:rPr lang="lt-LT" sz="3600" dirty="0">
                <a:solidFill>
                  <a:srgbClr val="EB1C24"/>
                </a:solidFill>
                <a:latin typeface="Roboto"/>
              </a:rPr>
              <a:t>bananų augalo </a:t>
            </a:r>
            <a:r>
              <a:rPr lang="lt-LT" sz="3600" dirty="0" err="1">
                <a:solidFill>
                  <a:srgbClr val="EB1C24"/>
                </a:solidFill>
                <a:latin typeface="Roboto"/>
              </a:rPr>
              <a:t>abakos</a:t>
            </a:r>
            <a:r>
              <a:rPr lang="lt-LT" sz="3600" dirty="0">
                <a:solidFill>
                  <a:srgbClr val="2C34D7"/>
                </a:solidFill>
                <a:latin typeface="Roboto"/>
              </a:rPr>
              <a:t>. Jis yra atsinaujinantis ir tvarus, nes gamybos procese nenaudojamos jokios cheminės medžiagos ir susidaro labai mažai atliekų. Kadangi gaminiai yra biologiškai skaidūs, pasibaigus jų gyvavimo ciklui juos galima kompostuoti.</a:t>
            </a:r>
          </a:p>
          <a:p>
            <a:endParaRPr lang="en-US" sz="3600" dirty="0">
              <a:solidFill>
                <a:srgbClr val="2C34D7"/>
              </a:solidFill>
            </a:endParaRPr>
          </a:p>
          <a:p>
            <a:pPr marL="571500" indent="-571500">
              <a:buFont typeface="Arial" panose="020B0604020202020204" pitchFamily="34" charset="0"/>
              <a:buChar char="•"/>
            </a:pPr>
            <a:endParaRPr lang="en-US" sz="3600" dirty="0">
              <a:solidFill>
                <a:srgbClr val="2C34D7"/>
              </a:solidFill>
            </a:endParaRPr>
          </a:p>
          <a:p>
            <a:endParaRPr lang="en-US" sz="3600" dirty="0">
              <a:solidFill>
                <a:srgbClr val="2C34D7"/>
              </a:solidFill>
            </a:endParaRPr>
          </a:p>
          <a:p>
            <a:r>
              <a:rPr lang="en-US" sz="2800" dirty="0" err="1">
                <a:solidFill>
                  <a:srgbClr val="EB1C24"/>
                </a:solidFill>
                <a:latin typeface="Roboto"/>
              </a:rPr>
              <a:t>Žr</a:t>
            </a:r>
            <a:r>
              <a:rPr lang="en-US" sz="2800" dirty="0">
                <a:solidFill>
                  <a:srgbClr val="EB1C24"/>
                </a:solidFill>
                <a:latin typeface="Roboto"/>
              </a:rPr>
              <a:t>. </a:t>
            </a:r>
            <a:r>
              <a:rPr lang="en-US" sz="2800" dirty="0" err="1">
                <a:solidFill>
                  <a:srgbClr val="EB1C24"/>
                </a:solidFill>
                <a:latin typeface="Roboto"/>
              </a:rPr>
              <a:t>privalomą</a:t>
            </a:r>
            <a:r>
              <a:rPr lang="en-US" sz="2800" dirty="0">
                <a:solidFill>
                  <a:srgbClr val="EB1C24"/>
                </a:solidFill>
                <a:latin typeface="Roboto"/>
              </a:rPr>
              <a:t> </a:t>
            </a:r>
            <a:r>
              <a:rPr lang="en-US" sz="2800" dirty="0" err="1">
                <a:solidFill>
                  <a:srgbClr val="EB1C24"/>
                </a:solidFill>
                <a:latin typeface="Roboto"/>
              </a:rPr>
              <a:t>literatūrą</a:t>
            </a:r>
            <a:r>
              <a:rPr lang="en-US" sz="2800" dirty="0">
                <a:solidFill>
                  <a:srgbClr val="EB1C24"/>
                </a:solidFill>
                <a:latin typeface="Roboto"/>
              </a:rPr>
              <a:t>: </a:t>
            </a:r>
            <a:r>
              <a:rPr lang="en-US" sz="2800" i="1" dirty="0" err="1">
                <a:solidFill>
                  <a:srgbClr val="EB1C24"/>
                </a:solidFill>
                <a:latin typeface="Roboto"/>
              </a:rPr>
              <a:t>Bananatex</a:t>
            </a:r>
            <a:r>
              <a:rPr lang="en-CY" sz="2800" i="1" dirty="0">
                <a:solidFill>
                  <a:srgbClr val="EB1C24"/>
                </a:solidFill>
                <a:latin typeface="Roboto"/>
              </a:rPr>
              <a:t>®</a:t>
            </a:r>
            <a:r>
              <a:rPr lang="en-US" sz="2800" i="1" dirty="0">
                <a:solidFill>
                  <a:srgbClr val="EB1C24"/>
                </a:solidFill>
                <a:latin typeface="Roboto"/>
              </a:rPr>
              <a:t> A Textile Revolution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3850" y="878434"/>
            <a:ext cx="6410490" cy="9601859"/>
          </a:xfrm>
          <a:prstGeom prst="rect">
            <a:avLst/>
          </a:prstGeom>
        </p:spPr>
      </p:pic>
      <p:sp>
        <p:nvSpPr>
          <p:cNvPr id="8" name="Rectangle 7"/>
          <p:cNvSpPr/>
          <p:nvPr/>
        </p:nvSpPr>
        <p:spPr>
          <a:xfrm>
            <a:off x="8750553" y="10295627"/>
            <a:ext cx="3239990" cy="369332"/>
          </a:xfrm>
          <a:prstGeom prst="rect">
            <a:avLst/>
          </a:prstGeom>
        </p:spPr>
        <p:txBody>
          <a:bodyPr wrap="none">
            <a:spAutoFit/>
          </a:bodyPr>
          <a:lstStyle/>
          <a:p>
            <a:r>
              <a:rPr lang="lt-LT" b="0" i="0" dirty="0">
                <a:solidFill>
                  <a:srgbClr val="000000"/>
                </a:solidFill>
                <a:effectLst/>
                <a:latin typeface="-apple-system"/>
              </a:rPr>
              <a:t>Foto:</a:t>
            </a:r>
            <a:r>
              <a:rPr lang="en-US" b="0" i="0" dirty="0" err="1">
                <a:effectLst/>
                <a:latin typeface="-apple-system"/>
                <a:hlinkClick r:id="rId3"/>
              </a:rPr>
              <a:t>Tevei</a:t>
            </a:r>
            <a:r>
              <a:rPr lang="en-US" b="0" i="0" dirty="0">
                <a:effectLst/>
                <a:latin typeface="-apple-system"/>
                <a:hlinkClick r:id="rId3"/>
              </a:rPr>
              <a:t> </a:t>
            </a:r>
            <a:r>
              <a:rPr lang="en-US" b="0" i="0" dirty="0" err="1">
                <a:effectLst/>
                <a:latin typeface="-apple-system"/>
                <a:hlinkClick r:id="rId3"/>
              </a:rPr>
              <a:t>Renvoyé</a:t>
            </a:r>
            <a:r>
              <a:rPr lang="en-US" b="0" i="0" dirty="0">
                <a:solidFill>
                  <a:srgbClr val="000000"/>
                </a:solidFill>
                <a:effectLst/>
                <a:latin typeface="-apple-system"/>
              </a:rPr>
              <a:t> on </a:t>
            </a:r>
            <a:r>
              <a:rPr lang="en-US" b="0" i="0" dirty="0" err="1">
                <a:effectLst/>
                <a:latin typeface="-apple-system"/>
                <a:hlinkClick r:id="rId4"/>
              </a:rPr>
              <a:t>Unsplash</a:t>
            </a:r>
            <a:endParaRPr lang="en-US" dirty="0"/>
          </a:p>
        </p:txBody>
      </p:sp>
    </p:spTree>
    <p:extLst>
      <p:ext uri="{BB962C8B-B14F-4D97-AF65-F5344CB8AC3E}">
        <p14:creationId xmlns:p14="http://schemas.microsoft.com/office/powerpoint/2010/main" val="3175175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850" y="854075"/>
            <a:ext cx="6141084" cy="830997"/>
          </a:xfrm>
        </p:spPr>
        <p:txBody>
          <a:bodyPr/>
          <a:lstStyle/>
          <a:p>
            <a:r>
              <a:rPr lang="lt-LT" sz="5400" dirty="0">
                <a:solidFill>
                  <a:srgbClr val="2C34D7"/>
                </a:solidFill>
              </a:rPr>
              <a:t>Nuorodų sąrašas</a:t>
            </a:r>
          </a:p>
        </p:txBody>
      </p:sp>
      <p:sp>
        <p:nvSpPr>
          <p:cNvPr id="4" name="Rectangle 3"/>
          <p:cNvSpPr/>
          <p:nvPr/>
        </p:nvSpPr>
        <p:spPr>
          <a:xfrm>
            <a:off x="908050" y="1667879"/>
            <a:ext cx="18973800" cy="8710077"/>
          </a:xfrm>
          <a:prstGeom prst="rect">
            <a:avLst/>
          </a:prstGeom>
        </p:spPr>
        <p:txBody>
          <a:bodyPr wrap="square">
            <a:spAutoFit/>
          </a:bodyPr>
          <a:lstStyle/>
          <a:p>
            <a:pPr algn="l"/>
            <a:endParaRPr lang="en-US" sz="2800" b="0" i="1" dirty="0">
              <a:solidFill>
                <a:srgbClr val="282828"/>
              </a:solidFill>
              <a:effectLst/>
              <a:latin typeface="Roboto"/>
            </a:endParaRPr>
          </a:p>
          <a:p>
            <a:pPr marL="457200" indent="-457200">
              <a:buFont typeface="Arial" panose="020B0604020202020204" pitchFamily="34" charset="0"/>
              <a:buChar char="•"/>
            </a:pPr>
            <a:r>
              <a:rPr lang="en-US" sz="2800" dirty="0" err="1">
                <a:latin typeface="Roboto"/>
              </a:rPr>
              <a:t>Ananas</a:t>
            </a:r>
            <a:r>
              <a:rPr lang="en-US" sz="2800" dirty="0">
                <a:latin typeface="Roboto"/>
              </a:rPr>
              <a:t> </a:t>
            </a:r>
            <a:r>
              <a:rPr lang="en-US" sz="2800" dirty="0" err="1">
                <a:latin typeface="Roboto"/>
              </a:rPr>
              <a:t>Anam</a:t>
            </a:r>
            <a:r>
              <a:rPr lang="en-US" sz="2800" dirty="0">
                <a:latin typeface="Roboto"/>
              </a:rPr>
              <a:t> (2017) </a:t>
            </a:r>
            <a:r>
              <a:rPr lang="en-US" sz="2800" dirty="0" err="1">
                <a:latin typeface="Roboto"/>
              </a:rPr>
              <a:t>Ananas</a:t>
            </a:r>
            <a:r>
              <a:rPr lang="en-US" sz="2800" dirty="0">
                <a:latin typeface="Roboto"/>
              </a:rPr>
              <a:t> </a:t>
            </a:r>
            <a:r>
              <a:rPr lang="en-US" sz="2800" dirty="0" err="1">
                <a:latin typeface="Roboto"/>
              </a:rPr>
              <a:t>Anam</a:t>
            </a:r>
            <a:r>
              <a:rPr lang="en-US" sz="2800" dirty="0">
                <a:latin typeface="Roboto"/>
              </a:rPr>
              <a:t>: </a:t>
            </a:r>
            <a:r>
              <a:rPr lang="en-US" sz="2800" i="1" dirty="0">
                <a:latin typeface="Roboto"/>
              </a:rPr>
              <a:t>The pioneers of Innovative Natural Textiles from Waste Pineapple Leaves. </a:t>
            </a:r>
            <a:r>
              <a:rPr lang="en-US" sz="2800" dirty="0">
                <a:latin typeface="Roboto"/>
              </a:rPr>
              <a:t>Available at: </a:t>
            </a:r>
            <a:r>
              <a:rPr lang="en-US" sz="2800" u="sng" dirty="0">
                <a:latin typeface="Roboto"/>
                <a:hlinkClick r:id="rId2"/>
              </a:rPr>
              <a:t>www.ananas-anam.com/about-us/</a:t>
            </a:r>
            <a:endParaRPr lang="en-US" sz="2800" u="sng" dirty="0">
              <a:latin typeface="Roboto"/>
            </a:endParaRPr>
          </a:p>
          <a:p>
            <a:endParaRPr lang="en-US" sz="2800" u="sng" dirty="0">
              <a:latin typeface="Roboto"/>
            </a:endParaRPr>
          </a:p>
          <a:p>
            <a:pPr marL="457200" indent="-457200" algn="l">
              <a:buFont typeface="Arial" panose="020B0604020202020204" pitchFamily="34" charset="0"/>
              <a:buChar char="•"/>
            </a:pPr>
            <a:r>
              <a:rPr lang="en-US" sz="2800" dirty="0" err="1">
                <a:solidFill>
                  <a:srgbClr val="282828"/>
                </a:solidFill>
                <a:latin typeface="Roboto"/>
              </a:rPr>
              <a:t>Bossi</a:t>
            </a:r>
            <a:r>
              <a:rPr lang="en-US" sz="2800" dirty="0">
                <a:solidFill>
                  <a:srgbClr val="282828"/>
                </a:solidFill>
                <a:latin typeface="Roboto"/>
              </a:rPr>
              <a:t>, A. (2024) Fashionista: The Most Exciting Advancements in Fabric Innovation Right Now. Available at: </a:t>
            </a:r>
            <a:r>
              <a:rPr lang="en-US" sz="2800" dirty="0">
                <a:solidFill>
                  <a:srgbClr val="282828"/>
                </a:solidFill>
                <a:latin typeface="Roboto"/>
                <a:hlinkClick r:id="rId3"/>
              </a:rPr>
              <a:t>www.fashionista.com/2024/04/fashion-material-fabric-innovation-bio-based-alternatives</a:t>
            </a:r>
            <a:endParaRPr lang="en-US" sz="2800" dirty="0">
              <a:solidFill>
                <a:srgbClr val="282828"/>
              </a:solidFill>
              <a:latin typeface="Roboto"/>
            </a:endParaRPr>
          </a:p>
          <a:p>
            <a:pPr algn="l"/>
            <a:endParaRPr lang="en-US" sz="2800" cap="all" dirty="0"/>
          </a:p>
          <a:p>
            <a:pPr marL="457200" indent="-457200" algn="l">
              <a:buFont typeface="Arial" panose="020B0604020202020204" pitchFamily="34" charset="0"/>
              <a:buChar char="•"/>
            </a:pPr>
            <a:r>
              <a:rPr lang="en-US" sz="2800" dirty="0" err="1">
                <a:solidFill>
                  <a:srgbClr val="282828"/>
                </a:solidFill>
                <a:latin typeface="Roboto"/>
              </a:rPr>
              <a:t>Gadey</a:t>
            </a:r>
            <a:r>
              <a:rPr lang="en-US" sz="2800" dirty="0">
                <a:solidFill>
                  <a:srgbClr val="282828"/>
                </a:solidFill>
                <a:latin typeface="Roboto"/>
              </a:rPr>
              <a:t>, K. (2024) Fibers 2 Fashion: </a:t>
            </a:r>
            <a:r>
              <a:rPr lang="en-US" sz="2800" i="1" dirty="0"/>
              <a:t>Textile Fibers of the Future: Sustainable Innovations in Fashion.</a:t>
            </a:r>
            <a:r>
              <a:rPr lang="en-US" sz="2800" dirty="0"/>
              <a:t> Available at: </a:t>
            </a:r>
            <a:r>
              <a:rPr lang="en-US" sz="2800" dirty="0">
                <a:hlinkClick r:id="rId4"/>
              </a:rPr>
              <a:t>www.fibre2fashion.com/industry-article/10121/textile-fibres-of-the-future-sustainable-innovations-in-fashion</a:t>
            </a:r>
            <a:endParaRPr lang="en-US" sz="2800" dirty="0"/>
          </a:p>
          <a:p>
            <a:pPr algn="l"/>
            <a:endParaRPr lang="en-US" sz="2800" dirty="0"/>
          </a:p>
          <a:p>
            <a:pPr marL="457200" indent="-457200" algn="l">
              <a:buFont typeface="Arial" panose="020B0604020202020204" pitchFamily="34" charset="0"/>
              <a:buChar char="•"/>
            </a:pPr>
            <a:r>
              <a:rPr lang="en-US" sz="2800" b="0" i="0" dirty="0">
                <a:solidFill>
                  <a:srgbClr val="282828"/>
                </a:solidFill>
                <a:effectLst/>
                <a:latin typeface="Roboto"/>
              </a:rPr>
              <a:t>Murray, S. (2016) NRDC: </a:t>
            </a:r>
            <a:r>
              <a:rPr lang="en-US" sz="2800" b="0" i="1" dirty="0">
                <a:solidFill>
                  <a:srgbClr val="282828"/>
                </a:solidFill>
                <a:effectLst/>
                <a:latin typeface="Roboto"/>
              </a:rPr>
              <a:t>Fixing the Fashion Industry</a:t>
            </a:r>
            <a:r>
              <a:rPr lang="en-US" sz="2800" dirty="0">
                <a:solidFill>
                  <a:srgbClr val="282828"/>
                </a:solidFill>
                <a:latin typeface="Roboto"/>
              </a:rPr>
              <a:t>. Available at: </a:t>
            </a:r>
            <a:r>
              <a:rPr lang="en-US" sz="2800" u="sng" dirty="0">
                <a:hlinkClick r:id="rId5"/>
              </a:rPr>
              <a:t>www.nrdc.org/stories/fixing-fashion-industry</a:t>
            </a:r>
            <a:endParaRPr lang="en-US" sz="2800" dirty="0"/>
          </a:p>
          <a:p>
            <a:pPr algn="l"/>
            <a:endParaRPr lang="en-US" sz="2800" b="0" i="0" dirty="0">
              <a:solidFill>
                <a:srgbClr val="282828"/>
              </a:solidFill>
              <a:effectLst/>
              <a:latin typeface="Roboto"/>
            </a:endParaRPr>
          </a:p>
          <a:p>
            <a:pPr marL="457200" indent="-457200" algn="l">
              <a:buFont typeface="Arial" panose="020B0604020202020204" pitchFamily="34" charset="0"/>
              <a:buChar char="•"/>
            </a:pPr>
            <a:r>
              <a:rPr lang="en-US" sz="2800" dirty="0">
                <a:solidFill>
                  <a:srgbClr val="282828"/>
                </a:solidFill>
                <a:latin typeface="Roboto"/>
              </a:rPr>
              <a:t>Textile Sustainability Hub (2023) </a:t>
            </a:r>
            <a:r>
              <a:rPr lang="en-US" sz="2800" i="1" dirty="0">
                <a:solidFill>
                  <a:srgbClr val="282828"/>
                </a:solidFill>
                <a:latin typeface="Roboto"/>
              </a:rPr>
              <a:t>Decarbonizing the Textile and Apparel Industry</a:t>
            </a:r>
            <a:r>
              <a:rPr lang="en-US" sz="2800" dirty="0">
                <a:solidFill>
                  <a:srgbClr val="282828"/>
                </a:solidFill>
                <a:latin typeface="Roboto"/>
              </a:rPr>
              <a:t>. Available at: </a:t>
            </a:r>
            <a:r>
              <a:rPr lang="en-US" sz="2800" dirty="0">
                <a:solidFill>
                  <a:srgbClr val="282828"/>
                </a:solidFill>
                <a:latin typeface="Roboto"/>
                <a:hlinkClick r:id="rId6"/>
              </a:rPr>
              <a:t>www.textilesustainability.com</a:t>
            </a:r>
            <a:endParaRPr lang="en-US" sz="2800" dirty="0">
              <a:solidFill>
                <a:srgbClr val="282828"/>
              </a:solidFill>
              <a:latin typeface="Roboto"/>
            </a:endParaRPr>
          </a:p>
          <a:p>
            <a:pPr algn="l"/>
            <a:endParaRPr lang="en-US" sz="2800" i="1" dirty="0">
              <a:solidFill>
                <a:srgbClr val="282828"/>
              </a:solidFill>
              <a:latin typeface="Roboto"/>
            </a:endParaRPr>
          </a:p>
          <a:p>
            <a:pPr marL="457200" indent="-457200" algn="l">
              <a:buFont typeface="Arial" panose="020B0604020202020204" pitchFamily="34" charset="0"/>
              <a:buChar char="•"/>
            </a:pPr>
            <a:r>
              <a:rPr lang="en-US" sz="2800" b="0" i="0" dirty="0">
                <a:solidFill>
                  <a:srgbClr val="282828"/>
                </a:solidFill>
                <a:effectLst/>
                <a:latin typeface="Roboto"/>
              </a:rPr>
              <a:t>QWSTION International GmbH (2024) </a:t>
            </a:r>
            <a:r>
              <a:rPr lang="en-US" sz="2800" b="0" i="1" dirty="0" err="1">
                <a:solidFill>
                  <a:srgbClr val="282828"/>
                </a:solidFill>
                <a:effectLst/>
                <a:latin typeface="Roboto"/>
              </a:rPr>
              <a:t>Bananatex</a:t>
            </a:r>
            <a:r>
              <a:rPr lang="en-CY" sz="2800" b="0" i="1" dirty="0">
                <a:solidFill>
                  <a:srgbClr val="282828"/>
                </a:solidFill>
                <a:effectLst/>
                <a:latin typeface="Roboto"/>
              </a:rPr>
              <a:t>®</a:t>
            </a:r>
            <a:r>
              <a:rPr lang="en-US" sz="2800" b="0" i="1" dirty="0">
                <a:solidFill>
                  <a:srgbClr val="282828"/>
                </a:solidFill>
                <a:effectLst/>
                <a:latin typeface="Roboto"/>
              </a:rPr>
              <a:t>: A Textile Revolution. </a:t>
            </a:r>
            <a:r>
              <a:rPr lang="en-US" sz="2800" dirty="0">
                <a:solidFill>
                  <a:srgbClr val="282828"/>
                </a:solidFill>
                <a:latin typeface="Roboto"/>
              </a:rPr>
              <a:t>Available at: </a:t>
            </a:r>
            <a:r>
              <a:rPr lang="en-US" sz="2800" dirty="0">
                <a:solidFill>
                  <a:srgbClr val="282828"/>
                </a:solidFill>
                <a:latin typeface="Roboto"/>
                <a:hlinkClick r:id="rId7"/>
              </a:rPr>
              <a:t>www.bananatex.info</a:t>
            </a:r>
            <a:endParaRPr lang="en-US" sz="2800" dirty="0">
              <a:solidFill>
                <a:srgbClr val="282828"/>
              </a:solidFill>
              <a:latin typeface="Roboto"/>
            </a:endParaRPr>
          </a:p>
          <a:p>
            <a:pPr algn="l"/>
            <a:endParaRPr lang="en-US" sz="2800" dirty="0"/>
          </a:p>
          <a:p>
            <a:pPr marL="457200" indent="-457200" algn="l">
              <a:buFont typeface="Arial" panose="020B0604020202020204" pitchFamily="34" charset="0"/>
              <a:buChar char="•"/>
            </a:pPr>
            <a:r>
              <a:rPr lang="en-US" sz="2800" dirty="0" err="1"/>
              <a:t>Worldstats</a:t>
            </a:r>
            <a:r>
              <a:rPr lang="en-US" sz="2800" dirty="0"/>
              <a:t>. (2024). </a:t>
            </a:r>
            <a:r>
              <a:rPr lang="en-US" sz="2800" i="1" dirty="0"/>
              <a:t>Global Textile Production By Fiber Type.</a:t>
            </a:r>
            <a:r>
              <a:rPr lang="en-US" sz="2800" dirty="0"/>
              <a:t> Available at: </a:t>
            </a:r>
            <a:r>
              <a:rPr lang="en-US" sz="2800" dirty="0">
                <a:hlinkClick r:id="rId8"/>
              </a:rPr>
              <a:t>www.worldostats.com/global-textile-production-by-fiber-type-2024/</a:t>
            </a:r>
            <a:endParaRPr lang="en-US" sz="2800" dirty="0"/>
          </a:p>
          <a:p>
            <a:pPr algn="l"/>
            <a:endParaRPr lang="en-US" sz="2800" dirty="0"/>
          </a:p>
        </p:txBody>
      </p:sp>
    </p:spTree>
    <p:extLst>
      <p:ext uri="{BB962C8B-B14F-4D97-AF65-F5344CB8AC3E}">
        <p14:creationId xmlns:p14="http://schemas.microsoft.com/office/powerpoint/2010/main" val="563380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850" y="854075"/>
            <a:ext cx="6141084" cy="830997"/>
          </a:xfrm>
        </p:spPr>
        <p:txBody>
          <a:bodyPr/>
          <a:lstStyle/>
          <a:p>
            <a:r>
              <a:rPr lang="lt-LT" sz="5400" dirty="0">
                <a:solidFill>
                  <a:srgbClr val="2C34D7"/>
                </a:solidFill>
              </a:rPr>
              <a:t>Nuorodų sąrašas</a:t>
            </a:r>
          </a:p>
        </p:txBody>
      </p:sp>
      <p:sp>
        <p:nvSpPr>
          <p:cNvPr id="4" name="Rectangle 3"/>
          <p:cNvSpPr/>
          <p:nvPr/>
        </p:nvSpPr>
        <p:spPr>
          <a:xfrm>
            <a:off x="908050" y="2378075"/>
            <a:ext cx="18288000" cy="6678751"/>
          </a:xfrm>
          <a:prstGeom prst="rect">
            <a:avLst/>
          </a:prstGeom>
        </p:spPr>
        <p:txBody>
          <a:bodyPr wrap="square">
            <a:spAutoFit/>
          </a:bodyPr>
          <a:lstStyle/>
          <a:p>
            <a:pPr algn="l"/>
            <a:endParaRPr lang="en-US" sz="2800" b="0" i="1" dirty="0">
              <a:solidFill>
                <a:srgbClr val="282828"/>
              </a:solidFill>
              <a:effectLst/>
              <a:latin typeface="Roboto"/>
            </a:endParaRPr>
          </a:p>
          <a:p>
            <a:pPr marL="457200" indent="-457200" algn="l">
              <a:buFont typeface="Arial" panose="020B0604020202020204" pitchFamily="34" charset="0"/>
              <a:buChar char="•"/>
            </a:pPr>
            <a:r>
              <a:rPr lang="en-US" sz="2800" dirty="0" err="1"/>
              <a:t>Saha</a:t>
            </a:r>
            <a:r>
              <a:rPr lang="en-US" sz="2800" dirty="0"/>
              <a:t>, N. (2023) </a:t>
            </a:r>
            <a:r>
              <a:rPr lang="en-US" sz="2800" i="1" dirty="0">
                <a:latin typeface="Roboto"/>
              </a:rPr>
              <a:t>18 Most Innovative Fabrics in Sustainable Fashion. </a:t>
            </a:r>
            <a:r>
              <a:rPr lang="en-US" sz="2800" dirty="0">
                <a:latin typeface="Roboto"/>
              </a:rPr>
              <a:t>Available at: </a:t>
            </a:r>
            <a:r>
              <a:rPr lang="en-US" sz="2800" dirty="0">
                <a:latin typeface="Roboto"/>
                <a:hlinkClick r:id="rId2"/>
              </a:rPr>
              <a:t>www.yoursustainableguide.com/most-innovative-fabrics-in-sustainable-fashion/#:~:text=These%2018%20most%20innovative%20fabrics%20in</a:t>
            </a:r>
            <a:endParaRPr lang="en-US" sz="2800" dirty="0">
              <a:latin typeface="Roboto"/>
            </a:endParaRPr>
          </a:p>
          <a:p>
            <a:pPr marL="457200" indent="-457200" algn="l">
              <a:buFont typeface="Arial" panose="020B0604020202020204" pitchFamily="34" charset="0"/>
              <a:buChar char="•"/>
            </a:pPr>
            <a:endParaRPr lang="en-US" sz="2800" i="1" dirty="0">
              <a:latin typeface="Roboto"/>
            </a:endParaRPr>
          </a:p>
          <a:p>
            <a:pPr marL="457200" indent="-457200" algn="l">
              <a:buFont typeface="Arial" panose="020B0604020202020204" pitchFamily="34" charset="0"/>
              <a:buChar char="•"/>
            </a:pPr>
            <a:r>
              <a:rPr lang="en-US" sz="2800" dirty="0" err="1">
                <a:latin typeface="Roboto"/>
              </a:rPr>
              <a:t>Keellabs</a:t>
            </a:r>
            <a:r>
              <a:rPr lang="en-US" sz="2800" dirty="0">
                <a:latin typeface="Roboto"/>
              </a:rPr>
              <a:t> (2024) </a:t>
            </a:r>
            <a:r>
              <a:rPr lang="en-US" sz="2800" i="1" dirty="0"/>
              <a:t>Harnessing the power of the ocean to create materials. </a:t>
            </a:r>
            <a:r>
              <a:rPr lang="en-US" sz="2800" dirty="0"/>
              <a:t>Available at: </a:t>
            </a:r>
            <a:r>
              <a:rPr lang="en-US" sz="2800" dirty="0">
                <a:hlinkClick r:id="rId3"/>
              </a:rPr>
              <a:t>www.keellabs.com</a:t>
            </a:r>
            <a:endParaRPr lang="en-US" sz="2800" dirty="0"/>
          </a:p>
          <a:p>
            <a:pPr algn="l"/>
            <a:endParaRPr lang="en-US" sz="2800" i="1" dirty="0"/>
          </a:p>
          <a:p>
            <a:pPr algn="l"/>
            <a:r>
              <a:rPr lang="lt-LT" sz="3600">
                <a:solidFill>
                  <a:srgbClr val="FF0000"/>
                </a:solidFill>
              </a:rPr>
              <a:t>Knygos</a:t>
            </a:r>
            <a:endParaRPr lang="en-US" sz="3600" dirty="0">
              <a:solidFill>
                <a:srgbClr val="FF0000"/>
              </a:solidFill>
            </a:endParaRPr>
          </a:p>
          <a:p>
            <a:pPr algn="l"/>
            <a:endParaRPr lang="en-US" sz="2800" i="1" dirty="0"/>
          </a:p>
          <a:p>
            <a:pPr marL="457200" indent="-457200">
              <a:buFont typeface="Arial" panose="020B0604020202020204" pitchFamily="34" charset="0"/>
              <a:buChar char="•"/>
            </a:pPr>
            <a:r>
              <a:rPr lang="en-US" sz="2800" dirty="0">
                <a:solidFill>
                  <a:schemeClr val="tx1"/>
                </a:solidFill>
                <a:latin typeface="Roboto"/>
              </a:rPr>
              <a:t>Blum, P. (2021) </a:t>
            </a:r>
            <a:r>
              <a:rPr lang="en-US" sz="2800" i="1" dirty="0">
                <a:solidFill>
                  <a:schemeClr val="tx1"/>
                </a:solidFill>
                <a:latin typeface="Roboto"/>
              </a:rPr>
              <a:t>Circular Fashion: Making the Fashion Industry Sustainable.</a:t>
            </a:r>
            <a:r>
              <a:rPr lang="en-US" sz="2800" dirty="0">
                <a:solidFill>
                  <a:schemeClr val="tx1"/>
                </a:solidFill>
                <a:latin typeface="Roboto"/>
              </a:rPr>
              <a:t> UK: Laurence King Publishing</a:t>
            </a:r>
          </a:p>
          <a:p>
            <a:pPr marL="457200" indent="-457200">
              <a:buFont typeface="Arial" panose="020B0604020202020204" pitchFamily="34" charset="0"/>
              <a:buChar char="•"/>
            </a:pPr>
            <a:endParaRPr lang="en-US" sz="2800" dirty="0">
              <a:solidFill>
                <a:schemeClr val="tx1"/>
              </a:solidFill>
              <a:latin typeface="Roboto"/>
            </a:endParaRPr>
          </a:p>
          <a:p>
            <a:pPr marL="457200" indent="-457200">
              <a:buFont typeface="Arial" panose="020B0604020202020204" pitchFamily="34" charset="0"/>
              <a:buChar char="•"/>
            </a:pPr>
            <a:r>
              <a:rPr lang="en-US" sz="2800" dirty="0">
                <a:solidFill>
                  <a:schemeClr val="tx1"/>
                </a:solidFill>
                <a:latin typeface="Roboto"/>
              </a:rPr>
              <a:t>Fletcher, K. (2014) </a:t>
            </a:r>
            <a:r>
              <a:rPr lang="en-US" sz="2800" i="1" dirty="0">
                <a:solidFill>
                  <a:schemeClr val="tx1"/>
                </a:solidFill>
                <a:latin typeface="Roboto"/>
              </a:rPr>
              <a:t>Sustainable Fashion and Textiles: Design Journeys</a:t>
            </a:r>
            <a:r>
              <a:rPr lang="en-US" sz="2800" dirty="0">
                <a:solidFill>
                  <a:schemeClr val="tx1"/>
                </a:solidFill>
                <a:latin typeface="Roboto"/>
              </a:rPr>
              <a:t>. 2</a:t>
            </a:r>
            <a:r>
              <a:rPr lang="en-US" sz="2800" baseline="30000" dirty="0">
                <a:solidFill>
                  <a:schemeClr val="tx1"/>
                </a:solidFill>
                <a:latin typeface="Roboto"/>
              </a:rPr>
              <a:t>nd</a:t>
            </a:r>
            <a:r>
              <a:rPr lang="en-US" sz="2800" dirty="0">
                <a:solidFill>
                  <a:schemeClr val="tx1"/>
                </a:solidFill>
                <a:latin typeface="Roboto"/>
              </a:rPr>
              <a:t> edition. NY: Routledge</a:t>
            </a:r>
          </a:p>
          <a:p>
            <a:pPr algn="l"/>
            <a:endParaRPr lang="en-US" sz="2800" i="1" dirty="0"/>
          </a:p>
          <a:p>
            <a:pPr marL="457200" indent="-457200" algn="l">
              <a:buFont typeface="Arial" panose="020B0604020202020204" pitchFamily="34" charset="0"/>
              <a:buChar char="•"/>
            </a:pPr>
            <a:endParaRPr lang="en-US" sz="2800" dirty="0">
              <a:latin typeface="Roboto"/>
            </a:endParaRPr>
          </a:p>
          <a:p>
            <a:pPr marL="457200" indent="-457200" algn="l">
              <a:buFont typeface="Arial" panose="020B0604020202020204" pitchFamily="34" charset="0"/>
              <a:buChar char="•"/>
            </a:pPr>
            <a:endParaRPr lang="en-US" sz="2800" dirty="0"/>
          </a:p>
        </p:txBody>
      </p:sp>
    </p:spTree>
    <p:extLst>
      <p:ext uri="{BB962C8B-B14F-4D97-AF65-F5344CB8AC3E}">
        <p14:creationId xmlns:p14="http://schemas.microsoft.com/office/powerpoint/2010/main" val="3776683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850" y="1551214"/>
            <a:ext cx="12016921" cy="830997"/>
          </a:xfrm>
        </p:spPr>
        <p:txBody>
          <a:bodyPr/>
          <a:lstStyle/>
          <a:p>
            <a:r>
              <a:rPr lang="en-US" sz="5400" dirty="0">
                <a:solidFill>
                  <a:schemeClr val="bg1"/>
                </a:solidFill>
              </a:rPr>
              <a:t>2.1 </a:t>
            </a:r>
            <a:r>
              <a:rPr lang="en-US" sz="5400" dirty="0" err="1">
                <a:solidFill>
                  <a:schemeClr val="bg1"/>
                </a:solidFill>
              </a:rPr>
              <a:t>Medžiagos</a:t>
            </a:r>
            <a:r>
              <a:rPr lang="en-US" sz="5400" dirty="0">
                <a:solidFill>
                  <a:schemeClr val="bg1"/>
                </a:solidFill>
              </a:rPr>
              <a:t> </a:t>
            </a:r>
            <a:r>
              <a:rPr lang="en-US" sz="5400" dirty="0" err="1">
                <a:solidFill>
                  <a:schemeClr val="bg1"/>
                </a:solidFill>
              </a:rPr>
              <a:t>ir</a:t>
            </a:r>
            <a:r>
              <a:rPr lang="en-US" sz="5400" dirty="0">
                <a:solidFill>
                  <a:schemeClr val="bg1"/>
                </a:solidFill>
              </a:rPr>
              <a:t> </a:t>
            </a:r>
            <a:r>
              <a:rPr lang="en-US" sz="5400" dirty="0" err="1">
                <a:solidFill>
                  <a:schemeClr val="bg1"/>
                </a:solidFill>
              </a:rPr>
              <a:t>tvarumas</a:t>
            </a:r>
            <a:endParaRPr lang="en-US" sz="5400" dirty="0">
              <a:solidFill>
                <a:schemeClr val="bg1"/>
              </a:solidFill>
            </a:endParaRPr>
          </a:p>
        </p:txBody>
      </p:sp>
      <p:sp>
        <p:nvSpPr>
          <p:cNvPr id="3" name="Text Placeholder 2"/>
          <p:cNvSpPr>
            <a:spLocks noGrp="1"/>
          </p:cNvSpPr>
          <p:nvPr>
            <p:ph type="body" idx="1"/>
          </p:nvPr>
        </p:nvSpPr>
        <p:spPr>
          <a:xfrm>
            <a:off x="1126671" y="3286496"/>
            <a:ext cx="17972224" cy="5539978"/>
          </a:xfrm>
        </p:spPr>
        <p:txBody>
          <a:bodyPr/>
          <a:lstStyle/>
          <a:p>
            <a:pPr marL="457200" indent="-457200">
              <a:buFont typeface="Arial" panose="020B0604020202020204" pitchFamily="34" charset="0"/>
              <a:buChar char="•"/>
            </a:pPr>
            <a:r>
              <a:rPr lang="lt-LT" sz="3600" dirty="0">
                <a:solidFill>
                  <a:schemeClr val="bg1"/>
                </a:solidFill>
                <a:latin typeface="Roboto"/>
              </a:rPr>
              <a:t>Medžiagos vaidina svarbų vaidmenį mūsų dabartiniame supratime apie tai, kaip mada ir tekstilė gali prisidėti prie tvarumo. Iš tiesų medžiagos yra pokyčių pradžia ir vertinga prekė ūkininkams, dizaineriams, gamybos pramonei, vartotojams ir perdirbėjams. </a:t>
            </a:r>
          </a:p>
          <a:p>
            <a:pPr marL="457200" indent="-457200">
              <a:buFont typeface="Arial" panose="020B0604020202020204" pitchFamily="34" charset="0"/>
              <a:buChar char="•"/>
            </a:pPr>
            <a:endParaRPr lang="lt-LT" sz="3600" dirty="0">
              <a:solidFill>
                <a:schemeClr val="bg1"/>
              </a:solidFill>
              <a:latin typeface="Roboto"/>
            </a:endParaRPr>
          </a:p>
          <a:p>
            <a:pPr marL="457200" indent="-457200">
              <a:buFont typeface="Arial" panose="020B0604020202020204" pitchFamily="34" charset="0"/>
              <a:buChar char="•"/>
            </a:pPr>
            <a:r>
              <a:rPr lang="lt-LT" sz="3600" dirty="0">
                <a:solidFill>
                  <a:schemeClr val="bg1"/>
                </a:solidFill>
                <a:latin typeface="Roboto"/>
              </a:rPr>
              <a:t>Pastaruoju metu medžiagos buvo svarbiausias susidomėjimo mados ir tekstilės tvarumo klausimais objektas.</a:t>
            </a:r>
          </a:p>
          <a:p>
            <a:pPr marL="457200" indent="-457200">
              <a:buFont typeface="Arial" panose="020B0604020202020204" pitchFamily="34" charset="0"/>
              <a:buChar char="•"/>
            </a:pPr>
            <a:endParaRPr lang="lt-LT" sz="3600" dirty="0">
              <a:solidFill>
                <a:schemeClr val="bg1"/>
              </a:solidFill>
              <a:latin typeface="Roboto"/>
            </a:endParaRPr>
          </a:p>
          <a:p>
            <a:pPr marL="457200" indent="-457200">
              <a:buFont typeface="Arial" panose="020B0604020202020204" pitchFamily="34" charset="0"/>
              <a:buChar char="•"/>
            </a:pPr>
            <a:r>
              <a:rPr lang="lt-LT" sz="3600" dirty="0">
                <a:solidFill>
                  <a:schemeClr val="bg1"/>
                </a:solidFill>
                <a:latin typeface="Roboto"/>
              </a:rPr>
              <a:t>Atrodo, kad medžiagos dominuoja mūsų idėjose apie aplinką ir socialinę atsakomybę. Tai nestebina, nes mados ir tekstilės pramonėje svarbiausia yra pluoštas, audinys, tekstilės gaminys ir galutinis drabužis. </a:t>
            </a:r>
          </a:p>
        </p:txBody>
      </p:sp>
    </p:spTree>
    <p:extLst>
      <p:ext uri="{BB962C8B-B14F-4D97-AF65-F5344CB8AC3E}">
        <p14:creationId xmlns:p14="http://schemas.microsoft.com/office/powerpoint/2010/main" val="2424068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05205" y="2601150"/>
            <a:ext cx="18093690" cy="7755969"/>
          </a:xfrm>
        </p:spPr>
        <p:txBody>
          <a:bodyPr/>
          <a:lstStyle/>
          <a:p>
            <a:pPr marL="571500" indent="-571500">
              <a:buFont typeface="Arial" panose="020B0604020202020204" pitchFamily="34" charset="0"/>
              <a:buChar char="•"/>
            </a:pPr>
            <a:r>
              <a:rPr lang="lt-LT" sz="3600" dirty="0">
                <a:solidFill>
                  <a:schemeClr val="bg1"/>
                </a:solidFill>
                <a:latin typeface="Roboto"/>
              </a:rPr>
              <a:t>Priimdami sprendimus dėl medžiagų, dizaineriai turi atsižvelgti į pluoštą, audinį ir galutinį tekstilės drabužį. </a:t>
            </a:r>
          </a:p>
          <a:p>
            <a:pPr marL="571500" indent="-571500">
              <a:buFont typeface="Arial" panose="020B0604020202020204" pitchFamily="34" charset="0"/>
              <a:buChar char="•"/>
            </a:pPr>
            <a:endParaRPr lang="lt-LT" sz="3600" dirty="0">
              <a:solidFill>
                <a:schemeClr val="bg1"/>
              </a:solidFill>
              <a:latin typeface="Roboto"/>
            </a:endParaRPr>
          </a:p>
          <a:p>
            <a:pPr marL="571500" indent="-571500">
              <a:buFont typeface="Arial" panose="020B0604020202020204" pitchFamily="34" charset="0"/>
              <a:buChar char="•"/>
            </a:pPr>
            <a:r>
              <a:rPr lang="lt-LT" sz="3600" dirty="0">
                <a:solidFill>
                  <a:schemeClr val="bg1"/>
                </a:solidFill>
                <a:latin typeface="Roboto"/>
              </a:rPr>
              <a:t>Jie taip pat turi atsižvelgti į visus su tekstile susijusius tvarumo klausimus. Tai apima tekstilės pluoštų išteklių sunaudojimą, energijos naudojimą, taršos potencialą ir socialinį poveikį.</a:t>
            </a:r>
          </a:p>
          <a:p>
            <a:pPr marL="571500" indent="-571500">
              <a:buFont typeface="Arial" panose="020B0604020202020204" pitchFamily="34" charset="0"/>
              <a:buChar char="•"/>
            </a:pPr>
            <a:endParaRPr lang="lt-LT" sz="3600" dirty="0">
              <a:solidFill>
                <a:schemeClr val="bg1"/>
              </a:solidFill>
              <a:latin typeface="Roboto"/>
            </a:endParaRPr>
          </a:p>
          <a:p>
            <a:pPr marL="571500" indent="-571500">
              <a:buFont typeface="Arial" panose="020B0604020202020204" pitchFamily="34" charset="0"/>
              <a:buChar char="•"/>
            </a:pPr>
            <a:r>
              <a:rPr lang="lt-LT" sz="3600" dirty="0">
                <a:solidFill>
                  <a:schemeClr val="bg1"/>
                </a:solidFill>
                <a:latin typeface="Roboto"/>
              </a:rPr>
              <a:t>Žinios ir supratimas, kaip pluošto gamyba veikia mūsų ekosistemą, padės kurti tvarius tekstilės gaminius.</a:t>
            </a:r>
          </a:p>
          <a:p>
            <a:endParaRPr lang="en-US" sz="3600" dirty="0">
              <a:solidFill>
                <a:schemeClr val="bg1"/>
              </a:solidFill>
              <a:latin typeface="Roboto"/>
            </a:endParaRPr>
          </a:p>
          <a:p>
            <a:pPr marL="571500" indent="-571500">
              <a:buFont typeface="Arial" panose="020B0604020202020204" pitchFamily="34" charset="0"/>
              <a:buChar char="•"/>
            </a:pPr>
            <a:endParaRPr lang="en-US" sz="3600" dirty="0">
              <a:solidFill>
                <a:schemeClr val="bg1"/>
              </a:solidFill>
              <a:latin typeface="Roboto"/>
            </a:endParaRPr>
          </a:p>
          <a:p>
            <a:pPr marL="571500" indent="-571500">
              <a:buFont typeface="Arial" panose="020B0604020202020204" pitchFamily="34" charset="0"/>
              <a:buChar char="•"/>
            </a:pPr>
            <a:endParaRPr lang="en-US" sz="3600" dirty="0">
              <a:solidFill>
                <a:schemeClr val="bg1"/>
              </a:solidFill>
              <a:latin typeface="Roboto"/>
            </a:endParaRPr>
          </a:p>
          <a:p>
            <a:pPr marL="571500" indent="-571500">
              <a:buFont typeface="Arial" panose="020B0604020202020204" pitchFamily="34" charset="0"/>
              <a:buChar char="•"/>
            </a:pPr>
            <a:endParaRPr lang="en-US" sz="3600" dirty="0">
              <a:solidFill>
                <a:schemeClr val="bg1"/>
              </a:solidFill>
              <a:latin typeface="Roboto"/>
            </a:endParaRPr>
          </a:p>
          <a:p>
            <a:r>
              <a:rPr lang="en-US" sz="3600" dirty="0">
                <a:solidFill>
                  <a:schemeClr val="bg1"/>
                </a:solidFill>
                <a:latin typeface="Roboto"/>
              </a:rPr>
              <a:t>	</a:t>
            </a:r>
            <a:r>
              <a:rPr lang="en-US" sz="2800" dirty="0">
                <a:solidFill>
                  <a:srgbClr val="FDA800"/>
                </a:solidFill>
                <a:latin typeface="Roboto"/>
              </a:rPr>
              <a:t> </a:t>
            </a:r>
            <a:r>
              <a:rPr lang="en-US" sz="2800" dirty="0" err="1">
                <a:solidFill>
                  <a:srgbClr val="FDA800"/>
                </a:solidFill>
                <a:latin typeface="Roboto"/>
              </a:rPr>
              <a:t>Privalomasis</a:t>
            </a:r>
            <a:r>
              <a:rPr lang="en-US" sz="2800" dirty="0">
                <a:solidFill>
                  <a:srgbClr val="FDA800"/>
                </a:solidFill>
                <a:latin typeface="Roboto"/>
              </a:rPr>
              <a:t> </a:t>
            </a:r>
            <a:r>
              <a:rPr lang="en-US" sz="2800" dirty="0" err="1">
                <a:solidFill>
                  <a:srgbClr val="FDA800"/>
                </a:solidFill>
                <a:latin typeface="Roboto"/>
              </a:rPr>
              <a:t>skaitymas</a:t>
            </a:r>
            <a:r>
              <a:rPr lang="en-US" sz="2800" dirty="0">
                <a:solidFill>
                  <a:srgbClr val="FDA800"/>
                </a:solidFill>
                <a:latin typeface="Roboto"/>
              </a:rPr>
              <a:t>: </a:t>
            </a:r>
            <a:r>
              <a:rPr lang="en-US" sz="2800" dirty="0">
                <a:solidFill>
                  <a:srgbClr val="FDA800"/>
                </a:solidFill>
              </a:rPr>
              <a:t>NRDC: </a:t>
            </a:r>
            <a:r>
              <a:rPr lang="en-US" sz="2800" i="1" dirty="0">
                <a:solidFill>
                  <a:srgbClr val="FDA800"/>
                </a:solidFill>
              </a:rPr>
              <a:t>Fixing the Fashion Industry</a:t>
            </a:r>
            <a:endParaRPr lang="en-US" sz="2800" dirty="0">
              <a:solidFill>
                <a:srgbClr val="FDA800"/>
              </a:solidFill>
              <a:latin typeface="Roboto"/>
            </a:endParaRPr>
          </a:p>
        </p:txBody>
      </p:sp>
    </p:spTree>
    <p:extLst>
      <p:ext uri="{BB962C8B-B14F-4D97-AF65-F5344CB8AC3E}">
        <p14:creationId xmlns:p14="http://schemas.microsoft.com/office/powerpoint/2010/main" val="75886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289050" y="1539875"/>
            <a:ext cx="7422464" cy="844462"/>
          </a:xfrm>
          <a:prstGeom prst="rect">
            <a:avLst/>
          </a:prstGeom>
        </p:spPr>
        <p:txBody>
          <a:bodyPr vert="horz" wrap="square" lIns="0" tIns="13335" rIns="0" bIns="0" rtlCol="0">
            <a:spAutoFit/>
          </a:bodyPr>
          <a:lstStyle/>
          <a:p>
            <a:pPr marL="12700" marR="5080">
              <a:lnSpc>
                <a:spcPct val="100000"/>
              </a:lnSpc>
              <a:spcBef>
                <a:spcPts val="105"/>
              </a:spcBef>
            </a:pPr>
            <a:r>
              <a:rPr lang="lt-LT" sz="5400" dirty="0">
                <a:solidFill>
                  <a:srgbClr val="2C34D7"/>
                </a:solidFill>
                <a:latin typeface="Roboto"/>
                <a:cs typeface="Roboto"/>
              </a:rPr>
              <a:t>Medžiagų įvairovė</a:t>
            </a:r>
          </a:p>
        </p:txBody>
      </p:sp>
      <p:sp>
        <p:nvSpPr>
          <p:cNvPr id="4" name="TextBox 3"/>
          <p:cNvSpPr txBox="1"/>
          <p:nvPr/>
        </p:nvSpPr>
        <p:spPr>
          <a:xfrm>
            <a:off x="1699336" y="4206875"/>
            <a:ext cx="184731" cy="369332"/>
          </a:xfrm>
          <a:prstGeom prst="rect">
            <a:avLst/>
          </a:prstGeom>
          <a:noFill/>
        </p:spPr>
        <p:txBody>
          <a:bodyPr wrap="none" rtlCol="0">
            <a:spAutoFit/>
          </a:bodyPr>
          <a:lstStyle/>
          <a:p>
            <a:endParaRPr lang="en-US" dirty="0"/>
          </a:p>
        </p:txBody>
      </p:sp>
      <p:sp>
        <p:nvSpPr>
          <p:cNvPr id="5" name="Content Placeholder 2"/>
          <p:cNvSpPr txBox="1">
            <a:spLocks/>
          </p:cNvSpPr>
          <p:nvPr/>
        </p:nvSpPr>
        <p:spPr>
          <a:xfrm>
            <a:off x="1136650" y="2642993"/>
            <a:ext cx="18135600" cy="682168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buFont typeface="Arial" panose="020B0604020202020204" pitchFamily="34" charset="0"/>
              <a:buChar char="•"/>
            </a:pPr>
            <a:r>
              <a:rPr lang="lt-LT" sz="3200" dirty="0">
                <a:solidFill>
                  <a:srgbClr val="2C34D7"/>
                </a:solidFill>
                <a:latin typeface="Roboto"/>
              </a:rPr>
              <a:t>Mados ir tekstilės pramonėje dominuoja daug panašių, gatavų gaminių iš riboto pluoštų asortimento. </a:t>
            </a:r>
          </a:p>
          <a:p>
            <a:pPr marL="457200" indent="-457200">
              <a:buFont typeface="Arial" panose="020B0604020202020204" pitchFamily="34" charset="0"/>
              <a:buChar char="•"/>
            </a:pPr>
            <a:endParaRPr lang="lt-LT" sz="3200" dirty="0">
              <a:solidFill>
                <a:srgbClr val="2C34D7"/>
              </a:solidFill>
              <a:latin typeface="Roboto"/>
            </a:endParaRPr>
          </a:p>
          <a:p>
            <a:pPr marL="457200" indent="-457200">
              <a:buFont typeface="Arial" panose="020B0604020202020204" pitchFamily="34" charset="0"/>
              <a:buChar char="•"/>
            </a:pPr>
            <a:r>
              <a:rPr lang="lt-LT" sz="3200" dirty="0">
                <a:solidFill>
                  <a:srgbClr val="2C34D7"/>
                </a:solidFill>
                <a:latin typeface="Roboto"/>
              </a:rPr>
              <a:t>2024 m. Pasaulinės tekstilės gamybos pagal pluošto tipą ataskaitoje teigiama, kad:</a:t>
            </a:r>
          </a:p>
          <a:p>
            <a:br>
              <a:rPr lang="lt-LT" sz="3200" dirty="0">
                <a:solidFill>
                  <a:srgbClr val="2C34D7"/>
                </a:solidFill>
                <a:latin typeface="Roboto"/>
              </a:rPr>
            </a:br>
            <a:r>
              <a:rPr lang="lt-LT" sz="3200" dirty="0">
                <a:solidFill>
                  <a:srgbClr val="2C34D7"/>
                </a:solidFill>
                <a:latin typeface="Roboto"/>
              </a:rPr>
              <a:t>- 	Poliesteris yra plačiausiai pasaulyje gaminamas tekstilės pluoštas, kurio metinė gamyba siekia 63 mln. tonų.</a:t>
            </a:r>
          </a:p>
          <a:p>
            <a:r>
              <a:rPr lang="lt-LT" sz="3200" dirty="0">
                <a:solidFill>
                  <a:srgbClr val="2C34D7"/>
                </a:solidFill>
                <a:latin typeface="Roboto"/>
              </a:rPr>
              <a:t>- 	Medvilnė užima antrąją vietą pagal pasaulinę tekstilės pluošto gamybą - kasmet pagaminama 24 mln. tonų. (</a:t>
            </a:r>
            <a:r>
              <a:rPr lang="lt-LT" sz="3200" dirty="0" err="1">
                <a:solidFill>
                  <a:srgbClr val="2C34D7"/>
                </a:solidFill>
                <a:latin typeface="Roboto"/>
              </a:rPr>
              <a:t>World</a:t>
            </a:r>
            <a:r>
              <a:rPr lang="lt-LT" sz="3200" dirty="0">
                <a:solidFill>
                  <a:srgbClr val="2C34D7"/>
                </a:solidFill>
                <a:latin typeface="Roboto"/>
              </a:rPr>
              <a:t> </a:t>
            </a:r>
            <a:r>
              <a:rPr lang="lt-LT" sz="3200" dirty="0" err="1">
                <a:solidFill>
                  <a:srgbClr val="2C34D7"/>
                </a:solidFill>
                <a:latin typeface="Roboto"/>
              </a:rPr>
              <a:t>Stats</a:t>
            </a:r>
            <a:r>
              <a:rPr lang="lt-LT" sz="3200" dirty="0">
                <a:solidFill>
                  <a:srgbClr val="2C34D7"/>
                </a:solidFill>
                <a:latin typeface="Roboto"/>
              </a:rPr>
              <a:t> 2024)</a:t>
            </a:r>
          </a:p>
          <a:p>
            <a:pPr marL="457200" indent="-457200">
              <a:buFont typeface="Arial" panose="020B0604020202020204" pitchFamily="34" charset="0"/>
              <a:buChar char="•"/>
            </a:pPr>
            <a:endParaRPr lang="lt-LT" sz="3200" dirty="0">
              <a:solidFill>
                <a:srgbClr val="2C34D7"/>
              </a:solidFill>
              <a:latin typeface="Roboto"/>
            </a:endParaRPr>
          </a:p>
          <a:p>
            <a:pPr marL="457200" indent="-457200">
              <a:buFont typeface="Arial" panose="020B0604020202020204" pitchFamily="34" charset="0"/>
              <a:buChar char="•"/>
            </a:pPr>
            <a:r>
              <a:rPr lang="lt-LT" sz="3200" dirty="0">
                <a:solidFill>
                  <a:srgbClr val="2C34D7"/>
                </a:solidFill>
                <a:latin typeface="Roboto"/>
              </a:rPr>
              <a:t>Dėl dviejų pluoštų dominavimo renkantis medžiagas poveikis koncentruojamas konkrečiuose žemės ūkio ar gamybos sektoriuose, tai didina ekologinę riziką ir mažina sektoriaus atsparumą besikeičiančioms pasaulinėms sąlygoms bei riboja vartotojų pasirinkimo galimybes.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flipV="1">
            <a:off x="1289050" y="2407632"/>
            <a:ext cx="10058400" cy="6494085"/>
          </a:xfrm>
          <a:prstGeom prst="rect">
            <a:avLst/>
          </a:prstGeom>
        </p:spPr>
        <p:txBody>
          <a:bodyPr wrap="square">
            <a:spAutoFit/>
          </a:bodyPr>
          <a:lstStyle/>
          <a:p>
            <a:pPr marL="457200" indent="-457200">
              <a:buFont typeface="Arial" panose="020B0604020202020204" pitchFamily="34" charset="0"/>
              <a:buChar char="•"/>
            </a:pPr>
            <a:r>
              <a:rPr lang="lt-LT" sz="3200" dirty="0">
                <a:solidFill>
                  <a:srgbClr val="2C34D7"/>
                </a:solidFill>
                <a:latin typeface="Roboto"/>
              </a:rPr>
              <a:t>Į tvarumą orientuotos strategijos, skatinančios medžiagų įvairovę, kūrimas nereiškia nulinės taršos. Ji skatina daugiau alternatyvų augimą ir efektyviai išteklius naudojančių, kultūrą atitinkančių pluoštų naudojimą. </a:t>
            </a:r>
          </a:p>
          <a:p>
            <a:pPr marL="457200" indent="-457200">
              <a:buFont typeface="Arial" panose="020B0604020202020204" pitchFamily="34" charset="0"/>
              <a:buChar char="•"/>
            </a:pPr>
            <a:endParaRPr lang="lt-LT" sz="3200" dirty="0">
              <a:solidFill>
                <a:srgbClr val="2C34D7"/>
              </a:solidFill>
              <a:latin typeface="Roboto"/>
            </a:endParaRPr>
          </a:p>
          <a:p>
            <a:pPr marL="457200" indent="-457200">
              <a:buFont typeface="Arial" panose="020B0604020202020204" pitchFamily="34" charset="0"/>
              <a:buChar char="•"/>
            </a:pPr>
            <a:r>
              <a:rPr lang="lt-LT" sz="3200" dirty="0">
                <a:solidFill>
                  <a:srgbClr val="2C34D7"/>
                </a:solidFill>
                <a:latin typeface="Roboto"/>
              </a:rPr>
              <a:t>Tai apima ekologiškos medvilnės, taip pat atsinaujinančių ir biologiškai skaidžių pluoštų, kaip vilna, naudojimą. </a:t>
            </a:r>
          </a:p>
          <a:p>
            <a:pPr marL="457200" indent="-457200">
              <a:buFont typeface="Arial" panose="020B0604020202020204" pitchFamily="34" charset="0"/>
              <a:buChar char="•"/>
            </a:pPr>
            <a:endParaRPr lang="lt-LT" sz="3200" dirty="0">
              <a:solidFill>
                <a:srgbClr val="2C34D7"/>
              </a:solidFill>
              <a:latin typeface="Roboto"/>
            </a:endParaRPr>
          </a:p>
          <a:p>
            <a:pPr marL="457200" indent="-457200">
              <a:buFont typeface="Arial" panose="020B0604020202020204" pitchFamily="34" charset="0"/>
              <a:buChar char="•"/>
            </a:pPr>
            <a:r>
              <a:rPr lang="lt-LT" sz="3200" dirty="0">
                <a:solidFill>
                  <a:srgbClr val="2C34D7"/>
                </a:solidFill>
                <a:latin typeface="Roboto"/>
              </a:rPr>
              <a:t>Tai mažina mūsų priklausomybę nuo naftos cheminių medžiagų produktų, taip pat pesticidų ir didžiulį vandens kiekio naudojimą.</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57050" y="549275"/>
            <a:ext cx="7620000" cy="10160000"/>
          </a:xfrm>
          <a:prstGeom prst="rect">
            <a:avLst/>
          </a:prstGeom>
        </p:spPr>
      </p:pic>
    </p:spTree>
    <p:extLst>
      <p:ext uri="{BB962C8B-B14F-4D97-AF65-F5344CB8AC3E}">
        <p14:creationId xmlns:p14="http://schemas.microsoft.com/office/powerpoint/2010/main" val="106599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250" y="1470878"/>
            <a:ext cx="7313254" cy="830997"/>
          </a:xfrm>
        </p:spPr>
        <p:txBody>
          <a:bodyPr/>
          <a:lstStyle/>
          <a:p>
            <a:r>
              <a:rPr lang="en-US" sz="5400" dirty="0">
                <a:solidFill>
                  <a:schemeClr val="bg1"/>
                </a:solidFill>
              </a:rPr>
              <a:t>2.1 </a:t>
            </a:r>
            <a:r>
              <a:rPr lang="en-US" sz="5400" dirty="0" err="1">
                <a:solidFill>
                  <a:schemeClr val="bg1"/>
                </a:solidFill>
              </a:rPr>
              <a:t>Tvarūs</a:t>
            </a:r>
            <a:r>
              <a:rPr lang="en-US" sz="5400" dirty="0">
                <a:solidFill>
                  <a:schemeClr val="bg1"/>
                </a:solidFill>
              </a:rPr>
              <a:t> </a:t>
            </a:r>
            <a:r>
              <a:rPr lang="en-US" sz="5400" dirty="0" err="1">
                <a:solidFill>
                  <a:schemeClr val="bg1"/>
                </a:solidFill>
              </a:rPr>
              <a:t>pluoštai</a:t>
            </a:r>
            <a:r>
              <a:rPr lang="en-US" sz="5400" dirty="0">
                <a:solidFill>
                  <a:schemeClr val="bg1"/>
                </a:solidFill>
              </a:rPr>
              <a:t> </a:t>
            </a:r>
          </a:p>
        </p:txBody>
      </p:sp>
      <p:sp>
        <p:nvSpPr>
          <p:cNvPr id="3" name="Text Placeholder 2"/>
          <p:cNvSpPr>
            <a:spLocks noGrp="1"/>
          </p:cNvSpPr>
          <p:nvPr>
            <p:ph type="body" idx="1"/>
          </p:nvPr>
        </p:nvSpPr>
        <p:spPr>
          <a:xfrm>
            <a:off x="1005205" y="2601150"/>
            <a:ext cx="18093690" cy="6647974"/>
          </a:xfrm>
        </p:spPr>
        <p:txBody>
          <a:bodyPr/>
          <a:lstStyle/>
          <a:p>
            <a:pPr marL="571500" indent="-571500">
              <a:buFont typeface="Arial" panose="020B0604020202020204" pitchFamily="34" charset="0"/>
              <a:buChar char="•"/>
            </a:pPr>
            <a:r>
              <a:rPr lang="lt-LT" sz="3600" dirty="0">
                <a:solidFill>
                  <a:schemeClr val="bg1"/>
                </a:solidFill>
                <a:latin typeface="Roboto"/>
              </a:rPr>
              <a:t>Sintetiniai pluoštai visada buvo siejami su cheminėmis medžiagomis ir tarša, tuo tarpu natūralūs pluoštai visada buvo laikomi geresniu pluoštu mūsų aplinkai. Iš tikrųjų taip nėra. </a:t>
            </a:r>
          </a:p>
          <a:p>
            <a:pPr marL="571500" indent="-571500">
              <a:buFont typeface="Arial" panose="020B0604020202020204" pitchFamily="34" charset="0"/>
              <a:buChar char="•"/>
            </a:pPr>
            <a:endParaRPr lang="lt-LT" sz="3600" dirty="0">
              <a:solidFill>
                <a:schemeClr val="bg1"/>
              </a:solidFill>
              <a:latin typeface="Roboto"/>
            </a:endParaRPr>
          </a:p>
          <a:p>
            <a:pPr marL="571500" indent="-571500">
              <a:buFont typeface="Arial" panose="020B0604020202020204" pitchFamily="34" charset="0"/>
              <a:buChar char="•"/>
            </a:pPr>
            <a:r>
              <a:rPr lang="lt-LT" sz="3600" dirty="0">
                <a:solidFill>
                  <a:schemeClr val="bg1"/>
                </a:solidFill>
                <a:latin typeface="Roboto"/>
              </a:rPr>
              <a:t>Natūralių pluoštų auginimas ir perdirbimas taip pat turėjo didelį poveikį mūsų aplinkai.</a:t>
            </a:r>
          </a:p>
          <a:p>
            <a:pPr marL="571500" indent="-571500">
              <a:buFont typeface="Arial" panose="020B0604020202020204" pitchFamily="34" charset="0"/>
              <a:buChar char="•"/>
            </a:pPr>
            <a:endParaRPr lang="lt-LT" sz="3600" dirty="0">
              <a:solidFill>
                <a:schemeClr val="bg1"/>
              </a:solidFill>
              <a:latin typeface="Roboto"/>
            </a:endParaRPr>
          </a:p>
          <a:p>
            <a:pPr marL="571500" indent="-571500">
              <a:buFont typeface="Arial" panose="020B0604020202020204" pitchFamily="34" charset="0"/>
              <a:buChar char="•"/>
            </a:pPr>
            <a:r>
              <a:rPr lang="lt-LT" sz="3600" dirty="0">
                <a:solidFill>
                  <a:schemeClr val="bg1"/>
                </a:solidFill>
                <a:latin typeface="Roboto"/>
              </a:rPr>
              <a:t>Tvarios medžiagos mados pramonėje - tai medžiagos, kurios gamybos, naudojimo ir šalinimo metu daro kuo mažesnį neigiamą poveikį aplinkai ir visuomenei. </a:t>
            </a:r>
          </a:p>
          <a:p>
            <a:pPr marL="571500" indent="-571500">
              <a:buFont typeface="Arial" panose="020B0604020202020204" pitchFamily="34" charset="0"/>
              <a:buChar char="•"/>
            </a:pPr>
            <a:endParaRPr lang="lt-LT" sz="3600" dirty="0">
              <a:solidFill>
                <a:schemeClr val="bg1"/>
              </a:solidFill>
              <a:latin typeface="Roboto"/>
            </a:endParaRPr>
          </a:p>
          <a:p>
            <a:pPr marL="571500" indent="-571500">
              <a:buFont typeface="Arial" panose="020B0604020202020204" pitchFamily="34" charset="0"/>
              <a:buChar char="•"/>
            </a:pPr>
            <a:r>
              <a:rPr lang="lt-LT" sz="3600" dirty="0">
                <a:solidFill>
                  <a:schemeClr val="bg1"/>
                </a:solidFill>
                <a:latin typeface="Roboto"/>
              </a:rPr>
              <a:t>Šioms medžiagoms dažnai reikia mažiau išteklių, kaip vandens ir energijos, ir jos paprastai yra biologiškai skaidžios, perdirbamos arba atsinaujinančios. </a:t>
            </a:r>
          </a:p>
          <a:p>
            <a:pPr marL="571500" indent="-571500">
              <a:buFont typeface="Arial" panose="020B0604020202020204" pitchFamily="34" charset="0"/>
              <a:buChar char="•"/>
            </a:pPr>
            <a:endParaRPr lang="lt-LT" sz="3600" dirty="0">
              <a:solidFill>
                <a:schemeClr val="bg1"/>
              </a:solidFill>
              <a:latin typeface="Roboto"/>
            </a:endParaRPr>
          </a:p>
        </p:txBody>
      </p:sp>
    </p:spTree>
    <p:extLst>
      <p:ext uri="{BB962C8B-B14F-4D97-AF65-F5344CB8AC3E}">
        <p14:creationId xmlns:p14="http://schemas.microsoft.com/office/powerpoint/2010/main" val="1058052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8418059" y="7124700"/>
            <a:ext cx="3429000" cy="3330575"/>
          </a:xfrm>
          <a:prstGeom prst="ellipse">
            <a:avLst/>
          </a:prstGeom>
          <a:solidFill>
            <a:srgbClr val="2C34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000" dirty="0">
                <a:latin typeface="Roboto"/>
              </a:rPr>
              <a:t>KANAPĖS</a:t>
            </a:r>
            <a:endParaRPr lang="en-US" sz="3000" dirty="0">
              <a:latin typeface="Roboto"/>
            </a:endParaRPr>
          </a:p>
        </p:txBody>
      </p:sp>
      <p:sp>
        <p:nvSpPr>
          <p:cNvPr id="12" name="Oval 11"/>
          <p:cNvSpPr/>
          <p:nvPr/>
        </p:nvSpPr>
        <p:spPr>
          <a:xfrm>
            <a:off x="15526657" y="1692275"/>
            <a:ext cx="3352800" cy="3276600"/>
          </a:xfrm>
          <a:prstGeom prst="ellipse">
            <a:avLst/>
          </a:prstGeom>
          <a:solidFill>
            <a:srgbClr val="2C34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Roboto"/>
              </a:rPr>
              <a:t>TENCEL</a:t>
            </a:r>
          </a:p>
        </p:txBody>
      </p:sp>
      <p:sp>
        <p:nvSpPr>
          <p:cNvPr id="13" name="Oval 12"/>
          <p:cNvSpPr/>
          <p:nvPr/>
        </p:nvSpPr>
        <p:spPr>
          <a:xfrm>
            <a:off x="1212850" y="1692275"/>
            <a:ext cx="3352800" cy="3276600"/>
          </a:xfrm>
          <a:prstGeom prst="ellipse">
            <a:avLst/>
          </a:prstGeom>
          <a:solidFill>
            <a:srgbClr val="2C34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000" dirty="0">
                <a:latin typeface="Roboto"/>
              </a:rPr>
              <a:t>ORGANINĖ MEDVILNĖ</a:t>
            </a:r>
            <a:endParaRPr lang="en-US" sz="3000" dirty="0">
              <a:latin typeface="Roboto"/>
            </a:endParaRPr>
          </a:p>
        </p:txBody>
      </p:sp>
      <p:sp>
        <p:nvSpPr>
          <p:cNvPr id="14" name="Oval 13"/>
          <p:cNvSpPr/>
          <p:nvPr/>
        </p:nvSpPr>
        <p:spPr>
          <a:xfrm>
            <a:off x="1212850" y="7026275"/>
            <a:ext cx="3352800" cy="3276600"/>
          </a:xfrm>
          <a:prstGeom prst="ellipse">
            <a:avLst/>
          </a:prstGeom>
          <a:solidFill>
            <a:srgbClr val="2C34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000" dirty="0">
                <a:latin typeface="Roboto"/>
              </a:rPr>
              <a:t>LINAS</a:t>
            </a:r>
            <a:endParaRPr lang="en-US" sz="3000" dirty="0">
              <a:latin typeface="Roboto"/>
            </a:endParaRPr>
          </a:p>
        </p:txBody>
      </p:sp>
      <p:sp>
        <p:nvSpPr>
          <p:cNvPr id="15" name="Oval 14"/>
          <p:cNvSpPr/>
          <p:nvPr/>
        </p:nvSpPr>
        <p:spPr>
          <a:xfrm>
            <a:off x="15526657" y="7130143"/>
            <a:ext cx="3348264" cy="3248932"/>
          </a:xfrm>
          <a:prstGeom prst="ellipse">
            <a:avLst/>
          </a:prstGeom>
          <a:solidFill>
            <a:srgbClr val="2C34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000" dirty="0">
                <a:latin typeface="Roboto"/>
              </a:rPr>
              <a:t>BAMBUKAS</a:t>
            </a:r>
            <a:endParaRPr lang="en-US" sz="3000" dirty="0">
              <a:latin typeface="Roboto"/>
            </a:endParaRPr>
          </a:p>
        </p:txBody>
      </p:sp>
      <p:sp>
        <p:nvSpPr>
          <p:cNvPr id="16" name="Title 1"/>
          <p:cNvSpPr txBox="1">
            <a:spLocks/>
          </p:cNvSpPr>
          <p:nvPr/>
        </p:nvSpPr>
        <p:spPr>
          <a:xfrm>
            <a:off x="5293859" y="2309078"/>
            <a:ext cx="9677400" cy="830997"/>
          </a:xfrm>
          <a:prstGeom prst="rect">
            <a:avLst/>
          </a:prstGeom>
        </p:spPr>
        <p:txBody>
          <a:bodyPr wrap="square" lIns="0" tIns="0" rIns="0" bIns="0">
            <a:spAutoFit/>
          </a:bodyPr>
          <a:lstStyle>
            <a:lvl1pPr>
              <a:defRPr sz="3800" b="0" i="0">
                <a:solidFill>
                  <a:schemeClr val="tx1"/>
                </a:solidFill>
                <a:latin typeface="Roboto"/>
                <a:ea typeface="+mj-ea"/>
                <a:cs typeface="Roboto"/>
              </a:defRPr>
            </a:lvl1pPr>
          </a:lstStyle>
          <a:p>
            <a:r>
              <a:rPr lang="en-US" sz="5400" b="1" dirty="0" err="1">
                <a:solidFill>
                  <a:srgbClr val="2C34D7"/>
                </a:solidFill>
              </a:rPr>
              <a:t>Natūralūs</a:t>
            </a:r>
            <a:r>
              <a:rPr lang="en-US" sz="5400" b="1" dirty="0">
                <a:solidFill>
                  <a:srgbClr val="2C34D7"/>
                </a:solidFill>
              </a:rPr>
              <a:t> </a:t>
            </a:r>
            <a:r>
              <a:rPr lang="en-US" sz="5400" b="1" dirty="0" err="1">
                <a:solidFill>
                  <a:srgbClr val="2C34D7"/>
                </a:solidFill>
              </a:rPr>
              <a:t>ir</a:t>
            </a:r>
            <a:r>
              <a:rPr lang="en-US" sz="5400" b="1" dirty="0">
                <a:solidFill>
                  <a:srgbClr val="2C34D7"/>
                </a:solidFill>
              </a:rPr>
              <a:t> </a:t>
            </a:r>
            <a:r>
              <a:rPr lang="en-US" sz="5400" b="1" dirty="0" err="1">
                <a:solidFill>
                  <a:srgbClr val="2C34D7"/>
                </a:solidFill>
              </a:rPr>
              <a:t>ekologiški</a:t>
            </a:r>
            <a:r>
              <a:rPr lang="en-US" sz="5400" b="1" dirty="0">
                <a:solidFill>
                  <a:srgbClr val="2C34D7"/>
                </a:solidFill>
              </a:rPr>
              <a:t> </a:t>
            </a:r>
            <a:r>
              <a:rPr lang="en-US" sz="5400" b="1" dirty="0" err="1">
                <a:solidFill>
                  <a:srgbClr val="2C34D7"/>
                </a:solidFill>
              </a:rPr>
              <a:t>pluoštai</a:t>
            </a:r>
            <a:endParaRPr lang="en-US" sz="5400" b="1" dirty="0">
              <a:solidFill>
                <a:srgbClr val="2C34D7"/>
              </a:solidFill>
            </a:endParaRPr>
          </a:p>
        </p:txBody>
      </p:sp>
      <p:sp>
        <p:nvSpPr>
          <p:cNvPr id="17" name="Rectangle 16"/>
          <p:cNvSpPr/>
          <p:nvPr/>
        </p:nvSpPr>
        <p:spPr>
          <a:xfrm>
            <a:off x="5865359" y="3163833"/>
            <a:ext cx="8534400" cy="33528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lt-LT" sz="3200" dirty="0">
                <a:solidFill>
                  <a:srgbClr val="2C34D7"/>
                </a:solidFill>
                <a:latin typeface="Roboto"/>
              </a:rPr>
              <a:t>Šios medžiagos gaunamos iš augalų arba gyvūnų ir dažnai yra ekologiškesnės, jei gaminamos ekologiškai, be sintetinių cheminių medžiagų. </a:t>
            </a:r>
          </a:p>
        </p:txBody>
      </p:sp>
    </p:spTree>
    <p:extLst>
      <p:ext uri="{BB962C8B-B14F-4D97-AF65-F5344CB8AC3E}">
        <p14:creationId xmlns:p14="http://schemas.microsoft.com/office/powerpoint/2010/main" val="45546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1136650" y="1387475"/>
            <a:ext cx="8991600" cy="830997"/>
          </a:xfrm>
          <a:prstGeom prst="rect">
            <a:avLst/>
          </a:prstGeom>
        </p:spPr>
        <p:txBody>
          <a:bodyPr wrap="square" lIns="0" tIns="0" rIns="0" bIns="0">
            <a:spAutoFit/>
          </a:bodyPr>
          <a:lstStyle>
            <a:lvl1pPr>
              <a:defRPr sz="3800" b="0" i="0">
                <a:solidFill>
                  <a:schemeClr val="tx1"/>
                </a:solidFill>
                <a:latin typeface="Roboto"/>
                <a:ea typeface="+mj-ea"/>
                <a:cs typeface="Roboto"/>
              </a:defRPr>
            </a:lvl1pPr>
          </a:lstStyle>
          <a:p>
            <a:r>
              <a:rPr lang="en-US" sz="5400" b="1" dirty="0" err="1">
                <a:solidFill>
                  <a:srgbClr val="2C34D7"/>
                </a:solidFill>
              </a:rPr>
              <a:t>Perdirbti</a:t>
            </a:r>
            <a:r>
              <a:rPr lang="en-US" sz="5400" b="1" dirty="0">
                <a:solidFill>
                  <a:srgbClr val="2C34D7"/>
                </a:solidFill>
              </a:rPr>
              <a:t> </a:t>
            </a:r>
            <a:r>
              <a:rPr lang="en-US" sz="5400" b="1" dirty="0" err="1">
                <a:solidFill>
                  <a:srgbClr val="2C34D7"/>
                </a:solidFill>
              </a:rPr>
              <a:t>pluoštai</a:t>
            </a:r>
            <a:endParaRPr lang="en-US" sz="5400" b="1" dirty="0">
              <a:solidFill>
                <a:srgbClr val="2C34D7"/>
              </a:solidFill>
            </a:endParaRPr>
          </a:p>
        </p:txBody>
      </p:sp>
      <p:sp>
        <p:nvSpPr>
          <p:cNvPr id="8" name="Rectangle 7"/>
          <p:cNvSpPr/>
          <p:nvPr/>
        </p:nvSpPr>
        <p:spPr>
          <a:xfrm>
            <a:off x="1100882" y="3018215"/>
            <a:ext cx="8798768" cy="1569660"/>
          </a:xfrm>
          <a:prstGeom prst="rect">
            <a:avLst/>
          </a:prstGeom>
        </p:spPr>
        <p:txBody>
          <a:bodyPr wrap="square">
            <a:spAutoFit/>
          </a:bodyPr>
          <a:lstStyle/>
          <a:p>
            <a:pPr marL="0" indent="0">
              <a:buNone/>
            </a:pPr>
            <a:r>
              <a:rPr lang="lt-LT" sz="3200" dirty="0">
                <a:solidFill>
                  <a:srgbClr val="2C34D7"/>
                </a:solidFill>
              </a:rPr>
              <a:t>Medžiagos, sukurtos iš produktų atliekų, mažina pirminių medžiagų poreikį ir bendrą išteklių suvartojimą.</a:t>
            </a:r>
          </a:p>
        </p:txBody>
      </p:sp>
      <p:sp>
        <p:nvSpPr>
          <p:cNvPr id="9" name="Rectangle 8"/>
          <p:cNvSpPr/>
          <p:nvPr/>
        </p:nvSpPr>
        <p:spPr>
          <a:xfrm>
            <a:off x="10367452" y="5502275"/>
            <a:ext cx="4724400" cy="3046988"/>
          </a:xfrm>
          <a:prstGeom prst="rect">
            <a:avLst/>
          </a:prstGeom>
        </p:spPr>
        <p:txBody>
          <a:bodyPr wrap="square">
            <a:spAutoFit/>
          </a:bodyPr>
          <a:lstStyle/>
          <a:p>
            <a:pPr lvl="0"/>
            <a:r>
              <a:rPr lang="lt-LT" sz="3200" dirty="0">
                <a:solidFill>
                  <a:srgbClr val="FF0000"/>
                </a:solidFill>
                <a:latin typeface="Roboto"/>
              </a:rPr>
              <a:t>Perdirbtas poliesteris (</a:t>
            </a:r>
            <a:r>
              <a:rPr lang="lt-LT" sz="3200" dirty="0" err="1">
                <a:solidFill>
                  <a:srgbClr val="FF0000"/>
                </a:solidFill>
                <a:latin typeface="Roboto"/>
              </a:rPr>
              <a:t>rPET</a:t>
            </a:r>
            <a:r>
              <a:rPr lang="lt-LT" sz="3200" dirty="0">
                <a:solidFill>
                  <a:srgbClr val="FF0000"/>
                </a:solidFill>
                <a:latin typeface="Roboto"/>
              </a:rPr>
              <a:t>): </a:t>
            </a:r>
            <a:r>
              <a:rPr lang="lt-LT" sz="3200" dirty="0">
                <a:solidFill>
                  <a:srgbClr val="2C34D7"/>
                </a:solidFill>
                <a:latin typeface="Roboto"/>
              </a:rPr>
              <a:t>Pluoštas, pagamintas iš perdirbtų plastikinių butelių arba senų poliesterio drabužių. </a:t>
            </a:r>
            <a:endParaRPr lang="en-US" sz="3200" dirty="0">
              <a:solidFill>
                <a:srgbClr val="2C34D7"/>
              </a:solidFill>
              <a:latin typeface="Roboto"/>
            </a:endParaRPr>
          </a:p>
        </p:txBody>
      </p:sp>
      <p:sp>
        <p:nvSpPr>
          <p:cNvPr id="10" name="Rectangle 9"/>
          <p:cNvSpPr/>
          <p:nvPr/>
        </p:nvSpPr>
        <p:spPr>
          <a:xfrm>
            <a:off x="14970924" y="5502274"/>
            <a:ext cx="3779157" cy="3046988"/>
          </a:xfrm>
          <a:prstGeom prst="rect">
            <a:avLst/>
          </a:prstGeom>
        </p:spPr>
        <p:txBody>
          <a:bodyPr wrap="square">
            <a:spAutoFit/>
          </a:bodyPr>
          <a:lstStyle/>
          <a:p>
            <a:pPr lvl="0"/>
            <a:r>
              <a:rPr lang="lt-LT" sz="3200" dirty="0">
                <a:solidFill>
                  <a:srgbClr val="FF0000"/>
                </a:solidFill>
                <a:latin typeface="Roboto"/>
              </a:rPr>
              <a:t>Perdirbta medvilnė:</a:t>
            </a:r>
            <a:r>
              <a:rPr lang="lt-LT" sz="3200" dirty="0">
                <a:solidFill>
                  <a:srgbClr val="2C34D7"/>
                </a:solidFill>
                <a:latin typeface="Roboto"/>
              </a:rPr>
              <a:t> Pagaminta iš medvilnės atliekų arba gamybos atliekų.</a:t>
            </a:r>
          </a:p>
          <a:p>
            <a:pPr lvl="0"/>
            <a:endParaRPr lang="en-US" sz="3200" dirty="0">
              <a:solidFill>
                <a:srgbClr val="2C34D7"/>
              </a:solidFill>
              <a:latin typeface="Roboto"/>
            </a:endParaRPr>
          </a:p>
        </p:txBody>
      </p:sp>
      <p:sp>
        <p:nvSpPr>
          <p:cNvPr id="18" name="Rectangle 17"/>
          <p:cNvSpPr/>
          <p:nvPr/>
        </p:nvSpPr>
        <p:spPr>
          <a:xfrm>
            <a:off x="10392118" y="1383925"/>
            <a:ext cx="4086338" cy="3539430"/>
          </a:xfrm>
          <a:prstGeom prst="rect">
            <a:avLst/>
          </a:prstGeom>
        </p:spPr>
        <p:txBody>
          <a:bodyPr wrap="square">
            <a:spAutoFit/>
          </a:bodyPr>
          <a:lstStyle/>
          <a:p>
            <a:pPr lvl="0"/>
            <a:r>
              <a:rPr lang="lt-LT" sz="3200" dirty="0">
                <a:solidFill>
                  <a:srgbClr val="FF0000"/>
                </a:solidFill>
                <a:latin typeface="Roboto"/>
              </a:rPr>
              <a:t>Perdirbtas nailonas:</a:t>
            </a:r>
            <a:r>
              <a:rPr lang="lt-LT" sz="3200" dirty="0">
                <a:solidFill>
                  <a:srgbClr val="2C34D7"/>
                </a:solidFill>
                <a:latin typeface="Roboto"/>
              </a:rPr>
              <a:t> Dažnai gaunamas iš išmestų žvejybinių tinklų, audinių atraižų ir pramoninių plastiko atliekų. </a:t>
            </a:r>
          </a:p>
          <a:p>
            <a:pPr lvl="0"/>
            <a:endParaRPr lang="en-US" sz="3200" dirty="0">
              <a:solidFill>
                <a:srgbClr val="2C34D7"/>
              </a:solidFill>
              <a:latin typeface="Roboto"/>
            </a:endParaRPr>
          </a:p>
        </p:txBody>
      </p:sp>
      <p:sp>
        <p:nvSpPr>
          <p:cNvPr id="19" name="Rectangle 18"/>
          <p:cNvSpPr/>
          <p:nvPr/>
        </p:nvSpPr>
        <p:spPr>
          <a:xfrm>
            <a:off x="14989628" y="1289957"/>
            <a:ext cx="3545459" cy="2554545"/>
          </a:xfrm>
          <a:prstGeom prst="rect">
            <a:avLst/>
          </a:prstGeom>
        </p:spPr>
        <p:txBody>
          <a:bodyPr wrap="square">
            <a:spAutoFit/>
          </a:bodyPr>
          <a:lstStyle/>
          <a:p>
            <a:pPr lvl="0"/>
            <a:r>
              <a:rPr lang="lt-LT" sz="3200" dirty="0">
                <a:solidFill>
                  <a:srgbClr val="FF0000"/>
                </a:solidFill>
                <a:latin typeface="Roboto"/>
              </a:rPr>
              <a:t>Perdirbta vilna:</a:t>
            </a:r>
            <a:r>
              <a:rPr lang="lt-LT" sz="3200" dirty="0">
                <a:solidFill>
                  <a:srgbClr val="2C34D7"/>
                </a:solidFill>
                <a:latin typeface="Roboto"/>
              </a:rPr>
              <a:t> Pagaminta iš senų vilnonių drabužių ar vilnos atraižų.</a:t>
            </a:r>
          </a:p>
          <a:p>
            <a:pPr lvl="0"/>
            <a:endParaRPr lang="en-US" sz="3200" dirty="0">
              <a:solidFill>
                <a:srgbClr val="2C34D7"/>
              </a:solidFill>
              <a:latin typeface="Roboto"/>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50" y="5730875"/>
            <a:ext cx="9094667" cy="5029200"/>
          </a:xfrm>
          <a:prstGeom prst="rect">
            <a:avLst/>
          </a:prstGeom>
        </p:spPr>
      </p:pic>
      <p:sp>
        <p:nvSpPr>
          <p:cNvPr id="21" name="Rectangle 20"/>
          <p:cNvSpPr/>
          <p:nvPr/>
        </p:nvSpPr>
        <p:spPr>
          <a:xfrm>
            <a:off x="9545517" y="10390743"/>
            <a:ext cx="3313728" cy="369332"/>
          </a:xfrm>
          <a:prstGeom prst="rect">
            <a:avLst/>
          </a:prstGeom>
        </p:spPr>
        <p:txBody>
          <a:bodyPr wrap="none">
            <a:spAutoFit/>
          </a:bodyPr>
          <a:lstStyle/>
          <a:p>
            <a:r>
              <a:rPr lang="lt-LT" b="0" i="0" dirty="0">
                <a:solidFill>
                  <a:srgbClr val="000000"/>
                </a:solidFill>
                <a:effectLst/>
                <a:latin typeface="-apple-system"/>
              </a:rPr>
              <a:t>Foto:</a:t>
            </a:r>
            <a:r>
              <a:rPr lang="en-US" b="0" i="0" dirty="0">
                <a:solidFill>
                  <a:srgbClr val="000000"/>
                </a:solidFill>
                <a:effectLst/>
                <a:latin typeface="-apple-system"/>
              </a:rPr>
              <a:t> </a:t>
            </a:r>
            <a:r>
              <a:rPr lang="en-US" b="0" i="0" dirty="0">
                <a:effectLst/>
                <a:latin typeface="-apple-system"/>
                <a:hlinkClick r:id="rId3"/>
              </a:rPr>
              <a:t>Brian </a:t>
            </a:r>
            <a:r>
              <a:rPr lang="en-US" b="0" i="0" dirty="0" err="1">
                <a:effectLst/>
                <a:latin typeface="-apple-system"/>
                <a:hlinkClick r:id="rId3"/>
              </a:rPr>
              <a:t>Yurasits</a:t>
            </a:r>
            <a:r>
              <a:rPr lang="en-US" b="0" i="0" dirty="0">
                <a:solidFill>
                  <a:srgbClr val="000000"/>
                </a:solidFill>
                <a:effectLst/>
                <a:latin typeface="-apple-system"/>
              </a:rPr>
              <a:t> on </a:t>
            </a:r>
            <a:r>
              <a:rPr lang="en-US" b="0" i="0" dirty="0" err="1">
                <a:effectLst/>
                <a:latin typeface="-apple-system"/>
                <a:hlinkClick r:id="rId4"/>
              </a:rPr>
              <a:t>Unsplash</a:t>
            </a:r>
            <a:endParaRPr lang="en-US" dirty="0"/>
          </a:p>
        </p:txBody>
      </p:sp>
    </p:spTree>
    <p:extLst>
      <p:ext uri="{BB962C8B-B14F-4D97-AF65-F5344CB8AC3E}">
        <p14:creationId xmlns:p14="http://schemas.microsoft.com/office/powerpoint/2010/main" val="2305765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4320</TotalTime>
  <Words>2371</Words>
  <Application>Microsoft Office PowerPoint</Application>
  <PresentationFormat>Custom</PresentationFormat>
  <Paragraphs>260</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-apple-system</vt:lpstr>
      <vt:lpstr>Arial</vt:lpstr>
      <vt:lpstr>Calibri</vt:lpstr>
      <vt:lpstr>Roboto</vt:lpstr>
      <vt:lpstr>Office Theme</vt:lpstr>
      <vt:lpstr>PowerPoint Presentation</vt:lpstr>
      <vt:lpstr>Tvarus mados dizainas  2 modulis: Tvarios medžiagos</vt:lpstr>
      <vt:lpstr>2.1 Medžiagos ir tvarumas</vt:lpstr>
      <vt:lpstr>PowerPoint Presentation</vt:lpstr>
      <vt:lpstr>Medžiagų įvairovė</vt:lpstr>
      <vt:lpstr>PowerPoint Presentation</vt:lpstr>
      <vt:lpstr>2.1 Tvarūs pluoštai </vt:lpstr>
      <vt:lpstr>PowerPoint Presentation</vt:lpstr>
      <vt:lpstr>PowerPoint Presentation</vt:lpstr>
      <vt:lpstr>Gyvūninės kilmės tvarūs pluoštai</vt:lpstr>
      <vt:lpstr>PowerPoint Presentation</vt:lpstr>
      <vt:lpstr>PowerPoint Presentation</vt:lpstr>
      <vt:lpstr>PowerPoint Presentation</vt:lpstr>
      <vt:lpstr>PowerPoint Presentation</vt:lpstr>
      <vt:lpstr>2.3 Organiniai pluoštai</vt:lpstr>
      <vt:lpstr>PowerPoint Presentation</vt:lpstr>
      <vt:lpstr>PowerPoint Presentation</vt:lpstr>
      <vt:lpstr>PowerPoint Presentation</vt:lpstr>
      <vt:lpstr>PowerPoint Presentation</vt:lpstr>
      <vt:lpstr>PowerPoint Presentation</vt:lpstr>
      <vt:lpstr>2.4 Alternatyvios medžiagos </vt:lpstr>
      <vt:lpstr>LAPŲ ODA</vt:lpstr>
      <vt:lpstr>GRYBŲ ODA</vt:lpstr>
      <vt:lpstr>ANANASO ODA</vt:lpstr>
      <vt:lpstr>BANANATEX</vt:lpstr>
      <vt:lpstr>Nuorodų sąrašas</vt:lpstr>
      <vt:lpstr>Nuorodų sąrašas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Rekomendacijos</dc:title>
  <dc:creator>Doris Kailos</dc:creator>
  <cp:lastModifiedBy>Acer</cp:lastModifiedBy>
  <cp:revision>127</cp:revision>
  <dcterms:created xsi:type="dcterms:W3CDTF">2024-10-02T15:30:20Z</dcterms:created>
  <dcterms:modified xsi:type="dcterms:W3CDTF">2025-01-24T14:42:35Z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2024-10-02T00:00:00Z</vt:filetime>
  </property>
  <property fmtid="{D5CDD505-2E9C-101B-9397-08002B2CF9AE}" pid="3" name="Creator">
    <vt:lpwstr>Adobe Illustrator 28.6 (Macintosh)</vt:lpwstr>
  </property>
  <property fmtid="{D5CDD505-2E9C-101B-9397-08002B2CF9AE}" pid="4" name="LastSaved">
    <vt:filetime>2024-10-02T00:00:00Z</vt:filetime>
  </property>
  <property fmtid="{D5CDD505-2E9C-101B-9397-08002B2CF9AE}" pid="5" name="Producer">
    <vt:lpwstr>Adobe PDF library 17.00</vt:lpwstr>
  </property>
</Properties>
</file>