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3" r:id="rId2"/>
    <p:sldId id="259" r:id="rId3"/>
    <p:sldId id="256"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312" r:id="rId23"/>
    <p:sldId id="313" r:id="rId24"/>
    <p:sldId id="314" r:id="rId25"/>
    <p:sldId id="292" r:id="rId26"/>
    <p:sldId id="293" r:id="rId27"/>
    <p:sldId id="294" r:id="rId28"/>
    <p:sldId id="295" r:id="rId29"/>
    <p:sldId id="296" r:id="rId30"/>
    <p:sldId id="297" r:id="rId31"/>
    <p:sldId id="298" r:id="rId32"/>
    <p:sldId id="310" r:id="rId33"/>
    <p:sldId id="311" r:id="rId34"/>
    <p:sldId id="299" r:id="rId35"/>
    <p:sldId id="300" r:id="rId36"/>
    <p:sldId id="301" r:id="rId37"/>
    <p:sldId id="302" r:id="rId38"/>
    <p:sldId id="303" r:id="rId39"/>
    <p:sldId id="304" r:id="rId40"/>
    <p:sldId id="305" r:id="rId41"/>
    <p:sldId id="306" r:id="rId42"/>
    <p:sldId id="307" r:id="rId43"/>
    <p:sldId id="257" r:id="rId44"/>
    <p:sldId id="308" r:id="rId45"/>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800"/>
    <a:srgbClr val="2431DB"/>
    <a:srgbClr val="EB1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9" d="100"/>
          <a:sy n="49" d="100"/>
        </p:scale>
        <p:origin x="768" y="7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431DB"/>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7104664" y="10375639"/>
            <a:ext cx="11863931" cy="932917"/>
          </a:xfrm>
          <a:prstGeom prst="rect">
            <a:avLst/>
          </a:prstGeom>
        </p:spPr>
      </p:pic>
      <p:sp>
        <p:nvSpPr>
          <p:cNvPr id="18" name="bg object 18"/>
          <p:cNvSpPr/>
          <p:nvPr/>
        </p:nvSpPr>
        <p:spPr>
          <a:xfrm>
            <a:off x="7418939" y="10690526"/>
            <a:ext cx="7435850" cy="618490"/>
          </a:xfrm>
          <a:custGeom>
            <a:avLst/>
            <a:gdLst/>
            <a:ahLst/>
            <a:cxnLst/>
            <a:rect l="l" t="t" r="r" b="b"/>
            <a:pathLst>
              <a:path w="7435850" h="618490">
                <a:moveTo>
                  <a:pt x="4612006" y="0"/>
                </a:moveTo>
                <a:lnTo>
                  <a:pt x="0" y="26983"/>
                </a:lnTo>
                <a:lnTo>
                  <a:pt x="0" y="618030"/>
                </a:lnTo>
                <a:lnTo>
                  <a:pt x="7435410" y="618030"/>
                </a:lnTo>
                <a:lnTo>
                  <a:pt x="7417622" y="609366"/>
                </a:lnTo>
                <a:lnTo>
                  <a:pt x="7373588" y="588389"/>
                </a:lnTo>
                <a:lnTo>
                  <a:pt x="7329335" y="567775"/>
                </a:lnTo>
                <a:lnTo>
                  <a:pt x="7284864" y="547524"/>
                </a:lnTo>
                <a:lnTo>
                  <a:pt x="7240175" y="527637"/>
                </a:lnTo>
                <a:lnTo>
                  <a:pt x="7195270" y="508114"/>
                </a:lnTo>
                <a:lnTo>
                  <a:pt x="7150149" y="488955"/>
                </a:lnTo>
                <a:lnTo>
                  <a:pt x="7104814" y="470161"/>
                </a:lnTo>
                <a:lnTo>
                  <a:pt x="7059265" y="451732"/>
                </a:lnTo>
                <a:lnTo>
                  <a:pt x="7013504" y="433669"/>
                </a:lnTo>
                <a:lnTo>
                  <a:pt x="6967531" y="415972"/>
                </a:lnTo>
                <a:lnTo>
                  <a:pt x="6921347" y="398640"/>
                </a:lnTo>
                <a:lnTo>
                  <a:pt x="6874953" y="381676"/>
                </a:lnTo>
                <a:lnTo>
                  <a:pt x="6828351" y="365078"/>
                </a:lnTo>
                <a:lnTo>
                  <a:pt x="6781541" y="348848"/>
                </a:lnTo>
                <a:lnTo>
                  <a:pt x="6734523" y="332985"/>
                </a:lnTo>
                <a:lnTo>
                  <a:pt x="6687300" y="317491"/>
                </a:lnTo>
                <a:lnTo>
                  <a:pt x="6639871" y="302365"/>
                </a:lnTo>
                <a:lnTo>
                  <a:pt x="6592238" y="287607"/>
                </a:lnTo>
                <a:lnTo>
                  <a:pt x="6544402" y="273219"/>
                </a:lnTo>
                <a:lnTo>
                  <a:pt x="6496364" y="259201"/>
                </a:lnTo>
                <a:lnTo>
                  <a:pt x="6448124" y="245552"/>
                </a:lnTo>
                <a:lnTo>
                  <a:pt x="6399683" y="232274"/>
                </a:lnTo>
                <a:lnTo>
                  <a:pt x="6351044" y="219367"/>
                </a:lnTo>
                <a:lnTo>
                  <a:pt x="6302205" y="206830"/>
                </a:lnTo>
                <a:lnTo>
                  <a:pt x="6253169" y="194665"/>
                </a:lnTo>
                <a:lnTo>
                  <a:pt x="6203936" y="182872"/>
                </a:lnTo>
                <a:lnTo>
                  <a:pt x="6154508" y="171451"/>
                </a:lnTo>
                <a:lnTo>
                  <a:pt x="6104884" y="160402"/>
                </a:lnTo>
                <a:lnTo>
                  <a:pt x="6055067" y="149727"/>
                </a:lnTo>
                <a:lnTo>
                  <a:pt x="6005057" y="139424"/>
                </a:lnTo>
                <a:lnTo>
                  <a:pt x="5954855" y="129496"/>
                </a:lnTo>
                <a:lnTo>
                  <a:pt x="5904461" y="119941"/>
                </a:lnTo>
                <a:lnTo>
                  <a:pt x="5853878" y="110761"/>
                </a:lnTo>
                <a:lnTo>
                  <a:pt x="5803105" y="101955"/>
                </a:lnTo>
                <a:lnTo>
                  <a:pt x="5752144" y="93525"/>
                </a:lnTo>
                <a:lnTo>
                  <a:pt x="5700995" y="85470"/>
                </a:lnTo>
                <a:lnTo>
                  <a:pt x="5649660" y="77790"/>
                </a:lnTo>
                <a:lnTo>
                  <a:pt x="5598140" y="70488"/>
                </a:lnTo>
                <a:lnTo>
                  <a:pt x="5546435" y="63561"/>
                </a:lnTo>
                <a:lnTo>
                  <a:pt x="5494547" y="57012"/>
                </a:lnTo>
                <a:lnTo>
                  <a:pt x="5442476" y="50840"/>
                </a:lnTo>
                <a:lnTo>
                  <a:pt x="5390223" y="45046"/>
                </a:lnTo>
                <a:lnTo>
                  <a:pt x="5337789" y="39630"/>
                </a:lnTo>
                <a:lnTo>
                  <a:pt x="5285175" y="34592"/>
                </a:lnTo>
                <a:lnTo>
                  <a:pt x="5232383" y="29933"/>
                </a:lnTo>
                <a:lnTo>
                  <a:pt x="5179412" y="25653"/>
                </a:lnTo>
                <a:lnTo>
                  <a:pt x="4612006" y="0"/>
                </a:lnTo>
                <a:close/>
              </a:path>
            </a:pathLst>
          </a:custGeom>
          <a:solidFill>
            <a:srgbClr val="EB1C24"/>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2336797" y="7852577"/>
            <a:ext cx="6787606" cy="3455978"/>
          </a:xfrm>
          <a:prstGeom prst="rect">
            <a:avLst/>
          </a:prstGeom>
        </p:spPr>
      </p:pic>
      <p:sp>
        <p:nvSpPr>
          <p:cNvPr id="20" name="bg object 20"/>
          <p:cNvSpPr/>
          <p:nvPr/>
        </p:nvSpPr>
        <p:spPr>
          <a:xfrm>
            <a:off x="14594055" y="8167573"/>
            <a:ext cx="3900170" cy="3141345"/>
          </a:xfrm>
          <a:custGeom>
            <a:avLst/>
            <a:gdLst/>
            <a:ahLst/>
            <a:cxnLst/>
            <a:rect l="l" t="t" r="r" b="b"/>
            <a:pathLst>
              <a:path w="3900169" h="3141345">
                <a:moveTo>
                  <a:pt x="3899617" y="0"/>
                </a:moveTo>
                <a:lnTo>
                  <a:pt x="1606168" y="0"/>
                </a:lnTo>
                <a:lnTo>
                  <a:pt x="0" y="3140982"/>
                </a:lnTo>
                <a:lnTo>
                  <a:pt x="2315358" y="3140982"/>
                </a:lnTo>
                <a:lnTo>
                  <a:pt x="3899617" y="0"/>
                </a:lnTo>
                <a:close/>
              </a:path>
            </a:pathLst>
          </a:custGeom>
          <a:solidFill>
            <a:srgbClr val="FDA800"/>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0" y="0"/>
            <a:ext cx="11120458" cy="8621555"/>
          </a:xfrm>
          <a:prstGeom prst="rect">
            <a:avLst/>
          </a:prstGeom>
        </p:spPr>
      </p:pic>
      <p:sp>
        <p:nvSpPr>
          <p:cNvPr id="22" name="bg object 22"/>
          <p:cNvSpPr/>
          <p:nvPr/>
        </p:nvSpPr>
        <p:spPr>
          <a:xfrm>
            <a:off x="0" y="0"/>
            <a:ext cx="10492105" cy="7990840"/>
          </a:xfrm>
          <a:custGeom>
            <a:avLst/>
            <a:gdLst/>
            <a:ahLst/>
            <a:cxnLst/>
            <a:rect l="l" t="t" r="r" b="b"/>
            <a:pathLst>
              <a:path w="10492105" h="7990840">
                <a:moveTo>
                  <a:pt x="10444368" y="0"/>
                </a:moveTo>
                <a:lnTo>
                  <a:pt x="0" y="0"/>
                </a:lnTo>
                <a:lnTo>
                  <a:pt x="0" y="7990786"/>
                </a:lnTo>
                <a:lnTo>
                  <a:pt x="4347290" y="7980111"/>
                </a:lnTo>
                <a:lnTo>
                  <a:pt x="4464846" y="7971641"/>
                </a:lnTo>
                <a:lnTo>
                  <a:pt x="4581363" y="7961421"/>
                </a:lnTo>
                <a:lnTo>
                  <a:pt x="4696837" y="7949467"/>
                </a:lnTo>
                <a:lnTo>
                  <a:pt x="4811266" y="7935793"/>
                </a:lnTo>
                <a:lnTo>
                  <a:pt x="4924648" y="7920417"/>
                </a:lnTo>
                <a:lnTo>
                  <a:pt x="5036978" y="7903352"/>
                </a:lnTo>
                <a:lnTo>
                  <a:pt x="5148255" y="7884614"/>
                </a:lnTo>
                <a:lnTo>
                  <a:pt x="5258476" y="7864220"/>
                </a:lnTo>
                <a:lnTo>
                  <a:pt x="5367636" y="7842184"/>
                </a:lnTo>
                <a:lnTo>
                  <a:pt x="5475735" y="7818523"/>
                </a:lnTo>
                <a:lnTo>
                  <a:pt x="5582768" y="7793251"/>
                </a:lnTo>
                <a:lnTo>
                  <a:pt x="5688733" y="7766383"/>
                </a:lnTo>
                <a:lnTo>
                  <a:pt x="5793627" y="7737937"/>
                </a:lnTo>
                <a:lnTo>
                  <a:pt x="5897447" y="7707926"/>
                </a:lnTo>
                <a:lnTo>
                  <a:pt x="6000191" y="7676367"/>
                </a:lnTo>
                <a:lnTo>
                  <a:pt x="6101854" y="7643275"/>
                </a:lnTo>
                <a:lnTo>
                  <a:pt x="6202435" y="7608665"/>
                </a:lnTo>
                <a:lnTo>
                  <a:pt x="6301931" y="7572553"/>
                </a:lnTo>
                <a:lnTo>
                  <a:pt x="6400338" y="7534955"/>
                </a:lnTo>
                <a:lnTo>
                  <a:pt x="6497654" y="7495886"/>
                </a:lnTo>
                <a:lnTo>
                  <a:pt x="6593876" y="7455361"/>
                </a:lnTo>
                <a:lnTo>
                  <a:pt x="6641576" y="7434558"/>
                </a:lnTo>
                <a:lnTo>
                  <a:pt x="6689001" y="7413397"/>
                </a:lnTo>
                <a:lnTo>
                  <a:pt x="6736151" y="7391879"/>
                </a:lnTo>
                <a:lnTo>
                  <a:pt x="6783026" y="7370007"/>
                </a:lnTo>
                <a:lnTo>
                  <a:pt x="6829625" y="7347783"/>
                </a:lnTo>
                <a:lnTo>
                  <a:pt x="6875948" y="7325209"/>
                </a:lnTo>
                <a:lnTo>
                  <a:pt x="6921994" y="7302286"/>
                </a:lnTo>
                <a:lnTo>
                  <a:pt x="6967764" y="7279017"/>
                </a:lnTo>
                <a:lnTo>
                  <a:pt x="7013257" y="7255404"/>
                </a:lnTo>
                <a:lnTo>
                  <a:pt x="7058472" y="7231447"/>
                </a:lnTo>
                <a:lnTo>
                  <a:pt x="7103409" y="7207151"/>
                </a:lnTo>
                <a:lnTo>
                  <a:pt x="7148068" y="7182515"/>
                </a:lnTo>
                <a:lnTo>
                  <a:pt x="7192449" y="7157543"/>
                </a:lnTo>
                <a:lnTo>
                  <a:pt x="7236550" y="7132236"/>
                </a:lnTo>
                <a:lnTo>
                  <a:pt x="7280373" y="7106596"/>
                </a:lnTo>
                <a:lnTo>
                  <a:pt x="7323915" y="7080625"/>
                </a:lnTo>
                <a:lnTo>
                  <a:pt x="7367178" y="7054325"/>
                </a:lnTo>
                <a:lnTo>
                  <a:pt x="7410160" y="7027697"/>
                </a:lnTo>
                <a:lnTo>
                  <a:pt x="7452861" y="7000745"/>
                </a:lnTo>
                <a:lnTo>
                  <a:pt x="7495282" y="6973470"/>
                </a:lnTo>
                <a:lnTo>
                  <a:pt x="7537421" y="6945873"/>
                </a:lnTo>
                <a:lnTo>
                  <a:pt x="7579278" y="6917957"/>
                </a:lnTo>
                <a:lnTo>
                  <a:pt x="7620852" y="6889724"/>
                </a:lnTo>
                <a:lnTo>
                  <a:pt x="7662145" y="6861175"/>
                </a:lnTo>
                <a:lnTo>
                  <a:pt x="7703154" y="6832313"/>
                </a:lnTo>
                <a:lnTo>
                  <a:pt x="7743880" y="6803139"/>
                </a:lnTo>
                <a:lnTo>
                  <a:pt x="7784323" y="6773655"/>
                </a:lnTo>
                <a:lnTo>
                  <a:pt x="7824481" y="6743864"/>
                </a:lnTo>
                <a:lnTo>
                  <a:pt x="7864355" y="6713767"/>
                </a:lnTo>
                <a:lnTo>
                  <a:pt x="7903944" y="6683366"/>
                </a:lnTo>
                <a:lnTo>
                  <a:pt x="7943249" y="6652663"/>
                </a:lnTo>
                <a:lnTo>
                  <a:pt x="7982268" y="6621660"/>
                </a:lnTo>
                <a:lnTo>
                  <a:pt x="8021001" y="6590359"/>
                </a:lnTo>
                <a:lnTo>
                  <a:pt x="8059447" y="6558763"/>
                </a:lnTo>
                <a:lnTo>
                  <a:pt x="8097608" y="6526872"/>
                </a:lnTo>
                <a:lnTo>
                  <a:pt x="8135481" y="6494688"/>
                </a:lnTo>
                <a:lnTo>
                  <a:pt x="8173067" y="6462215"/>
                </a:lnTo>
                <a:lnTo>
                  <a:pt x="8210366" y="6429453"/>
                </a:lnTo>
                <a:lnTo>
                  <a:pt x="8247377" y="6396405"/>
                </a:lnTo>
                <a:lnTo>
                  <a:pt x="8284099" y="6363072"/>
                </a:lnTo>
                <a:lnTo>
                  <a:pt x="8320533" y="6329457"/>
                </a:lnTo>
                <a:lnTo>
                  <a:pt x="8356677" y="6295561"/>
                </a:lnTo>
                <a:lnTo>
                  <a:pt x="8392532" y="6261387"/>
                </a:lnTo>
                <a:lnTo>
                  <a:pt x="8428098" y="6226936"/>
                </a:lnTo>
                <a:lnTo>
                  <a:pt x="8463373" y="6192210"/>
                </a:lnTo>
                <a:lnTo>
                  <a:pt x="8498358" y="6157211"/>
                </a:lnTo>
                <a:lnTo>
                  <a:pt x="8533052" y="6121941"/>
                </a:lnTo>
                <a:lnTo>
                  <a:pt x="8567454" y="6086402"/>
                </a:lnTo>
                <a:lnTo>
                  <a:pt x="8601565" y="6050597"/>
                </a:lnTo>
                <a:lnTo>
                  <a:pt x="8635385" y="6014526"/>
                </a:lnTo>
                <a:lnTo>
                  <a:pt x="8668911" y="5978192"/>
                </a:lnTo>
                <a:lnTo>
                  <a:pt x="8702146" y="5941597"/>
                </a:lnTo>
                <a:lnTo>
                  <a:pt x="8735087" y="5904742"/>
                </a:lnTo>
                <a:lnTo>
                  <a:pt x="8767735" y="5867631"/>
                </a:lnTo>
                <a:lnTo>
                  <a:pt x="8800089" y="5830264"/>
                </a:lnTo>
                <a:lnTo>
                  <a:pt x="8832149" y="5792643"/>
                </a:lnTo>
                <a:lnTo>
                  <a:pt x="8863914" y="5754771"/>
                </a:lnTo>
                <a:lnTo>
                  <a:pt x="8895385" y="5716649"/>
                </a:lnTo>
                <a:lnTo>
                  <a:pt x="8926560" y="5678279"/>
                </a:lnTo>
                <a:lnTo>
                  <a:pt x="8957440" y="5639664"/>
                </a:lnTo>
                <a:lnTo>
                  <a:pt x="8988024" y="5600805"/>
                </a:lnTo>
                <a:lnTo>
                  <a:pt x="9018312" y="5561705"/>
                </a:lnTo>
                <a:lnTo>
                  <a:pt x="9048303" y="5522364"/>
                </a:lnTo>
                <a:lnTo>
                  <a:pt x="9077997" y="5482785"/>
                </a:lnTo>
                <a:lnTo>
                  <a:pt x="9107394" y="5442971"/>
                </a:lnTo>
                <a:lnTo>
                  <a:pt x="9136493" y="5402922"/>
                </a:lnTo>
                <a:lnTo>
                  <a:pt x="9165294" y="5362641"/>
                </a:lnTo>
                <a:lnTo>
                  <a:pt x="9193797" y="5322130"/>
                </a:lnTo>
                <a:lnTo>
                  <a:pt x="9222000" y="5281390"/>
                </a:lnTo>
                <a:lnTo>
                  <a:pt x="9249905" y="5240424"/>
                </a:lnTo>
                <a:lnTo>
                  <a:pt x="9277510" y="5199234"/>
                </a:lnTo>
                <a:lnTo>
                  <a:pt x="9304815" y="5157821"/>
                </a:lnTo>
                <a:lnTo>
                  <a:pt x="9331820" y="5116188"/>
                </a:lnTo>
                <a:lnTo>
                  <a:pt x="9358525" y="5074336"/>
                </a:lnTo>
                <a:lnTo>
                  <a:pt x="9384928" y="5032267"/>
                </a:lnTo>
                <a:lnTo>
                  <a:pt x="9411030" y="4989984"/>
                </a:lnTo>
                <a:lnTo>
                  <a:pt x="9436830" y="4947488"/>
                </a:lnTo>
                <a:lnTo>
                  <a:pt x="9462329" y="4904781"/>
                </a:lnTo>
                <a:lnTo>
                  <a:pt x="9487525" y="4861865"/>
                </a:lnTo>
                <a:lnTo>
                  <a:pt x="9512418" y="4818743"/>
                </a:lnTo>
                <a:lnTo>
                  <a:pt x="9537008" y="4775415"/>
                </a:lnTo>
                <a:lnTo>
                  <a:pt x="9561295" y="4731884"/>
                </a:lnTo>
                <a:lnTo>
                  <a:pt x="9585277" y="4688152"/>
                </a:lnTo>
                <a:lnTo>
                  <a:pt x="9608956" y="4644220"/>
                </a:lnTo>
                <a:lnTo>
                  <a:pt x="9632330" y="4600092"/>
                </a:lnTo>
                <a:lnTo>
                  <a:pt x="9655399" y="4555767"/>
                </a:lnTo>
                <a:lnTo>
                  <a:pt x="9678163" y="4511250"/>
                </a:lnTo>
                <a:lnTo>
                  <a:pt x="9700621" y="4466541"/>
                </a:lnTo>
                <a:lnTo>
                  <a:pt x="9722773" y="4421643"/>
                </a:lnTo>
                <a:lnTo>
                  <a:pt x="9744618" y="4376556"/>
                </a:lnTo>
                <a:lnTo>
                  <a:pt x="9766157" y="4331285"/>
                </a:lnTo>
                <a:lnTo>
                  <a:pt x="9787389" y="4285829"/>
                </a:lnTo>
                <a:lnTo>
                  <a:pt x="9808314" y="4240192"/>
                </a:lnTo>
                <a:lnTo>
                  <a:pt x="9828930" y="4194375"/>
                </a:lnTo>
                <a:lnTo>
                  <a:pt x="9849239" y="4148380"/>
                </a:lnTo>
                <a:lnTo>
                  <a:pt x="9869239" y="4102208"/>
                </a:lnTo>
                <a:lnTo>
                  <a:pt x="9888930" y="4055863"/>
                </a:lnTo>
                <a:lnTo>
                  <a:pt x="9908311" y="4009346"/>
                </a:lnTo>
                <a:lnTo>
                  <a:pt x="9927383" y="3962659"/>
                </a:lnTo>
                <a:lnTo>
                  <a:pt x="9946145" y="3915803"/>
                </a:lnTo>
                <a:lnTo>
                  <a:pt x="9964597" y="3868781"/>
                </a:lnTo>
                <a:lnTo>
                  <a:pt x="9982738" y="3821595"/>
                </a:lnTo>
                <a:lnTo>
                  <a:pt x="10000568" y="3774246"/>
                </a:lnTo>
                <a:lnTo>
                  <a:pt x="10018087" y="3726737"/>
                </a:lnTo>
                <a:lnTo>
                  <a:pt x="10035294" y="3679069"/>
                </a:lnTo>
                <a:lnTo>
                  <a:pt x="10052188" y="3631244"/>
                </a:lnTo>
                <a:lnTo>
                  <a:pt x="10068770" y="3583265"/>
                </a:lnTo>
                <a:lnTo>
                  <a:pt x="10085040" y="3535133"/>
                </a:lnTo>
                <a:lnTo>
                  <a:pt x="10100996" y="3486851"/>
                </a:lnTo>
                <a:lnTo>
                  <a:pt x="10116638" y="3438419"/>
                </a:lnTo>
                <a:lnTo>
                  <a:pt x="10131966" y="3389840"/>
                </a:lnTo>
                <a:lnTo>
                  <a:pt x="10146981" y="3341117"/>
                </a:lnTo>
                <a:lnTo>
                  <a:pt x="10161680" y="3292250"/>
                </a:lnTo>
                <a:lnTo>
                  <a:pt x="10176065" y="3243243"/>
                </a:lnTo>
                <a:lnTo>
                  <a:pt x="10190134" y="3194096"/>
                </a:lnTo>
                <a:lnTo>
                  <a:pt x="10203887" y="3144812"/>
                </a:lnTo>
                <a:lnTo>
                  <a:pt x="10217324" y="3095392"/>
                </a:lnTo>
                <a:lnTo>
                  <a:pt x="10230445" y="3045840"/>
                </a:lnTo>
                <a:lnTo>
                  <a:pt x="10243249" y="2996155"/>
                </a:lnTo>
                <a:lnTo>
                  <a:pt x="10255735" y="2946342"/>
                </a:lnTo>
                <a:lnTo>
                  <a:pt x="10267904" y="2896400"/>
                </a:lnTo>
                <a:lnTo>
                  <a:pt x="10279756" y="2846333"/>
                </a:lnTo>
                <a:lnTo>
                  <a:pt x="10291288" y="2796143"/>
                </a:lnTo>
                <a:lnTo>
                  <a:pt x="10302503" y="2745830"/>
                </a:lnTo>
                <a:lnTo>
                  <a:pt x="10313398" y="2695398"/>
                </a:lnTo>
                <a:lnTo>
                  <a:pt x="10323974" y="2644848"/>
                </a:lnTo>
                <a:lnTo>
                  <a:pt x="10334230" y="2594182"/>
                </a:lnTo>
                <a:lnTo>
                  <a:pt x="10344166" y="2543402"/>
                </a:lnTo>
                <a:lnTo>
                  <a:pt x="10353782" y="2492510"/>
                </a:lnTo>
                <a:lnTo>
                  <a:pt x="10363076" y="2441508"/>
                </a:lnTo>
                <a:lnTo>
                  <a:pt x="10372050" y="2390397"/>
                </a:lnTo>
                <a:lnTo>
                  <a:pt x="10380702" y="2339181"/>
                </a:lnTo>
                <a:lnTo>
                  <a:pt x="10389032" y="2287860"/>
                </a:lnTo>
                <a:lnTo>
                  <a:pt x="10397040" y="2236436"/>
                </a:lnTo>
                <a:lnTo>
                  <a:pt x="10404725" y="2184913"/>
                </a:lnTo>
                <a:lnTo>
                  <a:pt x="10412088" y="2133290"/>
                </a:lnTo>
                <a:lnTo>
                  <a:pt x="10419127" y="2081571"/>
                </a:lnTo>
                <a:lnTo>
                  <a:pt x="10425842" y="2029758"/>
                </a:lnTo>
                <a:lnTo>
                  <a:pt x="10432233" y="1977852"/>
                </a:lnTo>
                <a:lnTo>
                  <a:pt x="10438300" y="1925855"/>
                </a:lnTo>
                <a:lnTo>
                  <a:pt x="10444042" y="1873769"/>
                </a:lnTo>
                <a:lnTo>
                  <a:pt x="10449459" y="1821596"/>
                </a:lnTo>
                <a:lnTo>
                  <a:pt x="10454551" y="1769338"/>
                </a:lnTo>
                <a:lnTo>
                  <a:pt x="10459316" y="1716998"/>
                </a:lnTo>
                <a:lnTo>
                  <a:pt x="10463756" y="1664576"/>
                </a:lnTo>
                <a:lnTo>
                  <a:pt x="10467868" y="1612075"/>
                </a:lnTo>
                <a:lnTo>
                  <a:pt x="10471654" y="1559497"/>
                </a:lnTo>
                <a:lnTo>
                  <a:pt x="10475113" y="1506844"/>
                </a:lnTo>
                <a:lnTo>
                  <a:pt x="10478243" y="1454117"/>
                </a:lnTo>
                <a:lnTo>
                  <a:pt x="10481046" y="1401319"/>
                </a:lnTo>
                <a:lnTo>
                  <a:pt x="10483521" y="1348451"/>
                </a:lnTo>
                <a:lnTo>
                  <a:pt x="10485666" y="1295516"/>
                </a:lnTo>
                <a:lnTo>
                  <a:pt x="10487483" y="1242516"/>
                </a:lnTo>
                <a:lnTo>
                  <a:pt x="10488970" y="1189452"/>
                </a:lnTo>
                <a:lnTo>
                  <a:pt x="10490127" y="1136326"/>
                </a:lnTo>
                <a:lnTo>
                  <a:pt x="10490954" y="1083140"/>
                </a:lnTo>
                <a:lnTo>
                  <a:pt x="10491451" y="1029896"/>
                </a:lnTo>
                <a:lnTo>
                  <a:pt x="10491616" y="976597"/>
                </a:lnTo>
                <a:lnTo>
                  <a:pt x="10491469" y="921278"/>
                </a:lnTo>
                <a:lnTo>
                  <a:pt x="10491027" y="866073"/>
                </a:lnTo>
                <a:lnTo>
                  <a:pt x="10490292" y="810984"/>
                </a:lnTo>
                <a:lnTo>
                  <a:pt x="10489263" y="756012"/>
                </a:lnTo>
                <a:lnTo>
                  <a:pt x="10487941" y="701159"/>
                </a:lnTo>
                <a:lnTo>
                  <a:pt x="10486327" y="646425"/>
                </a:lnTo>
                <a:lnTo>
                  <a:pt x="10484421" y="591812"/>
                </a:lnTo>
                <a:lnTo>
                  <a:pt x="10482223" y="537323"/>
                </a:lnTo>
                <a:lnTo>
                  <a:pt x="10479734" y="482957"/>
                </a:lnTo>
                <a:lnTo>
                  <a:pt x="10476955" y="428716"/>
                </a:lnTo>
                <a:lnTo>
                  <a:pt x="10473886" y="374602"/>
                </a:lnTo>
                <a:lnTo>
                  <a:pt x="10470527" y="320616"/>
                </a:lnTo>
                <a:lnTo>
                  <a:pt x="10466878" y="266759"/>
                </a:lnTo>
                <a:lnTo>
                  <a:pt x="10462942" y="213033"/>
                </a:lnTo>
                <a:lnTo>
                  <a:pt x="10458717" y="159440"/>
                </a:lnTo>
                <a:lnTo>
                  <a:pt x="10454204" y="105979"/>
                </a:lnTo>
                <a:lnTo>
                  <a:pt x="10449404" y="52654"/>
                </a:lnTo>
                <a:lnTo>
                  <a:pt x="10444368" y="0"/>
                </a:lnTo>
                <a:close/>
              </a:path>
            </a:pathLst>
          </a:custGeom>
          <a:solidFill>
            <a:srgbClr val="EB1C24"/>
          </a:solidFill>
        </p:spPr>
        <p:txBody>
          <a:bodyPr wrap="square" lIns="0" tIns="0" rIns="0" bIns="0" rtlCol="0"/>
          <a:lstStyle/>
          <a:p>
            <a:endParaRPr/>
          </a:p>
        </p:txBody>
      </p:sp>
      <p:pic>
        <p:nvPicPr>
          <p:cNvPr id="23" name="bg object 23"/>
          <p:cNvPicPr/>
          <p:nvPr/>
        </p:nvPicPr>
        <p:blipFill>
          <a:blip r:embed="rId5" cstate="print"/>
          <a:stretch>
            <a:fillRect/>
          </a:stretch>
        </p:blipFill>
        <p:spPr>
          <a:xfrm>
            <a:off x="900037" y="2002284"/>
            <a:ext cx="7677251" cy="8941294"/>
          </a:xfrm>
          <a:prstGeom prst="rect">
            <a:avLst/>
          </a:prstGeom>
        </p:spPr>
      </p:pic>
      <p:sp>
        <p:nvSpPr>
          <p:cNvPr id="24" name="bg object 24"/>
          <p:cNvSpPr/>
          <p:nvPr/>
        </p:nvSpPr>
        <p:spPr>
          <a:xfrm>
            <a:off x="1214797" y="2316887"/>
            <a:ext cx="6733540" cy="7998459"/>
          </a:xfrm>
          <a:custGeom>
            <a:avLst/>
            <a:gdLst/>
            <a:ahLst/>
            <a:cxnLst/>
            <a:rect l="l" t="t" r="r" b="b"/>
            <a:pathLst>
              <a:path w="6733540" h="7998459">
                <a:moveTo>
                  <a:pt x="6733009" y="0"/>
                </a:moveTo>
                <a:lnTo>
                  <a:pt x="4089812" y="0"/>
                </a:lnTo>
                <a:lnTo>
                  <a:pt x="0" y="7997934"/>
                </a:lnTo>
                <a:lnTo>
                  <a:pt x="2698985" y="7997934"/>
                </a:lnTo>
                <a:lnTo>
                  <a:pt x="6733009" y="0"/>
                </a:lnTo>
                <a:close/>
              </a:path>
            </a:pathLst>
          </a:custGeom>
          <a:solidFill>
            <a:srgbClr val="FDA800"/>
          </a:solidFill>
        </p:spPr>
        <p:txBody>
          <a:bodyPr wrap="square" lIns="0" tIns="0" rIns="0" bIns="0" rtlCol="0"/>
          <a:lstStyle/>
          <a:p>
            <a:endParaRPr/>
          </a:p>
        </p:txBody>
      </p:sp>
      <p:sp>
        <p:nvSpPr>
          <p:cNvPr id="25" name="bg object 25"/>
          <p:cNvSpPr/>
          <p:nvPr/>
        </p:nvSpPr>
        <p:spPr>
          <a:xfrm>
            <a:off x="1267269" y="5"/>
            <a:ext cx="7571105" cy="11308715"/>
          </a:xfrm>
          <a:custGeom>
            <a:avLst/>
            <a:gdLst/>
            <a:ahLst/>
            <a:cxnLst/>
            <a:rect l="l" t="t" r="r" b="b"/>
            <a:pathLst>
              <a:path w="7571105" h="11308715">
                <a:moveTo>
                  <a:pt x="1295044" y="0"/>
                </a:moveTo>
                <a:lnTo>
                  <a:pt x="1084224" y="0"/>
                </a:lnTo>
                <a:lnTo>
                  <a:pt x="536867" y="1051280"/>
                </a:lnTo>
                <a:lnTo>
                  <a:pt x="757224" y="1051217"/>
                </a:lnTo>
                <a:lnTo>
                  <a:pt x="1295044" y="0"/>
                </a:lnTo>
                <a:close/>
              </a:path>
              <a:path w="7571105" h="11308715">
                <a:moveTo>
                  <a:pt x="1772932" y="0"/>
                </a:moveTo>
                <a:lnTo>
                  <a:pt x="1580057" y="0"/>
                </a:lnTo>
                <a:lnTo>
                  <a:pt x="0" y="3034741"/>
                </a:lnTo>
                <a:lnTo>
                  <a:pt x="220357" y="3034677"/>
                </a:lnTo>
                <a:lnTo>
                  <a:pt x="1772932" y="0"/>
                </a:lnTo>
                <a:close/>
              </a:path>
              <a:path w="7571105" h="11308715">
                <a:moveTo>
                  <a:pt x="2118461" y="8755990"/>
                </a:moveTo>
                <a:lnTo>
                  <a:pt x="1925878" y="8759596"/>
                </a:lnTo>
                <a:lnTo>
                  <a:pt x="598741" y="11308550"/>
                </a:lnTo>
                <a:lnTo>
                  <a:pt x="812533" y="11308550"/>
                </a:lnTo>
                <a:lnTo>
                  <a:pt x="2118461" y="8755990"/>
                </a:lnTo>
                <a:close/>
              </a:path>
              <a:path w="7571105" h="11308715">
                <a:moveTo>
                  <a:pt x="2655328" y="6772529"/>
                </a:moveTo>
                <a:lnTo>
                  <a:pt x="2462758" y="6776148"/>
                </a:lnTo>
                <a:lnTo>
                  <a:pt x="759396" y="10047668"/>
                </a:lnTo>
                <a:lnTo>
                  <a:pt x="979766" y="10047605"/>
                </a:lnTo>
                <a:lnTo>
                  <a:pt x="2655328" y="6772529"/>
                </a:lnTo>
                <a:close/>
              </a:path>
              <a:path w="7571105" h="11308715">
                <a:moveTo>
                  <a:pt x="7570800" y="0"/>
                </a:moveTo>
                <a:lnTo>
                  <a:pt x="7356780" y="0"/>
                </a:lnTo>
                <a:lnTo>
                  <a:pt x="6993826" y="697090"/>
                </a:lnTo>
                <a:lnTo>
                  <a:pt x="7214197" y="697026"/>
                </a:lnTo>
                <a:lnTo>
                  <a:pt x="7570800" y="0"/>
                </a:lnTo>
                <a:close/>
              </a:path>
            </a:pathLst>
          </a:custGeom>
          <a:solidFill>
            <a:srgbClr val="FFFFFF"/>
          </a:solidFill>
        </p:spPr>
        <p:txBody>
          <a:bodyPr wrap="square" lIns="0" tIns="0" rIns="0" bIns="0" rtlCol="0"/>
          <a:lstStyle/>
          <a:p>
            <a:endParaRPr/>
          </a:p>
        </p:txBody>
      </p:sp>
      <p:pic>
        <p:nvPicPr>
          <p:cNvPr id="26" name="bg object 26"/>
          <p:cNvPicPr/>
          <p:nvPr/>
        </p:nvPicPr>
        <p:blipFill>
          <a:blip r:embed="rId6" cstate="print"/>
          <a:stretch>
            <a:fillRect/>
          </a:stretch>
        </p:blipFill>
        <p:spPr>
          <a:xfrm>
            <a:off x="17556324" y="180346"/>
            <a:ext cx="2547775" cy="5330099"/>
          </a:xfrm>
          <a:prstGeom prst="rect">
            <a:avLst/>
          </a:prstGeom>
        </p:spPr>
      </p:pic>
      <p:sp>
        <p:nvSpPr>
          <p:cNvPr id="27" name="bg object 27"/>
          <p:cNvSpPr/>
          <p:nvPr/>
        </p:nvSpPr>
        <p:spPr>
          <a:xfrm>
            <a:off x="17871961" y="729124"/>
            <a:ext cx="2232660" cy="4152265"/>
          </a:xfrm>
          <a:custGeom>
            <a:avLst/>
            <a:gdLst/>
            <a:ahLst/>
            <a:cxnLst/>
            <a:rect l="l" t="t" r="r" b="b"/>
            <a:pathLst>
              <a:path w="2232659" h="4152265">
                <a:moveTo>
                  <a:pt x="2232138" y="0"/>
                </a:moveTo>
                <a:lnTo>
                  <a:pt x="0" y="4150438"/>
                </a:lnTo>
                <a:lnTo>
                  <a:pt x="1698660" y="4151758"/>
                </a:lnTo>
                <a:lnTo>
                  <a:pt x="2232138" y="3135521"/>
                </a:lnTo>
                <a:lnTo>
                  <a:pt x="2232138" y="0"/>
                </a:lnTo>
                <a:close/>
              </a:path>
            </a:pathLst>
          </a:custGeom>
          <a:solidFill>
            <a:srgbClr val="FDA800"/>
          </a:solidFill>
        </p:spPr>
        <p:txBody>
          <a:bodyPr wrap="square" lIns="0" tIns="0" rIns="0" bIns="0" rtlCol="0"/>
          <a:lstStyle/>
          <a:p>
            <a:endParaRPr/>
          </a:p>
        </p:txBody>
      </p:sp>
      <p:sp>
        <p:nvSpPr>
          <p:cNvPr id="28" name="bg object 28"/>
          <p:cNvSpPr/>
          <p:nvPr/>
        </p:nvSpPr>
        <p:spPr>
          <a:xfrm>
            <a:off x="501000" y="496885"/>
            <a:ext cx="19102705" cy="10252075"/>
          </a:xfrm>
          <a:custGeom>
            <a:avLst/>
            <a:gdLst/>
            <a:ahLst/>
            <a:cxnLst/>
            <a:rect l="l" t="t" r="r" b="b"/>
            <a:pathLst>
              <a:path w="19102705" h="10252075">
                <a:moveTo>
                  <a:pt x="19102098" y="0"/>
                </a:moveTo>
                <a:lnTo>
                  <a:pt x="0" y="0"/>
                </a:lnTo>
                <a:lnTo>
                  <a:pt x="0" y="10252022"/>
                </a:lnTo>
                <a:lnTo>
                  <a:pt x="19102098" y="10252022"/>
                </a:lnTo>
                <a:lnTo>
                  <a:pt x="19102098" y="0"/>
                </a:lnTo>
                <a:close/>
              </a:path>
            </a:pathLst>
          </a:custGeom>
          <a:solidFill>
            <a:srgbClr val="FFFFFF"/>
          </a:solidFill>
        </p:spPr>
        <p:txBody>
          <a:bodyPr wrap="square" lIns="0" tIns="0" rIns="0" bIns="0" rtlCol="0"/>
          <a:lstStyle/>
          <a:p>
            <a:endParaRPr/>
          </a:p>
        </p:txBody>
      </p:sp>
      <p:sp>
        <p:nvSpPr>
          <p:cNvPr id="2" name="Holder 2"/>
          <p:cNvSpPr>
            <a:spLocks noGrp="1"/>
          </p:cNvSpPr>
          <p:nvPr>
            <p:ph type="ctrTitle"/>
          </p:nvPr>
        </p:nvSpPr>
        <p:spPr>
          <a:xfrm>
            <a:off x="2324786" y="2737420"/>
            <a:ext cx="6141084" cy="2664460"/>
          </a:xfrm>
          <a:prstGeom prst="rect">
            <a:avLst/>
          </a:prstGeom>
        </p:spPr>
        <p:txBody>
          <a:bodyPr wrap="square" lIns="0" tIns="0" rIns="0" bIns="0">
            <a:spAutoFit/>
          </a:bodyPr>
          <a:lstStyle>
            <a:lvl1pPr>
              <a:defRPr sz="3800" b="0" i="0">
                <a:solidFill>
                  <a:schemeClr val="tx1"/>
                </a:solidFill>
                <a:latin typeface="Roboto"/>
                <a:cs typeface="Roboto"/>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6/20/2025</a:t>
            </a:fld>
            <a:endParaRPr lang="en-US"/>
          </a:p>
        </p:txBody>
      </p:sp>
      <p:sp>
        <p:nvSpPr>
          <p:cNvPr id="6" name="Holder 6"/>
          <p:cNvSpPr>
            <a:spLocks noGrp="1"/>
          </p:cNvSpPr>
          <p:nvPr>
            <p:ph type="sldNum" sz="quarter" idx="7"/>
          </p:nvPr>
        </p:nvSpPr>
        <p:spPr/>
        <p:txBody>
          <a:bodyPr lIns="0" tIns="0" rIns="0" bIns="0"/>
          <a:lstStyle>
            <a:lvl1pPr>
              <a:defRPr sz="4100" b="0" i="0">
                <a:solidFill>
                  <a:schemeClr val="tx1"/>
                </a:solidFill>
                <a:latin typeface="Roboto"/>
                <a:cs typeface="Roboto"/>
              </a:defRPr>
            </a:lvl1pPr>
          </a:lstStyle>
          <a:p>
            <a:pPr marL="73025">
              <a:lnSpc>
                <a:spcPts val="4745"/>
              </a:lnSpc>
            </a:pPr>
            <a:fld id="{81D60167-4931-47E6-BA6A-407CBD079E47}" type="slidenum">
              <a:rPr spc="-50" dirty="0"/>
              <a:t>‹N›</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0" i="0">
                <a:solidFill>
                  <a:schemeClr val="tx1"/>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6/20/2025</a:t>
            </a:fld>
            <a:endParaRPr lang="en-US"/>
          </a:p>
        </p:txBody>
      </p:sp>
      <p:sp>
        <p:nvSpPr>
          <p:cNvPr id="6" name="Holder 6"/>
          <p:cNvSpPr>
            <a:spLocks noGrp="1"/>
          </p:cNvSpPr>
          <p:nvPr>
            <p:ph type="sldNum" sz="quarter" idx="7"/>
          </p:nvPr>
        </p:nvSpPr>
        <p:spPr/>
        <p:txBody>
          <a:bodyPr lIns="0" tIns="0" rIns="0" bIns="0"/>
          <a:lstStyle>
            <a:lvl1pPr>
              <a:defRPr sz="4100" b="0" i="0">
                <a:solidFill>
                  <a:schemeClr val="tx1"/>
                </a:solidFill>
                <a:latin typeface="Roboto"/>
                <a:cs typeface="Roboto"/>
              </a:defRPr>
            </a:lvl1pPr>
          </a:lstStyle>
          <a:p>
            <a:pPr marL="73025">
              <a:lnSpc>
                <a:spcPts val="4745"/>
              </a:lnSpc>
            </a:pPr>
            <a:fld id="{81D60167-4931-47E6-BA6A-407CBD079E47}" type="slidenum">
              <a:rPr spc="-50" dirty="0"/>
              <a:t>‹N›</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0" i="0">
                <a:solidFill>
                  <a:schemeClr val="tx1"/>
                </a:solidFill>
                <a:latin typeface="Roboto"/>
                <a:cs typeface="Roboto"/>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6/20/2025</a:t>
            </a:fld>
            <a:endParaRPr lang="en-US"/>
          </a:p>
        </p:txBody>
      </p:sp>
      <p:sp>
        <p:nvSpPr>
          <p:cNvPr id="7" name="Holder 7"/>
          <p:cNvSpPr>
            <a:spLocks noGrp="1"/>
          </p:cNvSpPr>
          <p:nvPr>
            <p:ph type="sldNum" sz="quarter" idx="7"/>
          </p:nvPr>
        </p:nvSpPr>
        <p:spPr/>
        <p:txBody>
          <a:bodyPr lIns="0" tIns="0" rIns="0" bIns="0"/>
          <a:lstStyle>
            <a:lvl1pPr>
              <a:defRPr sz="4100" b="0" i="0">
                <a:solidFill>
                  <a:schemeClr val="tx1"/>
                </a:solidFill>
                <a:latin typeface="Roboto"/>
                <a:cs typeface="Roboto"/>
              </a:defRPr>
            </a:lvl1pPr>
          </a:lstStyle>
          <a:p>
            <a:pPr marL="73025">
              <a:lnSpc>
                <a:spcPts val="4745"/>
              </a:lnSpc>
            </a:pPr>
            <a:fld id="{81D60167-4931-47E6-BA6A-407CBD079E47}" type="slidenum">
              <a:rPr spc="-50" dirty="0"/>
              <a:t>‹N›</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0" i="0">
                <a:solidFill>
                  <a:schemeClr val="tx1"/>
                </a:solidFill>
                <a:latin typeface="Roboto"/>
                <a:cs typeface="Robo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6/20/2025</a:t>
            </a:fld>
            <a:endParaRPr lang="en-US"/>
          </a:p>
        </p:txBody>
      </p:sp>
      <p:sp>
        <p:nvSpPr>
          <p:cNvPr id="5" name="Holder 5"/>
          <p:cNvSpPr>
            <a:spLocks noGrp="1"/>
          </p:cNvSpPr>
          <p:nvPr>
            <p:ph type="sldNum" sz="quarter" idx="7"/>
          </p:nvPr>
        </p:nvSpPr>
        <p:spPr/>
        <p:txBody>
          <a:bodyPr lIns="0" tIns="0" rIns="0" bIns="0"/>
          <a:lstStyle>
            <a:lvl1pPr>
              <a:defRPr sz="4100" b="0" i="0">
                <a:solidFill>
                  <a:schemeClr val="tx1"/>
                </a:solidFill>
                <a:latin typeface="Roboto"/>
                <a:cs typeface="Roboto"/>
              </a:defRPr>
            </a:lvl1pPr>
          </a:lstStyle>
          <a:p>
            <a:pPr marL="73025">
              <a:lnSpc>
                <a:spcPts val="4745"/>
              </a:lnSpc>
            </a:pPr>
            <a:fld id="{81D60167-4931-47E6-BA6A-407CBD079E47}" type="slidenum">
              <a:rPr spc="-50" dirty="0"/>
              <a:t>‹N›</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6/20/2025</a:t>
            </a:fld>
            <a:endParaRPr lang="en-US"/>
          </a:p>
        </p:txBody>
      </p:sp>
      <p:sp>
        <p:nvSpPr>
          <p:cNvPr id="4" name="Holder 4"/>
          <p:cNvSpPr>
            <a:spLocks noGrp="1"/>
          </p:cNvSpPr>
          <p:nvPr>
            <p:ph type="sldNum" sz="quarter" idx="7"/>
          </p:nvPr>
        </p:nvSpPr>
        <p:spPr/>
        <p:txBody>
          <a:bodyPr lIns="0" tIns="0" rIns="0" bIns="0"/>
          <a:lstStyle>
            <a:lvl1pPr>
              <a:defRPr sz="4100" b="0" i="0">
                <a:solidFill>
                  <a:schemeClr val="tx1"/>
                </a:solidFill>
                <a:latin typeface="Roboto"/>
                <a:cs typeface="Roboto"/>
              </a:defRPr>
            </a:lvl1pPr>
          </a:lstStyle>
          <a:p>
            <a:pPr marL="73025">
              <a:lnSpc>
                <a:spcPts val="4745"/>
              </a:lnSpc>
            </a:pPr>
            <a:fld id="{81D60167-4931-47E6-BA6A-407CBD079E47}" type="slidenum">
              <a:rPr spc="-50" dirty="0"/>
              <a:t>‹N›</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431DB"/>
          </a:solidFill>
        </p:spPr>
        <p:txBody>
          <a:bodyPr wrap="square" lIns="0" tIns="0" rIns="0" bIns="0" rtlCol="0"/>
          <a:lstStyle/>
          <a:p>
            <a:endParaRPr/>
          </a:p>
        </p:txBody>
      </p:sp>
      <p:sp>
        <p:nvSpPr>
          <p:cNvPr id="2" name="Holder 2"/>
          <p:cNvSpPr>
            <a:spLocks noGrp="1"/>
          </p:cNvSpPr>
          <p:nvPr>
            <p:ph type="title"/>
          </p:nvPr>
        </p:nvSpPr>
        <p:spPr>
          <a:xfrm>
            <a:off x="2323605" y="1593476"/>
            <a:ext cx="7373620" cy="2299970"/>
          </a:xfrm>
          <a:prstGeom prst="rect">
            <a:avLst/>
          </a:prstGeom>
        </p:spPr>
        <p:txBody>
          <a:bodyPr wrap="square" lIns="0" tIns="0" rIns="0" bIns="0">
            <a:spAutoFit/>
          </a:bodyPr>
          <a:lstStyle>
            <a:lvl1pPr>
              <a:defRPr sz="3800" b="0" i="0">
                <a:solidFill>
                  <a:schemeClr val="tx1"/>
                </a:solidFill>
                <a:latin typeface="Roboto"/>
                <a:cs typeface="Roboto"/>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6/20/2025</a:t>
            </a:fld>
            <a:endParaRPr lang="en-US"/>
          </a:p>
        </p:txBody>
      </p:sp>
      <p:sp>
        <p:nvSpPr>
          <p:cNvPr id="6" name="Holder 6"/>
          <p:cNvSpPr>
            <a:spLocks noGrp="1"/>
          </p:cNvSpPr>
          <p:nvPr>
            <p:ph type="sldNum" sz="quarter" idx="7"/>
          </p:nvPr>
        </p:nvSpPr>
        <p:spPr>
          <a:xfrm>
            <a:off x="18717362" y="9549876"/>
            <a:ext cx="693485" cy="802919"/>
          </a:xfrm>
          <a:prstGeom prst="rect">
            <a:avLst/>
          </a:prstGeom>
        </p:spPr>
        <p:txBody>
          <a:bodyPr wrap="square" lIns="0" tIns="0" rIns="0" bIns="0">
            <a:spAutoFit/>
          </a:bodyPr>
          <a:lstStyle>
            <a:lvl1pPr>
              <a:defRPr sz="4100" b="0" i="0">
                <a:solidFill>
                  <a:schemeClr val="tx1"/>
                </a:solidFill>
                <a:latin typeface="Roboto"/>
                <a:cs typeface="Roboto"/>
              </a:defRPr>
            </a:lvl1pPr>
          </a:lstStyle>
          <a:p>
            <a:pPr marL="73025">
              <a:lnSpc>
                <a:spcPts val="4745"/>
              </a:lnSpc>
            </a:pPr>
            <a:fld id="{81D60167-4931-47E6-BA6A-407CBD079E47}" type="slidenum">
              <a:rPr spc="-50" dirty="0"/>
              <a:t>‹N›</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environment.ec.europa.eu/topics/circular-economy/reset-trend_en"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unsplash.com/@mukukostudio?utm_content=creditCopyText&amp;utm_medium=referral&amp;utm_source=unsplash" TargetMode="External"/><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hyperlink" Target="https://unsplash.com/photos/person-wearing-grey-knit-sweater-mU88MlEFcoU?utm_content=creditCopyText&amp;utm_medium=referral&amp;utm_source=unsplash"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michalispantelidis.com/"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unsplash.com/@alexirosemedia?utm_content=creditCopyText&amp;utm_medium=referral&amp;utm_source=unsplash"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unsplash.com/photos/woman-near-pigeons-CCx6Fz_CmOI?utm_content=creditCopyText&amp;utm_medium=referral&amp;utm_source=unsplash"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unsplash.com/@wariontaipei?utm_content=creditCopyText&amp;utm_medium=referral&amp;utm_source=unsplash" TargetMode="External"/><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hyperlink" Target="https://unsplash.com/photos/woman-wearing-white-dress-sitting-sofa-chair-vSqmb2IX3DM?utm_content=creditCopyText&amp;utm_medium=referral&amp;utm_source=unsplash"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unsplash.com/@khashi_photo?utm_content=creditCopyText&amp;utm_medium=referral&amp;utm_source=unsplash" TargetMode="External"/><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hyperlink" Target="https://unsplash.com/photos/2-women-in-white-long-sleeve-shirt-standing-beside-glass-window-xwMYVKN14Ok?utm_content=creditCopyText&amp;utm_medium=referral&amp;utm_source=unsplash"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unsplash.com/photos/black-denim-jeans-with-black-belt-LpIWiORBOmo?utm_content=creditCopyText&amp;utm_medium=referral&amp;utm_source=unsplash" TargetMode="External"/><Relationship Id="rId2" Type="http://schemas.openxmlformats.org/officeDocument/2006/relationships/hyperlink" Target="https://unsplash.com/@heftiba?utm_content=creditCopyText&amp;utm_medium=referral&amp;utm_source=unsplash" TargetMode="Externa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hyperlink" Target="https://unsplash.com/@bkaraivanov?utm_content=creditCopyText&amp;utm_medium=referral&amp;utm_source=unsplash" TargetMode="External"/><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hyperlink" Target="https://unsplash.com/photos/silver-sewing-machine-on-blue-textile-p1jldJ9tZ6c?utm_content=creditCopyText&amp;utm_medium=referral&amp;utm_source=unsplash"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unsplash.com/@alexagorn?utm_content=creditCopyText&amp;utm_medium=referral&amp;utm_source=unsplash" TargetMode="External"/><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hyperlink" Target="https://unsplash.com/photos/two-white-and-red-long-sleeved-shirt-with-belt-and-jeans-DWuhdofmE5Q?utm_content=creditCopyText&amp;utm_medium=referral&amp;utm_source=unsplash"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hyperlink" Target="http://www.youtube.com/watch?v=hV_-yJ6NiP8&amp;si=ayg27XqS4rB-JG8y" TargetMode="External"/><Relationship Id="rId3" Type="http://schemas.openxmlformats.org/officeDocument/2006/relationships/image" Target="../media/image25.png"/><Relationship Id="rId7" Type="http://schemas.openxmlformats.org/officeDocument/2006/relationships/hyperlink" Target="http://www.time.com/6302562/stella-mccartney-sustainability-interview-lvmh/"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hyperlink" Target="http://www.ellenmacarthurfoundation.org/topics/fashion/overview" TargetMode="External"/><Relationship Id="rId5" Type="http://schemas.openxmlformats.org/officeDocument/2006/relationships/image" Target="../media/image27.png"/><Relationship Id="rId10" Type="http://schemas.openxmlformats.org/officeDocument/2006/relationships/hyperlink" Target="http://www.youtube.com/watch?v=YvBS6qagQdE&amp;si=VnNju3QgrXaCBkeM" TargetMode="External"/><Relationship Id="rId4" Type="http://schemas.openxmlformats.org/officeDocument/2006/relationships/image" Target="../media/image26.png"/><Relationship Id="rId9" Type="http://schemas.openxmlformats.org/officeDocument/2006/relationships/hyperlink" Target="http://www.circular.fashion/downloads/2021_circular.fashion_circular_design_kit.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consciousfashion.co/guides/textile-recycling-companies" TargetMode="External"/><Relationship Id="rId7" Type="http://schemas.openxmlformats.org/officeDocument/2006/relationships/hyperlink" Target="http://www.thesustainablefashionforum.com/pages/what-is-circular-fashion" TargetMode="External"/><Relationship Id="rId2" Type="http://schemas.openxmlformats.org/officeDocument/2006/relationships/hyperlink" Target="https://environment.ec.europa.eu/strategy/textiles-strategy_en" TargetMode="External"/><Relationship Id="rId1" Type="http://schemas.openxmlformats.org/officeDocument/2006/relationships/slideLayout" Target="../slideLayouts/slideLayout1.xml"/><Relationship Id="rId6" Type="http://schemas.openxmlformats.org/officeDocument/2006/relationships/hyperlink" Target="http://www.youtube.com/watch?v=bB8ZWOKoygY" TargetMode="External"/><Relationship Id="rId5" Type="http://schemas.openxmlformats.org/officeDocument/2006/relationships/hyperlink" Target="http://www.youtube.com/watch?v=aBpSziExmA8" TargetMode="External"/><Relationship Id="rId4" Type="http://schemas.openxmlformats.org/officeDocument/2006/relationships/hyperlink" Target="http://www.patagonia.com.hk/pages/our-miss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5"/>
            <a:ext cx="20104100" cy="11308715"/>
            <a:chOff x="0" y="0"/>
            <a:chExt cx="20104100" cy="11308715"/>
          </a:xfrm>
        </p:grpSpPr>
        <p:pic>
          <p:nvPicPr>
            <p:cNvPr id="3" name="object 3"/>
            <p:cNvPicPr/>
            <p:nvPr/>
          </p:nvPicPr>
          <p:blipFill>
            <a:blip r:embed="rId2" cstate="print"/>
            <a:stretch>
              <a:fillRect/>
            </a:stretch>
          </p:blipFill>
          <p:spPr>
            <a:xfrm>
              <a:off x="7212314" y="9984617"/>
              <a:ext cx="11416613" cy="1323938"/>
            </a:xfrm>
            <a:prstGeom prst="rect">
              <a:avLst/>
            </a:prstGeom>
          </p:spPr>
        </p:pic>
        <p:sp>
          <p:nvSpPr>
            <p:cNvPr id="4" name="object 4"/>
            <p:cNvSpPr/>
            <p:nvPr/>
          </p:nvSpPr>
          <p:spPr>
            <a:xfrm>
              <a:off x="7526649" y="10299319"/>
              <a:ext cx="7900034" cy="1009650"/>
            </a:xfrm>
            <a:custGeom>
              <a:avLst/>
              <a:gdLst/>
              <a:ahLst/>
              <a:cxnLst/>
              <a:rect l="l" t="t" r="r" b="b"/>
              <a:pathLst>
                <a:path w="7900034" h="1009650">
                  <a:moveTo>
                    <a:pt x="4423341" y="0"/>
                  </a:moveTo>
                  <a:lnTo>
                    <a:pt x="0" y="24889"/>
                  </a:lnTo>
                  <a:lnTo>
                    <a:pt x="0" y="1009237"/>
                  </a:lnTo>
                  <a:lnTo>
                    <a:pt x="7899469" y="1009237"/>
                  </a:lnTo>
                  <a:lnTo>
                    <a:pt x="7872364" y="990654"/>
                  </a:lnTo>
                  <a:lnTo>
                    <a:pt x="7832479" y="963842"/>
                  </a:lnTo>
                  <a:lnTo>
                    <a:pt x="7792345" y="937389"/>
                  </a:lnTo>
                  <a:lnTo>
                    <a:pt x="7751963" y="911296"/>
                  </a:lnTo>
                  <a:lnTo>
                    <a:pt x="7711335" y="885565"/>
                  </a:lnTo>
                  <a:lnTo>
                    <a:pt x="7670460" y="860194"/>
                  </a:lnTo>
                  <a:lnTo>
                    <a:pt x="7629340" y="835185"/>
                  </a:lnTo>
                  <a:lnTo>
                    <a:pt x="7587977" y="810537"/>
                  </a:lnTo>
                  <a:lnTo>
                    <a:pt x="7546370" y="786252"/>
                  </a:lnTo>
                  <a:lnTo>
                    <a:pt x="7504522" y="762330"/>
                  </a:lnTo>
                  <a:lnTo>
                    <a:pt x="7462433" y="738770"/>
                  </a:lnTo>
                  <a:lnTo>
                    <a:pt x="7420104" y="715574"/>
                  </a:lnTo>
                  <a:lnTo>
                    <a:pt x="7377537" y="692742"/>
                  </a:lnTo>
                  <a:lnTo>
                    <a:pt x="7334731" y="670274"/>
                  </a:lnTo>
                  <a:lnTo>
                    <a:pt x="7291690" y="648170"/>
                  </a:lnTo>
                  <a:lnTo>
                    <a:pt x="7248412" y="626432"/>
                  </a:lnTo>
                  <a:lnTo>
                    <a:pt x="7204900" y="605059"/>
                  </a:lnTo>
                  <a:lnTo>
                    <a:pt x="7161154" y="584052"/>
                  </a:lnTo>
                  <a:lnTo>
                    <a:pt x="7117176" y="563411"/>
                  </a:lnTo>
                  <a:lnTo>
                    <a:pt x="7072966" y="543136"/>
                  </a:lnTo>
                  <a:lnTo>
                    <a:pt x="7028525" y="523229"/>
                  </a:lnTo>
                  <a:lnTo>
                    <a:pt x="6983856" y="503688"/>
                  </a:lnTo>
                  <a:lnTo>
                    <a:pt x="6938957" y="484516"/>
                  </a:lnTo>
                  <a:lnTo>
                    <a:pt x="6893832" y="465711"/>
                  </a:lnTo>
                  <a:lnTo>
                    <a:pt x="6848480" y="447276"/>
                  </a:lnTo>
                  <a:lnTo>
                    <a:pt x="6802902" y="429209"/>
                  </a:lnTo>
                  <a:lnTo>
                    <a:pt x="6757101" y="411511"/>
                  </a:lnTo>
                  <a:lnTo>
                    <a:pt x="6711076" y="394183"/>
                  </a:lnTo>
                  <a:lnTo>
                    <a:pt x="6664828" y="377225"/>
                  </a:lnTo>
                  <a:lnTo>
                    <a:pt x="6618360" y="360638"/>
                  </a:lnTo>
                  <a:lnTo>
                    <a:pt x="6571671" y="344421"/>
                  </a:lnTo>
                  <a:lnTo>
                    <a:pt x="6524764" y="328576"/>
                  </a:lnTo>
                  <a:lnTo>
                    <a:pt x="6477638" y="313102"/>
                  </a:lnTo>
                  <a:lnTo>
                    <a:pt x="6430295" y="298001"/>
                  </a:lnTo>
                  <a:lnTo>
                    <a:pt x="6382736" y="283272"/>
                  </a:lnTo>
                  <a:lnTo>
                    <a:pt x="6334961" y="268915"/>
                  </a:lnTo>
                  <a:lnTo>
                    <a:pt x="6286973" y="254932"/>
                  </a:lnTo>
                  <a:lnTo>
                    <a:pt x="6238772" y="241323"/>
                  </a:lnTo>
                  <a:lnTo>
                    <a:pt x="6190359" y="228087"/>
                  </a:lnTo>
                  <a:lnTo>
                    <a:pt x="6141735" y="215226"/>
                  </a:lnTo>
                  <a:lnTo>
                    <a:pt x="6092902" y="202740"/>
                  </a:lnTo>
                  <a:lnTo>
                    <a:pt x="6043859" y="190629"/>
                  </a:lnTo>
                  <a:lnTo>
                    <a:pt x="5994608" y="178893"/>
                  </a:lnTo>
                  <a:lnTo>
                    <a:pt x="5945151" y="167534"/>
                  </a:lnTo>
                  <a:lnTo>
                    <a:pt x="5895488" y="156550"/>
                  </a:lnTo>
                  <a:lnTo>
                    <a:pt x="5845620" y="145944"/>
                  </a:lnTo>
                  <a:lnTo>
                    <a:pt x="5795549" y="135714"/>
                  </a:lnTo>
                  <a:lnTo>
                    <a:pt x="5745275" y="125863"/>
                  </a:lnTo>
                  <a:lnTo>
                    <a:pt x="5694799" y="116389"/>
                  </a:lnTo>
                  <a:lnTo>
                    <a:pt x="5644123" y="107293"/>
                  </a:lnTo>
                  <a:lnTo>
                    <a:pt x="5593247" y="98576"/>
                  </a:lnTo>
                  <a:lnTo>
                    <a:pt x="5542172" y="90238"/>
                  </a:lnTo>
                  <a:lnTo>
                    <a:pt x="5490900" y="82280"/>
                  </a:lnTo>
                  <a:lnTo>
                    <a:pt x="5439432" y="74701"/>
                  </a:lnTo>
                  <a:lnTo>
                    <a:pt x="5387768" y="67503"/>
                  </a:lnTo>
                  <a:lnTo>
                    <a:pt x="5335910" y="60685"/>
                  </a:lnTo>
                  <a:lnTo>
                    <a:pt x="5283858" y="54249"/>
                  </a:lnTo>
                  <a:lnTo>
                    <a:pt x="5231614" y="48194"/>
                  </a:lnTo>
                  <a:lnTo>
                    <a:pt x="5179179" y="42520"/>
                  </a:lnTo>
                  <a:lnTo>
                    <a:pt x="5126553" y="37229"/>
                  </a:lnTo>
                  <a:lnTo>
                    <a:pt x="5073738" y="32321"/>
                  </a:lnTo>
                  <a:lnTo>
                    <a:pt x="5020735" y="27795"/>
                  </a:lnTo>
                  <a:lnTo>
                    <a:pt x="4967545" y="23653"/>
                  </a:lnTo>
                  <a:lnTo>
                    <a:pt x="4423341" y="0"/>
                  </a:lnTo>
                  <a:close/>
                </a:path>
              </a:pathLst>
            </a:custGeom>
            <a:solidFill>
              <a:srgbClr val="EB1C24"/>
            </a:solidFill>
          </p:spPr>
          <p:txBody>
            <a:bodyPr wrap="square" lIns="0" tIns="0" rIns="0" bIns="0" rtlCol="0"/>
            <a:lstStyle/>
            <a:p>
              <a:endParaRPr/>
            </a:p>
          </p:txBody>
        </p:sp>
        <p:pic>
          <p:nvPicPr>
            <p:cNvPr id="5" name="object 5"/>
            <p:cNvPicPr/>
            <p:nvPr/>
          </p:nvPicPr>
          <p:blipFill>
            <a:blip r:embed="rId3" cstate="print"/>
            <a:stretch>
              <a:fillRect/>
            </a:stretch>
          </p:blipFill>
          <p:spPr>
            <a:xfrm>
              <a:off x="12230831" y="7657568"/>
              <a:ext cx="6546363" cy="3650988"/>
            </a:xfrm>
            <a:prstGeom prst="rect">
              <a:avLst/>
            </a:prstGeom>
          </p:spPr>
        </p:pic>
        <p:sp>
          <p:nvSpPr>
            <p:cNvPr id="6" name="object 6"/>
            <p:cNvSpPr/>
            <p:nvPr/>
          </p:nvSpPr>
          <p:spPr>
            <a:xfrm>
              <a:off x="14174711" y="7972345"/>
              <a:ext cx="3973829" cy="3336290"/>
            </a:xfrm>
            <a:custGeom>
              <a:avLst/>
              <a:gdLst/>
              <a:ahLst/>
              <a:cxnLst/>
              <a:rect l="l" t="t" r="r" b="b"/>
              <a:pathLst>
                <a:path w="3973830" h="3336290">
                  <a:moveTo>
                    <a:pt x="3973650" y="0"/>
                  </a:moveTo>
                  <a:lnTo>
                    <a:pt x="1774010" y="0"/>
                  </a:lnTo>
                  <a:lnTo>
                    <a:pt x="0" y="3336210"/>
                  </a:lnTo>
                  <a:lnTo>
                    <a:pt x="2223834" y="3336210"/>
                  </a:lnTo>
                  <a:lnTo>
                    <a:pt x="3973650" y="0"/>
                  </a:lnTo>
                  <a:close/>
                </a:path>
              </a:pathLst>
            </a:custGeom>
            <a:solidFill>
              <a:srgbClr val="FDA800"/>
            </a:solidFill>
          </p:spPr>
          <p:txBody>
            <a:bodyPr wrap="square" lIns="0" tIns="0" rIns="0" bIns="0" rtlCol="0"/>
            <a:lstStyle/>
            <a:p>
              <a:endParaRPr/>
            </a:p>
          </p:txBody>
        </p:sp>
        <p:pic>
          <p:nvPicPr>
            <p:cNvPr id="7" name="object 7"/>
            <p:cNvPicPr/>
            <p:nvPr/>
          </p:nvPicPr>
          <p:blipFill>
            <a:blip r:embed="rId4" cstate="print"/>
            <a:stretch>
              <a:fillRect/>
            </a:stretch>
          </p:blipFill>
          <p:spPr>
            <a:xfrm>
              <a:off x="0" y="0"/>
              <a:ext cx="11102456" cy="8439108"/>
            </a:xfrm>
            <a:prstGeom prst="rect">
              <a:avLst/>
            </a:prstGeom>
          </p:spPr>
        </p:pic>
        <p:sp>
          <p:nvSpPr>
            <p:cNvPr id="8" name="object 8"/>
            <p:cNvSpPr/>
            <p:nvPr/>
          </p:nvSpPr>
          <p:spPr>
            <a:xfrm>
              <a:off x="3" y="0"/>
              <a:ext cx="10473690" cy="7810500"/>
            </a:xfrm>
            <a:custGeom>
              <a:avLst/>
              <a:gdLst/>
              <a:ahLst/>
              <a:cxnLst/>
              <a:rect l="l" t="t" r="r" b="b"/>
              <a:pathLst>
                <a:path w="10473690" h="7810500">
                  <a:moveTo>
                    <a:pt x="10371550" y="0"/>
                  </a:moveTo>
                  <a:lnTo>
                    <a:pt x="0" y="0"/>
                  </a:lnTo>
                  <a:lnTo>
                    <a:pt x="0" y="7810255"/>
                  </a:lnTo>
                  <a:lnTo>
                    <a:pt x="4580645" y="7799438"/>
                  </a:lnTo>
                  <a:lnTo>
                    <a:pt x="4637143" y="7795735"/>
                  </a:lnTo>
                  <a:lnTo>
                    <a:pt x="4693392" y="7791627"/>
                  </a:lnTo>
                  <a:lnTo>
                    <a:pt x="4749392" y="7787115"/>
                  </a:lnTo>
                  <a:lnTo>
                    <a:pt x="4805143" y="7782201"/>
                  </a:lnTo>
                  <a:lnTo>
                    <a:pt x="4860643" y="7776887"/>
                  </a:lnTo>
                  <a:lnTo>
                    <a:pt x="4915893" y="7771175"/>
                  </a:lnTo>
                  <a:lnTo>
                    <a:pt x="4970893" y="7765067"/>
                  </a:lnTo>
                  <a:lnTo>
                    <a:pt x="5025642" y="7758564"/>
                  </a:lnTo>
                  <a:lnTo>
                    <a:pt x="5080139" y="7751669"/>
                  </a:lnTo>
                  <a:lnTo>
                    <a:pt x="5134385" y="7744382"/>
                  </a:lnTo>
                  <a:lnTo>
                    <a:pt x="5188379" y="7736706"/>
                  </a:lnTo>
                  <a:lnTo>
                    <a:pt x="5242121" y="7728643"/>
                  </a:lnTo>
                  <a:lnTo>
                    <a:pt x="5295610" y="7720194"/>
                  </a:lnTo>
                  <a:lnTo>
                    <a:pt x="5348846" y="7711362"/>
                  </a:lnTo>
                  <a:lnTo>
                    <a:pt x="5401829" y="7702147"/>
                  </a:lnTo>
                  <a:lnTo>
                    <a:pt x="5454557" y="7692552"/>
                  </a:lnTo>
                  <a:lnTo>
                    <a:pt x="5507032" y="7682579"/>
                  </a:lnTo>
                  <a:lnTo>
                    <a:pt x="5559253" y="7672228"/>
                  </a:lnTo>
                  <a:lnTo>
                    <a:pt x="5611219" y="7661503"/>
                  </a:lnTo>
                  <a:lnTo>
                    <a:pt x="5662929" y="7650405"/>
                  </a:lnTo>
                  <a:lnTo>
                    <a:pt x="5714385" y="7638935"/>
                  </a:lnTo>
                  <a:lnTo>
                    <a:pt x="5765584" y="7627096"/>
                  </a:lnTo>
                  <a:lnTo>
                    <a:pt x="5816528" y="7614889"/>
                  </a:lnTo>
                  <a:lnTo>
                    <a:pt x="5867215" y="7602316"/>
                  </a:lnTo>
                  <a:lnTo>
                    <a:pt x="5917645" y="7589379"/>
                  </a:lnTo>
                  <a:lnTo>
                    <a:pt x="5967818" y="7576079"/>
                  </a:lnTo>
                  <a:lnTo>
                    <a:pt x="6017733" y="7562419"/>
                  </a:lnTo>
                  <a:lnTo>
                    <a:pt x="6067391" y="7548400"/>
                  </a:lnTo>
                  <a:lnTo>
                    <a:pt x="6116791" y="7534024"/>
                  </a:lnTo>
                  <a:lnTo>
                    <a:pt x="6165931" y="7519293"/>
                  </a:lnTo>
                  <a:lnTo>
                    <a:pt x="6214814" y="7504208"/>
                  </a:lnTo>
                  <a:lnTo>
                    <a:pt x="6263436" y="7488771"/>
                  </a:lnTo>
                  <a:lnTo>
                    <a:pt x="6311800" y="7472985"/>
                  </a:lnTo>
                  <a:lnTo>
                    <a:pt x="6359903" y="7456850"/>
                  </a:lnTo>
                  <a:lnTo>
                    <a:pt x="6407746" y="7440369"/>
                  </a:lnTo>
                  <a:lnTo>
                    <a:pt x="6455329" y="7423544"/>
                  </a:lnTo>
                  <a:lnTo>
                    <a:pt x="6502650" y="7406376"/>
                  </a:lnTo>
                  <a:lnTo>
                    <a:pt x="6549710" y="7388867"/>
                  </a:lnTo>
                  <a:lnTo>
                    <a:pt x="6596509" y="7371018"/>
                  </a:lnTo>
                  <a:lnTo>
                    <a:pt x="6643045" y="7352833"/>
                  </a:lnTo>
                  <a:lnTo>
                    <a:pt x="6689320" y="7334311"/>
                  </a:lnTo>
                  <a:lnTo>
                    <a:pt x="6735331" y="7315456"/>
                  </a:lnTo>
                  <a:lnTo>
                    <a:pt x="6781080" y="7296269"/>
                  </a:lnTo>
                  <a:lnTo>
                    <a:pt x="6826565" y="7276751"/>
                  </a:lnTo>
                  <a:lnTo>
                    <a:pt x="6871786" y="7256905"/>
                  </a:lnTo>
                  <a:lnTo>
                    <a:pt x="6916743" y="7236732"/>
                  </a:lnTo>
                  <a:lnTo>
                    <a:pt x="6961436" y="7216235"/>
                  </a:lnTo>
                  <a:lnTo>
                    <a:pt x="7005864" y="7195414"/>
                  </a:lnTo>
                  <a:lnTo>
                    <a:pt x="7050027" y="7174272"/>
                  </a:lnTo>
                  <a:lnTo>
                    <a:pt x="7093925" y="7152811"/>
                  </a:lnTo>
                  <a:lnTo>
                    <a:pt x="7137557" y="7131031"/>
                  </a:lnTo>
                  <a:lnTo>
                    <a:pt x="7180922" y="7108936"/>
                  </a:lnTo>
                  <a:lnTo>
                    <a:pt x="7224021" y="7086527"/>
                  </a:lnTo>
                  <a:lnTo>
                    <a:pt x="7266854" y="7063805"/>
                  </a:lnTo>
                  <a:lnTo>
                    <a:pt x="7309419" y="7040772"/>
                  </a:lnTo>
                  <a:lnTo>
                    <a:pt x="7351716" y="7017431"/>
                  </a:lnTo>
                  <a:lnTo>
                    <a:pt x="7393746" y="6993783"/>
                  </a:lnTo>
                  <a:lnTo>
                    <a:pt x="7435507" y="6969829"/>
                  </a:lnTo>
                  <a:lnTo>
                    <a:pt x="7477000" y="6945572"/>
                  </a:lnTo>
                  <a:lnTo>
                    <a:pt x="7518224" y="6921014"/>
                  </a:lnTo>
                  <a:lnTo>
                    <a:pt x="7559179" y="6896155"/>
                  </a:lnTo>
                  <a:lnTo>
                    <a:pt x="7599864" y="6870999"/>
                  </a:lnTo>
                  <a:lnTo>
                    <a:pt x="7640279" y="6845546"/>
                  </a:lnTo>
                  <a:lnTo>
                    <a:pt x="7680424" y="6819798"/>
                  </a:lnTo>
                  <a:lnTo>
                    <a:pt x="7720298" y="6793758"/>
                  </a:lnTo>
                  <a:lnTo>
                    <a:pt x="7759901" y="6767427"/>
                  </a:lnTo>
                  <a:lnTo>
                    <a:pt x="7799233" y="6740807"/>
                  </a:lnTo>
                  <a:lnTo>
                    <a:pt x="7838293" y="6713899"/>
                  </a:lnTo>
                  <a:lnTo>
                    <a:pt x="7877081" y="6686706"/>
                  </a:lnTo>
                  <a:lnTo>
                    <a:pt x="7915596" y="6659228"/>
                  </a:lnTo>
                  <a:lnTo>
                    <a:pt x="7953839" y="6631469"/>
                  </a:lnTo>
                  <a:lnTo>
                    <a:pt x="7991809" y="6603430"/>
                  </a:lnTo>
                  <a:lnTo>
                    <a:pt x="8029506" y="6575112"/>
                  </a:lnTo>
                  <a:lnTo>
                    <a:pt x="8066929" y="6546518"/>
                  </a:lnTo>
                  <a:lnTo>
                    <a:pt x="8104077" y="6517648"/>
                  </a:lnTo>
                  <a:lnTo>
                    <a:pt x="8140951" y="6488506"/>
                  </a:lnTo>
                  <a:lnTo>
                    <a:pt x="8177551" y="6459092"/>
                  </a:lnTo>
                  <a:lnTo>
                    <a:pt x="8213875" y="6429409"/>
                  </a:lnTo>
                  <a:lnTo>
                    <a:pt x="8249923" y="6399458"/>
                  </a:lnTo>
                  <a:lnTo>
                    <a:pt x="8285696" y="6369241"/>
                  </a:lnTo>
                  <a:lnTo>
                    <a:pt x="8321193" y="6338760"/>
                  </a:lnTo>
                  <a:lnTo>
                    <a:pt x="8356413" y="6308017"/>
                  </a:lnTo>
                  <a:lnTo>
                    <a:pt x="8391356" y="6277013"/>
                  </a:lnTo>
                  <a:lnTo>
                    <a:pt x="8426022" y="6245750"/>
                  </a:lnTo>
                  <a:lnTo>
                    <a:pt x="8460411" y="6214230"/>
                  </a:lnTo>
                  <a:lnTo>
                    <a:pt x="8494521" y="6182455"/>
                  </a:lnTo>
                  <a:lnTo>
                    <a:pt x="8528354" y="6150427"/>
                  </a:lnTo>
                  <a:lnTo>
                    <a:pt x="8561907" y="6118146"/>
                  </a:lnTo>
                  <a:lnTo>
                    <a:pt x="8595182" y="6085616"/>
                  </a:lnTo>
                  <a:lnTo>
                    <a:pt x="8628177" y="6052838"/>
                  </a:lnTo>
                  <a:lnTo>
                    <a:pt x="8660893" y="6019814"/>
                  </a:lnTo>
                  <a:lnTo>
                    <a:pt x="8693329" y="5986545"/>
                  </a:lnTo>
                  <a:lnTo>
                    <a:pt x="8725484" y="5953034"/>
                  </a:lnTo>
                  <a:lnTo>
                    <a:pt x="8757359" y="5919281"/>
                  </a:lnTo>
                  <a:lnTo>
                    <a:pt x="8788952" y="5885290"/>
                  </a:lnTo>
                  <a:lnTo>
                    <a:pt x="8820265" y="5851061"/>
                  </a:lnTo>
                  <a:lnTo>
                    <a:pt x="8851295" y="5816596"/>
                  </a:lnTo>
                  <a:lnTo>
                    <a:pt x="8882044" y="5781898"/>
                  </a:lnTo>
                  <a:lnTo>
                    <a:pt x="8912510" y="5746967"/>
                  </a:lnTo>
                  <a:lnTo>
                    <a:pt x="8942693" y="5711807"/>
                  </a:lnTo>
                  <a:lnTo>
                    <a:pt x="8972593" y="5676418"/>
                  </a:lnTo>
                  <a:lnTo>
                    <a:pt x="9002210" y="5640802"/>
                  </a:lnTo>
                  <a:lnTo>
                    <a:pt x="9031543" y="5604962"/>
                  </a:lnTo>
                  <a:lnTo>
                    <a:pt x="9060592" y="5568898"/>
                  </a:lnTo>
                  <a:lnTo>
                    <a:pt x="9089356" y="5532614"/>
                  </a:lnTo>
                  <a:lnTo>
                    <a:pt x="9117836" y="5496109"/>
                  </a:lnTo>
                  <a:lnTo>
                    <a:pt x="9146030" y="5459387"/>
                  </a:lnTo>
                  <a:lnTo>
                    <a:pt x="9173939" y="5422450"/>
                  </a:lnTo>
                  <a:lnTo>
                    <a:pt x="9201561" y="5385298"/>
                  </a:lnTo>
                  <a:lnTo>
                    <a:pt x="9228898" y="5347933"/>
                  </a:lnTo>
                  <a:lnTo>
                    <a:pt x="9255948" y="5310358"/>
                  </a:lnTo>
                  <a:lnTo>
                    <a:pt x="9282711" y="5272575"/>
                  </a:lnTo>
                  <a:lnTo>
                    <a:pt x="9309187" y="5234584"/>
                  </a:lnTo>
                  <a:lnTo>
                    <a:pt x="9335375" y="5196388"/>
                  </a:lnTo>
                  <a:lnTo>
                    <a:pt x="9361276" y="5157989"/>
                  </a:lnTo>
                  <a:lnTo>
                    <a:pt x="9386888" y="5119388"/>
                  </a:lnTo>
                  <a:lnTo>
                    <a:pt x="9412211" y="5080587"/>
                  </a:lnTo>
                  <a:lnTo>
                    <a:pt x="9437245" y="5041588"/>
                  </a:lnTo>
                  <a:lnTo>
                    <a:pt x="9461990" y="5002393"/>
                  </a:lnTo>
                  <a:lnTo>
                    <a:pt x="9486446" y="4963004"/>
                  </a:lnTo>
                  <a:lnTo>
                    <a:pt x="9510611" y="4923421"/>
                  </a:lnTo>
                  <a:lnTo>
                    <a:pt x="9534486" y="4883648"/>
                  </a:lnTo>
                  <a:lnTo>
                    <a:pt x="9558070" y="4843686"/>
                  </a:lnTo>
                  <a:lnTo>
                    <a:pt x="9581363" y="4803537"/>
                  </a:lnTo>
                  <a:lnTo>
                    <a:pt x="9604365" y="4763201"/>
                  </a:lnTo>
                  <a:lnTo>
                    <a:pt x="9627075" y="4722682"/>
                  </a:lnTo>
                  <a:lnTo>
                    <a:pt x="9649492" y="4681982"/>
                  </a:lnTo>
                  <a:lnTo>
                    <a:pt x="9671618" y="4641101"/>
                  </a:lnTo>
                  <a:lnTo>
                    <a:pt x="9693450" y="4600041"/>
                  </a:lnTo>
                  <a:lnTo>
                    <a:pt x="9714990" y="4558805"/>
                  </a:lnTo>
                  <a:lnTo>
                    <a:pt x="9736236" y="4517394"/>
                  </a:lnTo>
                  <a:lnTo>
                    <a:pt x="9757188" y="4475810"/>
                  </a:lnTo>
                  <a:lnTo>
                    <a:pt x="9777846" y="4434055"/>
                  </a:lnTo>
                  <a:lnTo>
                    <a:pt x="9798209" y="4392130"/>
                  </a:lnTo>
                  <a:lnTo>
                    <a:pt x="9818277" y="4350038"/>
                  </a:lnTo>
                  <a:lnTo>
                    <a:pt x="9838051" y="4307780"/>
                  </a:lnTo>
                  <a:lnTo>
                    <a:pt x="9857528" y="4265358"/>
                  </a:lnTo>
                  <a:lnTo>
                    <a:pt x="9876710" y="4222773"/>
                  </a:lnTo>
                  <a:lnTo>
                    <a:pt x="9895595" y="4180028"/>
                  </a:lnTo>
                  <a:lnTo>
                    <a:pt x="9914184" y="4137124"/>
                  </a:lnTo>
                  <a:lnTo>
                    <a:pt x="9932476" y="4094063"/>
                  </a:lnTo>
                  <a:lnTo>
                    <a:pt x="9950471" y="4050847"/>
                  </a:lnTo>
                  <a:lnTo>
                    <a:pt x="9968168" y="4007477"/>
                  </a:lnTo>
                  <a:lnTo>
                    <a:pt x="9985567" y="3963956"/>
                  </a:lnTo>
                  <a:lnTo>
                    <a:pt x="10002667" y="3920286"/>
                  </a:lnTo>
                  <a:lnTo>
                    <a:pt x="10019469" y="3876467"/>
                  </a:lnTo>
                  <a:lnTo>
                    <a:pt x="10035972" y="3832502"/>
                  </a:lnTo>
                  <a:lnTo>
                    <a:pt x="10052176" y="3788392"/>
                  </a:lnTo>
                  <a:lnTo>
                    <a:pt x="10068080" y="3744140"/>
                  </a:lnTo>
                  <a:lnTo>
                    <a:pt x="10083683" y="3699747"/>
                  </a:lnTo>
                  <a:lnTo>
                    <a:pt x="10098987" y="3655214"/>
                  </a:lnTo>
                  <a:lnTo>
                    <a:pt x="10113989" y="3610545"/>
                  </a:lnTo>
                  <a:lnTo>
                    <a:pt x="10128691" y="3565740"/>
                  </a:lnTo>
                  <a:lnTo>
                    <a:pt x="10143091" y="3520801"/>
                  </a:lnTo>
                  <a:lnTo>
                    <a:pt x="10157189" y="3475730"/>
                  </a:lnTo>
                  <a:lnTo>
                    <a:pt x="10170985" y="3430529"/>
                  </a:lnTo>
                  <a:lnTo>
                    <a:pt x="10184478" y="3385200"/>
                  </a:lnTo>
                  <a:lnTo>
                    <a:pt x="10197669" y="3339744"/>
                  </a:lnTo>
                  <a:lnTo>
                    <a:pt x="10210556" y="3294164"/>
                  </a:lnTo>
                  <a:lnTo>
                    <a:pt x="10223140" y="3248460"/>
                  </a:lnTo>
                  <a:lnTo>
                    <a:pt x="10235421" y="3202635"/>
                  </a:lnTo>
                  <a:lnTo>
                    <a:pt x="10247396" y="3156691"/>
                  </a:lnTo>
                  <a:lnTo>
                    <a:pt x="10259068" y="3110629"/>
                  </a:lnTo>
                  <a:lnTo>
                    <a:pt x="10270434" y="3064451"/>
                  </a:lnTo>
                  <a:lnTo>
                    <a:pt x="10281495" y="3018159"/>
                  </a:lnTo>
                  <a:lnTo>
                    <a:pt x="10292251" y="2971755"/>
                  </a:lnTo>
                  <a:lnTo>
                    <a:pt x="10302700" y="2925240"/>
                  </a:lnTo>
                  <a:lnTo>
                    <a:pt x="10312843" y="2878616"/>
                  </a:lnTo>
                  <a:lnTo>
                    <a:pt x="10322680" y="2831886"/>
                  </a:lnTo>
                  <a:lnTo>
                    <a:pt x="10332210" y="2785050"/>
                  </a:lnTo>
                  <a:lnTo>
                    <a:pt x="10341432" y="2738111"/>
                  </a:lnTo>
                  <a:lnTo>
                    <a:pt x="10350346" y="2691071"/>
                  </a:lnTo>
                  <a:lnTo>
                    <a:pt x="10358953" y="2643930"/>
                  </a:lnTo>
                  <a:lnTo>
                    <a:pt x="10367251" y="2596692"/>
                  </a:lnTo>
                  <a:lnTo>
                    <a:pt x="10375241" y="2549358"/>
                  </a:lnTo>
                  <a:lnTo>
                    <a:pt x="10382921" y="2501929"/>
                  </a:lnTo>
                  <a:lnTo>
                    <a:pt x="10390292" y="2454407"/>
                  </a:lnTo>
                  <a:lnTo>
                    <a:pt x="10397353" y="2406795"/>
                  </a:lnTo>
                  <a:lnTo>
                    <a:pt x="10404104" y="2359093"/>
                  </a:lnTo>
                  <a:lnTo>
                    <a:pt x="10410545" y="2311304"/>
                  </a:lnTo>
                  <a:lnTo>
                    <a:pt x="10416675" y="2263430"/>
                  </a:lnTo>
                  <a:lnTo>
                    <a:pt x="10422493" y="2215472"/>
                  </a:lnTo>
                  <a:lnTo>
                    <a:pt x="10428000" y="2167432"/>
                  </a:lnTo>
                  <a:lnTo>
                    <a:pt x="10433196" y="2119312"/>
                  </a:lnTo>
                  <a:lnTo>
                    <a:pt x="10438079" y="2071113"/>
                  </a:lnTo>
                  <a:lnTo>
                    <a:pt x="10442650" y="2022838"/>
                  </a:lnTo>
                  <a:lnTo>
                    <a:pt x="10446907" y="1974489"/>
                  </a:lnTo>
                  <a:lnTo>
                    <a:pt x="10450852" y="1926066"/>
                  </a:lnTo>
                  <a:lnTo>
                    <a:pt x="10454483" y="1877572"/>
                  </a:lnTo>
                  <a:lnTo>
                    <a:pt x="10457800" y="1829008"/>
                  </a:lnTo>
                  <a:lnTo>
                    <a:pt x="10460802" y="1780377"/>
                  </a:lnTo>
                  <a:lnTo>
                    <a:pt x="10463491" y="1731680"/>
                  </a:lnTo>
                  <a:lnTo>
                    <a:pt x="10465864" y="1682919"/>
                  </a:lnTo>
                  <a:lnTo>
                    <a:pt x="10467922" y="1634096"/>
                  </a:lnTo>
                  <a:lnTo>
                    <a:pt x="10469664" y="1585213"/>
                  </a:lnTo>
                  <a:lnTo>
                    <a:pt x="10471090" y="1536270"/>
                  </a:lnTo>
                  <a:lnTo>
                    <a:pt x="10472200" y="1487271"/>
                  </a:lnTo>
                  <a:lnTo>
                    <a:pt x="10472993" y="1438216"/>
                  </a:lnTo>
                  <a:lnTo>
                    <a:pt x="10473469" y="1389109"/>
                  </a:lnTo>
                  <a:lnTo>
                    <a:pt x="10473628" y="1339949"/>
                  </a:lnTo>
                  <a:lnTo>
                    <a:pt x="10473465" y="1285117"/>
                  </a:lnTo>
                  <a:lnTo>
                    <a:pt x="10472976" y="1230406"/>
                  </a:lnTo>
                  <a:lnTo>
                    <a:pt x="10472161" y="1175819"/>
                  </a:lnTo>
                  <a:lnTo>
                    <a:pt x="10471021" y="1121357"/>
                  </a:lnTo>
                  <a:lnTo>
                    <a:pt x="10469558" y="1067022"/>
                  </a:lnTo>
                  <a:lnTo>
                    <a:pt x="10467770" y="1012815"/>
                  </a:lnTo>
                  <a:lnTo>
                    <a:pt x="10465659" y="958738"/>
                  </a:lnTo>
                  <a:lnTo>
                    <a:pt x="10463225" y="904792"/>
                  </a:lnTo>
                  <a:lnTo>
                    <a:pt x="10460469" y="850979"/>
                  </a:lnTo>
                  <a:lnTo>
                    <a:pt x="10457392" y="797300"/>
                  </a:lnTo>
                  <a:lnTo>
                    <a:pt x="10453994" y="743758"/>
                  </a:lnTo>
                  <a:lnTo>
                    <a:pt x="10450275" y="690353"/>
                  </a:lnTo>
                  <a:lnTo>
                    <a:pt x="10446237" y="637087"/>
                  </a:lnTo>
                  <a:lnTo>
                    <a:pt x="10441879" y="583962"/>
                  </a:lnTo>
                  <a:lnTo>
                    <a:pt x="10437202" y="530979"/>
                  </a:lnTo>
                  <a:lnTo>
                    <a:pt x="10432207" y="478140"/>
                  </a:lnTo>
                  <a:lnTo>
                    <a:pt x="10426895" y="425446"/>
                  </a:lnTo>
                  <a:lnTo>
                    <a:pt x="10421265" y="372899"/>
                  </a:lnTo>
                  <a:lnTo>
                    <a:pt x="10415319" y="320501"/>
                  </a:lnTo>
                  <a:lnTo>
                    <a:pt x="10409058" y="268253"/>
                  </a:lnTo>
                  <a:lnTo>
                    <a:pt x="10402480" y="216156"/>
                  </a:lnTo>
                  <a:lnTo>
                    <a:pt x="10395588" y="164213"/>
                  </a:lnTo>
                  <a:lnTo>
                    <a:pt x="10388382" y="112425"/>
                  </a:lnTo>
                  <a:lnTo>
                    <a:pt x="10380862" y="60792"/>
                  </a:lnTo>
                  <a:lnTo>
                    <a:pt x="10371550" y="0"/>
                  </a:lnTo>
                  <a:close/>
                </a:path>
              </a:pathLst>
            </a:custGeom>
            <a:solidFill>
              <a:srgbClr val="EB1C24"/>
            </a:solidFill>
          </p:spPr>
          <p:txBody>
            <a:bodyPr wrap="square" lIns="0" tIns="0" rIns="0" bIns="0" rtlCol="0"/>
            <a:lstStyle/>
            <a:p>
              <a:endParaRPr/>
            </a:p>
          </p:txBody>
        </p:sp>
        <p:pic>
          <p:nvPicPr>
            <p:cNvPr id="9" name="object 9"/>
            <p:cNvPicPr/>
            <p:nvPr/>
          </p:nvPicPr>
          <p:blipFill>
            <a:blip r:embed="rId5" cstate="print"/>
            <a:stretch>
              <a:fillRect/>
            </a:stretch>
          </p:blipFill>
          <p:spPr>
            <a:xfrm>
              <a:off x="1261500" y="2259617"/>
              <a:ext cx="7400819" cy="8323091"/>
            </a:xfrm>
            <a:prstGeom prst="rect">
              <a:avLst/>
            </a:prstGeom>
          </p:spPr>
        </p:pic>
        <p:sp>
          <p:nvSpPr>
            <p:cNvPr id="10" name="object 10"/>
            <p:cNvSpPr/>
            <p:nvPr/>
          </p:nvSpPr>
          <p:spPr>
            <a:xfrm>
              <a:off x="1576289" y="2576128"/>
              <a:ext cx="6457950" cy="7376795"/>
            </a:xfrm>
            <a:custGeom>
              <a:avLst/>
              <a:gdLst/>
              <a:ahLst/>
              <a:cxnLst/>
              <a:rect l="l" t="t" r="r" b="b"/>
              <a:pathLst>
                <a:path w="6457950" h="7376795">
                  <a:moveTo>
                    <a:pt x="6457593" y="0"/>
                  </a:moveTo>
                  <a:lnTo>
                    <a:pt x="3922519" y="0"/>
                  </a:lnTo>
                  <a:lnTo>
                    <a:pt x="0" y="7376665"/>
                  </a:lnTo>
                  <a:lnTo>
                    <a:pt x="2588591" y="7376665"/>
                  </a:lnTo>
                  <a:lnTo>
                    <a:pt x="6457593" y="0"/>
                  </a:lnTo>
                  <a:close/>
                </a:path>
              </a:pathLst>
            </a:custGeom>
            <a:solidFill>
              <a:srgbClr val="FDA800"/>
            </a:solidFill>
          </p:spPr>
          <p:txBody>
            <a:bodyPr wrap="square" lIns="0" tIns="0" rIns="0" bIns="0" rtlCol="0"/>
            <a:lstStyle/>
            <a:p>
              <a:endParaRPr/>
            </a:p>
          </p:txBody>
        </p:sp>
        <p:sp>
          <p:nvSpPr>
            <p:cNvPr id="11" name="object 11"/>
            <p:cNvSpPr/>
            <p:nvPr/>
          </p:nvSpPr>
          <p:spPr>
            <a:xfrm>
              <a:off x="1626628" y="5"/>
              <a:ext cx="7494905" cy="11308715"/>
            </a:xfrm>
            <a:custGeom>
              <a:avLst/>
              <a:gdLst/>
              <a:ahLst/>
              <a:cxnLst/>
              <a:rect l="l" t="t" r="r" b="b"/>
              <a:pathLst>
                <a:path w="7494905" h="11308715">
                  <a:moveTo>
                    <a:pt x="1475727" y="0"/>
                  </a:moveTo>
                  <a:lnTo>
                    <a:pt x="1277670" y="0"/>
                  </a:lnTo>
                  <a:lnTo>
                    <a:pt x="514908" y="1408823"/>
                  </a:lnTo>
                  <a:lnTo>
                    <a:pt x="726236" y="1408772"/>
                  </a:lnTo>
                  <a:lnTo>
                    <a:pt x="1475727" y="0"/>
                  </a:lnTo>
                  <a:close/>
                </a:path>
                <a:path w="7494905" h="11308715">
                  <a:moveTo>
                    <a:pt x="1818373" y="217487"/>
                  </a:moveTo>
                  <a:lnTo>
                    <a:pt x="1633664" y="220814"/>
                  </a:lnTo>
                  <a:lnTo>
                    <a:pt x="0" y="3238208"/>
                  </a:lnTo>
                  <a:lnTo>
                    <a:pt x="211328" y="3238157"/>
                  </a:lnTo>
                  <a:lnTo>
                    <a:pt x="1818373" y="217487"/>
                  </a:lnTo>
                  <a:close/>
                </a:path>
                <a:path w="7494905" h="11308715">
                  <a:moveTo>
                    <a:pt x="2031796" y="8515058"/>
                  </a:moveTo>
                  <a:lnTo>
                    <a:pt x="1847088" y="8518385"/>
                  </a:lnTo>
                  <a:lnTo>
                    <a:pt x="336448" y="11308550"/>
                  </a:lnTo>
                  <a:lnTo>
                    <a:pt x="545604" y="11308550"/>
                  </a:lnTo>
                  <a:lnTo>
                    <a:pt x="2031796" y="8515058"/>
                  </a:lnTo>
                  <a:close/>
                </a:path>
                <a:path w="7494905" h="11308715">
                  <a:moveTo>
                    <a:pt x="2546705" y="6685674"/>
                  </a:moveTo>
                  <a:lnTo>
                    <a:pt x="2361996" y="6689001"/>
                  </a:lnTo>
                  <a:lnTo>
                    <a:pt x="728332" y="9706394"/>
                  </a:lnTo>
                  <a:lnTo>
                    <a:pt x="939673" y="9706331"/>
                  </a:lnTo>
                  <a:lnTo>
                    <a:pt x="2546705" y="6685674"/>
                  </a:lnTo>
                  <a:close/>
                </a:path>
                <a:path w="7494905" h="11308715">
                  <a:moveTo>
                    <a:pt x="7494765" y="0"/>
                  </a:moveTo>
                  <a:lnTo>
                    <a:pt x="7293635" y="0"/>
                  </a:lnTo>
                  <a:lnTo>
                    <a:pt x="6707733" y="1082154"/>
                  </a:lnTo>
                  <a:lnTo>
                    <a:pt x="6919074" y="1082090"/>
                  </a:lnTo>
                  <a:lnTo>
                    <a:pt x="7494765" y="0"/>
                  </a:lnTo>
                  <a:close/>
                </a:path>
              </a:pathLst>
            </a:custGeom>
            <a:solidFill>
              <a:srgbClr val="FFFFFF"/>
            </a:solidFill>
          </p:spPr>
          <p:txBody>
            <a:bodyPr wrap="square" lIns="0" tIns="0" rIns="0" bIns="0" rtlCol="0"/>
            <a:lstStyle/>
            <a:p>
              <a:endParaRPr/>
            </a:p>
          </p:txBody>
        </p:sp>
        <p:pic>
          <p:nvPicPr>
            <p:cNvPr id="12" name="object 12"/>
            <p:cNvPicPr/>
            <p:nvPr/>
          </p:nvPicPr>
          <p:blipFill>
            <a:blip r:embed="rId6" cstate="print"/>
            <a:stretch>
              <a:fillRect/>
            </a:stretch>
          </p:blipFill>
          <p:spPr>
            <a:xfrm>
              <a:off x="17236752" y="580924"/>
              <a:ext cx="2867347" cy="4988324"/>
            </a:xfrm>
            <a:prstGeom prst="rect">
              <a:avLst/>
            </a:prstGeom>
          </p:spPr>
        </p:pic>
        <p:sp>
          <p:nvSpPr>
            <p:cNvPr id="13" name="object 13"/>
            <p:cNvSpPr/>
            <p:nvPr/>
          </p:nvSpPr>
          <p:spPr>
            <a:xfrm>
              <a:off x="17552080" y="898805"/>
              <a:ext cx="2552065" cy="4042410"/>
            </a:xfrm>
            <a:custGeom>
              <a:avLst/>
              <a:gdLst/>
              <a:ahLst/>
              <a:cxnLst/>
              <a:rect l="l" t="t" r="r" b="b"/>
              <a:pathLst>
                <a:path w="2552065" h="4042410">
                  <a:moveTo>
                    <a:pt x="2552018" y="0"/>
                  </a:moveTo>
                  <a:lnTo>
                    <a:pt x="2259732" y="295"/>
                  </a:lnTo>
                  <a:lnTo>
                    <a:pt x="0" y="4040936"/>
                  </a:lnTo>
                  <a:lnTo>
                    <a:pt x="1629175" y="4042151"/>
                  </a:lnTo>
                  <a:lnTo>
                    <a:pt x="2552018" y="2351602"/>
                  </a:lnTo>
                  <a:lnTo>
                    <a:pt x="2552018" y="0"/>
                  </a:lnTo>
                  <a:close/>
                </a:path>
              </a:pathLst>
            </a:custGeom>
            <a:solidFill>
              <a:srgbClr val="FDA800"/>
            </a:solidFill>
          </p:spPr>
          <p:txBody>
            <a:bodyPr wrap="square" lIns="0" tIns="0" rIns="0" bIns="0" rtlCol="0"/>
            <a:lstStyle/>
            <a:p>
              <a:endParaRPr/>
            </a:p>
          </p:txBody>
        </p:sp>
      </p:grpSp>
      <p:sp>
        <p:nvSpPr>
          <p:cNvPr id="14" name="Rectangle 13"/>
          <p:cNvSpPr/>
          <p:nvPr/>
        </p:nvSpPr>
        <p:spPr>
          <a:xfrm>
            <a:off x="8091576" y="5590874"/>
            <a:ext cx="12065849" cy="1758832"/>
          </a:xfrm>
          <a:prstGeom prst="rect">
            <a:avLst/>
          </a:prstGeom>
        </p:spPr>
        <p:txBody>
          <a:bodyPr wrap="square">
            <a:spAutoFit/>
          </a:bodyPr>
          <a:lstStyle/>
          <a:p>
            <a:r>
              <a:rPr lang="en-US" sz="5400" dirty="0">
                <a:solidFill>
                  <a:schemeClr val="bg1"/>
                </a:solidFill>
                <a:latin typeface="Roboto"/>
              </a:rPr>
              <a:t>			Circular Fashion</a:t>
            </a:r>
            <a:br>
              <a:rPr lang="en-US" sz="5400" dirty="0">
                <a:solidFill>
                  <a:schemeClr val="bg1"/>
                </a:solidFill>
                <a:latin typeface="Roboto"/>
              </a:rPr>
            </a:br>
            <a:r>
              <a:rPr lang="en-US" sz="5400" dirty="0">
                <a:solidFill>
                  <a:schemeClr val="bg1"/>
                </a:solidFill>
                <a:latin typeface="Roboto"/>
              </a:rPr>
              <a:t>Designing for Longevity and Reuse</a:t>
            </a:r>
          </a:p>
        </p:txBody>
      </p:sp>
      <p:sp>
        <p:nvSpPr>
          <p:cNvPr id="15" name="Rectangle 14"/>
          <p:cNvSpPr/>
          <p:nvPr/>
        </p:nvSpPr>
        <p:spPr>
          <a:xfrm>
            <a:off x="14457872" y="3905250"/>
            <a:ext cx="3396864" cy="707886"/>
          </a:xfrm>
          <a:prstGeom prst="rect">
            <a:avLst/>
          </a:prstGeom>
        </p:spPr>
        <p:txBody>
          <a:bodyPr wrap="square">
            <a:spAutoFit/>
          </a:bodyPr>
          <a:lstStyle/>
          <a:p>
            <a:r>
              <a:rPr lang="en-US" sz="4000" b="1" dirty="0">
                <a:solidFill>
                  <a:schemeClr val="bg1"/>
                </a:solidFill>
                <a:latin typeface="Roboto"/>
              </a:rPr>
              <a:t>Module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29047" y="930275"/>
            <a:ext cx="12148045" cy="2299970"/>
          </a:xfrm>
        </p:spPr>
        <p:txBody>
          <a:bodyPr>
            <a:normAutofit/>
          </a:bodyPr>
          <a:lstStyle/>
          <a:p>
            <a:r>
              <a:rPr lang="en-US" sz="5400" b="1" dirty="0">
                <a:solidFill>
                  <a:schemeClr val="bg1"/>
                </a:solidFill>
              </a:rPr>
              <a:t>4.2</a:t>
            </a:r>
            <a:r>
              <a:rPr lang="en-US" sz="5400" dirty="0">
                <a:solidFill>
                  <a:schemeClr val="bg1"/>
                </a:solidFill>
              </a:rPr>
              <a:t> Fundamentals of Circular Economy</a:t>
            </a:r>
            <a:br>
              <a:rPr lang="en-US" sz="5400" dirty="0">
                <a:solidFill>
                  <a:schemeClr val="bg1"/>
                </a:solidFill>
              </a:rPr>
            </a:br>
            <a:endParaRPr lang="en-US" sz="5400" dirty="0">
              <a:solidFill>
                <a:schemeClr val="bg1"/>
              </a:solidFill>
            </a:endParaRPr>
          </a:p>
        </p:txBody>
      </p:sp>
      <p:sp>
        <p:nvSpPr>
          <p:cNvPr id="5" name="Content Placeholder 2"/>
          <p:cNvSpPr>
            <a:spLocks noGrp="1"/>
          </p:cNvSpPr>
          <p:nvPr>
            <p:ph type="body" idx="1"/>
          </p:nvPr>
        </p:nvSpPr>
        <p:spPr>
          <a:xfrm>
            <a:off x="1212850" y="3749675"/>
            <a:ext cx="18029220" cy="1661993"/>
          </a:xfrm>
        </p:spPr>
        <p:txBody>
          <a:bodyPr/>
          <a:lstStyle/>
          <a:p>
            <a:pPr marL="0" indent="0">
              <a:buNone/>
            </a:pPr>
            <a:r>
              <a:rPr lang="en-US" sz="3600" dirty="0">
                <a:solidFill>
                  <a:schemeClr val="bg1"/>
                </a:solidFill>
                <a:latin typeface="Roboto"/>
              </a:rPr>
              <a:t>The </a:t>
            </a:r>
            <a:r>
              <a:rPr lang="en-US" sz="3600" b="1" dirty="0">
                <a:solidFill>
                  <a:schemeClr val="bg1"/>
                </a:solidFill>
                <a:latin typeface="Roboto"/>
              </a:rPr>
              <a:t>circular economy</a:t>
            </a:r>
            <a:r>
              <a:rPr lang="en-US" sz="3600" dirty="0">
                <a:solidFill>
                  <a:schemeClr val="bg1"/>
                </a:solidFill>
                <a:latin typeface="Roboto"/>
              </a:rPr>
              <a:t> in fashion represents a shift from the traditional </a:t>
            </a:r>
            <a:r>
              <a:rPr lang="en-US" sz="3600" b="1" dirty="0">
                <a:solidFill>
                  <a:schemeClr val="bg1"/>
                </a:solidFill>
                <a:latin typeface="Roboto"/>
              </a:rPr>
              <a:t>linear model</a:t>
            </a:r>
            <a:r>
              <a:rPr lang="en-US" sz="3600" dirty="0">
                <a:solidFill>
                  <a:schemeClr val="bg1"/>
                </a:solidFill>
                <a:latin typeface="Roboto"/>
              </a:rPr>
              <a:t> to a more sustainable, regenerative system that minimizes waste, optimizes resource use, and keeps materials in circulation as mentioned previously. </a:t>
            </a:r>
          </a:p>
        </p:txBody>
      </p:sp>
    </p:spTree>
    <p:extLst>
      <p:ext uri="{BB962C8B-B14F-4D97-AF65-F5344CB8AC3E}">
        <p14:creationId xmlns:p14="http://schemas.microsoft.com/office/powerpoint/2010/main" val="808938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6782" y="1616075"/>
            <a:ext cx="15197467" cy="1200329"/>
          </a:xfrm>
        </p:spPr>
        <p:txBody>
          <a:bodyPr/>
          <a:lstStyle/>
          <a:p>
            <a:r>
              <a:rPr lang="en-US" sz="4000" b="1" dirty="0">
                <a:solidFill>
                  <a:srgbClr val="2431DB"/>
                </a:solidFill>
              </a:rPr>
              <a:t>The core fundamentals of a circular economy in fashion are:</a:t>
            </a:r>
            <a:br>
              <a:rPr lang="en-US" sz="4000" b="1" dirty="0">
                <a:solidFill>
                  <a:srgbClr val="FDA800"/>
                </a:solidFill>
              </a:rPr>
            </a:br>
            <a:endParaRPr lang="en-US" b="1" dirty="0">
              <a:solidFill>
                <a:srgbClr val="FDA8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978237756"/>
              </p:ext>
            </p:extLst>
          </p:nvPr>
        </p:nvGraphicFramePr>
        <p:xfrm>
          <a:off x="1212850" y="3140075"/>
          <a:ext cx="17754600" cy="5212080"/>
        </p:xfrm>
        <a:graphic>
          <a:graphicData uri="http://schemas.openxmlformats.org/drawingml/2006/table">
            <a:tbl>
              <a:tblPr firstRow="1" bandRow="1">
                <a:tableStyleId>{616DA210-FB5B-4158-B5E0-FEB733F419BA}</a:tableStyleId>
              </a:tblPr>
              <a:tblGrid>
                <a:gridCol w="5248991">
                  <a:extLst>
                    <a:ext uri="{9D8B030D-6E8A-4147-A177-3AD203B41FA5}">
                      <a16:colId xmlns:a16="http://schemas.microsoft.com/office/drawing/2014/main" val="2447776456"/>
                    </a:ext>
                  </a:extLst>
                </a:gridCol>
                <a:gridCol w="12505609">
                  <a:extLst>
                    <a:ext uri="{9D8B030D-6E8A-4147-A177-3AD203B41FA5}">
                      <a16:colId xmlns:a16="http://schemas.microsoft.com/office/drawing/2014/main" val="470192820"/>
                    </a:ext>
                  </a:extLst>
                </a:gridCol>
              </a:tblGrid>
              <a:tr h="1428610">
                <a:tc rowSpan="3">
                  <a:txBody>
                    <a:bodyPr/>
                    <a:lstStyle/>
                    <a:p>
                      <a:endParaRPr lang="en-US" sz="3600" b="0" dirty="0">
                        <a:solidFill>
                          <a:srgbClr val="FDA800"/>
                        </a:solidFill>
                        <a:latin typeface="Roboto"/>
                      </a:endParaRPr>
                    </a:p>
                    <a:p>
                      <a:endParaRPr lang="en-US" sz="3600" b="0" dirty="0">
                        <a:solidFill>
                          <a:srgbClr val="FDA800"/>
                        </a:solidFill>
                        <a:latin typeface="Roboto"/>
                      </a:endParaRPr>
                    </a:p>
                    <a:p>
                      <a:endParaRPr lang="en-US" sz="3600" b="0" dirty="0">
                        <a:solidFill>
                          <a:srgbClr val="FDA800"/>
                        </a:solidFill>
                        <a:latin typeface="Roboto"/>
                      </a:endParaRPr>
                    </a:p>
                    <a:p>
                      <a:pPr marL="0" indent="0" algn="ctr">
                        <a:buNone/>
                      </a:pPr>
                      <a:r>
                        <a:rPr lang="en-US" sz="3600" b="1" dirty="0">
                          <a:solidFill>
                            <a:srgbClr val="FDA800"/>
                          </a:solidFill>
                          <a:latin typeface="Roboto"/>
                        </a:rPr>
                        <a:t>1. DEISGNING</a:t>
                      </a:r>
                    </a:p>
                    <a:p>
                      <a:pPr marL="0" indent="0" algn="ctr">
                        <a:buNone/>
                      </a:pPr>
                      <a:r>
                        <a:rPr lang="en-US" sz="3600" b="1" dirty="0">
                          <a:solidFill>
                            <a:srgbClr val="FDA800"/>
                          </a:solidFill>
                          <a:latin typeface="Roboto"/>
                        </a:rPr>
                        <a:t>FOR </a:t>
                      </a:r>
                    </a:p>
                    <a:p>
                      <a:pPr marL="0" indent="0" algn="ctr">
                        <a:buNone/>
                      </a:pPr>
                      <a:r>
                        <a:rPr lang="en-US" sz="3600" b="1" dirty="0">
                          <a:solidFill>
                            <a:srgbClr val="FDA800"/>
                          </a:solidFill>
                          <a:latin typeface="Roboto"/>
                        </a:rPr>
                        <a:t>LONGEVITY</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Garments should be designed to </a:t>
                      </a:r>
                      <a:r>
                        <a:rPr lang="en-US" sz="3600" b="0" dirty="0">
                          <a:solidFill>
                            <a:srgbClr val="FDA800"/>
                          </a:solidFill>
                          <a:effectLst/>
                          <a:latin typeface="Roboto"/>
                          <a:ea typeface="+mn-ea"/>
                          <a:cs typeface="+mn-cs"/>
                        </a:rPr>
                        <a:t>last longer</a:t>
                      </a:r>
                      <a:r>
                        <a:rPr lang="en-US" sz="3600" b="0" dirty="0">
                          <a:solidFill>
                            <a:srgbClr val="2431DB"/>
                          </a:solidFill>
                          <a:effectLst/>
                          <a:latin typeface="Roboto"/>
                          <a:ea typeface="+mn-ea"/>
                          <a:cs typeface="+mn-cs"/>
                        </a:rPr>
                        <a:t>, with </a:t>
                      </a:r>
                      <a:r>
                        <a:rPr lang="en-US" sz="3600" b="0" dirty="0">
                          <a:solidFill>
                            <a:srgbClr val="FDA800"/>
                          </a:solidFill>
                          <a:effectLst/>
                          <a:latin typeface="Roboto"/>
                          <a:ea typeface="+mn-ea"/>
                          <a:cs typeface="+mn-cs"/>
                        </a:rPr>
                        <a:t>high-quality materials </a:t>
                      </a:r>
                      <a:r>
                        <a:rPr lang="en-US" sz="3600" b="0" dirty="0">
                          <a:solidFill>
                            <a:srgbClr val="2431DB"/>
                          </a:solidFill>
                          <a:effectLst/>
                          <a:latin typeface="Roboto"/>
                          <a:ea typeface="+mn-ea"/>
                          <a:cs typeface="+mn-cs"/>
                        </a:rPr>
                        <a:t>that withstand repeated wear and laundering</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126590"/>
                  </a:ext>
                </a:extLst>
              </a:tr>
              <a:tr h="1428610">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2431DB"/>
                          </a:solidFill>
                          <a:effectLst/>
                          <a:latin typeface="Roboto"/>
                          <a:ea typeface="+mn-ea"/>
                          <a:cs typeface="+mn-cs"/>
                        </a:rPr>
                        <a:t>When designing, the focus should be on </a:t>
                      </a:r>
                      <a:r>
                        <a:rPr lang="en-US" sz="3600" dirty="0">
                          <a:solidFill>
                            <a:srgbClr val="FDA800"/>
                          </a:solidFill>
                          <a:effectLst/>
                          <a:latin typeface="Roboto"/>
                          <a:ea typeface="+mn-ea"/>
                          <a:cs typeface="+mn-cs"/>
                        </a:rPr>
                        <a:t>creating classic, timeless designs</a:t>
                      </a:r>
                      <a:r>
                        <a:rPr lang="en-US" sz="3600" dirty="0">
                          <a:solidFill>
                            <a:srgbClr val="2431DB"/>
                          </a:solidFill>
                          <a:effectLst/>
                          <a:latin typeface="Roboto"/>
                          <a:ea typeface="+mn-ea"/>
                          <a:cs typeface="+mn-cs"/>
                        </a:rPr>
                        <a:t> rather than trend-driven, short-lived fashion.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1837431"/>
                  </a:ext>
                </a:extLst>
              </a:tr>
              <a:tr h="1428610">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2431DB"/>
                          </a:solidFill>
                          <a:effectLst/>
                          <a:latin typeface="Roboto"/>
                          <a:ea typeface="+mn-ea"/>
                          <a:cs typeface="+mn-cs"/>
                        </a:rPr>
                        <a:t>Clothes must be designed  in way that allows the </a:t>
                      </a:r>
                      <a:r>
                        <a:rPr lang="en-US" sz="3600" dirty="0">
                          <a:solidFill>
                            <a:srgbClr val="FDA800"/>
                          </a:solidFill>
                          <a:effectLst/>
                          <a:latin typeface="Roboto"/>
                          <a:ea typeface="+mn-ea"/>
                          <a:cs typeface="+mn-cs"/>
                        </a:rPr>
                        <a:t>consumer to adjust, repair</a:t>
                      </a:r>
                      <a:r>
                        <a:rPr lang="en-US" sz="3600" dirty="0">
                          <a:solidFill>
                            <a:srgbClr val="2431DB"/>
                          </a:solidFill>
                          <a:effectLst/>
                          <a:latin typeface="Roboto"/>
                          <a:ea typeface="+mn-ea"/>
                          <a:cs typeface="+mn-cs"/>
                        </a:rPr>
                        <a:t>, or </a:t>
                      </a:r>
                      <a:r>
                        <a:rPr lang="en-US" sz="3600" dirty="0">
                          <a:solidFill>
                            <a:srgbClr val="FDA800"/>
                          </a:solidFill>
                          <a:effectLst/>
                          <a:latin typeface="Roboto"/>
                          <a:ea typeface="+mn-ea"/>
                          <a:cs typeface="+mn-cs"/>
                        </a:rPr>
                        <a:t>update</a:t>
                      </a:r>
                      <a:r>
                        <a:rPr lang="en-US" sz="3600" baseline="0" dirty="0">
                          <a:solidFill>
                            <a:srgbClr val="FDA800"/>
                          </a:solidFill>
                          <a:effectLst/>
                          <a:latin typeface="Roboto"/>
                          <a:ea typeface="+mn-ea"/>
                          <a:cs typeface="+mn-cs"/>
                        </a:rPr>
                        <a:t> parts </a:t>
                      </a:r>
                      <a:r>
                        <a:rPr lang="en-US" sz="3600" baseline="0" dirty="0">
                          <a:solidFill>
                            <a:srgbClr val="2431DB"/>
                          </a:solidFill>
                          <a:effectLst/>
                          <a:latin typeface="Roboto"/>
                          <a:ea typeface="+mn-ea"/>
                          <a:cs typeface="+mn-cs"/>
                        </a:rPr>
                        <a:t>easily in order to</a:t>
                      </a:r>
                      <a:r>
                        <a:rPr lang="en-US" sz="3600" dirty="0">
                          <a:solidFill>
                            <a:srgbClr val="2431DB"/>
                          </a:solidFill>
                          <a:effectLst/>
                          <a:latin typeface="Roboto"/>
                          <a:ea typeface="+mn-ea"/>
                          <a:cs typeface="+mn-cs"/>
                        </a:rPr>
                        <a:t> extend their lifespan.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330219"/>
                  </a:ext>
                </a:extLst>
              </a:tr>
            </a:tbl>
          </a:graphicData>
        </a:graphic>
      </p:graphicFrame>
    </p:spTree>
    <p:extLst>
      <p:ext uri="{BB962C8B-B14F-4D97-AF65-F5344CB8AC3E}">
        <p14:creationId xmlns:p14="http://schemas.microsoft.com/office/powerpoint/2010/main" val="2287771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59603331"/>
              </p:ext>
            </p:extLst>
          </p:nvPr>
        </p:nvGraphicFramePr>
        <p:xfrm>
          <a:off x="1212850" y="2911475"/>
          <a:ext cx="17678400" cy="5212080"/>
        </p:xfrm>
        <a:graphic>
          <a:graphicData uri="http://schemas.openxmlformats.org/drawingml/2006/table">
            <a:tbl>
              <a:tblPr firstRow="1" bandRow="1">
                <a:tableStyleId>{616DA210-FB5B-4158-B5E0-FEB733F419BA}</a:tableStyleId>
              </a:tblPr>
              <a:tblGrid>
                <a:gridCol w="5226463">
                  <a:extLst>
                    <a:ext uri="{9D8B030D-6E8A-4147-A177-3AD203B41FA5}">
                      <a16:colId xmlns:a16="http://schemas.microsoft.com/office/drawing/2014/main" val="2447776456"/>
                    </a:ext>
                  </a:extLst>
                </a:gridCol>
                <a:gridCol w="12451937">
                  <a:extLst>
                    <a:ext uri="{9D8B030D-6E8A-4147-A177-3AD203B41FA5}">
                      <a16:colId xmlns:a16="http://schemas.microsoft.com/office/drawing/2014/main" val="470192820"/>
                    </a:ext>
                  </a:extLst>
                </a:gridCol>
              </a:tblGrid>
              <a:tr h="1123810">
                <a:tc rowSpan="3">
                  <a:txBody>
                    <a:bodyPr/>
                    <a:lstStyle/>
                    <a:p>
                      <a:endParaRPr lang="en-US" sz="3600" b="0" dirty="0">
                        <a:solidFill>
                          <a:srgbClr val="FDA800"/>
                        </a:solidFill>
                        <a:latin typeface="Roboto"/>
                      </a:endParaRPr>
                    </a:p>
                    <a:p>
                      <a:endParaRPr lang="en-US" sz="3600" b="0" dirty="0">
                        <a:solidFill>
                          <a:srgbClr val="FDA800"/>
                        </a:solidFill>
                        <a:latin typeface="Roboto"/>
                      </a:endParaRPr>
                    </a:p>
                    <a:p>
                      <a:endParaRPr lang="en-US" sz="3600" b="0" dirty="0">
                        <a:solidFill>
                          <a:srgbClr val="FDA800"/>
                        </a:solidFill>
                        <a:latin typeface="Roboto"/>
                      </a:endParaRPr>
                    </a:p>
                    <a:p>
                      <a:pPr marL="0" indent="0" algn="ctr">
                        <a:buNone/>
                      </a:pPr>
                      <a:r>
                        <a:rPr lang="en-US" sz="3600" b="1" dirty="0">
                          <a:solidFill>
                            <a:srgbClr val="FDA800"/>
                          </a:solidFill>
                          <a:latin typeface="Roboto"/>
                        </a:rPr>
                        <a:t>2.</a:t>
                      </a:r>
                      <a:r>
                        <a:rPr lang="en-US" sz="3600" b="1" baseline="0" dirty="0">
                          <a:solidFill>
                            <a:srgbClr val="FDA800"/>
                          </a:solidFill>
                          <a:latin typeface="Roboto"/>
                        </a:rPr>
                        <a:t> Material </a:t>
                      </a:r>
                    </a:p>
                    <a:p>
                      <a:pPr marL="0" indent="0" algn="ctr">
                        <a:buNone/>
                      </a:pPr>
                      <a:r>
                        <a:rPr lang="en-US" sz="3600" b="1" baseline="0" dirty="0">
                          <a:solidFill>
                            <a:srgbClr val="FDA800"/>
                          </a:solidFill>
                          <a:latin typeface="Roboto"/>
                        </a:rPr>
                        <a:t>Circularity</a:t>
                      </a:r>
                      <a:endParaRPr lang="en-US" sz="3600" b="1" dirty="0">
                        <a:solidFill>
                          <a:srgbClr val="FDA800"/>
                        </a:solidFill>
                        <a:latin typeface="Roboto"/>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Materials should be sustainably sourced, </a:t>
                      </a:r>
                      <a:r>
                        <a:rPr lang="en-US" sz="3600" b="0" dirty="0">
                          <a:solidFill>
                            <a:srgbClr val="FDA800"/>
                          </a:solidFill>
                          <a:effectLst/>
                          <a:latin typeface="Roboto"/>
                          <a:ea typeface="+mn-ea"/>
                          <a:cs typeface="+mn-cs"/>
                        </a:rPr>
                        <a:t>renewable</a:t>
                      </a:r>
                      <a:r>
                        <a:rPr lang="en-US" sz="3600" b="0" dirty="0">
                          <a:solidFill>
                            <a:srgbClr val="2431DB"/>
                          </a:solidFill>
                          <a:effectLst/>
                          <a:latin typeface="Roboto"/>
                          <a:ea typeface="+mn-ea"/>
                          <a:cs typeface="+mn-cs"/>
                        </a:rPr>
                        <a:t>, and preferably </a:t>
                      </a:r>
                      <a:r>
                        <a:rPr lang="en-US" sz="3600" b="0" dirty="0">
                          <a:solidFill>
                            <a:srgbClr val="FDA800"/>
                          </a:solidFill>
                          <a:effectLst/>
                          <a:latin typeface="Roboto"/>
                          <a:ea typeface="+mn-ea"/>
                          <a:cs typeface="+mn-cs"/>
                        </a:rPr>
                        <a:t>biodegradable</a:t>
                      </a:r>
                      <a:r>
                        <a:rPr lang="en-US" sz="3600" b="0" dirty="0">
                          <a:solidFill>
                            <a:srgbClr val="2431DB"/>
                          </a:solidFill>
                          <a:effectLst/>
                          <a:latin typeface="Roboto"/>
                          <a:ea typeface="+mn-ea"/>
                          <a:cs typeface="+mn-cs"/>
                        </a:rPr>
                        <a:t>. Most</a:t>
                      </a:r>
                      <a:r>
                        <a:rPr lang="en-US" sz="3600" b="0" baseline="0" dirty="0">
                          <a:solidFill>
                            <a:srgbClr val="2431DB"/>
                          </a:solidFill>
                          <a:effectLst/>
                          <a:latin typeface="Roboto"/>
                          <a:ea typeface="+mn-ea"/>
                          <a:cs typeface="+mn-cs"/>
                        </a:rPr>
                        <a:t> appropriate choices are organic cotton and wool or hemp.</a:t>
                      </a:r>
                      <a:endParaRPr lang="en-US" sz="3600" b="0" dirty="0">
                        <a:solidFill>
                          <a:srgbClr val="2431DB"/>
                        </a:solidFill>
                        <a:effectLst/>
                        <a:latin typeface="Roboto"/>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126590"/>
                  </a:ext>
                </a:extLst>
              </a:tr>
              <a:tr h="1428610">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2431DB"/>
                          </a:solidFill>
                          <a:effectLst/>
                          <a:latin typeface="Roboto"/>
                          <a:ea typeface="+mn-ea"/>
                          <a:cs typeface="+mn-cs"/>
                        </a:rPr>
                        <a:t>The use of fabrics that are either </a:t>
                      </a:r>
                      <a:r>
                        <a:rPr lang="en-US" sz="3600" dirty="0">
                          <a:solidFill>
                            <a:srgbClr val="FDA800"/>
                          </a:solidFill>
                          <a:effectLst/>
                          <a:latin typeface="Roboto"/>
                          <a:ea typeface="+mn-ea"/>
                          <a:cs typeface="+mn-cs"/>
                        </a:rPr>
                        <a:t>recycled </a:t>
                      </a:r>
                      <a:r>
                        <a:rPr lang="en-US" sz="3600" dirty="0">
                          <a:solidFill>
                            <a:srgbClr val="2431DB"/>
                          </a:solidFill>
                          <a:effectLst/>
                          <a:latin typeface="Roboto"/>
                          <a:ea typeface="+mn-ea"/>
                          <a:cs typeface="+mn-cs"/>
                        </a:rPr>
                        <a:t>or can be fully recycled at the end of their life helps close the loop. This reduces reliance on virgin resources.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1837431"/>
                  </a:ext>
                </a:extLst>
              </a:tr>
              <a:tr h="1428610">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2431DB"/>
                          </a:solidFill>
                          <a:effectLst/>
                          <a:latin typeface="Roboto"/>
                          <a:ea typeface="+mn-ea"/>
                          <a:cs typeface="+mn-cs"/>
                        </a:rPr>
                        <a:t>Should</a:t>
                      </a:r>
                      <a:r>
                        <a:rPr lang="en-US" sz="3600" baseline="0" dirty="0">
                          <a:solidFill>
                            <a:srgbClr val="2431DB"/>
                          </a:solidFill>
                          <a:effectLst/>
                          <a:latin typeface="Roboto"/>
                          <a:ea typeface="+mn-ea"/>
                          <a:cs typeface="+mn-cs"/>
                        </a:rPr>
                        <a:t> use </a:t>
                      </a:r>
                      <a:r>
                        <a:rPr lang="en-US" sz="3600" dirty="0">
                          <a:solidFill>
                            <a:srgbClr val="FDA800"/>
                          </a:solidFill>
                          <a:effectLst/>
                          <a:latin typeface="Roboto"/>
                          <a:ea typeface="+mn-ea"/>
                          <a:cs typeface="+mn-cs"/>
                        </a:rPr>
                        <a:t>safe chemicals </a:t>
                      </a:r>
                      <a:r>
                        <a:rPr lang="en-US" sz="3600" dirty="0">
                          <a:solidFill>
                            <a:srgbClr val="2431DB"/>
                          </a:solidFill>
                          <a:effectLst/>
                          <a:latin typeface="Roboto"/>
                          <a:ea typeface="+mn-ea"/>
                          <a:cs typeface="+mn-cs"/>
                        </a:rPr>
                        <a:t>and </a:t>
                      </a:r>
                      <a:r>
                        <a:rPr lang="en-US" sz="3600" dirty="0">
                          <a:solidFill>
                            <a:srgbClr val="FDA800"/>
                          </a:solidFill>
                          <a:effectLst/>
                          <a:latin typeface="Roboto"/>
                          <a:ea typeface="+mn-ea"/>
                          <a:cs typeface="+mn-cs"/>
                        </a:rPr>
                        <a:t>non-toxic dyes </a:t>
                      </a:r>
                      <a:r>
                        <a:rPr lang="en-US" sz="3600" dirty="0">
                          <a:solidFill>
                            <a:srgbClr val="2431DB"/>
                          </a:solidFill>
                          <a:effectLst/>
                          <a:latin typeface="Roboto"/>
                          <a:ea typeface="+mn-ea"/>
                          <a:cs typeface="+mn-cs"/>
                        </a:rPr>
                        <a:t>to ensure the recyclability of materials and reduces harmful impacts on the environment.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330219"/>
                  </a:ext>
                </a:extLst>
              </a:tr>
            </a:tbl>
          </a:graphicData>
        </a:graphic>
      </p:graphicFrame>
    </p:spTree>
    <p:extLst>
      <p:ext uri="{BB962C8B-B14F-4D97-AF65-F5344CB8AC3E}">
        <p14:creationId xmlns:p14="http://schemas.microsoft.com/office/powerpoint/2010/main" val="720569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663111373"/>
              </p:ext>
            </p:extLst>
          </p:nvPr>
        </p:nvGraphicFramePr>
        <p:xfrm>
          <a:off x="1212850" y="2911475"/>
          <a:ext cx="17678400" cy="5451970"/>
        </p:xfrm>
        <a:graphic>
          <a:graphicData uri="http://schemas.openxmlformats.org/drawingml/2006/table">
            <a:tbl>
              <a:tblPr firstRow="1" bandRow="1">
                <a:tableStyleId>{616DA210-FB5B-4158-B5E0-FEB733F419BA}</a:tableStyleId>
              </a:tblPr>
              <a:tblGrid>
                <a:gridCol w="5226463">
                  <a:extLst>
                    <a:ext uri="{9D8B030D-6E8A-4147-A177-3AD203B41FA5}">
                      <a16:colId xmlns:a16="http://schemas.microsoft.com/office/drawing/2014/main" val="2447776456"/>
                    </a:ext>
                  </a:extLst>
                </a:gridCol>
                <a:gridCol w="12451937">
                  <a:extLst>
                    <a:ext uri="{9D8B030D-6E8A-4147-A177-3AD203B41FA5}">
                      <a16:colId xmlns:a16="http://schemas.microsoft.com/office/drawing/2014/main" val="470192820"/>
                    </a:ext>
                  </a:extLst>
                </a:gridCol>
              </a:tblGrid>
              <a:tr h="1123810">
                <a:tc rowSpan="3">
                  <a:txBody>
                    <a:bodyPr/>
                    <a:lstStyle/>
                    <a:p>
                      <a:endParaRPr lang="en-US" sz="3600" b="0" dirty="0">
                        <a:solidFill>
                          <a:srgbClr val="FDA800"/>
                        </a:solidFill>
                        <a:latin typeface="Roboto"/>
                      </a:endParaRPr>
                    </a:p>
                    <a:p>
                      <a:endParaRPr lang="en-US" sz="3600" b="0" dirty="0">
                        <a:solidFill>
                          <a:srgbClr val="FDA800"/>
                        </a:solidFill>
                        <a:latin typeface="Roboto"/>
                      </a:endParaRPr>
                    </a:p>
                    <a:p>
                      <a:endParaRPr lang="en-US" sz="3600" b="0" dirty="0">
                        <a:solidFill>
                          <a:srgbClr val="FDA800"/>
                        </a:solidFill>
                        <a:latin typeface="Roboto"/>
                      </a:endParaRPr>
                    </a:p>
                    <a:p>
                      <a:pPr marL="0" indent="0" algn="ctr">
                        <a:buNone/>
                      </a:pPr>
                      <a:r>
                        <a:rPr lang="en-US" sz="3600" b="1" baseline="0" dirty="0">
                          <a:solidFill>
                            <a:srgbClr val="FDA800"/>
                          </a:solidFill>
                          <a:latin typeface="Roboto"/>
                        </a:rPr>
                        <a:t>3. Closed-Loop Systems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To extend a products life,</a:t>
                      </a:r>
                      <a:r>
                        <a:rPr lang="en-US" sz="3600" b="0" baseline="0" dirty="0">
                          <a:solidFill>
                            <a:srgbClr val="2431DB"/>
                          </a:solidFill>
                          <a:effectLst/>
                          <a:latin typeface="Roboto"/>
                          <a:ea typeface="+mn-ea"/>
                          <a:cs typeface="+mn-cs"/>
                        </a:rPr>
                        <a:t> brands should </a:t>
                      </a:r>
                      <a:r>
                        <a:rPr lang="en-US" sz="3600" b="0" dirty="0">
                          <a:solidFill>
                            <a:srgbClr val="2431DB"/>
                          </a:solidFill>
                          <a:effectLst/>
                          <a:latin typeface="Roboto"/>
                          <a:ea typeface="+mn-ea"/>
                          <a:cs typeface="+mn-cs"/>
                        </a:rPr>
                        <a:t>include</a:t>
                      </a:r>
                      <a:r>
                        <a:rPr lang="en-US" sz="3600" b="0" baseline="0" dirty="0">
                          <a:solidFill>
                            <a:srgbClr val="2431DB"/>
                          </a:solidFill>
                          <a:effectLst/>
                          <a:latin typeface="Roboto"/>
                          <a:ea typeface="+mn-ea"/>
                          <a:cs typeface="+mn-cs"/>
                        </a:rPr>
                        <a:t> s</a:t>
                      </a:r>
                      <a:r>
                        <a:rPr lang="en-US" sz="3600" b="0" dirty="0">
                          <a:solidFill>
                            <a:srgbClr val="2431DB"/>
                          </a:solidFill>
                          <a:effectLst/>
                          <a:latin typeface="Roboto"/>
                          <a:ea typeface="+mn-ea"/>
                          <a:cs typeface="+mn-cs"/>
                        </a:rPr>
                        <a:t>trategies like </a:t>
                      </a:r>
                      <a:r>
                        <a:rPr lang="en-US" sz="3600" b="0" dirty="0">
                          <a:solidFill>
                            <a:srgbClr val="FDA800"/>
                          </a:solidFill>
                          <a:effectLst/>
                          <a:latin typeface="Roboto"/>
                          <a:ea typeface="+mn-ea"/>
                          <a:cs typeface="+mn-cs"/>
                        </a:rPr>
                        <a:t>repairing, reselling, refurbishing</a:t>
                      </a:r>
                      <a:r>
                        <a:rPr lang="en-US" sz="3600" b="0" dirty="0">
                          <a:solidFill>
                            <a:srgbClr val="2431DB"/>
                          </a:solidFill>
                          <a:effectLst/>
                          <a:latin typeface="Roboto"/>
                          <a:ea typeface="+mn-ea"/>
                          <a:cs typeface="+mn-cs"/>
                        </a:rPr>
                        <a:t>, and </a:t>
                      </a:r>
                      <a:r>
                        <a:rPr lang="en-US" sz="3600" b="0" dirty="0">
                          <a:solidFill>
                            <a:srgbClr val="FDA800"/>
                          </a:solidFill>
                          <a:effectLst/>
                          <a:latin typeface="Roboto"/>
                          <a:ea typeface="+mn-ea"/>
                          <a:cs typeface="+mn-cs"/>
                        </a:rPr>
                        <a:t>upcycling.</a:t>
                      </a:r>
                      <a:r>
                        <a:rPr lang="en-US" sz="3600" b="0" dirty="0">
                          <a:solidFill>
                            <a:srgbClr val="2431DB"/>
                          </a:solidFill>
                          <a:effectLst/>
                          <a:latin typeface="Roboto"/>
                          <a:ea typeface="+mn-ea"/>
                          <a:cs typeface="+mn-cs"/>
                        </a:rPr>
                        <a:t> Brands can offer repair services or second-hand sales to extend the life of garments.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126590"/>
                  </a:ext>
                </a:extLst>
              </a:tr>
              <a:tr h="1428610">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2431DB"/>
                          </a:solidFill>
                          <a:effectLst/>
                          <a:latin typeface="Roboto"/>
                          <a:ea typeface="+mn-ea"/>
                          <a:cs typeface="+mn-cs"/>
                        </a:rPr>
                        <a:t>At the end of a garment's life, materials should be </a:t>
                      </a:r>
                      <a:r>
                        <a:rPr lang="en-US" sz="3600" dirty="0">
                          <a:solidFill>
                            <a:srgbClr val="FDA800"/>
                          </a:solidFill>
                          <a:effectLst/>
                          <a:latin typeface="Roboto"/>
                          <a:ea typeface="+mn-ea"/>
                          <a:cs typeface="+mn-cs"/>
                        </a:rPr>
                        <a:t>easily recyclable into new textiles,</a:t>
                      </a:r>
                      <a:r>
                        <a:rPr lang="en-US" sz="3600" dirty="0">
                          <a:solidFill>
                            <a:srgbClr val="2431DB"/>
                          </a:solidFill>
                          <a:effectLst/>
                          <a:latin typeface="Roboto"/>
                          <a:ea typeface="+mn-ea"/>
                          <a:cs typeface="+mn-cs"/>
                        </a:rPr>
                        <a:t> avoiding waste and reducing the need for new raw materials.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1837431"/>
                  </a:ext>
                </a:extLst>
              </a:tr>
              <a:tr h="1428610">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2431DB"/>
                          </a:solidFill>
                          <a:effectLst/>
                          <a:latin typeface="Roboto"/>
                          <a:ea typeface="+mn-ea"/>
                          <a:cs typeface="+mn-cs"/>
                        </a:rPr>
                        <a:t>When recycling is not feasible, biodegradable materials can decompose naturally, reducing landfill waste.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330219"/>
                  </a:ext>
                </a:extLst>
              </a:tr>
            </a:tbl>
          </a:graphicData>
        </a:graphic>
      </p:graphicFrame>
    </p:spTree>
    <p:extLst>
      <p:ext uri="{BB962C8B-B14F-4D97-AF65-F5344CB8AC3E}">
        <p14:creationId xmlns:p14="http://schemas.microsoft.com/office/powerpoint/2010/main" val="2390009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896142371"/>
              </p:ext>
            </p:extLst>
          </p:nvPr>
        </p:nvGraphicFramePr>
        <p:xfrm>
          <a:off x="1212850" y="2911475"/>
          <a:ext cx="17678400" cy="5212080"/>
        </p:xfrm>
        <a:graphic>
          <a:graphicData uri="http://schemas.openxmlformats.org/drawingml/2006/table">
            <a:tbl>
              <a:tblPr firstRow="1" bandRow="1">
                <a:tableStyleId>{616DA210-FB5B-4158-B5E0-FEB733F419BA}</a:tableStyleId>
              </a:tblPr>
              <a:tblGrid>
                <a:gridCol w="5226463">
                  <a:extLst>
                    <a:ext uri="{9D8B030D-6E8A-4147-A177-3AD203B41FA5}">
                      <a16:colId xmlns:a16="http://schemas.microsoft.com/office/drawing/2014/main" val="2447776456"/>
                    </a:ext>
                  </a:extLst>
                </a:gridCol>
                <a:gridCol w="12451937">
                  <a:extLst>
                    <a:ext uri="{9D8B030D-6E8A-4147-A177-3AD203B41FA5}">
                      <a16:colId xmlns:a16="http://schemas.microsoft.com/office/drawing/2014/main" val="470192820"/>
                    </a:ext>
                  </a:extLst>
                </a:gridCol>
              </a:tblGrid>
              <a:tr h="1123810">
                <a:tc rowSpan="3">
                  <a:txBody>
                    <a:bodyPr/>
                    <a:lstStyle/>
                    <a:p>
                      <a:endParaRPr lang="en-US" sz="3600" b="0" dirty="0">
                        <a:solidFill>
                          <a:srgbClr val="FDA800"/>
                        </a:solidFill>
                        <a:latin typeface="Roboto"/>
                      </a:endParaRPr>
                    </a:p>
                    <a:p>
                      <a:endParaRPr lang="en-US" sz="3600" b="0" dirty="0">
                        <a:solidFill>
                          <a:srgbClr val="FDA800"/>
                        </a:solidFill>
                        <a:latin typeface="Roboto"/>
                      </a:endParaRPr>
                    </a:p>
                    <a:p>
                      <a:endParaRPr lang="en-US" sz="3600" b="0" dirty="0">
                        <a:solidFill>
                          <a:srgbClr val="FDA800"/>
                        </a:solidFill>
                        <a:latin typeface="Roboto"/>
                      </a:endParaRPr>
                    </a:p>
                    <a:p>
                      <a:pPr marL="0" indent="0" algn="ctr">
                        <a:buNone/>
                      </a:pPr>
                      <a:r>
                        <a:rPr lang="en-US" sz="3600" b="1" baseline="0" dirty="0">
                          <a:solidFill>
                            <a:srgbClr val="FDA800"/>
                          </a:solidFill>
                          <a:latin typeface="Roboto"/>
                        </a:rPr>
                        <a:t>4. Business Model Innovation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Instead of owning clothes, consumers can </a:t>
                      </a:r>
                      <a:r>
                        <a:rPr lang="en-US" sz="3600" b="0" dirty="0">
                          <a:solidFill>
                            <a:srgbClr val="FDA800"/>
                          </a:solidFill>
                          <a:effectLst/>
                          <a:latin typeface="Roboto"/>
                          <a:ea typeface="+mn-ea"/>
                          <a:cs typeface="+mn-cs"/>
                        </a:rPr>
                        <a:t>lease or rent garments</a:t>
                      </a:r>
                      <a:r>
                        <a:rPr lang="en-US" sz="3600" b="0" dirty="0">
                          <a:solidFill>
                            <a:srgbClr val="2431DB"/>
                          </a:solidFill>
                          <a:effectLst/>
                          <a:latin typeface="Roboto"/>
                          <a:ea typeface="+mn-ea"/>
                          <a:cs typeface="+mn-cs"/>
                        </a:rPr>
                        <a:t>, ensuring that products are used by multiple people and maximizing their utility.</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126590"/>
                  </a:ext>
                </a:extLst>
              </a:tr>
              <a:tr h="1428610">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FDA800"/>
                          </a:solidFill>
                          <a:effectLst/>
                          <a:latin typeface="Roboto"/>
                          <a:ea typeface="+mn-ea"/>
                          <a:cs typeface="+mn-cs"/>
                        </a:rPr>
                        <a:t>Take-Back Programs</a:t>
                      </a:r>
                      <a:r>
                        <a:rPr lang="en-US" sz="3600" b="0" baseline="0" dirty="0">
                          <a:solidFill>
                            <a:srgbClr val="FDA800"/>
                          </a:solidFill>
                          <a:effectLst/>
                          <a:latin typeface="Roboto"/>
                          <a:ea typeface="+mn-ea"/>
                          <a:cs typeface="+mn-cs"/>
                        </a:rPr>
                        <a:t> </a:t>
                      </a:r>
                      <a:r>
                        <a:rPr lang="en-US" sz="3600" b="0" baseline="0" dirty="0">
                          <a:solidFill>
                            <a:srgbClr val="2431DB"/>
                          </a:solidFill>
                          <a:effectLst/>
                          <a:latin typeface="Roboto"/>
                          <a:ea typeface="+mn-ea"/>
                          <a:cs typeface="+mn-cs"/>
                        </a:rPr>
                        <a:t>may be introduce, were b</a:t>
                      </a:r>
                      <a:r>
                        <a:rPr lang="en-US" sz="3600" dirty="0">
                          <a:solidFill>
                            <a:srgbClr val="2431DB"/>
                          </a:solidFill>
                          <a:effectLst/>
                          <a:latin typeface="Roboto"/>
                          <a:ea typeface="+mn-ea"/>
                          <a:cs typeface="+mn-cs"/>
                        </a:rPr>
                        <a:t>rands incentivize customers to return used clothing for recycling or repurposing, often offering discounts or rewards.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1837431"/>
                  </a:ext>
                </a:extLst>
              </a:tr>
              <a:tr h="1428610">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FDA800"/>
                          </a:solidFill>
                          <a:effectLst/>
                          <a:latin typeface="Roboto"/>
                          <a:ea typeface="+mn-ea"/>
                          <a:cs typeface="+mn-cs"/>
                        </a:rPr>
                        <a:t>Subscription-based models </a:t>
                      </a:r>
                      <a:r>
                        <a:rPr lang="en-US" sz="3600" dirty="0">
                          <a:solidFill>
                            <a:srgbClr val="2431DB"/>
                          </a:solidFill>
                          <a:effectLst/>
                          <a:latin typeface="Roboto"/>
                          <a:ea typeface="+mn-ea"/>
                          <a:cs typeface="+mn-cs"/>
                        </a:rPr>
                        <a:t>will allow </a:t>
                      </a:r>
                      <a:r>
                        <a:rPr lang="en-US" sz="3600" i="0" dirty="0">
                          <a:solidFill>
                            <a:srgbClr val="2431DB"/>
                          </a:solidFill>
                          <a:effectLst/>
                          <a:latin typeface="Roboto"/>
                          <a:ea typeface="+mn-ea"/>
                          <a:cs typeface="+mn-cs"/>
                        </a:rPr>
                        <a:t>consumers to rent or exchange clothes </a:t>
                      </a:r>
                      <a:r>
                        <a:rPr lang="en-US" sz="3600" dirty="0">
                          <a:solidFill>
                            <a:srgbClr val="2431DB"/>
                          </a:solidFill>
                          <a:effectLst/>
                          <a:latin typeface="Roboto"/>
                          <a:ea typeface="+mn-ea"/>
                          <a:cs typeface="+mn-cs"/>
                        </a:rPr>
                        <a:t>on a regular basis, reducing consumption while still keeping wardrobes fresh.</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330219"/>
                  </a:ext>
                </a:extLst>
              </a:tr>
            </a:tbl>
          </a:graphicData>
        </a:graphic>
      </p:graphicFrame>
    </p:spTree>
    <p:extLst>
      <p:ext uri="{BB962C8B-B14F-4D97-AF65-F5344CB8AC3E}">
        <p14:creationId xmlns:p14="http://schemas.microsoft.com/office/powerpoint/2010/main" val="2601770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98327939"/>
              </p:ext>
            </p:extLst>
          </p:nvPr>
        </p:nvGraphicFramePr>
        <p:xfrm>
          <a:off x="1212850" y="2911475"/>
          <a:ext cx="17678400" cy="4354690"/>
        </p:xfrm>
        <a:graphic>
          <a:graphicData uri="http://schemas.openxmlformats.org/drawingml/2006/table">
            <a:tbl>
              <a:tblPr firstRow="1" bandRow="1">
                <a:tableStyleId>{616DA210-FB5B-4158-B5E0-FEB733F419BA}</a:tableStyleId>
              </a:tblPr>
              <a:tblGrid>
                <a:gridCol w="5226463">
                  <a:extLst>
                    <a:ext uri="{9D8B030D-6E8A-4147-A177-3AD203B41FA5}">
                      <a16:colId xmlns:a16="http://schemas.microsoft.com/office/drawing/2014/main" val="2447776456"/>
                    </a:ext>
                  </a:extLst>
                </a:gridCol>
                <a:gridCol w="12451937">
                  <a:extLst>
                    <a:ext uri="{9D8B030D-6E8A-4147-A177-3AD203B41FA5}">
                      <a16:colId xmlns:a16="http://schemas.microsoft.com/office/drawing/2014/main" val="470192820"/>
                    </a:ext>
                  </a:extLst>
                </a:gridCol>
              </a:tblGrid>
              <a:tr h="1123810">
                <a:tc rowSpan="3">
                  <a:txBody>
                    <a:bodyPr/>
                    <a:lstStyle/>
                    <a:p>
                      <a:endParaRPr lang="en-US" sz="3600" b="0" dirty="0">
                        <a:solidFill>
                          <a:srgbClr val="FDA800"/>
                        </a:solidFill>
                        <a:latin typeface="Roboto"/>
                      </a:endParaRPr>
                    </a:p>
                    <a:p>
                      <a:endParaRPr lang="en-US" sz="3600" b="0" dirty="0">
                        <a:solidFill>
                          <a:srgbClr val="FDA800"/>
                        </a:solidFill>
                        <a:latin typeface="Roboto"/>
                      </a:endParaRPr>
                    </a:p>
                    <a:p>
                      <a:endParaRPr lang="en-US" sz="3600" b="0" dirty="0">
                        <a:solidFill>
                          <a:srgbClr val="FDA800"/>
                        </a:solidFill>
                        <a:latin typeface="Roboto"/>
                      </a:endParaRPr>
                    </a:p>
                    <a:p>
                      <a:pPr marL="0" indent="0" algn="ctr">
                        <a:buNone/>
                      </a:pPr>
                      <a:r>
                        <a:rPr lang="en-US" sz="3600" b="1" baseline="0" dirty="0">
                          <a:solidFill>
                            <a:srgbClr val="FDA800"/>
                          </a:solidFill>
                          <a:latin typeface="Roboto"/>
                        </a:rPr>
                        <a:t>5. The Efficient Use of Resources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Efficient production processes </a:t>
                      </a:r>
                      <a:r>
                        <a:rPr lang="en-US" sz="3600" b="0" dirty="0">
                          <a:solidFill>
                            <a:srgbClr val="FDA800"/>
                          </a:solidFill>
                          <a:effectLst/>
                          <a:latin typeface="Roboto"/>
                          <a:ea typeface="+mn-ea"/>
                          <a:cs typeface="+mn-cs"/>
                        </a:rPr>
                        <a:t>reduce fabric waste </a:t>
                      </a:r>
                      <a:r>
                        <a:rPr lang="en-US" sz="3600" b="0" dirty="0">
                          <a:solidFill>
                            <a:srgbClr val="2431DB"/>
                          </a:solidFill>
                          <a:effectLst/>
                          <a:latin typeface="Roboto"/>
                          <a:ea typeface="+mn-ea"/>
                          <a:cs typeface="+mn-cs"/>
                        </a:rPr>
                        <a:t>in manufacturing.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126590"/>
                  </a:ext>
                </a:extLst>
              </a:tr>
              <a:tr h="1428610">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FDA800"/>
                          </a:solidFill>
                          <a:effectLst/>
                          <a:latin typeface="Roboto"/>
                          <a:ea typeface="+mn-ea"/>
                          <a:cs typeface="+mn-cs"/>
                        </a:rPr>
                        <a:t>Reducing water </a:t>
                      </a:r>
                      <a:r>
                        <a:rPr lang="en-US" sz="3600" dirty="0">
                          <a:solidFill>
                            <a:srgbClr val="2431DB"/>
                          </a:solidFill>
                          <a:effectLst/>
                          <a:latin typeface="Roboto"/>
                          <a:ea typeface="+mn-ea"/>
                          <a:cs typeface="+mn-cs"/>
                        </a:rPr>
                        <a:t>and </a:t>
                      </a:r>
                      <a:r>
                        <a:rPr lang="en-US" sz="3600" dirty="0">
                          <a:solidFill>
                            <a:srgbClr val="FDA800"/>
                          </a:solidFill>
                          <a:effectLst/>
                          <a:latin typeface="Roboto"/>
                          <a:ea typeface="+mn-ea"/>
                          <a:cs typeface="+mn-cs"/>
                        </a:rPr>
                        <a:t>energy usage</a:t>
                      </a:r>
                      <a:r>
                        <a:rPr lang="en-US" sz="3600" dirty="0">
                          <a:solidFill>
                            <a:srgbClr val="2431DB"/>
                          </a:solidFill>
                          <a:effectLst/>
                          <a:latin typeface="Roboto"/>
                          <a:ea typeface="+mn-ea"/>
                          <a:cs typeface="+mn-cs"/>
                        </a:rPr>
                        <a:t>, both in manufacturing and across the supply chain, minimizes the environmental footprint.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1837431"/>
                  </a:ext>
                </a:extLst>
              </a:tr>
              <a:tr h="1428610">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2431DB"/>
                          </a:solidFill>
                          <a:effectLst/>
                          <a:latin typeface="Roboto"/>
                          <a:ea typeface="+mn-ea"/>
                          <a:cs typeface="+mn-cs"/>
                        </a:rPr>
                        <a:t>Producing garments based on actual demand instead of overproducing, helps to prevent surplus stock and waste.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330219"/>
                  </a:ext>
                </a:extLst>
              </a:tr>
            </a:tbl>
          </a:graphicData>
        </a:graphic>
      </p:graphicFrame>
    </p:spTree>
    <p:extLst>
      <p:ext uri="{BB962C8B-B14F-4D97-AF65-F5344CB8AC3E}">
        <p14:creationId xmlns:p14="http://schemas.microsoft.com/office/powerpoint/2010/main" val="1836774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4280698912"/>
              </p:ext>
            </p:extLst>
          </p:nvPr>
        </p:nvGraphicFramePr>
        <p:xfrm>
          <a:off x="1212850" y="2911475"/>
          <a:ext cx="17678400" cy="4692213"/>
        </p:xfrm>
        <a:graphic>
          <a:graphicData uri="http://schemas.openxmlformats.org/drawingml/2006/table">
            <a:tbl>
              <a:tblPr firstRow="1" bandRow="1">
                <a:tableStyleId>{616DA210-FB5B-4158-B5E0-FEB733F419BA}</a:tableStyleId>
              </a:tblPr>
              <a:tblGrid>
                <a:gridCol w="5226463">
                  <a:extLst>
                    <a:ext uri="{9D8B030D-6E8A-4147-A177-3AD203B41FA5}">
                      <a16:colId xmlns:a16="http://schemas.microsoft.com/office/drawing/2014/main" val="2447776456"/>
                    </a:ext>
                  </a:extLst>
                </a:gridCol>
                <a:gridCol w="12451937">
                  <a:extLst>
                    <a:ext uri="{9D8B030D-6E8A-4147-A177-3AD203B41FA5}">
                      <a16:colId xmlns:a16="http://schemas.microsoft.com/office/drawing/2014/main" val="470192820"/>
                    </a:ext>
                  </a:extLst>
                </a:gridCol>
              </a:tblGrid>
              <a:tr h="2286000">
                <a:tc rowSpan="2">
                  <a:txBody>
                    <a:bodyPr/>
                    <a:lstStyle/>
                    <a:p>
                      <a:endParaRPr lang="en-US" sz="3600" b="0" dirty="0">
                        <a:solidFill>
                          <a:srgbClr val="FDA800"/>
                        </a:solidFill>
                        <a:latin typeface="Roboto"/>
                      </a:endParaRPr>
                    </a:p>
                    <a:p>
                      <a:endParaRPr lang="en-US" sz="3600" b="0" dirty="0">
                        <a:solidFill>
                          <a:srgbClr val="FDA800"/>
                        </a:solidFill>
                        <a:latin typeface="Roboto"/>
                      </a:endParaRPr>
                    </a:p>
                    <a:p>
                      <a:pPr marL="0" indent="0" algn="ctr">
                        <a:buNone/>
                      </a:pPr>
                      <a:r>
                        <a:rPr lang="en-US" sz="3600" b="1" baseline="0" dirty="0">
                          <a:solidFill>
                            <a:srgbClr val="FDA800"/>
                          </a:solidFill>
                          <a:latin typeface="Roboto"/>
                        </a:rPr>
                        <a:t>6. Consumer Education &amp; Engagement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Brands can </a:t>
                      </a:r>
                      <a:r>
                        <a:rPr lang="en-US" sz="3600" b="0" dirty="0">
                          <a:solidFill>
                            <a:srgbClr val="FDA800"/>
                          </a:solidFill>
                          <a:effectLst/>
                          <a:latin typeface="Roboto"/>
                          <a:ea typeface="+mn-ea"/>
                          <a:cs typeface="+mn-cs"/>
                        </a:rPr>
                        <a:t>promote sustainable behavior</a:t>
                      </a:r>
                      <a:r>
                        <a:rPr lang="en-US" sz="3600" b="0" baseline="0" dirty="0">
                          <a:solidFill>
                            <a:srgbClr val="FDA800"/>
                          </a:solidFill>
                          <a:effectLst/>
                          <a:latin typeface="Roboto"/>
                          <a:ea typeface="+mn-ea"/>
                          <a:cs typeface="+mn-cs"/>
                        </a:rPr>
                        <a:t> </a:t>
                      </a:r>
                      <a:r>
                        <a:rPr lang="en-US" sz="3600" b="0" baseline="0" dirty="0">
                          <a:solidFill>
                            <a:srgbClr val="2431DB"/>
                          </a:solidFill>
                          <a:effectLst/>
                          <a:latin typeface="Roboto"/>
                          <a:ea typeface="+mn-ea"/>
                          <a:cs typeface="+mn-cs"/>
                        </a:rPr>
                        <a:t>by </a:t>
                      </a:r>
                      <a:r>
                        <a:rPr lang="en-US" sz="3600" b="0" dirty="0">
                          <a:solidFill>
                            <a:srgbClr val="2431DB"/>
                          </a:solidFill>
                          <a:effectLst/>
                          <a:latin typeface="Roboto"/>
                          <a:ea typeface="+mn-ea"/>
                          <a:cs typeface="+mn-cs"/>
                        </a:rPr>
                        <a:t>encouraging consumers to care for their garments properly and to recycle or donate old clothes.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126590"/>
                  </a:ext>
                </a:extLst>
              </a:tr>
              <a:tr h="2406213">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Brands</a:t>
                      </a:r>
                      <a:r>
                        <a:rPr lang="en-US" sz="3600" b="0" baseline="0" dirty="0">
                          <a:solidFill>
                            <a:srgbClr val="2431DB"/>
                          </a:solidFill>
                          <a:effectLst/>
                          <a:latin typeface="Roboto"/>
                          <a:ea typeface="+mn-ea"/>
                          <a:cs typeface="+mn-cs"/>
                        </a:rPr>
                        <a:t> must be </a:t>
                      </a:r>
                      <a:r>
                        <a:rPr lang="en-US" sz="3600" b="0" baseline="0" dirty="0">
                          <a:solidFill>
                            <a:srgbClr val="FDA800"/>
                          </a:solidFill>
                          <a:effectLst/>
                          <a:latin typeface="Roboto"/>
                          <a:ea typeface="+mn-ea"/>
                          <a:cs typeface="+mn-cs"/>
                        </a:rPr>
                        <a:t>t</a:t>
                      </a:r>
                      <a:r>
                        <a:rPr lang="en-US" sz="3600" b="0" dirty="0">
                          <a:solidFill>
                            <a:srgbClr val="FDA800"/>
                          </a:solidFill>
                          <a:effectLst/>
                          <a:latin typeface="Roboto"/>
                          <a:ea typeface="+mn-ea"/>
                          <a:cs typeface="+mn-cs"/>
                        </a:rPr>
                        <a:t>ransparent </a:t>
                      </a:r>
                      <a:r>
                        <a:rPr lang="en-US" sz="3600" b="0" dirty="0">
                          <a:solidFill>
                            <a:srgbClr val="2431DB"/>
                          </a:solidFill>
                          <a:effectLst/>
                          <a:latin typeface="Roboto"/>
                          <a:ea typeface="+mn-ea"/>
                          <a:cs typeface="+mn-cs"/>
                        </a:rPr>
                        <a:t>by providing c</a:t>
                      </a:r>
                      <a:r>
                        <a:rPr lang="en-US" sz="3600" dirty="0">
                          <a:solidFill>
                            <a:srgbClr val="2431DB"/>
                          </a:solidFill>
                          <a:effectLst/>
                          <a:latin typeface="Roboto"/>
                          <a:ea typeface="+mn-ea"/>
                          <a:cs typeface="+mn-cs"/>
                        </a:rPr>
                        <a:t>lear communication about materials, processes, and sustainability efforts in order to help consumers make informed, ethical choices.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1837431"/>
                  </a:ext>
                </a:extLst>
              </a:tr>
            </a:tbl>
          </a:graphicData>
        </a:graphic>
      </p:graphicFrame>
    </p:spTree>
    <p:extLst>
      <p:ext uri="{BB962C8B-B14F-4D97-AF65-F5344CB8AC3E}">
        <p14:creationId xmlns:p14="http://schemas.microsoft.com/office/powerpoint/2010/main" val="3700272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279704056"/>
              </p:ext>
            </p:extLst>
          </p:nvPr>
        </p:nvGraphicFramePr>
        <p:xfrm>
          <a:off x="1212850" y="2911475"/>
          <a:ext cx="17678400" cy="4692213"/>
        </p:xfrm>
        <a:graphic>
          <a:graphicData uri="http://schemas.openxmlformats.org/drawingml/2006/table">
            <a:tbl>
              <a:tblPr firstRow="1" bandRow="1">
                <a:tableStyleId>{616DA210-FB5B-4158-B5E0-FEB733F419BA}</a:tableStyleId>
              </a:tblPr>
              <a:tblGrid>
                <a:gridCol w="5226463">
                  <a:extLst>
                    <a:ext uri="{9D8B030D-6E8A-4147-A177-3AD203B41FA5}">
                      <a16:colId xmlns:a16="http://schemas.microsoft.com/office/drawing/2014/main" val="2447776456"/>
                    </a:ext>
                  </a:extLst>
                </a:gridCol>
                <a:gridCol w="12451937">
                  <a:extLst>
                    <a:ext uri="{9D8B030D-6E8A-4147-A177-3AD203B41FA5}">
                      <a16:colId xmlns:a16="http://schemas.microsoft.com/office/drawing/2014/main" val="470192820"/>
                    </a:ext>
                  </a:extLst>
                </a:gridCol>
              </a:tblGrid>
              <a:tr h="2286000">
                <a:tc rowSpan="2">
                  <a:txBody>
                    <a:bodyPr/>
                    <a:lstStyle/>
                    <a:p>
                      <a:endParaRPr lang="en-US" sz="3600" b="0" dirty="0">
                        <a:solidFill>
                          <a:srgbClr val="FDA800"/>
                        </a:solidFill>
                        <a:latin typeface="Roboto"/>
                      </a:endParaRPr>
                    </a:p>
                    <a:p>
                      <a:endParaRPr lang="en-US" sz="3600" b="0" dirty="0">
                        <a:solidFill>
                          <a:srgbClr val="FDA800"/>
                        </a:solidFill>
                        <a:latin typeface="Roboto"/>
                      </a:endParaRPr>
                    </a:p>
                    <a:p>
                      <a:pPr algn="ctr"/>
                      <a:r>
                        <a:rPr lang="en-US" sz="3600" b="1" dirty="0">
                          <a:solidFill>
                            <a:srgbClr val="FDA800"/>
                          </a:solidFill>
                          <a:latin typeface="Roboto"/>
                        </a:rPr>
                        <a:t>7. Collaboration Across the Supply Chain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FDA800"/>
                          </a:solidFill>
                          <a:effectLst/>
                          <a:latin typeface="Roboto"/>
                          <a:ea typeface="+mn-ea"/>
                          <a:cs typeface="+mn-cs"/>
                        </a:rPr>
                        <a:t>Collaboration</a:t>
                      </a:r>
                      <a:r>
                        <a:rPr lang="en-US" sz="3600" b="0" dirty="0">
                          <a:solidFill>
                            <a:srgbClr val="2431DB"/>
                          </a:solidFill>
                          <a:effectLst/>
                          <a:latin typeface="Roboto"/>
                          <a:ea typeface="+mn-ea"/>
                          <a:cs typeface="+mn-cs"/>
                        </a:rPr>
                        <a:t> among brands, manufacturers, recyclers, and innovators is essential to build systems for recycling, upcycling, and resource recovery.</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126590"/>
                  </a:ext>
                </a:extLst>
              </a:tr>
              <a:tr h="2406213">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It must be seen as a shared responsibility</a:t>
                      </a:r>
                      <a:r>
                        <a:rPr lang="en-US" sz="3600" b="0" baseline="0" dirty="0">
                          <a:solidFill>
                            <a:srgbClr val="2431DB"/>
                          </a:solidFill>
                          <a:effectLst/>
                          <a:latin typeface="Roboto"/>
                          <a:ea typeface="+mn-ea"/>
                          <a:cs typeface="+mn-cs"/>
                        </a:rPr>
                        <a:t> f</a:t>
                      </a:r>
                      <a:r>
                        <a:rPr lang="en-US" sz="3600" b="0" dirty="0">
                          <a:solidFill>
                            <a:srgbClr val="2431DB"/>
                          </a:solidFill>
                          <a:effectLst/>
                          <a:latin typeface="Roboto"/>
                          <a:ea typeface="+mn-ea"/>
                          <a:cs typeface="+mn-cs"/>
                        </a:rPr>
                        <a:t>rom designers to consumers, all players in the supply chain must contribute to the goal of </a:t>
                      </a:r>
                      <a:r>
                        <a:rPr lang="en-US" sz="3600" b="0" dirty="0">
                          <a:solidFill>
                            <a:srgbClr val="FDA800"/>
                          </a:solidFill>
                          <a:effectLst/>
                          <a:latin typeface="Roboto"/>
                          <a:ea typeface="+mn-ea"/>
                          <a:cs typeface="+mn-cs"/>
                        </a:rPr>
                        <a:t>minimizing waste and maximizing value.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1837431"/>
                  </a:ext>
                </a:extLst>
              </a:tr>
            </a:tbl>
          </a:graphicData>
        </a:graphic>
      </p:graphicFrame>
    </p:spTree>
    <p:extLst>
      <p:ext uri="{BB962C8B-B14F-4D97-AF65-F5344CB8AC3E}">
        <p14:creationId xmlns:p14="http://schemas.microsoft.com/office/powerpoint/2010/main" val="303871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862762282"/>
              </p:ext>
            </p:extLst>
          </p:nvPr>
        </p:nvGraphicFramePr>
        <p:xfrm>
          <a:off x="1365250" y="2911475"/>
          <a:ext cx="17678400" cy="4692213"/>
        </p:xfrm>
        <a:graphic>
          <a:graphicData uri="http://schemas.openxmlformats.org/drawingml/2006/table">
            <a:tbl>
              <a:tblPr firstRow="1" bandRow="1">
                <a:tableStyleId>{616DA210-FB5B-4158-B5E0-FEB733F419BA}</a:tableStyleId>
              </a:tblPr>
              <a:tblGrid>
                <a:gridCol w="5226463">
                  <a:extLst>
                    <a:ext uri="{9D8B030D-6E8A-4147-A177-3AD203B41FA5}">
                      <a16:colId xmlns:a16="http://schemas.microsoft.com/office/drawing/2014/main" val="2447776456"/>
                    </a:ext>
                  </a:extLst>
                </a:gridCol>
                <a:gridCol w="12451937">
                  <a:extLst>
                    <a:ext uri="{9D8B030D-6E8A-4147-A177-3AD203B41FA5}">
                      <a16:colId xmlns:a16="http://schemas.microsoft.com/office/drawing/2014/main" val="470192820"/>
                    </a:ext>
                  </a:extLst>
                </a:gridCol>
              </a:tblGrid>
              <a:tr h="2286000">
                <a:tc rowSpan="2">
                  <a:txBody>
                    <a:bodyPr/>
                    <a:lstStyle/>
                    <a:p>
                      <a:endParaRPr lang="en-US" sz="3600" b="0" dirty="0">
                        <a:solidFill>
                          <a:srgbClr val="FDA800"/>
                        </a:solidFill>
                        <a:latin typeface="Roboto"/>
                      </a:endParaRPr>
                    </a:p>
                    <a:p>
                      <a:endParaRPr lang="en-US" sz="3600" b="0" dirty="0">
                        <a:solidFill>
                          <a:srgbClr val="FDA800"/>
                        </a:solidFill>
                        <a:latin typeface="Roboto"/>
                      </a:endParaRPr>
                    </a:p>
                    <a:p>
                      <a:endParaRPr lang="en-US" sz="3600" b="0" dirty="0">
                        <a:solidFill>
                          <a:srgbClr val="FDA800"/>
                        </a:solidFill>
                        <a:latin typeface="Roboto"/>
                      </a:endParaRPr>
                    </a:p>
                    <a:p>
                      <a:pPr algn="ctr"/>
                      <a:r>
                        <a:rPr lang="en-US" sz="3600" b="1" dirty="0">
                          <a:solidFill>
                            <a:srgbClr val="FDA800"/>
                          </a:solidFill>
                          <a:latin typeface="Roboto"/>
                        </a:rPr>
                        <a:t>8.</a:t>
                      </a:r>
                      <a:r>
                        <a:rPr lang="en-US" sz="3600" b="1" baseline="0" dirty="0">
                          <a:solidFill>
                            <a:srgbClr val="FDA800"/>
                          </a:solidFill>
                          <a:latin typeface="Roboto"/>
                        </a:rPr>
                        <a:t> Regenerative Practices</a:t>
                      </a:r>
                      <a:endParaRPr lang="en-US" sz="3600" b="1" dirty="0">
                        <a:solidFill>
                          <a:srgbClr val="FDA800"/>
                        </a:solidFill>
                        <a:latin typeface="Roboto"/>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For natural fibers like cotton or wool, adopting </a:t>
                      </a:r>
                      <a:r>
                        <a:rPr lang="en-US" sz="3600" b="0" dirty="0">
                          <a:solidFill>
                            <a:srgbClr val="FDA800"/>
                          </a:solidFill>
                          <a:effectLst/>
                          <a:latin typeface="Roboto"/>
                          <a:ea typeface="+mn-ea"/>
                          <a:cs typeface="+mn-cs"/>
                        </a:rPr>
                        <a:t>regenerative farming </a:t>
                      </a:r>
                      <a:r>
                        <a:rPr lang="en-US" sz="3600" b="0" dirty="0">
                          <a:solidFill>
                            <a:srgbClr val="2431DB"/>
                          </a:solidFill>
                          <a:effectLst/>
                          <a:latin typeface="Roboto"/>
                          <a:ea typeface="+mn-ea"/>
                          <a:cs typeface="+mn-cs"/>
                        </a:rPr>
                        <a:t>practices improves soil health, sequesters carbon, and enhances biodiversity.</a:t>
                      </a: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b="0" dirty="0">
                        <a:solidFill>
                          <a:srgbClr val="2431DB"/>
                        </a:solidFill>
                        <a:effectLst/>
                        <a:latin typeface="Roboto"/>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126590"/>
                  </a:ext>
                </a:extLst>
              </a:tr>
              <a:tr h="2406213">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A </a:t>
                      </a:r>
                      <a:r>
                        <a:rPr lang="en-US" sz="3600" b="0" dirty="0">
                          <a:solidFill>
                            <a:srgbClr val="FDA800"/>
                          </a:solidFill>
                          <a:effectLst/>
                          <a:latin typeface="Roboto"/>
                          <a:ea typeface="+mn-ea"/>
                          <a:cs typeface="+mn-cs"/>
                        </a:rPr>
                        <a:t>regenerating ecosystems</a:t>
                      </a:r>
                      <a:r>
                        <a:rPr lang="en-US" sz="3600" b="0" dirty="0">
                          <a:solidFill>
                            <a:srgbClr val="2431DB"/>
                          </a:solidFill>
                          <a:effectLst/>
                          <a:latin typeface="Roboto"/>
                          <a:ea typeface="+mn-ea"/>
                          <a:cs typeface="+mn-cs"/>
                        </a:rPr>
                        <a:t>, ensures that production processes restore, rather than degrade the environment.</a:t>
                      </a:r>
                      <a:r>
                        <a:rPr lang="en-US" sz="3600" b="0" baseline="0" dirty="0">
                          <a:solidFill>
                            <a:srgbClr val="2431DB"/>
                          </a:solidFill>
                          <a:effectLst/>
                          <a:latin typeface="Roboto"/>
                          <a:ea typeface="+mn-ea"/>
                          <a:cs typeface="+mn-cs"/>
                        </a:rPr>
                        <a:t> This can be seen as the</a:t>
                      </a:r>
                      <a:r>
                        <a:rPr lang="en-US" sz="3600" b="0" dirty="0">
                          <a:solidFill>
                            <a:srgbClr val="2431DB"/>
                          </a:solidFill>
                          <a:effectLst/>
                          <a:latin typeface="Roboto"/>
                          <a:ea typeface="+mn-ea"/>
                          <a:cs typeface="+mn-cs"/>
                        </a:rPr>
                        <a:t> key to long-term sustainability.</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1837431"/>
                  </a:ext>
                </a:extLst>
              </a:tr>
            </a:tbl>
          </a:graphicData>
        </a:graphic>
      </p:graphicFrame>
    </p:spTree>
    <p:extLst>
      <p:ext uri="{BB962C8B-B14F-4D97-AF65-F5344CB8AC3E}">
        <p14:creationId xmlns:p14="http://schemas.microsoft.com/office/powerpoint/2010/main" val="4169528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368390843"/>
              </p:ext>
            </p:extLst>
          </p:nvPr>
        </p:nvGraphicFramePr>
        <p:xfrm>
          <a:off x="1365250" y="2911475"/>
          <a:ext cx="17678400" cy="4692213"/>
        </p:xfrm>
        <a:graphic>
          <a:graphicData uri="http://schemas.openxmlformats.org/drawingml/2006/table">
            <a:tbl>
              <a:tblPr firstRow="1" bandRow="1">
                <a:tableStyleId>{616DA210-FB5B-4158-B5E0-FEB733F419BA}</a:tableStyleId>
              </a:tblPr>
              <a:tblGrid>
                <a:gridCol w="5226463">
                  <a:extLst>
                    <a:ext uri="{9D8B030D-6E8A-4147-A177-3AD203B41FA5}">
                      <a16:colId xmlns:a16="http://schemas.microsoft.com/office/drawing/2014/main" val="2447776456"/>
                    </a:ext>
                  </a:extLst>
                </a:gridCol>
                <a:gridCol w="12451937">
                  <a:extLst>
                    <a:ext uri="{9D8B030D-6E8A-4147-A177-3AD203B41FA5}">
                      <a16:colId xmlns:a16="http://schemas.microsoft.com/office/drawing/2014/main" val="470192820"/>
                    </a:ext>
                  </a:extLst>
                </a:gridCol>
              </a:tblGrid>
              <a:tr h="2286000">
                <a:tc rowSpan="2">
                  <a:txBody>
                    <a:bodyPr/>
                    <a:lstStyle/>
                    <a:p>
                      <a:endParaRPr lang="en-US" sz="3600" b="0" dirty="0">
                        <a:solidFill>
                          <a:srgbClr val="FDA800"/>
                        </a:solidFill>
                        <a:latin typeface="Roboto"/>
                      </a:endParaRPr>
                    </a:p>
                    <a:p>
                      <a:endParaRPr lang="en-US" sz="3600" b="0" dirty="0">
                        <a:solidFill>
                          <a:srgbClr val="FDA800"/>
                        </a:solidFill>
                        <a:latin typeface="Roboto"/>
                      </a:endParaRPr>
                    </a:p>
                    <a:p>
                      <a:endParaRPr lang="en-US" sz="3600" b="0" dirty="0">
                        <a:solidFill>
                          <a:srgbClr val="FDA800"/>
                        </a:solidFill>
                        <a:latin typeface="Roboto"/>
                      </a:endParaRPr>
                    </a:p>
                    <a:p>
                      <a:pPr algn="ctr"/>
                      <a:r>
                        <a:rPr lang="en-US" sz="3600" b="1" dirty="0">
                          <a:solidFill>
                            <a:srgbClr val="FDA800"/>
                          </a:solidFill>
                          <a:latin typeface="Roboto"/>
                        </a:rPr>
                        <a:t>9.</a:t>
                      </a:r>
                      <a:r>
                        <a:rPr lang="en-US" sz="3600" b="1" baseline="0" dirty="0">
                          <a:solidFill>
                            <a:srgbClr val="FDA800"/>
                          </a:solidFill>
                          <a:latin typeface="Roboto"/>
                        </a:rPr>
                        <a:t> Data &amp; Digital Tools</a:t>
                      </a:r>
                      <a:endParaRPr lang="en-US" sz="3600" b="1" dirty="0">
                        <a:solidFill>
                          <a:srgbClr val="FDA800"/>
                        </a:solidFill>
                        <a:latin typeface="Roboto"/>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FDA800"/>
                          </a:solidFill>
                          <a:effectLst/>
                          <a:latin typeface="Roboto"/>
                          <a:ea typeface="+mn-ea"/>
                          <a:cs typeface="+mn-cs"/>
                        </a:rPr>
                        <a:t>Digital tools </a:t>
                      </a:r>
                      <a:r>
                        <a:rPr lang="en-US" sz="3600" b="0" dirty="0">
                          <a:solidFill>
                            <a:srgbClr val="2431DB"/>
                          </a:solidFill>
                          <a:effectLst/>
                          <a:latin typeface="Roboto"/>
                          <a:ea typeface="+mn-ea"/>
                          <a:cs typeface="+mn-cs"/>
                        </a:rPr>
                        <a:t>help track a product's lifecycle, verifying material sources, and </a:t>
                      </a:r>
                      <a:r>
                        <a:rPr lang="en-US" sz="3600" b="0" dirty="0">
                          <a:solidFill>
                            <a:srgbClr val="FDA800"/>
                          </a:solidFill>
                          <a:effectLst/>
                          <a:latin typeface="Roboto"/>
                          <a:ea typeface="+mn-ea"/>
                          <a:cs typeface="+mn-cs"/>
                        </a:rPr>
                        <a:t>ensuring transparency </a:t>
                      </a:r>
                      <a:r>
                        <a:rPr lang="en-US" sz="3600" b="0" dirty="0">
                          <a:solidFill>
                            <a:srgbClr val="2431DB"/>
                          </a:solidFill>
                          <a:effectLst/>
                          <a:latin typeface="Roboto"/>
                          <a:ea typeface="+mn-ea"/>
                          <a:cs typeface="+mn-cs"/>
                        </a:rPr>
                        <a:t>in recycling and waste management.</a:t>
                      </a: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b="0" dirty="0">
                        <a:solidFill>
                          <a:srgbClr val="2431DB"/>
                        </a:solidFill>
                        <a:effectLst/>
                        <a:latin typeface="Roboto"/>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126590"/>
                  </a:ext>
                </a:extLst>
              </a:tr>
              <a:tr h="2406213">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FDA800"/>
                          </a:solidFill>
                          <a:effectLst/>
                          <a:latin typeface="Roboto"/>
                          <a:ea typeface="+mn-ea"/>
                          <a:cs typeface="+mn-cs"/>
                        </a:rPr>
                        <a:t>Data driven design </a:t>
                      </a:r>
                      <a:r>
                        <a:rPr lang="en-US" sz="3600" b="0" dirty="0">
                          <a:solidFill>
                            <a:srgbClr val="2431DB"/>
                          </a:solidFill>
                          <a:effectLst/>
                          <a:latin typeface="Roboto"/>
                          <a:ea typeface="+mn-ea"/>
                          <a:cs typeface="+mn-cs"/>
                        </a:rPr>
                        <a:t>and </a:t>
                      </a:r>
                      <a:r>
                        <a:rPr lang="en-US" sz="3600" b="0" dirty="0">
                          <a:solidFill>
                            <a:srgbClr val="FDA800"/>
                          </a:solidFill>
                          <a:effectLst/>
                          <a:latin typeface="Roboto"/>
                          <a:ea typeface="+mn-ea"/>
                          <a:cs typeface="+mn-cs"/>
                        </a:rPr>
                        <a:t>AI</a:t>
                      </a:r>
                      <a:r>
                        <a:rPr lang="en-US" sz="3600" b="0" dirty="0">
                          <a:solidFill>
                            <a:srgbClr val="2431DB"/>
                          </a:solidFill>
                          <a:effectLst/>
                          <a:latin typeface="Roboto"/>
                          <a:ea typeface="+mn-ea"/>
                          <a:cs typeface="+mn-cs"/>
                        </a:rPr>
                        <a:t> can help in </a:t>
                      </a:r>
                      <a:r>
                        <a:rPr lang="en-US" sz="3600" b="0" dirty="0">
                          <a:solidFill>
                            <a:srgbClr val="FDA800"/>
                          </a:solidFill>
                          <a:effectLst/>
                          <a:latin typeface="Roboto"/>
                          <a:ea typeface="+mn-ea"/>
                          <a:cs typeface="+mn-cs"/>
                        </a:rPr>
                        <a:t>predicting demand </a:t>
                      </a:r>
                      <a:r>
                        <a:rPr lang="en-US" sz="3600" b="0" dirty="0">
                          <a:solidFill>
                            <a:srgbClr val="2431DB"/>
                          </a:solidFill>
                          <a:effectLst/>
                          <a:latin typeface="Roboto"/>
                          <a:ea typeface="+mn-ea"/>
                          <a:cs typeface="+mn-cs"/>
                        </a:rPr>
                        <a:t>forecasting, and automation in production can optimize material use and </a:t>
                      </a:r>
                      <a:r>
                        <a:rPr lang="en-US" sz="3600" b="0" dirty="0">
                          <a:solidFill>
                            <a:srgbClr val="FDA800"/>
                          </a:solidFill>
                          <a:effectLst/>
                          <a:latin typeface="Roboto"/>
                          <a:ea typeface="+mn-ea"/>
                          <a:cs typeface="+mn-cs"/>
                        </a:rPr>
                        <a:t>minimize excess</a:t>
                      </a:r>
                      <a:r>
                        <a:rPr lang="en-US" sz="3600" b="0" dirty="0">
                          <a:solidFill>
                            <a:srgbClr val="2431DB"/>
                          </a:solidFill>
                          <a:effectLst/>
                          <a:latin typeface="Roboto"/>
                          <a:ea typeface="+mn-ea"/>
                          <a:cs typeface="+mn-cs"/>
                        </a:rPr>
                        <a:t>.</a:t>
                      </a: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b="0" dirty="0">
                        <a:solidFill>
                          <a:srgbClr val="2431DB"/>
                        </a:solidFill>
                        <a:effectLst/>
                        <a:latin typeface="Roboto"/>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1837431"/>
                  </a:ext>
                </a:extLst>
              </a:tr>
            </a:tbl>
          </a:graphicData>
        </a:graphic>
      </p:graphicFrame>
    </p:spTree>
    <p:extLst>
      <p:ext uri="{BB962C8B-B14F-4D97-AF65-F5344CB8AC3E}">
        <p14:creationId xmlns:p14="http://schemas.microsoft.com/office/powerpoint/2010/main" val="27232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0890087" y="0"/>
            <a:ext cx="9211945" cy="11308715"/>
            <a:chOff x="10890087" y="0"/>
            <a:chExt cx="9211945" cy="11308715"/>
          </a:xfrm>
        </p:grpSpPr>
        <p:sp>
          <p:nvSpPr>
            <p:cNvPr id="5" name="object 5"/>
            <p:cNvSpPr/>
            <p:nvPr/>
          </p:nvSpPr>
          <p:spPr>
            <a:xfrm>
              <a:off x="10890087" y="0"/>
              <a:ext cx="9211945" cy="11308715"/>
            </a:xfrm>
            <a:custGeom>
              <a:avLst/>
              <a:gdLst/>
              <a:ahLst/>
              <a:cxnLst/>
              <a:rect l="l" t="t" r="r" b="b"/>
              <a:pathLst>
                <a:path w="9211944" h="11308715">
                  <a:moveTo>
                    <a:pt x="9211604" y="0"/>
                  </a:moveTo>
                  <a:lnTo>
                    <a:pt x="0" y="0"/>
                  </a:lnTo>
                  <a:lnTo>
                    <a:pt x="0" y="11308556"/>
                  </a:lnTo>
                  <a:lnTo>
                    <a:pt x="9211604" y="11308556"/>
                  </a:lnTo>
                  <a:lnTo>
                    <a:pt x="9211604" y="0"/>
                  </a:lnTo>
                  <a:close/>
                </a:path>
              </a:pathLst>
            </a:custGeom>
            <a:solidFill>
              <a:srgbClr val="2C34D7"/>
            </a:solidFill>
          </p:spPr>
          <p:txBody>
            <a:bodyPr wrap="square" lIns="0" tIns="0" rIns="0" bIns="0" rtlCol="0"/>
            <a:lstStyle/>
            <a:p>
              <a:endParaRPr/>
            </a:p>
          </p:txBody>
        </p:sp>
        <p:sp>
          <p:nvSpPr>
            <p:cNvPr id="6" name="object 6"/>
            <p:cNvSpPr/>
            <p:nvPr/>
          </p:nvSpPr>
          <p:spPr>
            <a:xfrm>
              <a:off x="13314680" y="7051675"/>
              <a:ext cx="4433570" cy="2413000"/>
            </a:xfrm>
            <a:custGeom>
              <a:avLst/>
              <a:gdLst/>
              <a:ahLst/>
              <a:cxnLst/>
              <a:rect l="l" t="t" r="r" b="b"/>
              <a:pathLst>
                <a:path w="4433569" h="2413000">
                  <a:moveTo>
                    <a:pt x="320929" y="1376006"/>
                  </a:moveTo>
                  <a:lnTo>
                    <a:pt x="318554" y="1349413"/>
                  </a:lnTo>
                  <a:lnTo>
                    <a:pt x="311416" y="1325765"/>
                  </a:lnTo>
                  <a:lnTo>
                    <a:pt x="309918" y="1323162"/>
                  </a:lnTo>
                  <a:lnTo>
                    <a:pt x="299504" y="1305064"/>
                  </a:lnTo>
                  <a:lnTo>
                    <a:pt x="282829" y="1287284"/>
                  </a:lnTo>
                  <a:lnTo>
                    <a:pt x="262039" y="1273009"/>
                  </a:lnTo>
                  <a:lnTo>
                    <a:pt x="237832" y="1262811"/>
                  </a:lnTo>
                  <a:lnTo>
                    <a:pt x="234048" y="1261973"/>
                  </a:lnTo>
                  <a:lnTo>
                    <a:pt x="234048" y="1370139"/>
                  </a:lnTo>
                  <a:lnTo>
                    <a:pt x="234048" y="1550212"/>
                  </a:lnTo>
                  <a:lnTo>
                    <a:pt x="209575" y="1589468"/>
                  </a:lnTo>
                  <a:lnTo>
                    <a:pt x="179146" y="1597177"/>
                  </a:lnTo>
                  <a:lnTo>
                    <a:pt x="90195" y="1597177"/>
                  </a:lnTo>
                  <a:lnTo>
                    <a:pt x="87655" y="1595005"/>
                  </a:lnTo>
                  <a:lnTo>
                    <a:pt x="87655" y="1325346"/>
                  </a:lnTo>
                  <a:lnTo>
                    <a:pt x="90195" y="1323162"/>
                  </a:lnTo>
                  <a:lnTo>
                    <a:pt x="179146" y="1323162"/>
                  </a:lnTo>
                  <a:lnTo>
                    <a:pt x="217639" y="1337183"/>
                  </a:lnTo>
                  <a:lnTo>
                    <a:pt x="234048" y="1370139"/>
                  </a:lnTo>
                  <a:lnTo>
                    <a:pt x="234048" y="1261973"/>
                  </a:lnTo>
                  <a:lnTo>
                    <a:pt x="210197" y="1256690"/>
                  </a:lnTo>
                  <a:lnTo>
                    <a:pt x="179146" y="1254658"/>
                  </a:lnTo>
                  <a:lnTo>
                    <a:pt x="2514" y="1254658"/>
                  </a:lnTo>
                  <a:lnTo>
                    <a:pt x="0" y="1256830"/>
                  </a:lnTo>
                  <a:lnTo>
                    <a:pt x="0" y="1663509"/>
                  </a:lnTo>
                  <a:lnTo>
                    <a:pt x="2514" y="1665693"/>
                  </a:lnTo>
                  <a:lnTo>
                    <a:pt x="179146" y="1665693"/>
                  </a:lnTo>
                  <a:lnTo>
                    <a:pt x="237832" y="1657540"/>
                  </a:lnTo>
                  <a:lnTo>
                    <a:pt x="282829" y="1633067"/>
                  </a:lnTo>
                  <a:lnTo>
                    <a:pt x="309918" y="1597177"/>
                  </a:lnTo>
                  <a:lnTo>
                    <a:pt x="311416" y="1594573"/>
                  </a:lnTo>
                  <a:lnTo>
                    <a:pt x="318554" y="1570926"/>
                  </a:lnTo>
                  <a:lnTo>
                    <a:pt x="320929" y="1544332"/>
                  </a:lnTo>
                  <a:lnTo>
                    <a:pt x="320929" y="1376006"/>
                  </a:lnTo>
                  <a:close/>
                </a:path>
                <a:path w="4433569" h="2413000">
                  <a:moveTo>
                    <a:pt x="575056" y="2171"/>
                  </a:moveTo>
                  <a:lnTo>
                    <a:pt x="572503" y="0"/>
                  </a:lnTo>
                  <a:lnTo>
                    <a:pt x="293230" y="0"/>
                  </a:lnTo>
                  <a:lnTo>
                    <a:pt x="290715" y="2171"/>
                  </a:lnTo>
                  <a:lnTo>
                    <a:pt x="290715" y="408889"/>
                  </a:lnTo>
                  <a:lnTo>
                    <a:pt x="293230" y="411035"/>
                  </a:lnTo>
                  <a:lnTo>
                    <a:pt x="375818" y="411035"/>
                  </a:lnTo>
                  <a:lnTo>
                    <a:pt x="378358" y="408889"/>
                  </a:lnTo>
                  <a:lnTo>
                    <a:pt x="378358" y="239014"/>
                  </a:lnTo>
                  <a:lnTo>
                    <a:pt x="380923" y="236842"/>
                  </a:lnTo>
                  <a:lnTo>
                    <a:pt x="539724" y="236842"/>
                  </a:lnTo>
                  <a:lnTo>
                    <a:pt x="542277" y="234657"/>
                  </a:lnTo>
                  <a:lnTo>
                    <a:pt x="542277" y="170510"/>
                  </a:lnTo>
                  <a:lnTo>
                    <a:pt x="539724" y="168325"/>
                  </a:lnTo>
                  <a:lnTo>
                    <a:pt x="380923" y="168325"/>
                  </a:lnTo>
                  <a:lnTo>
                    <a:pt x="378358" y="166179"/>
                  </a:lnTo>
                  <a:lnTo>
                    <a:pt x="378358" y="70688"/>
                  </a:lnTo>
                  <a:lnTo>
                    <a:pt x="380923" y="68503"/>
                  </a:lnTo>
                  <a:lnTo>
                    <a:pt x="567436" y="68503"/>
                  </a:lnTo>
                  <a:lnTo>
                    <a:pt x="572503" y="68503"/>
                  </a:lnTo>
                  <a:lnTo>
                    <a:pt x="575056" y="66357"/>
                  </a:lnTo>
                  <a:lnTo>
                    <a:pt x="575056" y="2171"/>
                  </a:lnTo>
                  <a:close/>
                </a:path>
                <a:path w="4433569" h="2413000">
                  <a:moveTo>
                    <a:pt x="690689" y="1256842"/>
                  </a:moveTo>
                  <a:lnTo>
                    <a:pt x="688124" y="1254645"/>
                  </a:lnTo>
                  <a:lnTo>
                    <a:pt x="408863" y="1254645"/>
                  </a:lnTo>
                  <a:lnTo>
                    <a:pt x="406336" y="1256842"/>
                  </a:lnTo>
                  <a:lnTo>
                    <a:pt x="406336" y="1663509"/>
                  </a:lnTo>
                  <a:lnTo>
                    <a:pt x="408863" y="1665693"/>
                  </a:lnTo>
                  <a:lnTo>
                    <a:pt x="683056" y="1665693"/>
                  </a:lnTo>
                  <a:lnTo>
                    <a:pt x="688124" y="1665693"/>
                  </a:lnTo>
                  <a:lnTo>
                    <a:pt x="690689" y="1663509"/>
                  </a:lnTo>
                  <a:lnTo>
                    <a:pt x="690689" y="1599361"/>
                  </a:lnTo>
                  <a:lnTo>
                    <a:pt x="688124" y="1597177"/>
                  </a:lnTo>
                  <a:lnTo>
                    <a:pt x="496544" y="1597177"/>
                  </a:lnTo>
                  <a:lnTo>
                    <a:pt x="493991" y="1595005"/>
                  </a:lnTo>
                  <a:lnTo>
                    <a:pt x="493991" y="1493672"/>
                  </a:lnTo>
                  <a:lnTo>
                    <a:pt x="496544" y="1491500"/>
                  </a:lnTo>
                  <a:lnTo>
                    <a:pt x="655345" y="1491500"/>
                  </a:lnTo>
                  <a:lnTo>
                    <a:pt x="657898" y="1489316"/>
                  </a:lnTo>
                  <a:lnTo>
                    <a:pt x="657898" y="1425168"/>
                  </a:lnTo>
                  <a:lnTo>
                    <a:pt x="655345" y="1422984"/>
                  </a:lnTo>
                  <a:lnTo>
                    <a:pt x="496544" y="1422984"/>
                  </a:lnTo>
                  <a:lnTo>
                    <a:pt x="493991" y="1420799"/>
                  </a:lnTo>
                  <a:lnTo>
                    <a:pt x="493991" y="1325346"/>
                  </a:lnTo>
                  <a:lnTo>
                    <a:pt x="496544" y="1323162"/>
                  </a:lnTo>
                  <a:lnTo>
                    <a:pt x="688124" y="1323162"/>
                  </a:lnTo>
                  <a:lnTo>
                    <a:pt x="690689" y="1320977"/>
                  </a:lnTo>
                  <a:lnTo>
                    <a:pt x="690689" y="1256842"/>
                  </a:lnTo>
                  <a:close/>
                </a:path>
                <a:path w="4433569" h="2413000">
                  <a:moveTo>
                    <a:pt x="955471" y="2171"/>
                  </a:moveTo>
                  <a:lnTo>
                    <a:pt x="952906" y="0"/>
                  </a:lnTo>
                  <a:lnTo>
                    <a:pt x="870331" y="0"/>
                  </a:lnTo>
                  <a:lnTo>
                    <a:pt x="867778" y="2171"/>
                  </a:lnTo>
                  <a:lnTo>
                    <a:pt x="867778" y="302094"/>
                  </a:lnTo>
                  <a:lnTo>
                    <a:pt x="866800" y="311772"/>
                  </a:lnTo>
                  <a:lnTo>
                    <a:pt x="834720" y="345719"/>
                  </a:lnTo>
                  <a:lnTo>
                    <a:pt x="813650" y="349072"/>
                  </a:lnTo>
                  <a:lnTo>
                    <a:pt x="776325" y="349072"/>
                  </a:lnTo>
                  <a:lnTo>
                    <a:pt x="737425" y="335368"/>
                  </a:lnTo>
                  <a:lnTo>
                    <a:pt x="721423" y="302094"/>
                  </a:lnTo>
                  <a:lnTo>
                    <a:pt x="721423" y="2171"/>
                  </a:lnTo>
                  <a:lnTo>
                    <a:pt x="718870" y="0"/>
                  </a:lnTo>
                  <a:lnTo>
                    <a:pt x="637057" y="0"/>
                  </a:lnTo>
                  <a:lnTo>
                    <a:pt x="634504" y="2171"/>
                  </a:lnTo>
                  <a:lnTo>
                    <a:pt x="634504" y="302094"/>
                  </a:lnTo>
                  <a:lnTo>
                    <a:pt x="635127" y="314833"/>
                  </a:lnTo>
                  <a:lnTo>
                    <a:pt x="649935" y="359613"/>
                  </a:lnTo>
                  <a:lnTo>
                    <a:pt x="682815" y="392696"/>
                  </a:lnTo>
                  <a:lnTo>
                    <a:pt x="717981" y="409105"/>
                  </a:lnTo>
                  <a:lnTo>
                    <a:pt x="760666" y="417055"/>
                  </a:lnTo>
                  <a:lnTo>
                    <a:pt x="776325" y="417588"/>
                  </a:lnTo>
                  <a:lnTo>
                    <a:pt x="813650" y="417588"/>
                  </a:lnTo>
                  <a:lnTo>
                    <a:pt x="858481" y="412800"/>
                  </a:lnTo>
                  <a:lnTo>
                    <a:pt x="896277" y="398983"/>
                  </a:lnTo>
                  <a:lnTo>
                    <a:pt x="932878" y="369062"/>
                  </a:lnTo>
                  <a:lnTo>
                    <a:pt x="952893" y="326961"/>
                  </a:lnTo>
                  <a:lnTo>
                    <a:pt x="955471" y="302094"/>
                  </a:lnTo>
                  <a:lnTo>
                    <a:pt x="955471" y="2171"/>
                  </a:lnTo>
                  <a:close/>
                </a:path>
                <a:path w="4433569" h="2413000">
                  <a:moveTo>
                    <a:pt x="1052817" y="1556715"/>
                  </a:moveTo>
                  <a:lnTo>
                    <a:pt x="1045565" y="1513344"/>
                  </a:lnTo>
                  <a:lnTo>
                    <a:pt x="1023442" y="1478445"/>
                  </a:lnTo>
                  <a:lnTo>
                    <a:pt x="986116" y="1449400"/>
                  </a:lnTo>
                  <a:lnTo>
                    <a:pt x="947851" y="1430248"/>
                  </a:lnTo>
                  <a:lnTo>
                    <a:pt x="889000" y="1407134"/>
                  </a:lnTo>
                  <a:lnTo>
                    <a:pt x="881748" y="1403972"/>
                  </a:lnTo>
                  <a:lnTo>
                    <a:pt x="846848" y="1377975"/>
                  </a:lnTo>
                  <a:lnTo>
                    <a:pt x="844664" y="1371422"/>
                  </a:lnTo>
                  <a:lnTo>
                    <a:pt x="844664" y="1363599"/>
                  </a:lnTo>
                  <a:lnTo>
                    <a:pt x="869619" y="1324165"/>
                  </a:lnTo>
                  <a:lnTo>
                    <a:pt x="899566" y="1316621"/>
                  </a:lnTo>
                  <a:lnTo>
                    <a:pt x="910996" y="1316621"/>
                  </a:lnTo>
                  <a:lnTo>
                    <a:pt x="951217" y="1335392"/>
                  </a:lnTo>
                  <a:lnTo>
                    <a:pt x="962088" y="1349248"/>
                  </a:lnTo>
                  <a:lnTo>
                    <a:pt x="966381" y="1354683"/>
                  </a:lnTo>
                  <a:lnTo>
                    <a:pt x="1045184" y="1329029"/>
                  </a:lnTo>
                  <a:lnTo>
                    <a:pt x="1046695" y="1327277"/>
                  </a:lnTo>
                  <a:lnTo>
                    <a:pt x="1046695" y="1322946"/>
                  </a:lnTo>
                  <a:lnTo>
                    <a:pt x="1023962" y="1290320"/>
                  </a:lnTo>
                  <a:lnTo>
                    <a:pt x="979322" y="1260233"/>
                  </a:lnTo>
                  <a:lnTo>
                    <a:pt x="935863" y="1249489"/>
                  </a:lnTo>
                  <a:lnTo>
                    <a:pt x="910996" y="1248143"/>
                  </a:lnTo>
                  <a:lnTo>
                    <a:pt x="899566" y="1248143"/>
                  </a:lnTo>
                  <a:lnTo>
                    <a:pt x="854760" y="1252715"/>
                  </a:lnTo>
                  <a:lnTo>
                    <a:pt x="816940" y="1266228"/>
                  </a:lnTo>
                  <a:lnTo>
                    <a:pt x="780351" y="1296568"/>
                  </a:lnTo>
                  <a:lnTo>
                    <a:pt x="760349" y="1338732"/>
                  </a:lnTo>
                  <a:lnTo>
                    <a:pt x="757783" y="1363599"/>
                  </a:lnTo>
                  <a:lnTo>
                    <a:pt x="758278" y="1375308"/>
                  </a:lnTo>
                  <a:lnTo>
                    <a:pt x="770267" y="1414932"/>
                  </a:lnTo>
                  <a:lnTo>
                    <a:pt x="798271" y="1446174"/>
                  </a:lnTo>
                  <a:lnTo>
                    <a:pt x="841717" y="1472742"/>
                  </a:lnTo>
                  <a:lnTo>
                    <a:pt x="925195" y="1509318"/>
                  </a:lnTo>
                  <a:lnTo>
                    <a:pt x="931951" y="1512608"/>
                  </a:lnTo>
                  <a:lnTo>
                    <a:pt x="963980" y="1541386"/>
                  </a:lnTo>
                  <a:lnTo>
                    <a:pt x="965898" y="1548485"/>
                  </a:lnTo>
                  <a:lnTo>
                    <a:pt x="965898" y="1556715"/>
                  </a:lnTo>
                  <a:lnTo>
                    <a:pt x="940955" y="1595996"/>
                  </a:lnTo>
                  <a:lnTo>
                    <a:pt x="910996" y="1603692"/>
                  </a:lnTo>
                  <a:lnTo>
                    <a:pt x="880516" y="1603692"/>
                  </a:lnTo>
                  <a:lnTo>
                    <a:pt x="843343" y="1589684"/>
                  </a:lnTo>
                  <a:lnTo>
                    <a:pt x="825614" y="1562277"/>
                  </a:lnTo>
                  <a:lnTo>
                    <a:pt x="823595" y="1560652"/>
                  </a:lnTo>
                  <a:lnTo>
                    <a:pt x="819531" y="1560652"/>
                  </a:lnTo>
                  <a:lnTo>
                    <a:pt x="818248" y="1560868"/>
                  </a:lnTo>
                  <a:lnTo>
                    <a:pt x="747852" y="1590662"/>
                  </a:lnTo>
                  <a:lnTo>
                    <a:pt x="746315" y="1592173"/>
                  </a:lnTo>
                  <a:lnTo>
                    <a:pt x="746315" y="1597393"/>
                  </a:lnTo>
                  <a:lnTo>
                    <a:pt x="772566" y="1633334"/>
                  </a:lnTo>
                  <a:lnTo>
                    <a:pt x="823328" y="1664550"/>
                  </a:lnTo>
                  <a:lnTo>
                    <a:pt x="880516" y="1672209"/>
                  </a:lnTo>
                  <a:lnTo>
                    <a:pt x="910996" y="1672209"/>
                  </a:lnTo>
                  <a:lnTo>
                    <a:pt x="955827" y="1667433"/>
                  </a:lnTo>
                  <a:lnTo>
                    <a:pt x="993711" y="1653616"/>
                  </a:lnTo>
                  <a:lnTo>
                    <a:pt x="1030795" y="1623682"/>
                  </a:lnTo>
                  <a:lnTo>
                    <a:pt x="1050328" y="1581607"/>
                  </a:lnTo>
                  <a:lnTo>
                    <a:pt x="1052195" y="1569478"/>
                  </a:lnTo>
                  <a:lnTo>
                    <a:pt x="1052817" y="1556715"/>
                  </a:lnTo>
                  <a:close/>
                </a:path>
                <a:path w="4433569" h="2413000">
                  <a:moveTo>
                    <a:pt x="1206004" y="1256842"/>
                  </a:moveTo>
                  <a:lnTo>
                    <a:pt x="1203439" y="1254645"/>
                  </a:lnTo>
                  <a:lnTo>
                    <a:pt x="1120863" y="1254645"/>
                  </a:lnTo>
                  <a:lnTo>
                    <a:pt x="1118349" y="1256842"/>
                  </a:lnTo>
                  <a:lnTo>
                    <a:pt x="1118349" y="1663509"/>
                  </a:lnTo>
                  <a:lnTo>
                    <a:pt x="1120863" y="1665693"/>
                  </a:lnTo>
                  <a:lnTo>
                    <a:pt x="1198372" y="1665693"/>
                  </a:lnTo>
                  <a:lnTo>
                    <a:pt x="1203439" y="1665693"/>
                  </a:lnTo>
                  <a:lnTo>
                    <a:pt x="1206004" y="1663509"/>
                  </a:lnTo>
                  <a:lnTo>
                    <a:pt x="1206004" y="1256842"/>
                  </a:lnTo>
                  <a:close/>
                </a:path>
                <a:path w="4433569" h="2413000">
                  <a:moveTo>
                    <a:pt x="1290904" y="2171"/>
                  </a:moveTo>
                  <a:lnTo>
                    <a:pt x="1288351" y="0"/>
                  </a:lnTo>
                  <a:lnTo>
                    <a:pt x="1009840" y="0"/>
                  </a:lnTo>
                  <a:lnTo>
                    <a:pt x="1007300" y="2171"/>
                  </a:lnTo>
                  <a:lnTo>
                    <a:pt x="1007300" y="66357"/>
                  </a:lnTo>
                  <a:lnTo>
                    <a:pt x="1009840" y="68503"/>
                  </a:lnTo>
                  <a:lnTo>
                    <a:pt x="1103083" y="68503"/>
                  </a:lnTo>
                  <a:lnTo>
                    <a:pt x="1105636" y="70688"/>
                  </a:lnTo>
                  <a:lnTo>
                    <a:pt x="1105636" y="408889"/>
                  </a:lnTo>
                  <a:lnTo>
                    <a:pt x="1108189" y="411035"/>
                  </a:lnTo>
                  <a:lnTo>
                    <a:pt x="1190002" y="411035"/>
                  </a:lnTo>
                  <a:lnTo>
                    <a:pt x="1192555" y="408889"/>
                  </a:lnTo>
                  <a:lnTo>
                    <a:pt x="1192555" y="70688"/>
                  </a:lnTo>
                  <a:lnTo>
                    <a:pt x="1195108" y="68503"/>
                  </a:lnTo>
                  <a:lnTo>
                    <a:pt x="1283284" y="68503"/>
                  </a:lnTo>
                  <a:lnTo>
                    <a:pt x="1288351" y="68503"/>
                  </a:lnTo>
                  <a:lnTo>
                    <a:pt x="1290904" y="66357"/>
                  </a:lnTo>
                  <a:lnTo>
                    <a:pt x="1290904" y="2171"/>
                  </a:lnTo>
                  <a:close/>
                </a:path>
                <a:path w="4433569" h="2413000">
                  <a:moveTo>
                    <a:pt x="1326032" y="1884146"/>
                  </a:moveTo>
                  <a:lnTo>
                    <a:pt x="1323479" y="1881962"/>
                  </a:lnTo>
                  <a:lnTo>
                    <a:pt x="1044206" y="1881962"/>
                  </a:lnTo>
                  <a:lnTo>
                    <a:pt x="1041679" y="1884146"/>
                  </a:lnTo>
                  <a:lnTo>
                    <a:pt x="1041679" y="2290864"/>
                  </a:lnTo>
                  <a:lnTo>
                    <a:pt x="1044206" y="2293010"/>
                  </a:lnTo>
                  <a:lnTo>
                    <a:pt x="1318412" y="2293010"/>
                  </a:lnTo>
                  <a:lnTo>
                    <a:pt x="1323479" y="2293010"/>
                  </a:lnTo>
                  <a:lnTo>
                    <a:pt x="1326032" y="2290864"/>
                  </a:lnTo>
                  <a:lnTo>
                    <a:pt x="1326032" y="2226678"/>
                  </a:lnTo>
                  <a:lnTo>
                    <a:pt x="1323479" y="2224494"/>
                  </a:lnTo>
                  <a:lnTo>
                    <a:pt x="1131887" y="2224494"/>
                  </a:lnTo>
                  <a:lnTo>
                    <a:pt x="1129334" y="2222347"/>
                  </a:lnTo>
                  <a:lnTo>
                    <a:pt x="1129334" y="2120989"/>
                  </a:lnTo>
                  <a:lnTo>
                    <a:pt x="1131887" y="2118817"/>
                  </a:lnTo>
                  <a:lnTo>
                    <a:pt x="1290688" y="2118817"/>
                  </a:lnTo>
                  <a:lnTo>
                    <a:pt x="1293241" y="2116620"/>
                  </a:lnTo>
                  <a:lnTo>
                    <a:pt x="1293241" y="2052485"/>
                  </a:lnTo>
                  <a:lnTo>
                    <a:pt x="1290688" y="2050288"/>
                  </a:lnTo>
                  <a:lnTo>
                    <a:pt x="1131887" y="2050288"/>
                  </a:lnTo>
                  <a:lnTo>
                    <a:pt x="1129334" y="2048141"/>
                  </a:lnTo>
                  <a:lnTo>
                    <a:pt x="1129334" y="1952663"/>
                  </a:lnTo>
                  <a:lnTo>
                    <a:pt x="1131887" y="1950466"/>
                  </a:lnTo>
                  <a:lnTo>
                    <a:pt x="1323479" y="1950466"/>
                  </a:lnTo>
                  <a:lnTo>
                    <a:pt x="1326032" y="1948319"/>
                  </a:lnTo>
                  <a:lnTo>
                    <a:pt x="1326032" y="1884146"/>
                  </a:lnTo>
                  <a:close/>
                </a:path>
                <a:path w="4433569" h="2413000">
                  <a:moveTo>
                    <a:pt x="1335239" y="1031836"/>
                  </a:moveTo>
                  <a:lnTo>
                    <a:pt x="1334985" y="1030770"/>
                  </a:lnTo>
                  <a:lnTo>
                    <a:pt x="1334465" y="1029893"/>
                  </a:lnTo>
                  <a:lnTo>
                    <a:pt x="1267587" y="864184"/>
                  </a:lnTo>
                  <a:lnTo>
                    <a:pt x="1262049" y="850480"/>
                  </a:lnTo>
                  <a:lnTo>
                    <a:pt x="1262049" y="846785"/>
                  </a:lnTo>
                  <a:lnTo>
                    <a:pt x="1265618" y="843407"/>
                  </a:lnTo>
                  <a:lnTo>
                    <a:pt x="1279829" y="836002"/>
                  </a:lnTo>
                  <a:lnTo>
                    <a:pt x="1286687" y="831126"/>
                  </a:lnTo>
                  <a:lnTo>
                    <a:pt x="1316189" y="796315"/>
                  </a:lnTo>
                  <a:lnTo>
                    <a:pt x="1316507" y="795667"/>
                  </a:lnTo>
                  <a:lnTo>
                    <a:pt x="1320850" y="786904"/>
                  </a:lnTo>
                  <a:lnTo>
                    <a:pt x="1324178" y="776909"/>
                  </a:lnTo>
                  <a:lnTo>
                    <a:pt x="1326184" y="766343"/>
                  </a:lnTo>
                  <a:lnTo>
                    <a:pt x="1326845" y="755205"/>
                  </a:lnTo>
                  <a:lnTo>
                    <a:pt x="1326845" y="748690"/>
                  </a:lnTo>
                  <a:lnTo>
                    <a:pt x="1317320" y="698461"/>
                  </a:lnTo>
                  <a:lnTo>
                    <a:pt x="1288745" y="659968"/>
                  </a:lnTo>
                  <a:lnTo>
                    <a:pt x="1243749" y="635495"/>
                  </a:lnTo>
                  <a:lnTo>
                    <a:pt x="1239964" y="634669"/>
                  </a:lnTo>
                  <a:lnTo>
                    <a:pt x="1239964" y="742823"/>
                  </a:lnTo>
                  <a:lnTo>
                    <a:pt x="1239964" y="748690"/>
                  </a:lnTo>
                  <a:lnTo>
                    <a:pt x="1214996" y="787958"/>
                  </a:lnTo>
                  <a:lnTo>
                    <a:pt x="1185062" y="795667"/>
                  </a:lnTo>
                  <a:lnTo>
                    <a:pt x="1096111" y="795667"/>
                  </a:lnTo>
                  <a:lnTo>
                    <a:pt x="1093571" y="793483"/>
                  </a:lnTo>
                  <a:lnTo>
                    <a:pt x="1093571" y="698030"/>
                  </a:lnTo>
                  <a:lnTo>
                    <a:pt x="1096111" y="695858"/>
                  </a:lnTo>
                  <a:lnTo>
                    <a:pt x="1185062" y="695858"/>
                  </a:lnTo>
                  <a:lnTo>
                    <a:pt x="1223556" y="709866"/>
                  </a:lnTo>
                  <a:lnTo>
                    <a:pt x="1239964" y="742823"/>
                  </a:lnTo>
                  <a:lnTo>
                    <a:pt x="1239964" y="634669"/>
                  </a:lnTo>
                  <a:lnTo>
                    <a:pt x="1216113" y="629386"/>
                  </a:lnTo>
                  <a:lnTo>
                    <a:pt x="1185062" y="627341"/>
                  </a:lnTo>
                  <a:lnTo>
                    <a:pt x="1008430" y="627341"/>
                  </a:lnTo>
                  <a:lnTo>
                    <a:pt x="1005916" y="629526"/>
                  </a:lnTo>
                  <a:lnTo>
                    <a:pt x="1005916" y="1036205"/>
                  </a:lnTo>
                  <a:lnTo>
                    <a:pt x="1008430" y="1038377"/>
                  </a:lnTo>
                  <a:lnTo>
                    <a:pt x="1091006" y="1038377"/>
                  </a:lnTo>
                  <a:lnTo>
                    <a:pt x="1093571" y="1036205"/>
                  </a:lnTo>
                  <a:lnTo>
                    <a:pt x="1093571" y="866355"/>
                  </a:lnTo>
                  <a:lnTo>
                    <a:pt x="1096111" y="864184"/>
                  </a:lnTo>
                  <a:lnTo>
                    <a:pt x="1169047" y="864184"/>
                  </a:lnTo>
                  <a:lnTo>
                    <a:pt x="1175131" y="868083"/>
                  </a:lnTo>
                  <a:lnTo>
                    <a:pt x="1242237" y="1033805"/>
                  </a:lnTo>
                  <a:lnTo>
                    <a:pt x="1244269" y="1036853"/>
                  </a:lnTo>
                  <a:lnTo>
                    <a:pt x="1246530" y="1038377"/>
                  </a:lnTo>
                  <a:lnTo>
                    <a:pt x="1332674" y="1038377"/>
                  </a:lnTo>
                  <a:lnTo>
                    <a:pt x="1335239" y="1036624"/>
                  </a:lnTo>
                  <a:lnTo>
                    <a:pt x="1335239" y="1031836"/>
                  </a:lnTo>
                  <a:close/>
                </a:path>
                <a:path w="4433569" h="2413000">
                  <a:moveTo>
                    <a:pt x="1619211" y="1322959"/>
                  </a:moveTo>
                  <a:lnTo>
                    <a:pt x="1597253" y="1290320"/>
                  </a:lnTo>
                  <a:lnTo>
                    <a:pt x="1552613" y="1260233"/>
                  </a:lnTo>
                  <a:lnTo>
                    <a:pt x="1509153" y="1249476"/>
                  </a:lnTo>
                  <a:lnTo>
                    <a:pt x="1484274" y="1248143"/>
                  </a:lnTo>
                  <a:lnTo>
                    <a:pt x="1433982" y="1248143"/>
                  </a:lnTo>
                  <a:lnTo>
                    <a:pt x="1389164" y="1252715"/>
                  </a:lnTo>
                  <a:lnTo>
                    <a:pt x="1351368" y="1266228"/>
                  </a:lnTo>
                  <a:lnTo>
                    <a:pt x="1314767" y="1296568"/>
                  </a:lnTo>
                  <a:lnTo>
                    <a:pt x="1294752" y="1338732"/>
                  </a:lnTo>
                  <a:lnTo>
                    <a:pt x="1292174" y="1363586"/>
                  </a:lnTo>
                  <a:lnTo>
                    <a:pt x="1292174" y="1556715"/>
                  </a:lnTo>
                  <a:lnTo>
                    <a:pt x="1302092" y="1604035"/>
                  </a:lnTo>
                  <a:lnTo>
                    <a:pt x="1330667" y="1640255"/>
                  </a:lnTo>
                  <a:lnTo>
                    <a:pt x="1375638" y="1663725"/>
                  </a:lnTo>
                  <a:lnTo>
                    <a:pt x="1418336" y="1671675"/>
                  </a:lnTo>
                  <a:lnTo>
                    <a:pt x="1433982" y="1672209"/>
                  </a:lnTo>
                  <a:lnTo>
                    <a:pt x="1471320" y="1672209"/>
                  </a:lnTo>
                  <a:lnTo>
                    <a:pt x="1516151" y="1667433"/>
                  </a:lnTo>
                  <a:lnTo>
                    <a:pt x="1553946" y="1653616"/>
                  </a:lnTo>
                  <a:lnTo>
                    <a:pt x="1590548" y="1623695"/>
                  </a:lnTo>
                  <a:lnTo>
                    <a:pt x="1610550" y="1581607"/>
                  </a:lnTo>
                  <a:lnTo>
                    <a:pt x="1613128" y="1453210"/>
                  </a:lnTo>
                  <a:lnTo>
                    <a:pt x="1441081" y="1451038"/>
                  </a:lnTo>
                  <a:lnTo>
                    <a:pt x="1438529" y="1517370"/>
                  </a:lnTo>
                  <a:lnTo>
                    <a:pt x="1522907" y="1519542"/>
                  </a:lnTo>
                  <a:lnTo>
                    <a:pt x="1525447" y="1521726"/>
                  </a:lnTo>
                  <a:lnTo>
                    <a:pt x="1524469" y="1566405"/>
                  </a:lnTo>
                  <a:lnTo>
                    <a:pt x="1492389" y="1600352"/>
                  </a:lnTo>
                  <a:lnTo>
                    <a:pt x="1471320" y="1603692"/>
                  </a:lnTo>
                  <a:lnTo>
                    <a:pt x="1433982" y="1603692"/>
                  </a:lnTo>
                  <a:lnTo>
                    <a:pt x="1395095" y="1589989"/>
                  </a:lnTo>
                  <a:lnTo>
                    <a:pt x="1379093" y="1556715"/>
                  </a:lnTo>
                  <a:lnTo>
                    <a:pt x="1379093" y="1363586"/>
                  </a:lnTo>
                  <a:lnTo>
                    <a:pt x="1403527" y="1324330"/>
                  </a:lnTo>
                  <a:lnTo>
                    <a:pt x="1433982" y="1316621"/>
                  </a:lnTo>
                  <a:lnTo>
                    <a:pt x="1484274" y="1316621"/>
                  </a:lnTo>
                  <a:lnTo>
                    <a:pt x="1523555" y="1334655"/>
                  </a:lnTo>
                  <a:lnTo>
                    <a:pt x="1540192" y="1358061"/>
                  </a:lnTo>
                  <a:lnTo>
                    <a:pt x="1541983" y="1359052"/>
                  </a:lnTo>
                  <a:lnTo>
                    <a:pt x="1546034" y="1359052"/>
                  </a:lnTo>
                  <a:lnTo>
                    <a:pt x="1547291" y="1358836"/>
                  </a:lnTo>
                  <a:lnTo>
                    <a:pt x="1617713" y="1329042"/>
                  </a:lnTo>
                  <a:lnTo>
                    <a:pt x="1619211" y="1327277"/>
                  </a:lnTo>
                  <a:lnTo>
                    <a:pt x="1619211" y="1325105"/>
                  </a:lnTo>
                  <a:lnTo>
                    <a:pt x="1619211" y="1322959"/>
                  </a:lnTo>
                  <a:close/>
                </a:path>
                <a:path w="4433569" h="2413000">
                  <a:moveTo>
                    <a:pt x="1663687" y="2171"/>
                  </a:moveTo>
                  <a:lnTo>
                    <a:pt x="1661134" y="0"/>
                  </a:lnTo>
                  <a:lnTo>
                    <a:pt x="1578546" y="0"/>
                  </a:lnTo>
                  <a:lnTo>
                    <a:pt x="1576006" y="2171"/>
                  </a:lnTo>
                  <a:lnTo>
                    <a:pt x="1576006" y="302094"/>
                  </a:lnTo>
                  <a:lnTo>
                    <a:pt x="1575028" y="311772"/>
                  </a:lnTo>
                  <a:lnTo>
                    <a:pt x="1542948" y="345719"/>
                  </a:lnTo>
                  <a:lnTo>
                    <a:pt x="1521879" y="349072"/>
                  </a:lnTo>
                  <a:lnTo>
                    <a:pt x="1484541" y="349072"/>
                  </a:lnTo>
                  <a:lnTo>
                    <a:pt x="1445641" y="335368"/>
                  </a:lnTo>
                  <a:lnTo>
                    <a:pt x="1429651" y="302094"/>
                  </a:lnTo>
                  <a:lnTo>
                    <a:pt x="1429651" y="2171"/>
                  </a:lnTo>
                  <a:lnTo>
                    <a:pt x="1427086" y="0"/>
                  </a:lnTo>
                  <a:lnTo>
                    <a:pt x="1345285" y="0"/>
                  </a:lnTo>
                  <a:lnTo>
                    <a:pt x="1342732" y="2171"/>
                  </a:lnTo>
                  <a:lnTo>
                    <a:pt x="1342732" y="302094"/>
                  </a:lnTo>
                  <a:lnTo>
                    <a:pt x="1343355" y="314833"/>
                  </a:lnTo>
                  <a:lnTo>
                    <a:pt x="1358150" y="359613"/>
                  </a:lnTo>
                  <a:lnTo>
                    <a:pt x="1391043" y="392696"/>
                  </a:lnTo>
                  <a:lnTo>
                    <a:pt x="1426197" y="409105"/>
                  </a:lnTo>
                  <a:lnTo>
                    <a:pt x="1468894" y="417055"/>
                  </a:lnTo>
                  <a:lnTo>
                    <a:pt x="1484541" y="417588"/>
                  </a:lnTo>
                  <a:lnTo>
                    <a:pt x="1521879" y="417588"/>
                  </a:lnTo>
                  <a:lnTo>
                    <a:pt x="1566697" y="412800"/>
                  </a:lnTo>
                  <a:lnTo>
                    <a:pt x="1604492" y="398983"/>
                  </a:lnTo>
                  <a:lnTo>
                    <a:pt x="1641106" y="369062"/>
                  </a:lnTo>
                  <a:lnTo>
                    <a:pt x="1661109" y="326961"/>
                  </a:lnTo>
                  <a:lnTo>
                    <a:pt x="1663687" y="302094"/>
                  </a:lnTo>
                  <a:lnTo>
                    <a:pt x="1663687" y="2171"/>
                  </a:lnTo>
                  <a:close/>
                </a:path>
                <a:path w="4433569" h="2413000">
                  <a:moveTo>
                    <a:pt x="1676057" y="629526"/>
                  </a:moveTo>
                  <a:lnTo>
                    <a:pt x="1673504" y="627329"/>
                  </a:lnTo>
                  <a:lnTo>
                    <a:pt x="1394231" y="627329"/>
                  </a:lnTo>
                  <a:lnTo>
                    <a:pt x="1391716" y="629526"/>
                  </a:lnTo>
                  <a:lnTo>
                    <a:pt x="1391716" y="1036205"/>
                  </a:lnTo>
                  <a:lnTo>
                    <a:pt x="1394231" y="1038377"/>
                  </a:lnTo>
                  <a:lnTo>
                    <a:pt x="1668437" y="1038377"/>
                  </a:lnTo>
                  <a:lnTo>
                    <a:pt x="1673504" y="1038377"/>
                  </a:lnTo>
                  <a:lnTo>
                    <a:pt x="1676057" y="1036205"/>
                  </a:lnTo>
                  <a:lnTo>
                    <a:pt x="1676057" y="972045"/>
                  </a:lnTo>
                  <a:lnTo>
                    <a:pt x="1673504" y="969873"/>
                  </a:lnTo>
                  <a:lnTo>
                    <a:pt x="1481924" y="969873"/>
                  </a:lnTo>
                  <a:lnTo>
                    <a:pt x="1479359" y="967689"/>
                  </a:lnTo>
                  <a:lnTo>
                    <a:pt x="1479359" y="866368"/>
                  </a:lnTo>
                  <a:lnTo>
                    <a:pt x="1481924" y="864184"/>
                  </a:lnTo>
                  <a:lnTo>
                    <a:pt x="1640725" y="864184"/>
                  </a:lnTo>
                  <a:lnTo>
                    <a:pt x="1643278" y="861999"/>
                  </a:lnTo>
                  <a:lnTo>
                    <a:pt x="1643278" y="797852"/>
                  </a:lnTo>
                  <a:lnTo>
                    <a:pt x="1640725" y="795667"/>
                  </a:lnTo>
                  <a:lnTo>
                    <a:pt x="1481924" y="795667"/>
                  </a:lnTo>
                  <a:lnTo>
                    <a:pt x="1479359" y="793483"/>
                  </a:lnTo>
                  <a:lnTo>
                    <a:pt x="1479359" y="698030"/>
                  </a:lnTo>
                  <a:lnTo>
                    <a:pt x="1481924" y="695845"/>
                  </a:lnTo>
                  <a:lnTo>
                    <a:pt x="1673504" y="695845"/>
                  </a:lnTo>
                  <a:lnTo>
                    <a:pt x="1676057" y="693674"/>
                  </a:lnTo>
                  <a:lnTo>
                    <a:pt x="1676057" y="629526"/>
                  </a:lnTo>
                  <a:close/>
                </a:path>
                <a:path w="4433569" h="2413000">
                  <a:moveTo>
                    <a:pt x="1727022" y="2003310"/>
                  </a:moveTo>
                  <a:lnTo>
                    <a:pt x="1717497" y="1953094"/>
                  </a:lnTo>
                  <a:lnTo>
                    <a:pt x="1688922" y="1914601"/>
                  </a:lnTo>
                  <a:lnTo>
                    <a:pt x="1643926" y="1890128"/>
                  </a:lnTo>
                  <a:lnTo>
                    <a:pt x="1640141" y="1889290"/>
                  </a:lnTo>
                  <a:lnTo>
                    <a:pt x="1640141" y="1997456"/>
                  </a:lnTo>
                  <a:lnTo>
                    <a:pt x="1640141" y="2177516"/>
                  </a:lnTo>
                  <a:lnTo>
                    <a:pt x="1615668" y="2216797"/>
                  </a:lnTo>
                  <a:lnTo>
                    <a:pt x="1585239" y="2224494"/>
                  </a:lnTo>
                  <a:lnTo>
                    <a:pt x="1496288" y="2224494"/>
                  </a:lnTo>
                  <a:lnTo>
                    <a:pt x="1493748" y="2222347"/>
                  </a:lnTo>
                  <a:lnTo>
                    <a:pt x="1493748" y="1952663"/>
                  </a:lnTo>
                  <a:lnTo>
                    <a:pt x="1496288" y="1950478"/>
                  </a:lnTo>
                  <a:lnTo>
                    <a:pt x="1585239" y="1950478"/>
                  </a:lnTo>
                  <a:lnTo>
                    <a:pt x="1623733" y="1964524"/>
                  </a:lnTo>
                  <a:lnTo>
                    <a:pt x="1640141" y="1997456"/>
                  </a:lnTo>
                  <a:lnTo>
                    <a:pt x="1640141" y="1889290"/>
                  </a:lnTo>
                  <a:lnTo>
                    <a:pt x="1616290" y="1884006"/>
                  </a:lnTo>
                  <a:lnTo>
                    <a:pt x="1585239" y="1881962"/>
                  </a:lnTo>
                  <a:lnTo>
                    <a:pt x="1408607" y="1881962"/>
                  </a:lnTo>
                  <a:lnTo>
                    <a:pt x="1406093" y="1884146"/>
                  </a:lnTo>
                  <a:lnTo>
                    <a:pt x="1406093" y="2290851"/>
                  </a:lnTo>
                  <a:lnTo>
                    <a:pt x="1408607" y="2292997"/>
                  </a:lnTo>
                  <a:lnTo>
                    <a:pt x="1585239" y="2292997"/>
                  </a:lnTo>
                  <a:lnTo>
                    <a:pt x="1643926" y="2284857"/>
                  </a:lnTo>
                  <a:lnTo>
                    <a:pt x="1688922" y="2260371"/>
                  </a:lnTo>
                  <a:lnTo>
                    <a:pt x="1716011" y="2224494"/>
                  </a:lnTo>
                  <a:lnTo>
                    <a:pt x="1727022" y="2171662"/>
                  </a:lnTo>
                  <a:lnTo>
                    <a:pt x="1727022" y="2003310"/>
                  </a:lnTo>
                  <a:close/>
                </a:path>
                <a:path w="4433569" h="2413000">
                  <a:moveTo>
                    <a:pt x="2011832" y="2382786"/>
                  </a:moveTo>
                  <a:lnTo>
                    <a:pt x="290715" y="2382786"/>
                  </a:lnTo>
                  <a:lnTo>
                    <a:pt x="290715" y="2412987"/>
                  </a:lnTo>
                  <a:lnTo>
                    <a:pt x="2011832" y="2412987"/>
                  </a:lnTo>
                  <a:lnTo>
                    <a:pt x="2011832" y="2382786"/>
                  </a:lnTo>
                  <a:close/>
                </a:path>
                <a:path w="4433569" h="2413000">
                  <a:moveTo>
                    <a:pt x="2011832" y="1761998"/>
                  </a:moveTo>
                  <a:lnTo>
                    <a:pt x="290715" y="1761998"/>
                  </a:lnTo>
                  <a:lnTo>
                    <a:pt x="290715" y="1792198"/>
                  </a:lnTo>
                  <a:lnTo>
                    <a:pt x="2011832" y="1792198"/>
                  </a:lnTo>
                  <a:lnTo>
                    <a:pt x="2011832" y="1761998"/>
                  </a:lnTo>
                  <a:close/>
                </a:path>
                <a:path w="4433569" h="2413000">
                  <a:moveTo>
                    <a:pt x="2011832" y="1256842"/>
                  </a:moveTo>
                  <a:lnTo>
                    <a:pt x="2009279" y="1254645"/>
                  </a:lnTo>
                  <a:lnTo>
                    <a:pt x="1928990" y="1254645"/>
                  </a:lnTo>
                  <a:lnTo>
                    <a:pt x="1926450" y="1256842"/>
                  </a:lnTo>
                  <a:lnTo>
                    <a:pt x="1929523" y="1522793"/>
                  </a:lnTo>
                  <a:lnTo>
                    <a:pt x="1773974" y="1257909"/>
                  </a:lnTo>
                  <a:lnTo>
                    <a:pt x="1767116" y="1254645"/>
                  </a:lnTo>
                  <a:lnTo>
                    <a:pt x="1697990" y="1254645"/>
                  </a:lnTo>
                  <a:lnTo>
                    <a:pt x="1695475" y="1256842"/>
                  </a:lnTo>
                  <a:lnTo>
                    <a:pt x="1695475" y="1663509"/>
                  </a:lnTo>
                  <a:lnTo>
                    <a:pt x="1697990" y="1665693"/>
                  </a:lnTo>
                  <a:lnTo>
                    <a:pt x="1779066" y="1665693"/>
                  </a:lnTo>
                  <a:lnTo>
                    <a:pt x="1781619" y="1663509"/>
                  </a:lnTo>
                  <a:lnTo>
                    <a:pt x="1777771" y="1400149"/>
                  </a:lnTo>
                  <a:lnTo>
                    <a:pt x="1934057" y="1662442"/>
                  </a:lnTo>
                  <a:lnTo>
                    <a:pt x="1940953" y="1665693"/>
                  </a:lnTo>
                  <a:lnTo>
                    <a:pt x="2004212" y="1665693"/>
                  </a:lnTo>
                  <a:lnTo>
                    <a:pt x="2009279" y="1665693"/>
                  </a:lnTo>
                  <a:lnTo>
                    <a:pt x="2011832" y="1663509"/>
                  </a:lnTo>
                  <a:lnTo>
                    <a:pt x="2011832" y="1256842"/>
                  </a:lnTo>
                  <a:close/>
                </a:path>
                <a:path w="4433569" h="2413000">
                  <a:moveTo>
                    <a:pt x="2011832" y="1131404"/>
                  </a:moveTo>
                  <a:lnTo>
                    <a:pt x="290715" y="1131404"/>
                  </a:lnTo>
                  <a:lnTo>
                    <a:pt x="290715" y="1161605"/>
                  </a:lnTo>
                  <a:lnTo>
                    <a:pt x="2011832" y="1161605"/>
                  </a:lnTo>
                  <a:lnTo>
                    <a:pt x="2011832" y="1131404"/>
                  </a:lnTo>
                  <a:close/>
                </a:path>
                <a:path w="4433569" h="2413000">
                  <a:moveTo>
                    <a:pt x="2011832" y="491248"/>
                  </a:moveTo>
                  <a:lnTo>
                    <a:pt x="290715" y="491248"/>
                  </a:lnTo>
                  <a:lnTo>
                    <a:pt x="290715" y="521449"/>
                  </a:lnTo>
                  <a:lnTo>
                    <a:pt x="2011832" y="521449"/>
                  </a:lnTo>
                  <a:lnTo>
                    <a:pt x="2011832" y="491248"/>
                  </a:lnTo>
                  <a:close/>
                </a:path>
                <a:path w="4433569" h="2413000">
                  <a:moveTo>
                    <a:pt x="2025129" y="1883714"/>
                  </a:moveTo>
                  <a:lnTo>
                    <a:pt x="2022335" y="1881962"/>
                  </a:lnTo>
                  <a:lnTo>
                    <a:pt x="1968715" y="1881962"/>
                  </a:lnTo>
                  <a:lnTo>
                    <a:pt x="1965159" y="1883283"/>
                  </a:lnTo>
                  <a:lnTo>
                    <a:pt x="1962873" y="1884578"/>
                  </a:lnTo>
                  <a:lnTo>
                    <a:pt x="1961870" y="1885899"/>
                  </a:lnTo>
                  <a:lnTo>
                    <a:pt x="1762874" y="2283879"/>
                  </a:lnTo>
                  <a:lnTo>
                    <a:pt x="1761871" y="2285631"/>
                  </a:lnTo>
                  <a:lnTo>
                    <a:pt x="1761337" y="2286927"/>
                  </a:lnTo>
                  <a:lnTo>
                    <a:pt x="1761337" y="2291296"/>
                  </a:lnTo>
                  <a:lnTo>
                    <a:pt x="1764169" y="2293010"/>
                  </a:lnTo>
                  <a:lnTo>
                    <a:pt x="1817776" y="2293010"/>
                  </a:lnTo>
                  <a:lnTo>
                    <a:pt x="1821307" y="2292578"/>
                  </a:lnTo>
                  <a:lnTo>
                    <a:pt x="1823618" y="2291296"/>
                  </a:lnTo>
                  <a:lnTo>
                    <a:pt x="2023618" y="1891118"/>
                  </a:lnTo>
                  <a:lnTo>
                    <a:pt x="2024634" y="1889366"/>
                  </a:lnTo>
                  <a:lnTo>
                    <a:pt x="2025129" y="1888083"/>
                  </a:lnTo>
                  <a:lnTo>
                    <a:pt x="2025129" y="1887181"/>
                  </a:lnTo>
                  <a:lnTo>
                    <a:pt x="2025129" y="1883714"/>
                  </a:lnTo>
                  <a:close/>
                </a:path>
                <a:path w="4433569" h="2413000">
                  <a:moveTo>
                    <a:pt x="2030780" y="929411"/>
                  </a:moveTo>
                  <a:lnTo>
                    <a:pt x="2023529" y="886028"/>
                  </a:lnTo>
                  <a:lnTo>
                    <a:pt x="2001418" y="851128"/>
                  </a:lnTo>
                  <a:lnTo>
                    <a:pt x="1964080" y="822096"/>
                  </a:lnTo>
                  <a:lnTo>
                    <a:pt x="1925828" y="802932"/>
                  </a:lnTo>
                  <a:lnTo>
                    <a:pt x="1866976" y="779818"/>
                  </a:lnTo>
                  <a:lnTo>
                    <a:pt x="1859724" y="776655"/>
                  </a:lnTo>
                  <a:lnTo>
                    <a:pt x="1824824" y="750658"/>
                  </a:lnTo>
                  <a:lnTo>
                    <a:pt x="1822627" y="744118"/>
                  </a:lnTo>
                  <a:lnTo>
                    <a:pt x="1822627" y="736282"/>
                  </a:lnTo>
                  <a:lnTo>
                    <a:pt x="1847596" y="696849"/>
                  </a:lnTo>
                  <a:lnTo>
                    <a:pt x="1877542" y="689305"/>
                  </a:lnTo>
                  <a:lnTo>
                    <a:pt x="1888972" y="689305"/>
                  </a:lnTo>
                  <a:lnTo>
                    <a:pt x="1929180" y="708075"/>
                  </a:lnTo>
                  <a:lnTo>
                    <a:pt x="1940052" y="721931"/>
                  </a:lnTo>
                  <a:lnTo>
                    <a:pt x="1944357" y="727367"/>
                  </a:lnTo>
                  <a:lnTo>
                    <a:pt x="2023160" y="701713"/>
                  </a:lnTo>
                  <a:lnTo>
                    <a:pt x="2024672" y="699973"/>
                  </a:lnTo>
                  <a:lnTo>
                    <a:pt x="2024672" y="695629"/>
                  </a:lnTo>
                  <a:lnTo>
                    <a:pt x="2001939" y="663003"/>
                  </a:lnTo>
                  <a:lnTo>
                    <a:pt x="1957298" y="632917"/>
                  </a:lnTo>
                  <a:lnTo>
                    <a:pt x="1913839" y="622173"/>
                  </a:lnTo>
                  <a:lnTo>
                    <a:pt x="1888972" y="620826"/>
                  </a:lnTo>
                  <a:lnTo>
                    <a:pt x="1877542" y="620826"/>
                  </a:lnTo>
                  <a:lnTo>
                    <a:pt x="1832737" y="625398"/>
                  </a:lnTo>
                  <a:lnTo>
                    <a:pt x="1794916" y="638924"/>
                  </a:lnTo>
                  <a:lnTo>
                    <a:pt x="1758327" y="669251"/>
                  </a:lnTo>
                  <a:lnTo>
                    <a:pt x="1738325" y="711415"/>
                  </a:lnTo>
                  <a:lnTo>
                    <a:pt x="1735759" y="736282"/>
                  </a:lnTo>
                  <a:lnTo>
                    <a:pt x="1736255" y="747991"/>
                  </a:lnTo>
                  <a:lnTo>
                    <a:pt x="1748243" y="787615"/>
                  </a:lnTo>
                  <a:lnTo>
                    <a:pt x="1776234" y="818870"/>
                  </a:lnTo>
                  <a:lnTo>
                    <a:pt x="1819694" y="845439"/>
                  </a:lnTo>
                  <a:lnTo>
                    <a:pt x="1903171" y="882002"/>
                  </a:lnTo>
                  <a:lnTo>
                    <a:pt x="1909927" y="885291"/>
                  </a:lnTo>
                  <a:lnTo>
                    <a:pt x="1941957" y="914082"/>
                  </a:lnTo>
                  <a:lnTo>
                    <a:pt x="1943862" y="921181"/>
                  </a:lnTo>
                  <a:lnTo>
                    <a:pt x="1943862" y="929411"/>
                  </a:lnTo>
                  <a:lnTo>
                    <a:pt x="1918919" y="968679"/>
                  </a:lnTo>
                  <a:lnTo>
                    <a:pt x="1888972" y="976376"/>
                  </a:lnTo>
                  <a:lnTo>
                    <a:pt x="1858479" y="976376"/>
                  </a:lnTo>
                  <a:lnTo>
                    <a:pt x="1821319" y="962367"/>
                  </a:lnTo>
                  <a:lnTo>
                    <a:pt x="1803590" y="934961"/>
                  </a:lnTo>
                  <a:lnTo>
                    <a:pt x="1801558" y="933348"/>
                  </a:lnTo>
                  <a:lnTo>
                    <a:pt x="1797507" y="933348"/>
                  </a:lnTo>
                  <a:lnTo>
                    <a:pt x="1796211" y="933551"/>
                  </a:lnTo>
                  <a:lnTo>
                    <a:pt x="1725828" y="963358"/>
                  </a:lnTo>
                  <a:lnTo>
                    <a:pt x="1724291" y="964857"/>
                  </a:lnTo>
                  <a:lnTo>
                    <a:pt x="1724291" y="970089"/>
                  </a:lnTo>
                  <a:lnTo>
                    <a:pt x="1750529" y="1006017"/>
                  </a:lnTo>
                  <a:lnTo>
                    <a:pt x="1801291" y="1037234"/>
                  </a:lnTo>
                  <a:lnTo>
                    <a:pt x="1858479" y="1044892"/>
                  </a:lnTo>
                  <a:lnTo>
                    <a:pt x="1888972" y="1044892"/>
                  </a:lnTo>
                  <a:lnTo>
                    <a:pt x="1933803" y="1040130"/>
                  </a:lnTo>
                  <a:lnTo>
                    <a:pt x="1971687" y="1026299"/>
                  </a:lnTo>
                  <a:lnTo>
                    <a:pt x="2008759" y="996378"/>
                  </a:lnTo>
                  <a:lnTo>
                    <a:pt x="2028304" y="954303"/>
                  </a:lnTo>
                  <a:lnTo>
                    <a:pt x="2030158" y="942162"/>
                  </a:lnTo>
                  <a:lnTo>
                    <a:pt x="2030780" y="929411"/>
                  </a:lnTo>
                  <a:close/>
                </a:path>
                <a:path w="4433569" h="2413000">
                  <a:moveTo>
                    <a:pt x="3830548" y="800442"/>
                  </a:moveTo>
                  <a:lnTo>
                    <a:pt x="3541369" y="812419"/>
                  </a:lnTo>
                  <a:lnTo>
                    <a:pt x="3159963" y="1508709"/>
                  </a:lnTo>
                  <a:lnTo>
                    <a:pt x="3453434" y="1501419"/>
                  </a:lnTo>
                  <a:lnTo>
                    <a:pt x="3830548" y="800442"/>
                  </a:lnTo>
                  <a:close/>
                </a:path>
                <a:path w="4433569" h="2413000">
                  <a:moveTo>
                    <a:pt x="4432986" y="1154557"/>
                  </a:moveTo>
                  <a:lnTo>
                    <a:pt x="4431919" y="1101559"/>
                  </a:lnTo>
                  <a:lnTo>
                    <a:pt x="4428756" y="1049731"/>
                  </a:lnTo>
                  <a:lnTo>
                    <a:pt x="4423486" y="998575"/>
                  </a:lnTo>
                  <a:lnTo>
                    <a:pt x="4416171" y="948321"/>
                  </a:lnTo>
                  <a:lnTo>
                    <a:pt x="4406798" y="899045"/>
                  </a:lnTo>
                  <a:lnTo>
                    <a:pt x="4395406" y="850811"/>
                  </a:lnTo>
                  <a:lnTo>
                    <a:pt x="4382033" y="803668"/>
                  </a:lnTo>
                  <a:lnTo>
                    <a:pt x="4366679" y="757682"/>
                  </a:lnTo>
                  <a:lnTo>
                    <a:pt x="4349369" y="712901"/>
                  </a:lnTo>
                  <a:lnTo>
                    <a:pt x="4330141" y="669404"/>
                  </a:lnTo>
                  <a:lnTo>
                    <a:pt x="4309008" y="627240"/>
                  </a:lnTo>
                  <a:lnTo>
                    <a:pt x="4285996" y="586460"/>
                  </a:lnTo>
                  <a:lnTo>
                    <a:pt x="4261129" y="547141"/>
                  </a:lnTo>
                  <a:lnTo>
                    <a:pt x="4234421" y="509333"/>
                  </a:lnTo>
                  <a:lnTo>
                    <a:pt x="4205909" y="473100"/>
                  </a:lnTo>
                  <a:lnTo>
                    <a:pt x="4178566" y="441909"/>
                  </a:lnTo>
                  <a:lnTo>
                    <a:pt x="4178566" y="1154557"/>
                  </a:lnTo>
                  <a:lnTo>
                    <a:pt x="4177334" y="1201191"/>
                  </a:lnTo>
                  <a:lnTo>
                    <a:pt x="4173664" y="1246949"/>
                  </a:lnTo>
                  <a:lnTo>
                    <a:pt x="4167555" y="1291780"/>
                  </a:lnTo>
                  <a:lnTo>
                    <a:pt x="4159046" y="1335595"/>
                  </a:lnTo>
                  <a:lnTo>
                    <a:pt x="4148124" y="1378356"/>
                  </a:lnTo>
                  <a:lnTo>
                    <a:pt x="4134828" y="1419974"/>
                  </a:lnTo>
                  <a:lnTo>
                    <a:pt x="4119181" y="1460385"/>
                  </a:lnTo>
                  <a:lnTo>
                    <a:pt x="4101173" y="1499527"/>
                  </a:lnTo>
                  <a:lnTo>
                    <a:pt x="4080840" y="1537322"/>
                  </a:lnTo>
                  <a:lnTo>
                    <a:pt x="4058196" y="1573733"/>
                  </a:lnTo>
                  <a:lnTo>
                    <a:pt x="4033253" y="1608658"/>
                  </a:lnTo>
                  <a:lnTo>
                    <a:pt x="4006024" y="1642046"/>
                  </a:lnTo>
                  <a:lnTo>
                    <a:pt x="3976547" y="1673834"/>
                  </a:lnTo>
                  <a:lnTo>
                    <a:pt x="3944810" y="1703959"/>
                  </a:lnTo>
                  <a:lnTo>
                    <a:pt x="3910850" y="1732330"/>
                  </a:lnTo>
                  <a:lnTo>
                    <a:pt x="3874681" y="1758911"/>
                  </a:lnTo>
                  <a:lnTo>
                    <a:pt x="3836314" y="1783613"/>
                  </a:lnTo>
                  <a:lnTo>
                    <a:pt x="3795776" y="1806371"/>
                  </a:lnTo>
                  <a:lnTo>
                    <a:pt x="3753066" y="1827136"/>
                  </a:lnTo>
                  <a:lnTo>
                    <a:pt x="3708209" y="1845830"/>
                  </a:lnTo>
                  <a:lnTo>
                    <a:pt x="3661219" y="1862378"/>
                  </a:lnTo>
                  <a:lnTo>
                    <a:pt x="3612121" y="1876717"/>
                  </a:lnTo>
                  <a:lnTo>
                    <a:pt x="3560927" y="1888794"/>
                  </a:lnTo>
                  <a:lnTo>
                    <a:pt x="3507663" y="1898535"/>
                  </a:lnTo>
                  <a:lnTo>
                    <a:pt x="3452330" y="1905863"/>
                  </a:lnTo>
                  <a:lnTo>
                    <a:pt x="3394951" y="1910715"/>
                  </a:lnTo>
                  <a:lnTo>
                    <a:pt x="2959963" y="1905508"/>
                  </a:lnTo>
                  <a:lnTo>
                    <a:pt x="2959963" y="1271549"/>
                  </a:lnTo>
                  <a:lnTo>
                    <a:pt x="3368535" y="544398"/>
                  </a:lnTo>
                  <a:lnTo>
                    <a:pt x="2959963" y="544398"/>
                  </a:lnTo>
                  <a:lnTo>
                    <a:pt x="2959963" y="397446"/>
                  </a:lnTo>
                  <a:lnTo>
                    <a:pt x="3270427" y="397446"/>
                  </a:lnTo>
                  <a:lnTo>
                    <a:pt x="3401161" y="398399"/>
                  </a:lnTo>
                  <a:lnTo>
                    <a:pt x="3465372" y="398373"/>
                  </a:lnTo>
                  <a:lnTo>
                    <a:pt x="3516325" y="400786"/>
                  </a:lnTo>
                  <a:lnTo>
                    <a:pt x="3570859" y="406412"/>
                  </a:lnTo>
                  <a:lnTo>
                    <a:pt x="3623322" y="414972"/>
                  </a:lnTo>
                  <a:lnTo>
                    <a:pt x="3673716" y="426466"/>
                  </a:lnTo>
                  <a:lnTo>
                    <a:pt x="3721989" y="440867"/>
                  </a:lnTo>
                  <a:lnTo>
                    <a:pt x="3768140" y="458190"/>
                  </a:lnTo>
                  <a:lnTo>
                    <a:pt x="3812133" y="478396"/>
                  </a:lnTo>
                  <a:lnTo>
                    <a:pt x="3853942" y="501484"/>
                  </a:lnTo>
                  <a:lnTo>
                    <a:pt x="3893566" y="527456"/>
                  </a:lnTo>
                  <a:lnTo>
                    <a:pt x="3930967" y="556285"/>
                  </a:lnTo>
                  <a:lnTo>
                    <a:pt x="3966121" y="587971"/>
                  </a:lnTo>
                  <a:lnTo>
                    <a:pt x="3996639" y="619912"/>
                  </a:lnTo>
                  <a:lnTo>
                    <a:pt x="4024934" y="654164"/>
                  </a:lnTo>
                  <a:lnTo>
                    <a:pt x="4050957" y="690638"/>
                  </a:lnTo>
                  <a:lnTo>
                    <a:pt x="4074693" y="729208"/>
                  </a:lnTo>
                  <a:lnTo>
                    <a:pt x="4096093" y="769785"/>
                  </a:lnTo>
                  <a:lnTo>
                    <a:pt x="4115104" y="812266"/>
                  </a:lnTo>
                  <a:lnTo>
                    <a:pt x="4131716" y="856564"/>
                  </a:lnTo>
                  <a:lnTo>
                    <a:pt x="4145877" y="902563"/>
                  </a:lnTo>
                  <a:lnTo>
                    <a:pt x="4157548" y="950163"/>
                  </a:lnTo>
                  <a:lnTo>
                    <a:pt x="4166679" y="999261"/>
                  </a:lnTo>
                  <a:lnTo>
                    <a:pt x="4173258" y="1049756"/>
                  </a:lnTo>
                  <a:lnTo>
                    <a:pt x="4177246" y="1101737"/>
                  </a:lnTo>
                  <a:lnTo>
                    <a:pt x="4178566" y="1154557"/>
                  </a:lnTo>
                  <a:lnTo>
                    <a:pt x="4178566" y="441909"/>
                  </a:lnTo>
                  <a:lnTo>
                    <a:pt x="4175595" y="438505"/>
                  </a:lnTo>
                  <a:lnTo>
                    <a:pt x="4143527" y="405599"/>
                  </a:lnTo>
                  <a:lnTo>
                    <a:pt x="4135399" y="398106"/>
                  </a:lnTo>
                  <a:lnTo>
                    <a:pt x="4134675" y="397446"/>
                  </a:lnTo>
                  <a:lnTo>
                    <a:pt x="4108920" y="373735"/>
                  </a:lnTo>
                  <a:lnTo>
                    <a:pt x="4072686" y="343877"/>
                  </a:lnTo>
                  <a:lnTo>
                    <a:pt x="4034866" y="316039"/>
                  </a:lnTo>
                  <a:lnTo>
                    <a:pt x="3995496" y="290220"/>
                  </a:lnTo>
                  <a:lnTo>
                    <a:pt x="3954602" y="266446"/>
                  </a:lnTo>
                  <a:lnTo>
                    <a:pt x="3912247" y="244729"/>
                  </a:lnTo>
                  <a:lnTo>
                    <a:pt x="3868458" y="225082"/>
                  </a:lnTo>
                  <a:lnTo>
                    <a:pt x="3823258" y="207530"/>
                  </a:lnTo>
                  <a:lnTo>
                    <a:pt x="3776700" y="192062"/>
                  </a:lnTo>
                  <a:lnTo>
                    <a:pt x="3728821" y="178701"/>
                  </a:lnTo>
                  <a:lnTo>
                    <a:pt x="3679660" y="167474"/>
                  </a:lnTo>
                  <a:lnTo>
                    <a:pt x="3629253" y="158381"/>
                  </a:lnTo>
                  <a:lnTo>
                    <a:pt x="3577640" y="151434"/>
                  </a:lnTo>
                  <a:lnTo>
                    <a:pt x="3524859" y="146659"/>
                  </a:lnTo>
                  <a:lnTo>
                    <a:pt x="3435108" y="143027"/>
                  </a:lnTo>
                  <a:lnTo>
                    <a:pt x="2705544" y="146850"/>
                  </a:lnTo>
                  <a:lnTo>
                    <a:pt x="2705544" y="975918"/>
                  </a:lnTo>
                  <a:lnTo>
                    <a:pt x="2303475" y="1679943"/>
                  </a:lnTo>
                  <a:lnTo>
                    <a:pt x="2705544" y="1679943"/>
                  </a:lnTo>
                  <a:lnTo>
                    <a:pt x="2705544" y="2150580"/>
                  </a:lnTo>
                  <a:lnTo>
                    <a:pt x="3461054" y="2148916"/>
                  </a:lnTo>
                  <a:lnTo>
                    <a:pt x="3516896" y="2144509"/>
                  </a:lnTo>
                  <a:lnTo>
                    <a:pt x="3571227" y="2137867"/>
                  </a:lnTo>
                  <a:lnTo>
                    <a:pt x="3624021" y="2129040"/>
                  </a:lnTo>
                  <a:lnTo>
                    <a:pt x="3675265" y="2118093"/>
                  </a:lnTo>
                  <a:lnTo>
                    <a:pt x="3724960" y="2105088"/>
                  </a:lnTo>
                  <a:lnTo>
                    <a:pt x="3773093" y="2090102"/>
                  </a:lnTo>
                  <a:lnTo>
                    <a:pt x="3819639" y="2073160"/>
                  </a:lnTo>
                  <a:lnTo>
                    <a:pt x="3864584" y="2054364"/>
                  </a:lnTo>
                  <a:lnTo>
                    <a:pt x="3907929" y="2033739"/>
                  </a:lnTo>
                  <a:lnTo>
                    <a:pt x="3949649" y="2011375"/>
                  </a:lnTo>
                  <a:lnTo>
                    <a:pt x="3989743" y="1987321"/>
                  </a:lnTo>
                  <a:lnTo>
                    <a:pt x="4028186" y="1961642"/>
                  </a:lnTo>
                  <a:lnTo>
                    <a:pt x="4064978" y="1934387"/>
                  </a:lnTo>
                  <a:lnTo>
                    <a:pt x="4100093" y="1905622"/>
                  </a:lnTo>
                  <a:lnTo>
                    <a:pt x="4133519" y="1875421"/>
                  </a:lnTo>
                  <a:lnTo>
                    <a:pt x="4165257" y="1843836"/>
                  </a:lnTo>
                  <a:lnTo>
                    <a:pt x="4195292" y="1810931"/>
                  </a:lnTo>
                  <a:lnTo>
                    <a:pt x="4223601" y="1776768"/>
                  </a:lnTo>
                  <a:lnTo>
                    <a:pt x="4250169" y="1741398"/>
                  </a:lnTo>
                  <a:lnTo>
                    <a:pt x="4274998" y="1704886"/>
                  </a:lnTo>
                  <a:lnTo>
                    <a:pt x="4298061" y="1667306"/>
                  </a:lnTo>
                  <a:lnTo>
                    <a:pt x="4319359" y="1628698"/>
                  </a:lnTo>
                  <a:lnTo>
                    <a:pt x="4338866" y="1589151"/>
                  </a:lnTo>
                  <a:lnTo>
                    <a:pt x="4356582" y="1548701"/>
                  </a:lnTo>
                  <a:lnTo>
                    <a:pt x="4372483" y="1507426"/>
                  </a:lnTo>
                  <a:lnTo>
                    <a:pt x="4386554" y="1465364"/>
                  </a:lnTo>
                  <a:lnTo>
                    <a:pt x="4398797" y="1422603"/>
                  </a:lnTo>
                  <a:lnTo>
                    <a:pt x="4409198" y="1379194"/>
                  </a:lnTo>
                  <a:lnTo>
                    <a:pt x="4417733" y="1335201"/>
                  </a:lnTo>
                  <a:lnTo>
                    <a:pt x="4424388" y="1290675"/>
                  </a:lnTo>
                  <a:lnTo>
                    <a:pt x="4429163" y="1245679"/>
                  </a:lnTo>
                  <a:lnTo>
                    <a:pt x="4432033" y="1200289"/>
                  </a:lnTo>
                  <a:lnTo>
                    <a:pt x="4432986" y="1154557"/>
                  </a:lnTo>
                  <a:close/>
                </a:path>
              </a:pathLst>
            </a:custGeom>
            <a:solidFill>
              <a:srgbClr val="FFFFFF"/>
            </a:solidFill>
          </p:spPr>
          <p:txBody>
            <a:bodyPr wrap="square" lIns="0" tIns="0" rIns="0" bIns="0" rtlCol="0"/>
            <a:lstStyle/>
            <a:p>
              <a:endParaRPr/>
            </a:p>
          </p:txBody>
        </p:sp>
      </p:grpSp>
      <p:sp>
        <p:nvSpPr>
          <p:cNvPr id="11" name="Content Placeholder 2"/>
          <p:cNvSpPr txBox="1">
            <a:spLocks/>
          </p:cNvSpPr>
          <p:nvPr/>
        </p:nvSpPr>
        <p:spPr>
          <a:xfrm>
            <a:off x="816428" y="4511675"/>
            <a:ext cx="9443402" cy="4052328"/>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50000"/>
              </a:lnSpc>
            </a:pPr>
            <a:r>
              <a:rPr lang="en-US" sz="3600" b="1" dirty="0">
                <a:solidFill>
                  <a:srgbClr val="2431DB"/>
                </a:solidFill>
                <a:latin typeface="Roboto"/>
              </a:rPr>
              <a:t>4.1 </a:t>
            </a:r>
            <a:r>
              <a:rPr lang="en-US" sz="3600" dirty="0">
                <a:solidFill>
                  <a:srgbClr val="2431DB"/>
                </a:solidFill>
                <a:latin typeface="Roboto"/>
              </a:rPr>
              <a:t>Circular Fashion</a:t>
            </a:r>
          </a:p>
          <a:p>
            <a:pPr>
              <a:lnSpc>
                <a:spcPct val="150000"/>
              </a:lnSpc>
            </a:pPr>
            <a:r>
              <a:rPr lang="en-US" sz="3600" b="1" dirty="0">
                <a:solidFill>
                  <a:srgbClr val="2431DB"/>
                </a:solidFill>
                <a:latin typeface="Roboto"/>
              </a:rPr>
              <a:t>4.2</a:t>
            </a:r>
            <a:r>
              <a:rPr lang="en-US" sz="3600" dirty="0">
                <a:solidFill>
                  <a:srgbClr val="2431DB"/>
                </a:solidFill>
                <a:latin typeface="Roboto"/>
              </a:rPr>
              <a:t> Fundamentals of Circular Economy.</a:t>
            </a:r>
          </a:p>
          <a:p>
            <a:pPr>
              <a:lnSpc>
                <a:spcPct val="150000"/>
              </a:lnSpc>
            </a:pPr>
            <a:r>
              <a:rPr lang="en-US" sz="3600" b="1" dirty="0">
                <a:solidFill>
                  <a:srgbClr val="2431DB"/>
                </a:solidFill>
                <a:latin typeface="Roboto"/>
              </a:rPr>
              <a:t>4.3</a:t>
            </a:r>
            <a:r>
              <a:rPr lang="en-US" sz="3600" dirty="0">
                <a:solidFill>
                  <a:srgbClr val="2431DB"/>
                </a:solidFill>
                <a:latin typeface="Roboto"/>
              </a:rPr>
              <a:t> Closed-loop systems.</a:t>
            </a:r>
          </a:p>
          <a:p>
            <a:pPr>
              <a:lnSpc>
                <a:spcPct val="150000"/>
              </a:lnSpc>
            </a:pPr>
            <a:r>
              <a:rPr lang="en-US" sz="3600" b="1" dirty="0">
                <a:solidFill>
                  <a:srgbClr val="2431DB"/>
                </a:solidFill>
                <a:latin typeface="Roboto"/>
              </a:rPr>
              <a:t>4.4</a:t>
            </a:r>
            <a:r>
              <a:rPr lang="en-US" sz="3600" dirty="0">
                <a:solidFill>
                  <a:srgbClr val="2431DB"/>
                </a:solidFill>
                <a:latin typeface="Roboto"/>
              </a:rPr>
              <a:t> Designing for Durable and Adaptable Clothing.</a:t>
            </a:r>
          </a:p>
        </p:txBody>
      </p:sp>
      <p:sp>
        <p:nvSpPr>
          <p:cNvPr id="12" name="Title 7">
            <a:extLst>
              <a:ext uri="{FF2B5EF4-FFF2-40B4-BE49-F238E27FC236}">
                <a16:creationId xmlns:a16="http://schemas.microsoft.com/office/drawing/2014/main" id="{6DAB6A09-7F68-41E6-A54F-75C165001A34}"/>
              </a:ext>
            </a:extLst>
          </p:cNvPr>
          <p:cNvSpPr>
            <a:spLocks noGrp="1"/>
          </p:cNvSpPr>
          <p:nvPr>
            <p:ph type="title"/>
          </p:nvPr>
        </p:nvSpPr>
        <p:spPr>
          <a:xfrm>
            <a:off x="816428" y="1082675"/>
            <a:ext cx="9887857" cy="4801314"/>
          </a:xfrm>
          <a:prstGeom prst="rect">
            <a:avLst/>
          </a:prstGeom>
        </p:spPr>
        <p:txBody>
          <a:bodyPr wrap="square">
            <a:spAutoFit/>
          </a:bodyPr>
          <a:lstStyle/>
          <a:p>
            <a:pPr rtl="0">
              <a:spcBef>
                <a:spcPts val="0"/>
              </a:spcBef>
              <a:spcAft>
                <a:spcPts val="0"/>
              </a:spcAft>
            </a:pPr>
            <a:r>
              <a:rPr lang="en-US" sz="5400" b="1" dirty="0">
                <a:solidFill>
                  <a:srgbClr val="2330DC"/>
                </a:solidFill>
                <a:latin typeface="Roboto"/>
              </a:rPr>
              <a:t>Sustainable Fashion Design</a:t>
            </a:r>
            <a:endParaRPr lang="en-US" sz="5400" b="1" dirty="0">
              <a:effectLst/>
            </a:endParaRPr>
          </a:p>
          <a:p>
            <a:pPr rtl="0">
              <a:spcBef>
                <a:spcPts val="0"/>
              </a:spcBef>
              <a:spcAft>
                <a:spcPts val="0"/>
              </a:spcAft>
            </a:pPr>
            <a:br>
              <a:rPr lang="en-US" sz="5400" b="0" dirty="0">
                <a:effectLst/>
              </a:rPr>
            </a:br>
            <a:r>
              <a:rPr lang="en-US" sz="4800" b="0" i="0" u="none" strike="noStrike" dirty="0">
                <a:solidFill>
                  <a:srgbClr val="2330DC"/>
                </a:solidFill>
                <a:effectLst/>
                <a:latin typeface="Roboto"/>
              </a:rPr>
              <a:t>Module </a:t>
            </a:r>
            <a:r>
              <a:rPr lang="en-US" sz="4800" dirty="0">
                <a:solidFill>
                  <a:srgbClr val="2330DC"/>
                </a:solidFill>
              </a:rPr>
              <a:t>4: Circular Fashion Designing for Longevity and Reuse</a:t>
            </a:r>
            <a:endParaRPr lang="en-US" sz="4800" b="0" dirty="0">
              <a:effectLst/>
            </a:endParaRPr>
          </a:p>
          <a:p>
            <a:br>
              <a:rPr lang="en-US" sz="5400" b="0" dirty="0">
                <a:effectLst/>
              </a:rPr>
            </a:br>
            <a:endParaRPr lang="en-US" sz="5400" dirty="0"/>
          </a:p>
        </p:txBody>
      </p:sp>
      <p:pic>
        <p:nvPicPr>
          <p:cNvPr id="8" name="939AF575-6AF6-4BB3-9126-7EC897DBCBA2" descr="279A45AE-D265-492E-93B7-E685D366C955">
            <a:extLst>
              <a:ext uri="{FF2B5EF4-FFF2-40B4-BE49-F238E27FC236}">
                <a16:creationId xmlns:a16="http://schemas.microsoft.com/office/drawing/2014/main" id="{3DAA7DB4-A310-48B5-BA99-4443BFD960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022" y="9859582"/>
            <a:ext cx="3889950" cy="82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A6DDF7C-8C8D-44DA-A704-C7468911C63B}"/>
              </a:ext>
            </a:extLst>
          </p:cNvPr>
          <p:cNvSpPr/>
          <p:nvPr/>
        </p:nvSpPr>
        <p:spPr>
          <a:xfrm>
            <a:off x="587828" y="9236075"/>
            <a:ext cx="5104667" cy="923330"/>
          </a:xfrm>
          <a:prstGeom prst="rect">
            <a:avLst/>
          </a:prstGeom>
        </p:spPr>
        <p:txBody>
          <a:bodyPr wrap="square">
            <a:spAutoFit/>
          </a:bodyPr>
          <a:lstStyle/>
          <a:p>
            <a:pPr rtl="0">
              <a:spcBef>
                <a:spcPts val="0"/>
              </a:spcBef>
              <a:spcAft>
                <a:spcPts val="0"/>
              </a:spcAft>
            </a:pPr>
            <a:r>
              <a:rPr lang="en-US" sz="1800" b="1" i="0" u="none" strike="noStrike" dirty="0">
                <a:solidFill>
                  <a:srgbClr val="2330DC"/>
                </a:solidFill>
                <a:effectLst/>
                <a:latin typeface="Roboto"/>
              </a:rPr>
              <a:t>2023-1-CY01-KA220-HED-000160668</a:t>
            </a:r>
            <a:endParaRPr lang="en-US" b="0" dirty="0">
              <a:effectLst/>
            </a:endParaRPr>
          </a:p>
          <a:p>
            <a:br>
              <a:rPr lang="en-US" b="0" dirty="0">
                <a:effectLst/>
              </a:rPr>
            </a:br>
            <a:endParaRPr lang="en-US" dirty="0"/>
          </a:p>
        </p:txBody>
      </p:sp>
      <p:pic>
        <p:nvPicPr>
          <p:cNvPr id="10" name="Picture 4" descr="https://lh7-rt.googleusercontent.com/slidesz/AGV_vUffSp5bllk2jB8Mwq76zoIQ01fRSpNs5_DCTPNm8ODP69441V8lnW5q8JnDzOQlirFxu4dIlzQ4TuqNLqYCzr04LLPcCsNuS9lfYxSbmVPpkzigG5QocTgeoNODXiJs8x3zSDDKudw59XMQOipYEl8=s2048?key=9qSaRybv1hlA63CeB85maj2S">
            <a:extLst>
              <a:ext uri="{FF2B5EF4-FFF2-40B4-BE49-F238E27FC236}">
                <a16:creationId xmlns:a16="http://schemas.microsoft.com/office/drawing/2014/main" id="{7E9780DA-F03B-4945-89AB-F5232D7661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5650" y="9769475"/>
            <a:ext cx="3025321" cy="10809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44BAE07-2443-4832-B9F9-B5EFE8427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6050" y="9769475"/>
            <a:ext cx="2923491" cy="106773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131317897"/>
              </p:ext>
            </p:extLst>
          </p:nvPr>
        </p:nvGraphicFramePr>
        <p:xfrm>
          <a:off x="1365250" y="2911475"/>
          <a:ext cx="17678400" cy="4692213"/>
        </p:xfrm>
        <a:graphic>
          <a:graphicData uri="http://schemas.openxmlformats.org/drawingml/2006/table">
            <a:tbl>
              <a:tblPr firstRow="1" bandRow="1">
                <a:tableStyleId>{616DA210-FB5B-4158-B5E0-FEB733F419BA}</a:tableStyleId>
              </a:tblPr>
              <a:tblGrid>
                <a:gridCol w="5226463">
                  <a:extLst>
                    <a:ext uri="{9D8B030D-6E8A-4147-A177-3AD203B41FA5}">
                      <a16:colId xmlns:a16="http://schemas.microsoft.com/office/drawing/2014/main" val="2447776456"/>
                    </a:ext>
                  </a:extLst>
                </a:gridCol>
                <a:gridCol w="12451937">
                  <a:extLst>
                    <a:ext uri="{9D8B030D-6E8A-4147-A177-3AD203B41FA5}">
                      <a16:colId xmlns:a16="http://schemas.microsoft.com/office/drawing/2014/main" val="470192820"/>
                    </a:ext>
                  </a:extLst>
                </a:gridCol>
              </a:tblGrid>
              <a:tr h="2286000">
                <a:tc rowSpan="2">
                  <a:txBody>
                    <a:bodyPr/>
                    <a:lstStyle/>
                    <a:p>
                      <a:endParaRPr lang="en-US" sz="3600" b="0" dirty="0">
                        <a:solidFill>
                          <a:srgbClr val="FDA800"/>
                        </a:solidFill>
                        <a:latin typeface="Roboto"/>
                      </a:endParaRPr>
                    </a:p>
                    <a:p>
                      <a:endParaRPr lang="en-US" sz="3600" b="0" dirty="0">
                        <a:solidFill>
                          <a:srgbClr val="FDA800"/>
                        </a:solidFill>
                        <a:latin typeface="Roboto"/>
                      </a:endParaRPr>
                    </a:p>
                    <a:p>
                      <a:endParaRPr lang="en-US" sz="3600" b="0" dirty="0">
                        <a:solidFill>
                          <a:srgbClr val="FDA800"/>
                        </a:solidFill>
                        <a:latin typeface="Roboto"/>
                      </a:endParaRPr>
                    </a:p>
                    <a:p>
                      <a:pPr algn="ctr"/>
                      <a:r>
                        <a:rPr lang="en-US" sz="3600" b="1" dirty="0">
                          <a:solidFill>
                            <a:srgbClr val="FDA800"/>
                          </a:solidFill>
                          <a:latin typeface="Roboto"/>
                        </a:rPr>
                        <a:t>9.</a:t>
                      </a:r>
                      <a:r>
                        <a:rPr lang="en-US" sz="3600" b="1" baseline="0" dirty="0">
                          <a:solidFill>
                            <a:srgbClr val="FDA800"/>
                          </a:solidFill>
                          <a:latin typeface="Roboto"/>
                        </a:rPr>
                        <a:t> Circularity Metrics &amp; Accountability</a:t>
                      </a:r>
                      <a:endParaRPr lang="en-US" sz="3600" b="1" dirty="0">
                        <a:solidFill>
                          <a:srgbClr val="FDA800"/>
                        </a:solidFill>
                        <a:latin typeface="Roboto"/>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Companies must track key indicators like material use, recyclability, carbon footprint, and water consumption, and set clear targets for circularity.</a:t>
                      </a: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b="0" dirty="0">
                        <a:solidFill>
                          <a:srgbClr val="2431DB"/>
                        </a:solidFill>
                        <a:effectLst/>
                        <a:latin typeface="Roboto"/>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6126590"/>
                  </a:ext>
                </a:extLst>
              </a:tr>
              <a:tr h="2406213">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0" dirty="0">
                          <a:solidFill>
                            <a:srgbClr val="2431DB"/>
                          </a:solidFill>
                          <a:effectLst/>
                          <a:latin typeface="Roboto"/>
                          <a:ea typeface="+mn-ea"/>
                          <a:cs typeface="+mn-cs"/>
                        </a:rPr>
                        <a:t>Brands are responsible not only for the sale of their garments but also for their end-of-life management, promoting a full lifecycle approach.</a:t>
                      </a: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b="0" dirty="0">
                        <a:solidFill>
                          <a:srgbClr val="2431DB"/>
                        </a:solidFill>
                        <a:effectLst/>
                        <a:latin typeface="Roboto"/>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1837431"/>
                  </a:ext>
                </a:extLst>
              </a:tr>
            </a:tbl>
          </a:graphicData>
        </a:graphic>
      </p:graphicFrame>
    </p:spTree>
    <p:extLst>
      <p:ext uri="{BB962C8B-B14F-4D97-AF65-F5344CB8AC3E}">
        <p14:creationId xmlns:p14="http://schemas.microsoft.com/office/powerpoint/2010/main" val="3164190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89050" y="2773713"/>
            <a:ext cx="17581245" cy="7386638"/>
          </a:xfrm>
        </p:spPr>
        <p:txBody>
          <a:bodyPr/>
          <a:lstStyle/>
          <a:p>
            <a:r>
              <a:rPr lang="en-US" sz="3600" dirty="0">
                <a:solidFill>
                  <a:schemeClr val="bg1"/>
                </a:solidFill>
                <a:latin typeface="Roboto"/>
              </a:rPr>
              <a:t>The fundamentals of a circular economy in fashion are grounded in creating systems where </a:t>
            </a:r>
            <a:r>
              <a:rPr lang="en-US" sz="3600" b="1" dirty="0">
                <a:solidFill>
                  <a:schemeClr val="bg1"/>
                </a:solidFill>
                <a:latin typeface="Roboto"/>
              </a:rPr>
              <a:t>resources are continually reused</a:t>
            </a:r>
            <a:r>
              <a:rPr lang="en-US" sz="3600" dirty="0">
                <a:solidFill>
                  <a:schemeClr val="bg1"/>
                </a:solidFill>
                <a:latin typeface="Roboto"/>
              </a:rPr>
              <a:t>, </a:t>
            </a:r>
            <a:r>
              <a:rPr lang="en-US" sz="3600" b="1" dirty="0">
                <a:solidFill>
                  <a:schemeClr val="bg1"/>
                </a:solidFill>
                <a:latin typeface="Roboto"/>
              </a:rPr>
              <a:t>waste is minimized</a:t>
            </a:r>
            <a:r>
              <a:rPr lang="en-US" sz="3600" dirty="0">
                <a:solidFill>
                  <a:schemeClr val="bg1"/>
                </a:solidFill>
                <a:latin typeface="Roboto"/>
              </a:rPr>
              <a:t>, and products are designed for </a:t>
            </a:r>
            <a:r>
              <a:rPr lang="en-US" sz="3600" b="1" dirty="0">
                <a:solidFill>
                  <a:schemeClr val="bg1"/>
                </a:solidFill>
                <a:latin typeface="Roboto"/>
              </a:rPr>
              <a:t>longevity, recyclability, and regenerative benefits</a:t>
            </a:r>
            <a:r>
              <a:rPr lang="en-US" sz="3600" dirty="0">
                <a:solidFill>
                  <a:schemeClr val="bg1"/>
                </a:solidFill>
                <a:latin typeface="Roboto"/>
              </a:rPr>
              <a:t>. It requires innovation, collaboration, and shifting both </a:t>
            </a:r>
            <a:r>
              <a:rPr lang="en-US" sz="3600" b="1" dirty="0">
                <a:solidFill>
                  <a:schemeClr val="bg1"/>
                </a:solidFill>
                <a:latin typeface="Roboto"/>
              </a:rPr>
              <a:t>consumer mindsets</a:t>
            </a:r>
            <a:r>
              <a:rPr lang="en-US" sz="3600" dirty="0">
                <a:solidFill>
                  <a:schemeClr val="bg1"/>
                </a:solidFill>
                <a:latin typeface="Roboto"/>
              </a:rPr>
              <a:t> and </a:t>
            </a:r>
            <a:r>
              <a:rPr lang="en-US" sz="3600" b="1" dirty="0">
                <a:solidFill>
                  <a:schemeClr val="bg1"/>
                </a:solidFill>
                <a:latin typeface="Roboto"/>
              </a:rPr>
              <a:t>business practices</a:t>
            </a:r>
            <a:r>
              <a:rPr lang="en-US" sz="3600" dirty="0">
                <a:solidFill>
                  <a:schemeClr val="bg1"/>
                </a:solidFill>
                <a:latin typeface="Roboto"/>
              </a:rPr>
              <a:t> toward a more sustainable future.</a:t>
            </a:r>
          </a:p>
          <a:p>
            <a:endParaRPr lang="en-US" sz="3600" dirty="0">
              <a:solidFill>
                <a:schemeClr val="bg1"/>
              </a:solidFill>
              <a:latin typeface="Roboto"/>
            </a:endParaRPr>
          </a:p>
          <a:p>
            <a:endParaRPr lang="en-US" sz="3600" dirty="0">
              <a:solidFill>
                <a:schemeClr val="bg1"/>
              </a:solidFill>
              <a:latin typeface="Roboto"/>
            </a:endParaRPr>
          </a:p>
          <a:p>
            <a:endParaRPr lang="en-US" sz="3600" dirty="0">
              <a:solidFill>
                <a:schemeClr val="bg1"/>
              </a:solidFill>
              <a:latin typeface="Roboto"/>
            </a:endParaRPr>
          </a:p>
          <a:p>
            <a:endParaRPr lang="en-US" sz="3600" dirty="0">
              <a:solidFill>
                <a:schemeClr val="bg1"/>
              </a:solidFill>
              <a:latin typeface="Roboto"/>
            </a:endParaRPr>
          </a:p>
          <a:p>
            <a:endParaRPr lang="en-US" sz="3600" dirty="0">
              <a:solidFill>
                <a:schemeClr val="bg1"/>
              </a:solidFill>
              <a:latin typeface="Roboto"/>
            </a:endParaRPr>
          </a:p>
          <a:p>
            <a:r>
              <a:rPr lang="en-US" sz="2800" dirty="0">
                <a:solidFill>
                  <a:srgbClr val="FDA800"/>
                </a:solidFill>
                <a:latin typeface="Roboto"/>
              </a:rPr>
              <a:t>Required reading: </a:t>
            </a:r>
            <a:r>
              <a:rPr lang="en-US" sz="2800" i="1" dirty="0">
                <a:solidFill>
                  <a:srgbClr val="FDA800"/>
                </a:solidFill>
                <a:latin typeface="Roboto"/>
              </a:rPr>
              <a:t>Stella McCartney on Wanting to Make Fashion More Sustainable</a:t>
            </a:r>
          </a:p>
          <a:p>
            <a:r>
              <a:rPr lang="en-US" sz="2800" dirty="0">
                <a:solidFill>
                  <a:srgbClr val="FDA800"/>
                </a:solidFill>
                <a:latin typeface="Roboto"/>
              </a:rPr>
              <a:t>Further reading:  </a:t>
            </a:r>
            <a:r>
              <a:rPr lang="en-US" sz="2800" i="1" dirty="0">
                <a:solidFill>
                  <a:srgbClr val="FDA800"/>
                </a:solidFill>
                <a:latin typeface="Roboto"/>
              </a:rPr>
              <a:t>Redesigning the Future of Fashion</a:t>
            </a:r>
            <a:endParaRPr lang="en-US" sz="2800" dirty="0">
              <a:solidFill>
                <a:srgbClr val="FDA800"/>
              </a:solidFill>
              <a:latin typeface="Roboto"/>
            </a:endParaRPr>
          </a:p>
          <a:p>
            <a:endParaRPr lang="en-US" sz="2800" dirty="0">
              <a:solidFill>
                <a:schemeClr val="bg1"/>
              </a:solidFill>
              <a:latin typeface="Roboto"/>
            </a:endParaRPr>
          </a:p>
          <a:p>
            <a:endParaRPr lang="en-US" sz="3600" dirty="0">
              <a:solidFill>
                <a:schemeClr val="bg1"/>
              </a:solidFill>
              <a:latin typeface="Roboto"/>
            </a:endParaRPr>
          </a:p>
        </p:txBody>
      </p:sp>
    </p:spTree>
    <p:extLst>
      <p:ext uri="{BB962C8B-B14F-4D97-AF65-F5344CB8AC3E}">
        <p14:creationId xmlns:p14="http://schemas.microsoft.com/office/powerpoint/2010/main" val="2479565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B14ED2-CE4C-402E-A0C2-612E20373EDD}"/>
              </a:ext>
            </a:extLst>
          </p:cNvPr>
          <p:cNvSpPr>
            <a:spLocks noGrp="1"/>
          </p:cNvSpPr>
          <p:nvPr>
            <p:ph type="body" idx="1"/>
          </p:nvPr>
        </p:nvSpPr>
        <p:spPr>
          <a:xfrm>
            <a:off x="998855" y="3216275"/>
            <a:ext cx="18093690" cy="6647974"/>
          </a:xfrm>
        </p:spPr>
        <p:txBody>
          <a:bodyPr/>
          <a:lstStyle/>
          <a:p>
            <a:pPr marL="571500" indent="-571500">
              <a:buFont typeface="Arial" panose="020B0604020202020204" pitchFamily="34" charset="0"/>
              <a:buChar char="•"/>
            </a:pPr>
            <a:r>
              <a:rPr lang="en-US" sz="3600" dirty="0">
                <a:solidFill>
                  <a:schemeClr val="bg1"/>
                </a:solidFill>
                <a:latin typeface="Roboto"/>
              </a:rPr>
              <a:t>The EU Strategy for Sustainable and Circular Textiles, does recognize the importance of textile sector, but at the same time it also recognizes the urgent action that is required as the impact on the  environment continues to grow.</a:t>
            </a:r>
          </a:p>
          <a:p>
            <a:pPr marL="571500" indent="-571500">
              <a:buFont typeface="Arial" panose="020B0604020202020204" pitchFamily="34" charset="0"/>
              <a:buChar char="•"/>
            </a:pPr>
            <a:endParaRPr lang="en-US" sz="3600" dirty="0">
              <a:solidFill>
                <a:schemeClr val="bg1"/>
              </a:solidFill>
              <a:latin typeface="Roboto"/>
            </a:endParaRPr>
          </a:p>
          <a:p>
            <a:pPr marL="571500" indent="-571500">
              <a:buFont typeface="Arial" panose="020B0604020202020204" pitchFamily="34" charset="0"/>
              <a:buChar char="•"/>
            </a:pPr>
            <a:r>
              <a:rPr lang="en-US" sz="3600" dirty="0">
                <a:solidFill>
                  <a:schemeClr val="bg1"/>
                </a:solidFill>
                <a:latin typeface="Roboto"/>
              </a:rPr>
              <a:t>The EU Strategy proposes actions that must be implemented in order to change how we produce and consume textiles.</a:t>
            </a:r>
          </a:p>
          <a:p>
            <a:pPr marL="571500" indent="-571500">
              <a:buFont typeface="Arial" panose="020B0604020202020204" pitchFamily="34" charset="0"/>
              <a:buChar char="•"/>
            </a:pPr>
            <a:endParaRPr lang="en-US" sz="3600" dirty="0">
              <a:solidFill>
                <a:schemeClr val="bg1"/>
              </a:solidFill>
              <a:latin typeface="Roboto"/>
            </a:endParaRPr>
          </a:p>
          <a:p>
            <a:pPr marL="571500" indent="-571500">
              <a:buFont typeface="Arial" panose="020B0604020202020204" pitchFamily="34" charset="0"/>
              <a:buChar char="•"/>
            </a:pPr>
            <a:r>
              <a:rPr lang="en-US" sz="3600" i="1" dirty="0">
                <a:solidFill>
                  <a:schemeClr val="bg1"/>
                </a:solidFill>
                <a:latin typeface="Roboto"/>
              </a:rPr>
              <a:t>‘EU consumption of textiles has, on average, the fourth highest impact on the environment and climate change, after food, housing and mobility. It is also the third highest area of consumption for water and land use, and fifth highest for the use of primary raw materials and greenhouse gas emissions.’ </a:t>
            </a:r>
            <a:r>
              <a:rPr lang="en-US" sz="2800" dirty="0">
                <a:solidFill>
                  <a:srgbClr val="FDA800"/>
                </a:solidFill>
                <a:latin typeface="Roboto"/>
              </a:rPr>
              <a:t>(European Commission)</a:t>
            </a:r>
          </a:p>
          <a:p>
            <a:pPr marL="571500" indent="-571500">
              <a:buFont typeface="Arial" panose="020B0604020202020204" pitchFamily="34" charset="0"/>
              <a:buChar char="•"/>
            </a:pPr>
            <a:endParaRPr lang="en-US" sz="3600" dirty="0">
              <a:solidFill>
                <a:schemeClr val="bg1"/>
              </a:solidFill>
              <a:latin typeface="Roboto"/>
            </a:endParaRPr>
          </a:p>
        </p:txBody>
      </p:sp>
      <p:sp>
        <p:nvSpPr>
          <p:cNvPr id="4" name="Title 1">
            <a:extLst>
              <a:ext uri="{FF2B5EF4-FFF2-40B4-BE49-F238E27FC236}">
                <a16:creationId xmlns:a16="http://schemas.microsoft.com/office/drawing/2014/main" id="{8C09E841-AB7A-49F2-A2B3-669447D3639C}"/>
              </a:ext>
            </a:extLst>
          </p:cNvPr>
          <p:cNvSpPr>
            <a:spLocks noGrp="1"/>
          </p:cNvSpPr>
          <p:nvPr>
            <p:ph type="title"/>
          </p:nvPr>
        </p:nvSpPr>
        <p:spPr>
          <a:xfrm>
            <a:off x="1005205" y="1232690"/>
            <a:ext cx="16643350" cy="830997"/>
          </a:xfrm>
        </p:spPr>
        <p:txBody>
          <a:bodyPr/>
          <a:lstStyle/>
          <a:p>
            <a:r>
              <a:rPr lang="en-US" sz="5400" dirty="0">
                <a:solidFill>
                  <a:schemeClr val="bg1"/>
                </a:solidFill>
              </a:rPr>
              <a:t>The EU Strategy for Sustainable and Circular Textiles</a:t>
            </a:r>
          </a:p>
        </p:txBody>
      </p:sp>
    </p:spTree>
    <p:extLst>
      <p:ext uri="{BB962C8B-B14F-4D97-AF65-F5344CB8AC3E}">
        <p14:creationId xmlns:p14="http://schemas.microsoft.com/office/powerpoint/2010/main" val="1975294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EF2A76-A6E7-44BC-B063-E9D6F63ED2F8}"/>
              </a:ext>
            </a:extLst>
          </p:cNvPr>
          <p:cNvSpPr>
            <a:spLocks noGrp="1"/>
          </p:cNvSpPr>
          <p:nvPr>
            <p:ph type="subTitle" idx="4"/>
          </p:nvPr>
        </p:nvSpPr>
        <p:spPr>
          <a:xfrm>
            <a:off x="1212850" y="1158875"/>
            <a:ext cx="17145000" cy="10649069"/>
          </a:xfrm>
        </p:spPr>
        <p:txBody>
          <a:bodyPr/>
          <a:lstStyle/>
          <a:p>
            <a:r>
              <a:rPr lang="en-US" sz="3600" b="1" dirty="0">
                <a:solidFill>
                  <a:srgbClr val="2431DB"/>
                </a:solidFill>
                <a:latin typeface="Roboto"/>
              </a:rPr>
              <a:t>THE EU OBJECTIVES </a:t>
            </a:r>
          </a:p>
          <a:p>
            <a:endParaRPr lang="en-US" sz="3600" b="1" dirty="0">
              <a:solidFill>
                <a:srgbClr val="2431DB"/>
              </a:solidFill>
              <a:latin typeface="Roboto"/>
            </a:endParaRPr>
          </a:p>
          <a:p>
            <a:r>
              <a:rPr lang="en-US" sz="3600" dirty="0">
                <a:solidFill>
                  <a:srgbClr val="2431DB"/>
                </a:solidFill>
                <a:latin typeface="Roboto"/>
              </a:rPr>
              <a:t>The Commission's 2030 vision for textiles is that:</a:t>
            </a:r>
          </a:p>
          <a:p>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All textile products placed on the EU market are </a:t>
            </a:r>
            <a:r>
              <a:rPr lang="en-US" sz="3600" dirty="0">
                <a:solidFill>
                  <a:srgbClr val="FDA800"/>
                </a:solidFill>
                <a:latin typeface="Roboto"/>
              </a:rPr>
              <a:t>durable, repairable and recyclable</a:t>
            </a:r>
            <a:r>
              <a:rPr lang="en-US" sz="3600" dirty="0">
                <a:solidFill>
                  <a:srgbClr val="2431DB"/>
                </a:solidFill>
                <a:latin typeface="Roboto"/>
              </a:rPr>
              <a:t>, and are mainly made of recycled </a:t>
            </a:r>
            <a:r>
              <a:rPr lang="en-US" sz="3600" dirty="0" err="1">
                <a:solidFill>
                  <a:srgbClr val="2431DB"/>
                </a:solidFill>
                <a:latin typeface="Roboto"/>
              </a:rPr>
              <a:t>fibres</a:t>
            </a:r>
            <a:r>
              <a:rPr lang="en-US" sz="3600" dirty="0">
                <a:solidFill>
                  <a:srgbClr val="2431DB"/>
                </a:solidFill>
                <a:latin typeface="Roboto"/>
              </a:rPr>
              <a:t>, free of hazardous substances, produced in respect of social rights and the environment.</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FDA800"/>
                </a:solidFill>
                <a:latin typeface="Roboto"/>
              </a:rPr>
              <a:t>”</a:t>
            </a:r>
            <a:r>
              <a:rPr lang="en-US" sz="3600" dirty="0">
                <a:solidFill>
                  <a:srgbClr val="FDA800"/>
                </a:solidFill>
                <a:latin typeface="Roboto"/>
                <a:hlinkClick r:id="rId2">
                  <a:extLst>
                    <a:ext uri="{A12FA001-AC4F-418D-AE19-62706E023703}">
                      <ahyp:hlinkClr xmlns:ahyp="http://schemas.microsoft.com/office/drawing/2018/hyperlinkcolor" val="tx"/>
                    </a:ext>
                  </a:extLst>
                </a:hlinkClick>
              </a:rPr>
              <a:t>fast fashion is out of fashion</a:t>
            </a:r>
            <a:r>
              <a:rPr lang="en-US" sz="3600" dirty="0">
                <a:solidFill>
                  <a:srgbClr val="FDA800"/>
                </a:solidFill>
                <a:latin typeface="Roboto"/>
              </a:rPr>
              <a:t>”</a:t>
            </a:r>
            <a:r>
              <a:rPr lang="en-US" sz="3600" dirty="0">
                <a:solidFill>
                  <a:srgbClr val="2431DB"/>
                </a:solidFill>
                <a:latin typeface="Roboto"/>
              </a:rPr>
              <a:t> and consumers benefit longer from high quality affordable textiles.</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Profitable </a:t>
            </a:r>
            <a:r>
              <a:rPr lang="en-US" sz="3600" dirty="0">
                <a:solidFill>
                  <a:srgbClr val="FDA800"/>
                </a:solidFill>
                <a:latin typeface="Roboto"/>
              </a:rPr>
              <a:t>re-use</a:t>
            </a:r>
            <a:r>
              <a:rPr lang="en-US" sz="3600" dirty="0">
                <a:solidFill>
                  <a:srgbClr val="2431DB"/>
                </a:solidFill>
                <a:latin typeface="Roboto"/>
              </a:rPr>
              <a:t> and </a:t>
            </a:r>
            <a:r>
              <a:rPr lang="en-US" sz="3600" dirty="0">
                <a:solidFill>
                  <a:srgbClr val="FDA800"/>
                </a:solidFill>
                <a:latin typeface="Roboto"/>
              </a:rPr>
              <a:t>repair services </a:t>
            </a:r>
            <a:r>
              <a:rPr lang="en-US" sz="3600" dirty="0">
                <a:solidFill>
                  <a:srgbClr val="2431DB"/>
                </a:solidFill>
                <a:latin typeface="Roboto"/>
              </a:rPr>
              <a:t>are widely available.</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The textiles sector is competitive, resilient and innovative with </a:t>
            </a:r>
            <a:r>
              <a:rPr lang="en-US" sz="3600" dirty="0">
                <a:solidFill>
                  <a:srgbClr val="FDA800"/>
                </a:solidFill>
                <a:latin typeface="Roboto"/>
              </a:rPr>
              <a:t>producers taking responsibility for their products</a:t>
            </a:r>
            <a:r>
              <a:rPr lang="en-US" sz="3600" dirty="0">
                <a:solidFill>
                  <a:srgbClr val="2431DB"/>
                </a:solidFill>
                <a:latin typeface="Roboto"/>
              </a:rPr>
              <a:t> along the value chain with sufficient capacities for recycling and minimal incineration and landfilling </a:t>
            </a:r>
            <a:r>
              <a:rPr lang="en-US" sz="4400" i="1" dirty="0">
                <a:solidFill>
                  <a:schemeClr val="bg1"/>
                </a:solidFill>
                <a:latin typeface="Roboto"/>
              </a:rPr>
              <a:t>.’ </a:t>
            </a:r>
            <a:r>
              <a:rPr lang="en-US" sz="2800" dirty="0">
                <a:solidFill>
                  <a:srgbClr val="FDA800"/>
                </a:solidFill>
                <a:latin typeface="Roboto"/>
              </a:rPr>
              <a:t>European Commission (2024)</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endParaRPr lang="en-US" sz="3600" dirty="0">
              <a:solidFill>
                <a:srgbClr val="2431DB"/>
              </a:solidFill>
              <a:latin typeface="Roboto"/>
            </a:endParaRPr>
          </a:p>
          <a:p>
            <a:endParaRPr lang="en-US" sz="3600" dirty="0">
              <a:solidFill>
                <a:srgbClr val="2431DB"/>
              </a:solidFill>
            </a:endParaRPr>
          </a:p>
        </p:txBody>
      </p:sp>
    </p:spTree>
    <p:extLst>
      <p:ext uri="{BB962C8B-B14F-4D97-AF65-F5344CB8AC3E}">
        <p14:creationId xmlns:p14="http://schemas.microsoft.com/office/powerpoint/2010/main" val="397735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135F9-7AC0-4CFD-B4AE-E9B125ABE165}"/>
              </a:ext>
            </a:extLst>
          </p:cNvPr>
          <p:cNvSpPr>
            <a:spLocks noGrp="1"/>
          </p:cNvSpPr>
          <p:nvPr>
            <p:ph type="ctrTitle"/>
          </p:nvPr>
        </p:nvSpPr>
        <p:spPr>
          <a:xfrm>
            <a:off x="915086" y="1082675"/>
            <a:ext cx="9327464" cy="553998"/>
          </a:xfrm>
        </p:spPr>
        <p:txBody>
          <a:bodyPr/>
          <a:lstStyle/>
          <a:p>
            <a:r>
              <a:rPr lang="en-US" sz="3600" b="1" dirty="0">
                <a:solidFill>
                  <a:srgbClr val="2431DB"/>
                </a:solidFill>
              </a:rPr>
              <a:t>ACTIONS SET BY THE EU COMMISSION</a:t>
            </a:r>
          </a:p>
        </p:txBody>
      </p:sp>
      <p:sp>
        <p:nvSpPr>
          <p:cNvPr id="3" name="Subtitle 2">
            <a:extLst>
              <a:ext uri="{FF2B5EF4-FFF2-40B4-BE49-F238E27FC236}">
                <a16:creationId xmlns:a16="http://schemas.microsoft.com/office/drawing/2014/main" id="{49AB0EFC-31D7-404F-9EC1-3CC3D45F3340}"/>
              </a:ext>
            </a:extLst>
          </p:cNvPr>
          <p:cNvSpPr>
            <a:spLocks noGrp="1"/>
          </p:cNvSpPr>
          <p:nvPr>
            <p:ph type="subTitle" idx="4"/>
          </p:nvPr>
        </p:nvSpPr>
        <p:spPr>
          <a:xfrm>
            <a:off x="946150" y="1997075"/>
            <a:ext cx="18211800" cy="8863965"/>
          </a:xfrm>
        </p:spPr>
        <p:txBody>
          <a:bodyPr/>
          <a:lstStyle/>
          <a:p>
            <a:pPr marL="571500" indent="-571500">
              <a:buFont typeface="Arial" panose="020B0604020202020204" pitchFamily="34" charset="0"/>
              <a:buChar char="•"/>
            </a:pPr>
            <a:r>
              <a:rPr lang="en-US" sz="3600" dirty="0">
                <a:solidFill>
                  <a:srgbClr val="2431DB"/>
                </a:solidFill>
                <a:latin typeface="Roboto"/>
              </a:rPr>
              <a:t>Set </a:t>
            </a:r>
            <a:r>
              <a:rPr lang="en-US" sz="3600" dirty="0">
                <a:solidFill>
                  <a:srgbClr val="FDA800"/>
                </a:solidFill>
                <a:latin typeface="Roboto"/>
              </a:rPr>
              <a:t>design requirements </a:t>
            </a:r>
            <a:r>
              <a:rPr lang="en-US" sz="3600" dirty="0">
                <a:solidFill>
                  <a:srgbClr val="2431DB"/>
                </a:solidFill>
                <a:latin typeface="Roboto"/>
              </a:rPr>
              <a:t>for textiles to make them last longer, easier to repair and recycle, as well as requirements on minimum recycled content</a:t>
            </a:r>
          </a:p>
          <a:p>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FDA800"/>
                </a:solidFill>
                <a:latin typeface="Roboto"/>
              </a:rPr>
              <a:t>Reverse overproduction </a:t>
            </a:r>
            <a:r>
              <a:rPr lang="en-US" sz="3600" dirty="0">
                <a:solidFill>
                  <a:srgbClr val="2431DB"/>
                </a:solidFill>
                <a:latin typeface="Roboto"/>
              </a:rPr>
              <a:t>and </a:t>
            </a:r>
            <a:r>
              <a:rPr lang="en-US" sz="3600" dirty="0">
                <a:solidFill>
                  <a:srgbClr val="FDA800"/>
                </a:solidFill>
                <a:latin typeface="Roboto"/>
              </a:rPr>
              <a:t>overconsumption</a:t>
            </a:r>
            <a:r>
              <a:rPr lang="en-US" sz="3600" dirty="0">
                <a:solidFill>
                  <a:srgbClr val="2431DB"/>
                </a:solidFill>
                <a:latin typeface="Roboto"/>
              </a:rPr>
              <a:t>, and discourage the destruction of unsold or returned textiles </a:t>
            </a:r>
          </a:p>
          <a:p>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Address the unintentional release of </a:t>
            </a:r>
            <a:r>
              <a:rPr lang="en-US" sz="3600" dirty="0">
                <a:solidFill>
                  <a:srgbClr val="FDA800"/>
                </a:solidFill>
                <a:latin typeface="Roboto"/>
              </a:rPr>
              <a:t>microplastics</a:t>
            </a:r>
            <a:r>
              <a:rPr lang="en-US" sz="3600" dirty="0">
                <a:solidFill>
                  <a:srgbClr val="2431DB"/>
                </a:solidFill>
                <a:latin typeface="Roboto"/>
              </a:rPr>
              <a:t> from synthetic textiles  </a:t>
            </a:r>
          </a:p>
          <a:p>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Tackle </a:t>
            </a:r>
            <a:r>
              <a:rPr lang="en-US" sz="3600" dirty="0">
                <a:solidFill>
                  <a:srgbClr val="FDA800"/>
                </a:solidFill>
                <a:latin typeface="Roboto"/>
              </a:rPr>
              <a:t>greenwashing</a:t>
            </a:r>
            <a:r>
              <a:rPr lang="en-US" sz="3600" dirty="0">
                <a:solidFill>
                  <a:srgbClr val="2431DB"/>
                </a:solidFill>
                <a:latin typeface="Roboto"/>
              </a:rPr>
              <a:t> to empower consumers and raise awareness about sustainable fashion</a:t>
            </a:r>
          </a:p>
          <a:p>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Restrict the export of textile waste and </a:t>
            </a:r>
            <a:r>
              <a:rPr lang="en-US" sz="3600" dirty="0">
                <a:solidFill>
                  <a:srgbClr val="FDA800"/>
                </a:solidFill>
                <a:latin typeface="Roboto"/>
              </a:rPr>
              <a:t>promote sustainable textiles </a:t>
            </a:r>
            <a:r>
              <a:rPr lang="en-US" sz="3600" dirty="0">
                <a:solidFill>
                  <a:srgbClr val="2431DB"/>
                </a:solidFill>
                <a:latin typeface="Roboto"/>
              </a:rPr>
              <a:t>globally</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FDA800"/>
                </a:solidFill>
                <a:latin typeface="Roboto"/>
              </a:rPr>
              <a:t>Incentivise circular business models</a:t>
            </a:r>
            <a:r>
              <a:rPr lang="en-US" sz="3600" dirty="0">
                <a:solidFill>
                  <a:srgbClr val="2431DB"/>
                </a:solidFill>
                <a:latin typeface="Roboto"/>
              </a:rPr>
              <a:t>, including reuse and repair sectors</a:t>
            </a:r>
          </a:p>
          <a:p>
            <a:endParaRPr lang="en-US" sz="3600" dirty="0">
              <a:solidFill>
                <a:srgbClr val="2431DB"/>
              </a:solidFill>
              <a:latin typeface="Roboto"/>
            </a:endParaRPr>
          </a:p>
          <a:p>
            <a:r>
              <a:rPr lang="en-US" sz="2800" dirty="0">
                <a:solidFill>
                  <a:srgbClr val="FDA800"/>
                </a:solidFill>
                <a:latin typeface="Roboto"/>
              </a:rPr>
              <a:t>For full version of actions required reading: </a:t>
            </a:r>
            <a:r>
              <a:rPr lang="en-US" sz="2800" i="1" dirty="0">
                <a:solidFill>
                  <a:srgbClr val="FDA800"/>
                </a:solidFill>
                <a:latin typeface="Roboto"/>
              </a:rPr>
              <a:t>EU Strategy for Sustainable and Circular Textiles.</a:t>
            </a:r>
            <a:endParaRPr lang="en-US" sz="2800" dirty="0">
              <a:solidFill>
                <a:srgbClr val="FDA800"/>
              </a:solidFill>
              <a:latin typeface="Roboto"/>
            </a:endParaRPr>
          </a:p>
        </p:txBody>
      </p:sp>
    </p:spTree>
    <p:extLst>
      <p:ext uri="{BB962C8B-B14F-4D97-AF65-F5344CB8AC3E}">
        <p14:creationId xmlns:p14="http://schemas.microsoft.com/office/powerpoint/2010/main" val="2160034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205" y="939157"/>
            <a:ext cx="11660876" cy="830997"/>
          </a:xfrm>
        </p:spPr>
        <p:txBody>
          <a:bodyPr/>
          <a:lstStyle/>
          <a:p>
            <a:r>
              <a:rPr lang="en-US" sz="5400" dirty="0">
                <a:solidFill>
                  <a:schemeClr val="bg1"/>
                </a:solidFill>
              </a:rPr>
              <a:t>4.3 The Closed Looped System</a:t>
            </a:r>
          </a:p>
        </p:txBody>
      </p:sp>
      <p:sp>
        <p:nvSpPr>
          <p:cNvPr id="4" name="Content Placeholder 3"/>
          <p:cNvSpPr>
            <a:spLocks noGrp="1"/>
          </p:cNvSpPr>
          <p:nvPr>
            <p:ph type="body" idx="1"/>
          </p:nvPr>
        </p:nvSpPr>
        <p:spPr/>
        <p:txBody>
          <a:bodyPr>
            <a:normAutofit/>
          </a:bodyPr>
          <a:lstStyle/>
          <a:p>
            <a:pPr marL="571500" indent="-571500">
              <a:buFont typeface="Arial" panose="020B0604020202020204" pitchFamily="34" charset="0"/>
              <a:buChar char="•"/>
            </a:pPr>
            <a:r>
              <a:rPr lang="en-US" sz="3200" dirty="0">
                <a:solidFill>
                  <a:schemeClr val="bg1"/>
                </a:solidFill>
                <a:latin typeface="Roboto"/>
              </a:rPr>
              <a:t>The aim of a </a:t>
            </a:r>
            <a:r>
              <a:rPr lang="en-US" sz="3200" b="1" dirty="0">
                <a:solidFill>
                  <a:srgbClr val="FDA800"/>
                </a:solidFill>
                <a:latin typeface="Roboto"/>
              </a:rPr>
              <a:t>Closed-loop systems</a:t>
            </a:r>
            <a:r>
              <a:rPr lang="en-US" sz="3200" dirty="0">
                <a:solidFill>
                  <a:srgbClr val="FDA800"/>
                </a:solidFill>
                <a:latin typeface="Roboto"/>
              </a:rPr>
              <a:t> </a:t>
            </a:r>
            <a:r>
              <a:rPr lang="en-US" sz="3200" dirty="0">
                <a:solidFill>
                  <a:schemeClr val="bg1"/>
                </a:solidFill>
                <a:latin typeface="Roboto"/>
              </a:rPr>
              <a:t>is to reduce the waste and the environmental impact that the fashion industry has created. </a:t>
            </a:r>
          </a:p>
          <a:p>
            <a:pPr marL="571500" indent="-571500">
              <a:buFont typeface="Arial" panose="020B0604020202020204" pitchFamily="34" charset="0"/>
              <a:buChar char="•"/>
            </a:pPr>
            <a:endParaRPr lang="en-US" sz="3200" dirty="0">
              <a:solidFill>
                <a:schemeClr val="bg1"/>
              </a:solidFill>
              <a:latin typeface="Roboto"/>
            </a:endParaRPr>
          </a:p>
          <a:p>
            <a:pPr marL="571500" indent="-571500">
              <a:buFont typeface="Arial" panose="020B0604020202020204" pitchFamily="34" charset="0"/>
              <a:buChar char="•"/>
            </a:pPr>
            <a:r>
              <a:rPr lang="en-US" sz="3200" dirty="0">
                <a:solidFill>
                  <a:schemeClr val="bg1"/>
                </a:solidFill>
                <a:latin typeface="Roboto"/>
              </a:rPr>
              <a:t>By creating a  circular flow of resources, the design and production works to keep clothes in circulation for as long as possible.</a:t>
            </a:r>
          </a:p>
          <a:p>
            <a:pPr marL="571500" indent="-571500">
              <a:buFont typeface="Arial" panose="020B0604020202020204" pitchFamily="34" charset="0"/>
              <a:buChar char="•"/>
            </a:pPr>
            <a:endParaRPr lang="en-US" sz="3200" dirty="0">
              <a:solidFill>
                <a:schemeClr val="bg1"/>
              </a:solidFill>
              <a:latin typeface="Roboto"/>
            </a:endParaRPr>
          </a:p>
          <a:p>
            <a:pPr marL="571500" indent="-571500">
              <a:buFont typeface="Arial" panose="020B0604020202020204" pitchFamily="34" charset="0"/>
              <a:buChar char="•"/>
            </a:pPr>
            <a:r>
              <a:rPr lang="en-US" sz="3200" dirty="0">
                <a:solidFill>
                  <a:schemeClr val="bg1"/>
                </a:solidFill>
                <a:latin typeface="Roboto"/>
              </a:rPr>
              <a:t> In doing so, this  </a:t>
            </a:r>
            <a:r>
              <a:rPr lang="en-US" sz="3200" dirty="0">
                <a:solidFill>
                  <a:srgbClr val="FDA800"/>
                </a:solidFill>
                <a:latin typeface="Roboto"/>
              </a:rPr>
              <a:t>minimizes the need for new raw materials</a:t>
            </a:r>
            <a:r>
              <a:rPr lang="en-US" sz="3200" dirty="0">
                <a:solidFill>
                  <a:schemeClr val="bg1"/>
                </a:solidFill>
                <a:latin typeface="Roboto"/>
              </a:rPr>
              <a:t>, and maximizes product reuse, recycling, and recovery. </a:t>
            </a:r>
          </a:p>
          <a:p>
            <a:pPr marL="571500" indent="-571500">
              <a:buFont typeface="Arial" panose="020B0604020202020204" pitchFamily="34" charset="0"/>
              <a:buChar char="•"/>
            </a:pPr>
            <a:endParaRPr lang="en-US" sz="3200" dirty="0">
              <a:solidFill>
                <a:schemeClr val="bg1"/>
              </a:solidFill>
              <a:latin typeface="Roboto"/>
            </a:endParaRPr>
          </a:p>
          <a:p>
            <a:pPr marL="571500" indent="-571500">
              <a:buFont typeface="Arial" panose="020B0604020202020204" pitchFamily="34" charset="0"/>
              <a:buChar char="•"/>
            </a:pPr>
            <a:r>
              <a:rPr lang="en-US" sz="3200" dirty="0">
                <a:solidFill>
                  <a:schemeClr val="bg1"/>
                </a:solidFill>
                <a:latin typeface="Roboto"/>
              </a:rPr>
              <a:t>In manufacturing or consumption, this often includes: </a:t>
            </a:r>
            <a:r>
              <a:rPr lang="en-US" sz="3200" b="1" dirty="0">
                <a:solidFill>
                  <a:srgbClr val="FDA800"/>
                </a:solidFill>
                <a:latin typeface="Roboto"/>
              </a:rPr>
              <a:t>Product reuse, Material recycling </a:t>
            </a:r>
            <a:r>
              <a:rPr lang="en-US" sz="3200" b="1" dirty="0">
                <a:solidFill>
                  <a:schemeClr val="bg1"/>
                </a:solidFill>
                <a:latin typeface="Roboto"/>
              </a:rPr>
              <a:t>and</a:t>
            </a:r>
            <a:r>
              <a:rPr lang="en-US" sz="3200" dirty="0">
                <a:solidFill>
                  <a:schemeClr val="bg1"/>
                </a:solidFill>
                <a:latin typeface="Roboto"/>
              </a:rPr>
              <a:t> </a:t>
            </a:r>
          </a:p>
          <a:p>
            <a:pPr lvl="0"/>
            <a:r>
              <a:rPr lang="en-US" sz="3200" b="1" dirty="0">
                <a:solidFill>
                  <a:srgbClr val="FDA800"/>
                </a:solidFill>
                <a:latin typeface="Roboto"/>
              </a:rPr>
              <a:t>     Energy recovery.</a:t>
            </a:r>
          </a:p>
          <a:p>
            <a:pPr lvl="0"/>
            <a:r>
              <a:rPr lang="en-US" sz="3200" dirty="0">
                <a:solidFill>
                  <a:srgbClr val="FDA800"/>
                </a:solidFill>
                <a:latin typeface="Roboto"/>
              </a:rPr>
              <a:t> </a:t>
            </a:r>
          </a:p>
          <a:p>
            <a:pPr marL="457200" indent="-457200">
              <a:buFont typeface="Arial" panose="020B0604020202020204" pitchFamily="34" charset="0"/>
              <a:buChar char="•"/>
            </a:pPr>
            <a:r>
              <a:rPr lang="en-US" sz="3200" dirty="0">
                <a:solidFill>
                  <a:schemeClr val="bg1"/>
                </a:solidFill>
                <a:latin typeface="Roboto"/>
              </a:rPr>
              <a:t>The goal is to </a:t>
            </a:r>
            <a:r>
              <a:rPr lang="en-US" sz="3200" dirty="0">
                <a:solidFill>
                  <a:srgbClr val="FDA800"/>
                </a:solidFill>
                <a:latin typeface="Roboto"/>
              </a:rPr>
              <a:t>"close the loop" </a:t>
            </a:r>
            <a:r>
              <a:rPr lang="en-US" sz="3200" dirty="0">
                <a:solidFill>
                  <a:schemeClr val="bg1"/>
                </a:solidFill>
                <a:latin typeface="Roboto"/>
              </a:rPr>
              <a:t>by reintroducing waste into the system, thus maintaining the value of materials and minimizing environmental degradation</a:t>
            </a:r>
            <a:r>
              <a:rPr lang="en-US" sz="3600" dirty="0">
                <a:solidFill>
                  <a:schemeClr val="bg1"/>
                </a:solidFill>
                <a:latin typeface="Roboto"/>
              </a:rPr>
              <a:t>.</a:t>
            </a:r>
          </a:p>
          <a:p>
            <a:endParaRPr lang="en-US" sz="3600" dirty="0">
              <a:solidFill>
                <a:schemeClr val="bg1"/>
              </a:solidFill>
              <a:latin typeface="Roboto"/>
            </a:endParaRPr>
          </a:p>
        </p:txBody>
      </p:sp>
    </p:spTree>
    <p:extLst>
      <p:ext uri="{BB962C8B-B14F-4D97-AF65-F5344CB8AC3E}">
        <p14:creationId xmlns:p14="http://schemas.microsoft.com/office/powerpoint/2010/main" val="3596907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2850" y="1539875"/>
            <a:ext cx="6141084" cy="830997"/>
          </a:xfrm>
        </p:spPr>
        <p:txBody>
          <a:bodyPr/>
          <a:lstStyle/>
          <a:p>
            <a:r>
              <a:rPr lang="en-US" sz="5400" b="1" dirty="0">
                <a:solidFill>
                  <a:srgbClr val="2431DB"/>
                </a:solidFill>
              </a:rPr>
              <a:t>Product Life Cycle</a:t>
            </a:r>
          </a:p>
        </p:txBody>
      </p:sp>
      <p:sp>
        <p:nvSpPr>
          <p:cNvPr id="4" name="Content Placeholder 2"/>
          <p:cNvSpPr txBox="1">
            <a:spLocks/>
          </p:cNvSpPr>
          <p:nvPr/>
        </p:nvSpPr>
        <p:spPr>
          <a:xfrm>
            <a:off x="1593850" y="3673475"/>
            <a:ext cx="17145000" cy="433183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3600" dirty="0">
                <a:solidFill>
                  <a:srgbClr val="2431DB"/>
                </a:solidFill>
                <a:latin typeface="Roboto"/>
              </a:rPr>
              <a:t>A product’s life cycle refers to all </a:t>
            </a:r>
            <a:r>
              <a:rPr lang="en-US" sz="3600" dirty="0">
                <a:solidFill>
                  <a:srgbClr val="FDA800"/>
                </a:solidFill>
                <a:latin typeface="Roboto"/>
              </a:rPr>
              <a:t>stages of a products life</a:t>
            </a:r>
            <a:r>
              <a:rPr lang="en-US" sz="3600" dirty="0">
                <a:solidFill>
                  <a:srgbClr val="2431DB"/>
                </a:solidFill>
                <a:latin typeface="Roboto"/>
              </a:rPr>
              <a:t>. This includes the raw material, right through to its introduction to the marketplace as well as its exit. All stages of the product’s life cycle can affect the environment. This includes climate change, water toxicity from dyes and fabric finishes and natural resource depletion. </a:t>
            </a:r>
          </a:p>
        </p:txBody>
      </p:sp>
    </p:spTree>
    <p:extLst>
      <p:ext uri="{BB962C8B-B14F-4D97-AF65-F5344CB8AC3E}">
        <p14:creationId xmlns:p14="http://schemas.microsoft.com/office/powerpoint/2010/main" val="3303473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2850" y="1463675"/>
            <a:ext cx="9098864" cy="830997"/>
          </a:xfrm>
        </p:spPr>
        <p:txBody>
          <a:bodyPr/>
          <a:lstStyle/>
          <a:p>
            <a:r>
              <a:rPr lang="en-US" sz="5400" dirty="0">
                <a:solidFill>
                  <a:srgbClr val="2431DB"/>
                </a:solidFill>
              </a:rPr>
              <a:t>Life Cycle Assessment (LCA)</a:t>
            </a:r>
          </a:p>
        </p:txBody>
      </p:sp>
      <p:sp>
        <p:nvSpPr>
          <p:cNvPr id="4" name="Content Placeholder 2"/>
          <p:cNvSpPr>
            <a:spLocks noGrp="1"/>
          </p:cNvSpPr>
          <p:nvPr>
            <p:ph type="subTitle" idx="4"/>
          </p:nvPr>
        </p:nvSpPr>
        <p:spPr>
          <a:xfrm>
            <a:off x="1245318" y="2759075"/>
            <a:ext cx="17722131" cy="8077200"/>
          </a:xfrm>
        </p:spPr>
        <p:txBody>
          <a:bodyPr>
            <a:noAutofit/>
          </a:bodyPr>
          <a:lstStyle/>
          <a:p>
            <a:pPr marL="571500" indent="-571500">
              <a:buFont typeface="Arial" panose="020B0604020202020204" pitchFamily="34" charset="0"/>
              <a:buChar char="•"/>
            </a:pPr>
            <a:r>
              <a:rPr lang="en-US" sz="3200" b="1" dirty="0">
                <a:solidFill>
                  <a:srgbClr val="2431DB"/>
                </a:solidFill>
                <a:latin typeface="Roboto"/>
              </a:rPr>
              <a:t>Lifecycle Assessment </a:t>
            </a:r>
            <a:r>
              <a:rPr lang="en-US" sz="3200" dirty="0">
                <a:solidFill>
                  <a:srgbClr val="2431DB"/>
                </a:solidFill>
                <a:latin typeface="Roboto"/>
              </a:rPr>
              <a:t>is used to assess the </a:t>
            </a:r>
            <a:r>
              <a:rPr lang="en-US" sz="3200" b="1" dirty="0">
                <a:solidFill>
                  <a:srgbClr val="FDA800"/>
                </a:solidFill>
                <a:latin typeface="Roboto"/>
              </a:rPr>
              <a:t>environmental impacts</a:t>
            </a:r>
            <a:r>
              <a:rPr lang="en-US" sz="3200" dirty="0">
                <a:solidFill>
                  <a:srgbClr val="FDA800"/>
                </a:solidFill>
                <a:latin typeface="Roboto"/>
              </a:rPr>
              <a:t> </a:t>
            </a:r>
            <a:r>
              <a:rPr lang="en-US" sz="3200" dirty="0">
                <a:solidFill>
                  <a:srgbClr val="2431DB"/>
                </a:solidFill>
                <a:latin typeface="Roboto"/>
              </a:rPr>
              <a:t>of a product or system throughout its entire lifecycle.</a:t>
            </a:r>
          </a:p>
          <a:p>
            <a:pPr marL="571500" indent="-571500">
              <a:buFont typeface="Arial" panose="020B0604020202020204" pitchFamily="34" charset="0"/>
              <a:buChar char="•"/>
            </a:pPr>
            <a:endParaRPr lang="en-US" sz="3200" dirty="0">
              <a:solidFill>
                <a:srgbClr val="2431DB"/>
              </a:solidFill>
              <a:latin typeface="Roboto"/>
            </a:endParaRPr>
          </a:p>
          <a:p>
            <a:pPr marL="571500" indent="-571500">
              <a:buFont typeface="Arial" panose="020B0604020202020204" pitchFamily="34" charset="0"/>
              <a:buChar char="•"/>
            </a:pPr>
            <a:r>
              <a:rPr lang="en-US" sz="3200" dirty="0">
                <a:solidFill>
                  <a:srgbClr val="2431DB"/>
                </a:solidFill>
                <a:latin typeface="Roboto"/>
              </a:rPr>
              <a:t> This covers stages such as:</a:t>
            </a:r>
          </a:p>
          <a:p>
            <a:pPr lvl="0"/>
            <a:r>
              <a:rPr lang="en-US" sz="3200" b="1" dirty="0">
                <a:solidFill>
                  <a:srgbClr val="2431DB"/>
                </a:solidFill>
                <a:latin typeface="Roboto"/>
              </a:rPr>
              <a:t>			Raw material extraction</a:t>
            </a:r>
            <a:endParaRPr lang="en-US" sz="3200" dirty="0">
              <a:solidFill>
                <a:srgbClr val="2431DB"/>
              </a:solidFill>
              <a:latin typeface="Roboto"/>
            </a:endParaRPr>
          </a:p>
          <a:p>
            <a:pPr lvl="0"/>
            <a:r>
              <a:rPr lang="en-US" sz="3200" b="1" dirty="0">
                <a:solidFill>
                  <a:srgbClr val="2431DB"/>
                </a:solidFill>
                <a:latin typeface="Roboto"/>
              </a:rPr>
              <a:t>			Production</a:t>
            </a:r>
          </a:p>
          <a:p>
            <a:pPr lvl="0"/>
            <a:r>
              <a:rPr lang="en-US" sz="3200" b="1" dirty="0">
                <a:solidFill>
                  <a:srgbClr val="2431DB"/>
                </a:solidFill>
                <a:latin typeface="Roboto"/>
              </a:rPr>
              <a:t>			Packaging</a:t>
            </a:r>
            <a:endParaRPr lang="en-US" sz="3200" dirty="0">
              <a:solidFill>
                <a:srgbClr val="2431DB"/>
              </a:solidFill>
              <a:latin typeface="Roboto"/>
            </a:endParaRPr>
          </a:p>
          <a:p>
            <a:pPr lvl="1"/>
            <a:r>
              <a:rPr lang="en-US" sz="3200" b="1" dirty="0">
                <a:solidFill>
                  <a:srgbClr val="2431DB"/>
                </a:solidFill>
                <a:latin typeface="Roboto"/>
              </a:rPr>
              <a:t>			Transportation</a:t>
            </a:r>
            <a:endParaRPr lang="en-US" sz="3200" dirty="0">
              <a:solidFill>
                <a:srgbClr val="2431DB"/>
              </a:solidFill>
              <a:latin typeface="Roboto"/>
            </a:endParaRPr>
          </a:p>
          <a:p>
            <a:pPr lvl="0"/>
            <a:r>
              <a:rPr lang="en-US" sz="3200" b="1" dirty="0">
                <a:solidFill>
                  <a:srgbClr val="2431DB"/>
                </a:solidFill>
                <a:latin typeface="Roboto"/>
              </a:rPr>
              <a:t>			Use and maintenance</a:t>
            </a:r>
            <a:endParaRPr lang="en-US" sz="3200" dirty="0">
              <a:solidFill>
                <a:srgbClr val="2431DB"/>
              </a:solidFill>
              <a:latin typeface="Roboto"/>
            </a:endParaRPr>
          </a:p>
          <a:p>
            <a:pPr lvl="0"/>
            <a:r>
              <a:rPr lang="en-US" sz="3200" b="1" dirty="0">
                <a:solidFill>
                  <a:srgbClr val="2431DB"/>
                </a:solidFill>
                <a:latin typeface="Roboto"/>
              </a:rPr>
              <a:t>			End-of-life disposal or recycling</a:t>
            </a:r>
          </a:p>
          <a:p>
            <a:pPr lvl="0"/>
            <a:endParaRPr lang="en-US" sz="3200" dirty="0">
              <a:solidFill>
                <a:srgbClr val="2431DB"/>
              </a:solidFill>
              <a:latin typeface="Roboto"/>
            </a:endParaRPr>
          </a:p>
          <a:p>
            <a:pPr marL="571500" indent="-571500">
              <a:buFont typeface="Arial" panose="020B0604020202020204" pitchFamily="34" charset="0"/>
              <a:buChar char="•"/>
            </a:pPr>
            <a:r>
              <a:rPr lang="en-US" sz="3200" dirty="0">
                <a:solidFill>
                  <a:srgbClr val="2431DB"/>
                </a:solidFill>
                <a:latin typeface="Roboto"/>
              </a:rPr>
              <a:t>LCA evaluates metrics like </a:t>
            </a:r>
            <a:r>
              <a:rPr lang="en-US" sz="3200" b="1" dirty="0">
                <a:solidFill>
                  <a:srgbClr val="FDA800"/>
                </a:solidFill>
                <a:latin typeface="Roboto"/>
              </a:rPr>
              <a:t>carbon footprint</a:t>
            </a:r>
            <a:r>
              <a:rPr lang="en-US" sz="3200" dirty="0">
                <a:solidFill>
                  <a:srgbClr val="FDA800"/>
                </a:solidFill>
                <a:latin typeface="Roboto"/>
              </a:rPr>
              <a:t>, </a:t>
            </a:r>
            <a:r>
              <a:rPr lang="en-US" sz="3200" b="1" dirty="0">
                <a:solidFill>
                  <a:srgbClr val="FDA800"/>
                </a:solidFill>
                <a:latin typeface="Roboto"/>
              </a:rPr>
              <a:t>energy use</a:t>
            </a:r>
            <a:r>
              <a:rPr lang="en-US" sz="3200" dirty="0">
                <a:solidFill>
                  <a:srgbClr val="FDA800"/>
                </a:solidFill>
                <a:latin typeface="Roboto"/>
              </a:rPr>
              <a:t>, </a:t>
            </a:r>
            <a:r>
              <a:rPr lang="en-US" sz="3200" b="1" dirty="0">
                <a:solidFill>
                  <a:srgbClr val="FDA800"/>
                </a:solidFill>
                <a:latin typeface="Roboto"/>
              </a:rPr>
              <a:t>water consumption</a:t>
            </a:r>
            <a:r>
              <a:rPr lang="en-US" sz="3200" dirty="0">
                <a:solidFill>
                  <a:srgbClr val="2431DB"/>
                </a:solidFill>
                <a:latin typeface="Roboto"/>
              </a:rPr>
              <a:t>, </a:t>
            </a:r>
            <a:r>
              <a:rPr lang="en-US" sz="3200" dirty="0">
                <a:solidFill>
                  <a:srgbClr val="FDA800"/>
                </a:solidFill>
                <a:latin typeface="Roboto"/>
              </a:rPr>
              <a:t>and </a:t>
            </a:r>
            <a:r>
              <a:rPr lang="en-US" sz="3200" b="1" dirty="0">
                <a:solidFill>
                  <a:srgbClr val="FDA800"/>
                </a:solidFill>
                <a:latin typeface="Roboto"/>
              </a:rPr>
              <a:t>waste generation</a:t>
            </a:r>
            <a:r>
              <a:rPr lang="en-US" sz="3200" dirty="0">
                <a:solidFill>
                  <a:srgbClr val="2431DB"/>
                </a:solidFill>
                <a:latin typeface="Roboto"/>
              </a:rPr>
              <a:t>, offering a holistic view of a product's environmental footprint. </a:t>
            </a:r>
          </a:p>
          <a:p>
            <a:pPr marL="571500" indent="-571500">
              <a:buFont typeface="Arial" panose="020B0604020202020204" pitchFamily="34" charset="0"/>
              <a:buChar char="•"/>
            </a:pPr>
            <a:endParaRPr lang="en-US" sz="3200" dirty="0">
              <a:solidFill>
                <a:srgbClr val="2431DB"/>
              </a:solidFill>
              <a:latin typeface="Roboto"/>
            </a:endParaRPr>
          </a:p>
          <a:p>
            <a:pPr marL="571500" indent="-571500">
              <a:buFont typeface="Arial" panose="020B0604020202020204" pitchFamily="34" charset="0"/>
              <a:buChar char="•"/>
            </a:pPr>
            <a:r>
              <a:rPr lang="en-US" sz="3200" dirty="0">
                <a:solidFill>
                  <a:srgbClr val="2431DB"/>
                </a:solidFill>
                <a:latin typeface="Roboto"/>
              </a:rPr>
              <a:t>When a LCA is conducted a brand has the opportunity to understand their product better.</a:t>
            </a:r>
          </a:p>
          <a:p>
            <a:pPr marL="571500" indent="-571500">
              <a:buFont typeface="Arial" panose="020B0604020202020204" pitchFamily="34" charset="0"/>
              <a:buChar char="•"/>
            </a:pPr>
            <a:endParaRPr lang="en-US" sz="3200" dirty="0">
              <a:solidFill>
                <a:srgbClr val="2431DB"/>
              </a:solidFill>
              <a:latin typeface="Roboto"/>
            </a:endParaRPr>
          </a:p>
        </p:txBody>
      </p:sp>
    </p:spTree>
    <p:extLst>
      <p:ext uri="{BB962C8B-B14F-4D97-AF65-F5344CB8AC3E}">
        <p14:creationId xmlns:p14="http://schemas.microsoft.com/office/powerpoint/2010/main" val="3233147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9050" y="1387475"/>
            <a:ext cx="11360390" cy="1661993"/>
          </a:xfrm>
        </p:spPr>
        <p:txBody>
          <a:bodyPr/>
          <a:lstStyle/>
          <a:p>
            <a:r>
              <a:rPr lang="en-US" sz="5400" b="1" dirty="0">
                <a:solidFill>
                  <a:srgbClr val="2431DB"/>
                </a:solidFill>
              </a:rPr>
              <a:t>Benefits of Life Cycle Assessment</a:t>
            </a:r>
          </a:p>
        </p:txBody>
      </p:sp>
      <p:sp>
        <p:nvSpPr>
          <p:cNvPr id="4" name="Content Placeholder 2"/>
          <p:cNvSpPr>
            <a:spLocks noGrp="1"/>
          </p:cNvSpPr>
          <p:nvPr>
            <p:ph type="subTitle" idx="4"/>
          </p:nvPr>
        </p:nvSpPr>
        <p:spPr>
          <a:xfrm>
            <a:off x="1289050" y="3825875"/>
            <a:ext cx="17602200" cy="3877985"/>
          </a:xfrm>
        </p:spPr>
        <p:txBody>
          <a:bodyPr/>
          <a:lstStyle/>
          <a:p>
            <a:pPr marL="571500" indent="-571500">
              <a:buFont typeface="Arial" panose="020B0604020202020204" pitchFamily="34" charset="0"/>
              <a:buChar char="•"/>
            </a:pPr>
            <a:r>
              <a:rPr lang="en-US" sz="3600" dirty="0">
                <a:solidFill>
                  <a:srgbClr val="2431DB"/>
                </a:solidFill>
                <a:latin typeface="Roboto"/>
              </a:rPr>
              <a:t>The purpose of conducting a LCA is to provide critical information on how to improve a fashion brand’s sustainability challenges.</a:t>
            </a:r>
          </a:p>
          <a:p>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The benefits of conducting an LCA are:</a:t>
            </a:r>
          </a:p>
          <a:p>
            <a:r>
              <a:rPr lang="en-US" sz="3600" dirty="0">
                <a:solidFill>
                  <a:srgbClr val="2431DB"/>
                </a:solidFill>
                <a:latin typeface="Roboto"/>
              </a:rPr>
              <a:t>				- To identify environmental impacts</a:t>
            </a:r>
          </a:p>
          <a:p>
            <a:r>
              <a:rPr lang="en-US" sz="3600" dirty="0">
                <a:solidFill>
                  <a:srgbClr val="2431DB"/>
                </a:solidFill>
                <a:latin typeface="Roboto"/>
              </a:rPr>
              <a:t>				- Product design and process improvements</a:t>
            </a:r>
          </a:p>
          <a:p>
            <a:r>
              <a:rPr lang="en-US" sz="3600" dirty="0">
                <a:solidFill>
                  <a:srgbClr val="2431DB"/>
                </a:solidFill>
                <a:latin typeface="Roboto"/>
              </a:rPr>
              <a:t>				- Customer and stakeholders engagement </a:t>
            </a:r>
          </a:p>
        </p:txBody>
      </p:sp>
    </p:spTree>
    <p:extLst>
      <p:ext uri="{BB962C8B-B14F-4D97-AF65-F5344CB8AC3E}">
        <p14:creationId xmlns:p14="http://schemas.microsoft.com/office/powerpoint/2010/main" val="1950119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6650" y="1616075"/>
            <a:ext cx="17907000" cy="1661993"/>
          </a:xfrm>
        </p:spPr>
        <p:txBody>
          <a:bodyPr/>
          <a:lstStyle/>
          <a:p>
            <a:r>
              <a:rPr lang="en-US" sz="5400" b="1" dirty="0">
                <a:solidFill>
                  <a:srgbClr val="2431DB"/>
                </a:solidFill>
              </a:rPr>
              <a:t>Why Use a Closed-loop System Lifecycle Analysis?</a:t>
            </a:r>
          </a:p>
        </p:txBody>
      </p:sp>
      <p:sp>
        <p:nvSpPr>
          <p:cNvPr id="3" name="Subtitle 2"/>
          <p:cNvSpPr>
            <a:spLocks noGrp="1"/>
          </p:cNvSpPr>
          <p:nvPr>
            <p:ph type="subTitle" idx="4"/>
          </p:nvPr>
        </p:nvSpPr>
        <p:spPr>
          <a:xfrm>
            <a:off x="1136650" y="4283075"/>
            <a:ext cx="17907000" cy="2769989"/>
          </a:xfrm>
        </p:spPr>
        <p:txBody>
          <a:bodyPr/>
          <a:lstStyle/>
          <a:p>
            <a:r>
              <a:rPr lang="en-US" sz="3600" dirty="0">
                <a:solidFill>
                  <a:srgbClr val="2431DB"/>
                </a:solidFill>
                <a:latin typeface="Roboto"/>
              </a:rPr>
              <a:t>This provides an essential framework for understanding and optimizing the environmental benefits of circular processes. By integrating </a:t>
            </a:r>
            <a:r>
              <a:rPr lang="en-US" sz="3600" dirty="0">
                <a:solidFill>
                  <a:srgbClr val="FDA800"/>
                </a:solidFill>
                <a:latin typeface="Roboto"/>
              </a:rPr>
              <a:t>reuse, recycling</a:t>
            </a:r>
            <a:r>
              <a:rPr lang="en-US" sz="3600" dirty="0">
                <a:solidFill>
                  <a:srgbClr val="2431DB"/>
                </a:solidFill>
                <a:latin typeface="Roboto"/>
              </a:rPr>
              <a:t>, and </a:t>
            </a:r>
            <a:r>
              <a:rPr lang="en-US" sz="3600" dirty="0">
                <a:solidFill>
                  <a:srgbClr val="FDA800"/>
                </a:solidFill>
                <a:latin typeface="Roboto"/>
              </a:rPr>
              <a:t>material recovery</a:t>
            </a:r>
            <a:r>
              <a:rPr lang="en-US" sz="3600" dirty="0">
                <a:solidFill>
                  <a:srgbClr val="2431DB"/>
                </a:solidFill>
                <a:latin typeface="Roboto"/>
              </a:rPr>
              <a:t>, closed-loop systems can significantly reduce the overall environmental impact, which LCA helps to quantify.</a:t>
            </a:r>
          </a:p>
          <a:p>
            <a:endParaRPr lang="en-US" sz="3600" dirty="0">
              <a:solidFill>
                <a:srgbClr val="2431DB"/>
              </a:solidFill>
              <a:latin typeface="Roboto"/>
            </a:endParaRPr>
          </a:p>
        </p:txBody>
      </p:sp>
    </p:spTree>
    <p:extLst>
      <p:ext uri="{BB962C8B-B14F-4D97-AF65-F5344CB8AC3E}">
        <p14:creationId xmlns:p14="http://schemas.microsoft.com/office/powerpoint/2010/main" val="681799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2850" y="1158876"/>
            <a:ext cx="8610600" cy="1066800"/>
          </a:xfrm>
        </p:spPr>
        <p:txBody>
          <a:bodyPr/>
          <a:lstStyle/>
          <a:p>
            <a:r>
              <a:rPr lang="en-US" sz="5400" b="1" dirty="0">
                <a:solidFill>
                  <a:srgbClr val="2431DB"/>
                </a:solidFill>
              </a:rPr>
              <a:t>Module 4 Overview</a:t>
            </a:r>
          </a:p>
        </p:txBody>
      </p:sp>
      <p:sp>
        <p:nvSpPr>
          <p:cNvPr id="5" name="Rectangle 1"/>
          <p:cNvSpPr>
            <a:spLocks noChangeArrowheads="1"/>
          </p:cNvSpPr>
          <p:nvPr/>
        </p:nvSpPr>
        <p:spPr bwMode="auto">
          <a:xfrm>
            <a:off x="908050" y="2606675"/>
            <a:ext cx="10248900" cy="784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600" dirty="0">
                <a:solidFill>
                  <a:srgbClr val="2431DB"/>
                </a:solidFill>
                <a:latin typeface="Roboto"/>
              </a:rPr>
              <a:t>This module focuses on Circular fashion and how the</a:t>
            </a:r>
            <a:r>
              <a:rPr kumimoji="0" lang="en-US" altLang="en-US" sz="3600" b="0" i="0" u="none" strike="noStrike" cap="none" normalizeH="0" baseline="0" dirty="0">
                <a:ln>
                  <a:noFill/>
                </a:ln>
                <a:solidFill>
                  <a:srgbClr val="2431DB"/>
                </a:solidFill>
                <a:effectLst/>
                <a:latin typeface="Roboto"/>
              </a:rPr>
              <a:t> fashion industry </a:t>
            </a:r>
            <a:r>
              <a:rPr lang="en-US" altLang="en-US" sz="3600" dirty="0">
                <a:solidFill>
                  <a:srgbClr val="2431DB"/>
                </a:solidFill>
                <a:latin typeface="Roboto"/>
              </a:rPr>
              <a:t>is trying to</a:t>
            </a:r>
            <a:r>
              <a:rPr kumimoji="0" lang="en-US" altLang="en-US" sz="3600" b="0" i="0" u="none" strike="noStrike" cap="none" normalizeH="0" baseline="0" dirty="0">
                <a:ln>
                  <a:noFill/>
                </a:ln>
                <a:solidFill>
                  <a:srgbClr val="2431DB"/>
                </a:solidFill>
                <a:effectLst/>
                <a:latin typeface="Roboto"/>
              </a:rPr>
              <a:t> create a closed-loop system where clothing, accessories, and textiles are designed, produced, consumed, and then reintroduced into the cycle without generating waste or pollution.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600" dirty="0">
              <a:solidFill>
                <a:srgbClr val="2431DB"/>
              </a:solidFill>
              <a:latin typeface="Roboto"/>
            </a:endParaRPr>
          </a:p>
          <a:p>
            <a:pPr algn="l" rtl="0" eaLnBrk="0" fontAlgn="base" hangingPunct="0">
              <a:spcBef>
                <a:spcPct val="0"/>
              </a:spcBef>
              <a:spcAft>
                <a:spcPct val="0"/>
              </a:spcAft>
            </a:pPr>
            <a:r>
              <a:rPr kumimoji="0" lang="en-US" altLang="en-US" sz="3600" b="0" i="0" u="none" strike="noStrike" cap="none" normalizeH="0" baseline="0" dirty="0">
                <a:ln>
                  <a:noFill/>
                </a:ln>
                <a:solidFill>
                  <a:srgbClr val="2431DB"/>
                </a:solidFill>
                <a:effectLst/>
                <a:latin typeface="Roboto"/>
              </a:rPr>
              <a:t>It </a:t>
            </a:r>
            <a:r>
              <a:rPr lang="en-US" altLang="en-US" sz="3600" dirty="0">
                <a:solidFill>
                  <a:srgbClr val="2431DB"/>
                </a:solidFill>
                <a:latin typeface="Roboto"/>
              </a:rPr>
              <a:t>covers the topic of sus</a:t>
            </a:r>
            <a:r>
              <a:rPr kumimoji="0" lang="en-US" altLang="en-US" sz="3600" b="0" i="0" u="none" strike="noStrike" cap="none" normalizeH="0" baseline="0" dirty="0">
                <a:ln>
                  <a:noFill/>
                </a:ln>
                <a:solidFill>
                  <a:srgbClr val="2431DB"/>
                </a:solidFill>
                <a:effectLst/>
                <a:latin typeface="Roboto"/>
              </a:rPr>
              <a:t>tainability, minimizing environmental impact, and maximizing the lifecycle of garments,</a:t>
            </a:r>
            <a:r>
              <a:rPr kumimoji="0" lang="en-US" altLang="en-US" sz="3600" b="0" i="0" u="none" strike="noStrike" cap="none" normalizeH="0" dirty="0">
                <a:ln>
                  <a:noFill/>
                </a:ln>
                <a:solidFill>
                  <a:srgbClr val="2431DB"/>
                </a:solidFill>
                <a:effectLst/>
                <a:latin typeface="Roboto"/>
              </a:rPr>
              <a:t> by creating </a:t>
            </a:r>
            <a:r>
              <a:rPr kumimoji="0" lang="en-US" altLang="en-US" sz="3600" b="0" i="0" u="none" strike="noStrike" cap="none" normalizeH="0" baseline="0" dirty="0">
                <a:ln>
                  <a:noFill/>
                </a:ln>
                <a:solidFill>
                  <a:srgbClr val="2431DB"/>
                </a:solidFill>
                <a:effectLst/>
                <a:latin typeface="Roboto"/>
              </a:rPr>
              <a:t>durable, timeless pieces that are versatile and can be worn for many years.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rgbClr val="2431DB"/>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rgbClr val="2431DB"/>
              </a:solidFill>
              <a:effectLst/>
              <a:latin typeface="Roboto"/>
            </a:endParaRPr>
          </a:p>
        </p:txBody>
      </p:sp>
      <p:pic>
        <p:nvPicPr>
          <p:cNvPr id="3" name="Picture 2">
            <a:extLst>
              <a:ext uri="{FF2B5EF4-FFF2-40B4-BE49-F238E27FC236}">
                <a16:creationId xmlns:a16="http://schemas.microsoft.com/office/drawing/2014/main" id="{7EE3FFBC-01DD-4BF4-B9F1-F526C505E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260" y="473075"/>
            <a:ext cx="8222990" cy="10276233"/>
          </a:xfrm>
          <a:prstGeom prst="rect">
            <a:avLst/>
          </a:prstGeom>
        </p:spPr>
      </p:pic>
      <p:sp>
        <p:nvSpPr>
          <p:cNvPr id="6" name="Rectangle 5">
            <a:extLst>
              <a:ext uri="{FF2B5EF4-FFF2-40B4-BE49-F238E27FC236}">
                <a16:creationId xmlns:a16="http://schemas.microsoft.com/office/drawing/2014/main" id="{D6E3A3F8-6645-4856-BEF2-69EF93005FC6}"/>
              </a:ext>
            </a:extLst>
          </p:cNvPr>
          <p:cNvSpPr/>
          <p:nvPr/>
        </p:nvSpPr>
        <p:spPr>
          <a:xfrm>
            <a:off x="7722194" y="10379976"/>
            <a:ext cx="3708066" cy="369332"/>
          </a:xfrm>
          <a:prstGeom prst="rect">
            <a:avLst/>
          </a:prstGeom>
        </p:spPr>
        <p:txBody>
          <a:bodyPr wrap="none">
            <a:spAutoFit/>
          </a:bodyPr>
          <a:lstStyle/>
          <a:p>
            <a:r>
              <a:rPr lang="en-US" b="0" i="0" dirty="0">
                <a:solidFill>
                  <a:srgbClr val="000000"/>
                </a:solidFill>
                <a:effectLst/>
                <a:latin typeface="-apple-system"/>
              </a:rPr>
              <a:t>Photo by </a:t>
            </a:r>
            <a:r>
              <a:rPr lang="en-US" b="0" i="0" dirty="0" err="1">
                <a:effectLst/>
                <a:latin typeface="-apple-system"/>
                <a:hlinkClick r:id="rId3"/>
              </a:rPr>
              <a:t>Mukuko</a:t>
            </a:r>
            <a:r>
              <a:rPr lang="en-US" b="0" i="0" dirty="0">
                <a:effectLst/>
                <a:latin typeface="-apple-system"/>
                <a:hlinkClick r:id="rId3"/>
              </a:rPr>
              <a:t> Studio</a:t>
            </a:r>
            <a:r>
              <a:rPr lang="en-US" b="0" i="0" dirty="0">
                <a:solidFill>
                  <a:srgbClr val="000000"/>
                </a:solidFill>
                <a:effectLst/>
                <a:latin typeface="-apple-system"/>
              </a:rPr>
              <a:t> on </a:t>
            </a:r>
            <a:r>
              <a:rPr lang="en-US" b="0" i="0" dirty="0" err="1">
                <a:effectLst/>
                <a:latin typeface="-apple-system"/>
                <a:hlinkClick r:id="rId4"/>
              </a:rPr>
              <a:t>Unsplash</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2850" y="1539875"/>
            <a:ext cx="9175064" cy="830997"/>
          </a:xfrm>
        </p:spPr>
        <p:txBody>
          <a:bodyPr/>
          <a:lstStyle/>
          <a:p>
            <a:r>
              <a:rPr lang="en-US" sz="5400" dirty="0">
                <a:solidFill>
                  <a:srgbClr val="2431DB"/>
                </a:solidFill>
              </a:rPr>
              <a:t>CASE STUDY: Patagonia Inc.</a:t>
            </a:r>
          </a:p>
        </p:txBody>
      </p:sp>
      <p:sp>
        <p:nvSpPr>
          <p:cNvPr id="3" name="Subtitle 2"/>
          <p:cNvSpPr>
            <a:spLocks noGrp="1"/>
          </p:cNvSpPr>
          <p:nvPr>
            <p:ph type="subTitle" idx="4"/>
          </p:nvPr>
        </p:nvSpPr>
        <p:spPr>
          <a:xfrm>
            <a:off x="1212850" y="3521075"/>
            <a:ext cx="17297400" cy="4985980"/>
          </a:xfrm>
        </p:spPr>
        <p:txBody>
          <a:bodyPr/>
          <a:lstStyle/>
          <a:p>
            <a:pPr marL="571500" indent="-571500">
              <a:buFont typeface="Arial" panose="020B0604020202020204" pitchFamily="34" charset="0"/>
              <a:buChar char="•"/>
            </a:pPr>
            <a:r>
              <a:rPr lang="en-US" sz="3600" dirty="0">
                <a:solidFill>
                  <a:srgbClr val="2431DB"/>
                </a:solidFill>
                <a:latin typeface="Roboto"/>
              </a:rPr>
              <a:t>Patagonia Inc. is a family owned American owned corporation that produces sustainable outdoor apparel. </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 The brand Patagonia is known as one of the most environmentally responsible enterprises.</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Their garments are made from responsible sourced materials  and are guaranteed for life.</a:t>
            </a:r>
          </a:p>
          <a:p>
            <a:pPr marL="571500" indent="-571500">
              <a:buFont typeface="Arial" panose="020B0604020202020204" pitchFamily="34" charset="0"/>
              <a:buChar char="•"/>
            </a:pPr>
            <a:endParaRPr lang="en-US" sz="3600" dirty="0">
              <a:solidFill>
                <a:srgbClr val="2431DB"/>
              </a:solidFill>
              <a:latin typeface="Roboto"/>
            </a:endParaRPr>
          </a:p>
        </p:txBody>
      </p:sp>
    </p:spTree>
    <p:extLst>
      <p:ext uri="{BB962C8B-B14F-4D97-AF65-F5344CB8AC3E}">
        <p14:creationId xmlns:p14="http://schemas.microsoft.com/office/powerpoint/2010/main" val="1047238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1289050" y="2454275"/>
            <a:ext cx="18059400" cy="7632859"/>
          </a:xfrm>
        </p:spPr>
        <p:txBody>
          <a:bodyPr/>
          <a:lstStyle/>
          <a:p>
            <a:pPr marL="571500" indent="-571500">
              <a:buFont typeface="Arial" panose="020B0604020202020204" pitchFamily="34" charset="0"/>
              <a:buChar char="•"/>
            </a:pPr>
            <a:r>
              <a:rPr lang="en-US" sz="3600" dirty="0">
                <a:solidFill>
                  <a:srgbClr val="2431DB"/>
                </a:solidFill>
                <a:latin typeface="Roboto"/>
              </a:rPr>
              <a:t>The company’s mission is:</a:t>
            </a:r>
          </a:p>
          <a:p>
            <a:r>
              <a:rPr lang="en-US" sz="3600" dirty="0">
                <a:solidFill>
                  <a:srgbClr val="2431DB"/>
                </a:solidFill>
                <a:latin typeface="Roboto"/>
              </a:rPr>
              <a:t>	1. To make the best quality products</a:t>
            </a:r>
          </a:p>
          <a:p>
            <a:r>
              <a:rPr lang="en-US" sz="3600" dirty="0">
                <a:solidFill>
                  <a:srgbClr val="2431DB"/>
                </a:solidFill>
                <a:latin typeface="Roboto"/>
              </a:rPr>
              <a:t>	2. Cause no unnecessary harm to the environment</a:t>
            </a:r>
          </a:p>
          <a:p>
            <a:r>
              <a:rPr lang="en-US" sz="3600" dirty="0">
                <a:solidFill>
                  <a:srgbClr val="2431DB"/>
                </a:solidFill>
                <a:latin typeface="Roboto"/>
              </a:rPr>
              <a:t>	3. Use their business to protect nature</a:t>
            </a:r>
          </a:p>
          <a:p>
            <a:r>
              <a:rPr lang="en-US" sz="3600" dirty="0">
                <a:solidFill>
                  <a:srgbClr val="2431DB"/>
                </a:solidFill>
                <a:latin typeface="Roboto"/>
              </a:rPr>
              <a:t>	4. Not bound by convention</a:t>
            </a:r>
          </a:p>
          <a:p>
            <a:endParaRPr lang="en-US" sz="3600" dirty="0">
              <a:solidFill>
                <a:srgbClr val="2431DB"/>
              </a:solidFill>
              <a:latin typeface="Roboto"/>
            </a:endParaRPr>
          </a:p>
          <a:p>
            <a:endParaRPr lang="en-US" sz="3600" dirty="0">
              <a:solidFill>
                <a:srgbClr val="2431DB"/>
              </a:solidFill>
              <a:latin typeface="Roboto"/>
            </a:endParaRPr>
          </a:p>
          <a:p>
            <a:endParaRPr lang="en-US" sz="3600" dirty="0">
              <a:solidFill>
                <a:srgbClr val="2431DB"/>
              </a:solidFill>
              <a:latin typeface="Roboto"/>
            </a:endParaRPr>
          </a:p>
          <a:p>
            <a:endParaRPr lang="en-US" sz="3600" dirty="0">
              <a:solidFill>
                <a:srgbClr val="2431DB"/>
              </a:solidFill>
              <a:latin typeface="Roboto"/>
            </a:endParaRPr>
          </a:p>
          <a:p>
            <a:endParaRPr lang="en-US" sz="3600" dirty="0">
              <a:solidFill>
                <a:srgbClr val="2431DB"/>
              </a:solidFill>
              <a:latin typeface="Roboto"/>
            </a:endParaRPr>
          </a:p>
          <a:p>
            <a:endParaRPr lang="en-US" sz="3600" dirty="0">
              <a:solidFill>
                <a:srgbClr val="2431DB"/>
              </a:solidFill>
              <a:latin typeface="Roboto"/>
            </a:endParaRPr>
          </a:p>
          <a:p>
            <a:r>
              <a:rPr lang="en-US" sz="2800" dirty="0">
                <a:solidFill>
                  <a:srgbClr val="FDA800"/>
                </a:solidFill>
                <a:latin typeface="Roboto"/>
              </a:rPr>
              <a:t>Required Video: </a:t>
            </a:r>
            <a:r>
              <a:rPr lang="en-US" sz="2800" i="1" dirty="0">
                <a:solidFill>
                  <a:srgbClr val="FDA800"/>
                </a:solidFill>
              </a:rPr>
              <a:t>Patagonia: The Sustainability Champions </a:t>
            </a:r>
            <a:r>
              <a:rPr lang="en-US" sz="2800" i="1" dirty="0" err="1">
                <a:solidFill>
                  <a:srgbClr val="FDA800"/>
                </a:solidFill>
              </a:rPr>
              <a:t>ReCrafted</a:t>
            </a:r>
            <a:r>
              <a:rPr lang="en-US" sz="2800" i="1" dirty="0">
                <a:solidFill>
                  <a:srgbClr val="FDA800"/>
                </a:solidFill>
              </a:rPr>
              <a:t> | These Are Clothes Made From Other Clothes</a:t>
            </a:r>
          </a:p>
          <a:p>
            <a:endParaRPr lang="en-US" sz="3600" i="1" dirty="0">
              <a:solidFill>
                <a:srgbClr val="2431DB"/>
              </a:solidFill>
              <a:latin typeface="Roboto"/>
            </a:endParaRPr>
          </a:p>
          <a:p>
            <a:endParaRPr lang="en-US" sz="3600" dirty="0">
              <a:solidFill>
                <a:srgbClr val="2431DB"/>
              </a:solidFill>
            </a:endParaRPr>
          </a:p>
        </p:txBody>
      </p:sp>
    </p:spTree>
    <p:extLst>
      <p:ext uri="{BB962C8B-B14F-4D97-AF65-F5344CB8AC3E}">
        <p14:creationId xmlns:p14="http://schemas.microsoft.com/office/powerpoint/2010/main" val="1658437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F534-EA14-461A-8368-8CBED930421F}"/>
              </a:ext>
            </a:extLst>
          </p:cNvPr>
          <p:cNvSpPr>
            <a:spLocks noGrp="1"/>
          </p:cNvSpPr>
          <p:nvPr>
            <p:ph type="ctrTitle"/>
          </p:nvPr>
        </p:nvSpPr>
        <p:spPr>
          <a:xfrm>
            <a:off x="1043214" y="1463675"/>
            <a:ext cx="10380436" cy="1661993"/>
          </a:xfrm>
        </p:spPr>
        <p:txBody>
          <a:bodyPr/>
          <a:lstStyle/>
          <a:p>
            <a:r>
              <a:rPr lang="en-US" sz="5400" dirty="0">
                <a:solidFill>
                  <a:srgbClr val="2431DB"/>
                </a:solidFill>
              </a:rPr>
              <a:t>Michalis </a:t>
            </a:r>
            <a:r>
              <a:rPr lang="en-US" sz="5400" dirty="0" err="1">
                <a:solidFill>
                  <a:srgbClr val="2431DB"/>
                </a:solidFill>
              </a:rPr>
              <a:t>Pantelidis</a:t>
            </a:r>
            <a:r>
              <a:rPr lang="en-US" sz="5400" dirty="0">
                <a:solidFill>
                  <a:srgbClr val="2431DB"/>
                </a:solidFill>
              </a:rPr>
              <a:t>- Turning Trash to Fashion</a:t>
            </a:r>
            <a:endParaRPr lang="en-US" sz="5400" dirty="0"/>
          </a:p>
        </p:txBody>
      </p:sp>
      <p:sp>
        <p:nvSpPr>
          <p:cNvPr id="3" name="Subtitle 2">
            <a:extLst>
              <a:ext uri="{FF2B5EF4-FFF2-40B4-BE49-F238E27FC236}">
                <a16:creationId xmlns:a16="http://schemas.microsoft.com/office/drawing/2014/main" id="{09235F43-41D1-45DB-B54A-71F652E7ECF6}"/>
              </a:ext>
            </a:extLst>
          </p:cNvPr>
          <p:cNvSpPr>
            <a:spLocks noGrp="1"/>
          </p:cNvSpPr>
          <p:nvPr>
            <p:ph type="subTitle" idx="4"/>
          </p:nvPr>
        </p:nvSpPr>
        <p:spPr>
          <a:xfrm>
            <a:off x="755650" y="3597275"/>
            <a:ext cx="11820978" cy="6647974"/>
          </a:xfrm>
        </p:spPr>
        <p:txBody>
          <a:bodyPr/>
          <a:lstStyle/>
          <a:p>
            <a:pPr marL="571500" indent="-571500">
              <a:buFont typeface="Arial" panose="020B0604020202020204" pitchFamily="34" charset="0"/>
              <a:buChar char="•"/>
            </a:pPr>
            <a:r>
              <a:rPr lang="en-US" sz="3600" dirty="0">
                <a:solidFill>
                  <a:srgbClr val="2431DB"/>
                </a:solidFill>
                <a:latin typeface="Roboto"/>
              </a:rPr>
              <a:t>Michalis Pantelidis is a Cypriot Textiles Designer based in Italy. He graduated from the University of the West of England in Bristol in 2022. He has been nominated by his university for the “Fashion Innovation Award” and “The Considered Fashion Award” at the Graduate Fashion Week in the UK. </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In 2021, he launched his own brand which combines his love for textiles, photography, and art. His first project was  called “The Land of Decomposition” and he explored alternative ways of understanding the idea of value by turning trash into colorful and joyful scarves</a:t>
            </a:r>
          </a:p>
        </p:txBody>
      </p:sp>
      <p:pic>
        <p:nvPicPr>
          <p:cNvPr id="11" name="Picture 10">
            <a:extLst>
              <a:ext uri="{FF2B5EF4-FFF2-40B4-BE49-F238E27FC236}">
                <a16:creationId xmlns:a16="http://schemas.microsoft.com/office/drawing/2014/main" id="{F99BC6EC-C8B6-4D1C-A67C-C97FB072D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5250" y="466796"/>
            <a:ext cx="6845300" cy="10261529"/>
          </a:xfrm>
          <a:prstGeom prst="rect">
            <a:avLst/>
          </a:prstGeom>
        </p:spPr>
      </p:pic>
    </p:spTree>
    <p:extLst>
      <p:ext uri="{BB962C8B-B14F-4D97-AF65-F5344CB8AC3E}">
        <p14:creationId xmlns:p14="http://schemas.microsoft.com/office/powerpoint/2010/main" val="4168941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92B3B-119E-4EC7-A787-80DF62A568E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8461BFE-BC69-4B38-A826-81D120A746B8}"/>
              </a:ext>
            </a:extLst>
          </p:cNvPr>
          <p:cNvSpPr>
            <a:spLocks noGrp="1"/>
          </p:cNvSpPr>
          <p:nvPr>
            <p:ph type="subTitle" idx="4"/>
          </p:nvPr>
        </p:nvSpPr>
        <p:spPr>
          <a:xfrm>
            <a:off x="11423650" y="3973238"/>
            <a:ext cx="7265035" cy="7755969"/>
          </a:xfrm>
        </p:spPr>
        <p:txBody>
          <a:bodyPr/>
          <a:lstStyle/>
          <a:p>
            <a:pPr marL="571500" indent="-571500">
              <a:buFont typeface="Arial" panose="020B0604020202020204" pitchFamily="34" charset="0"/>
              <a:buChar char="•"/>
            </a:pPr>
            <a:r>
              <a:rPr lang="en-US" sz="3600" dirty="0">
                <a:solidFill>
                  <a:srgbClr val="2431DB"/>
                </a:solidFill>
                <a:latin typeface="Roboto"/>
              </a:rPr>
              <a:t>All of his scarves and dresses are made of 100% recycled plastic bottles emphasizing eco-conscious fashion.</a:t>
            </a:r>
          </a:p>
          <a:p>
            <a:endParaRPr lang="en-US" sz="3600" dirty="0">
              <a:solidFill>
                <a:srgbClr val="2431DB"/>
              </a:solidFill>
              <a:latin typeface="Roboto"/>
            </a:endParaRPr>
          </a:p>
          <a:p>
            <a:endParaRPr lang="en-US" sz="3600" dirty="0">
              <a:solidFill>
                <a:srgbClr val="2431DB"/>
              </a:solidFill>
              <a:latin typeface="Roboto"/>
            </a:endParaRPr>
          </a:p>
          <a:p>
            <a:endParaRPr lang="en-US" sz="3600" dirty="0">
              <a:solidFill>
                <a:srgbClr val="2431DB"/>
              </a:solidFill>
              <a:latin typeface="Roboto"/>
            </a:endParaRPr>
          </a:p>
          <a:p>
            <a:endParaRPr lang="en-US" sz="3600" dirty="0">
              <a:solidFill>
                <a:srgbClr val="2431DB"/>
              </a:solidFill>
              <a:latin typeface="Roboto"/>
            </a:endParaRPr>
          </a:p>
          <a:p>
            <a:endParaRPr lang="en-US" sz="3600" dirty="0">
              <a:solidFill>
                <a:srgbClr val="2431DB"/>
              </a:solidFill>
              <a:latin typeface="Roboto"/>
            </a:endParaRPr>
          </a:p>
          <a:p>
            <a:endParaRPr lang="en-US" sz="3600" dirty="0">
              <a:solidFill>
                <a:srgbClr val="2431DB"/>
              </a:solidFill>
              <a:latin typeface="Roboto"/>
            </a:endParaRPr>
          </a:p>
          <a:p>
            <a:endParaRPr lang="en-US" sz="3600" dirty="0">
              <a:solidFill>
                <a:srgbClr val="2431DB"/>
              </a:solidFill>
              <a:latin typeface="Roboto"/>
            </a:endParaRPr>
          </a:p>
          <a:p>
            <a:r>
              <a:rPr lang="en-US" sz="3600" dirty="0">
                <a:solidFill>
                  <a:srgbClr val="2431DB"/>
                </a:solidFill>
              </a:rPr>
              <a:t>website. </a:t>
            </a:r>
            <a:r>
              <a:rPr lang="en-US" sz="3600" dirty="0">
                <a:solidFill>
                  <a:srgbClr val="2431DB"/>
                </a:solidFill>
                <a:hlinkClick r:id="rId2">
                  <a:extLst>
                    <a:ext uri="{A12FA001-AC4F-418D-AE19-62706E023703}">
                      <ahyp:hlinkClr xmlns:ahyp="http://schemas.microsoft.com/office/drawing/2018/hyperlinkcolor" val="tx"/>
                    </a:ext>
                  </a:extLst>
                </a:hlinkClick>
              </a:rPr>
              <a:t>www.michalispantelidis.com</a:t>
            </a:r>
            <a:endParaRPr lang="en-US" sz="3600" dirty="0">
              <a:solidFill>
                <a:srgbClr val="2431DB"/>
              </a:solidFill>
            </a:endParaRPr>
          </a:p>
          <a:p>
            <a:endParaRPr lang="en-US" sz="3600" dirty="0">
              <a:solidFill>
                <a:srgbClr val="2431DB"/>
              </a:solidFill>
              <a:latin typeface="Roboto"/>
            </a:endParaRPr>
          </a:p>
          <a:p>
            <a:endParaRPr lang="en-US" sz="3600" dirty="0"/>
          </a:p>
        </p:txBody>
      </p:sp>
      <p:pic>
        <p:nvPicPr>
          <p:cNvPr id="4" name="Picture 3">
            <a:extLst>
              <a:ext uri="{FF2B5EF4-FFF2-40B4-BE49-F238E27FC236}">
                <a16:creationId xmlns:a16="http://schemas.microsoft.com/office/drawing/2014/main" id="{1830E507-B735-45A6-B71D-80BE4ABE3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0" y="2131187"/>
            <a:ext cx="10693908" cy="7562088"/>
          </a:xfrm>
          <a:prstGeom prst="rect">
            <a:avLst/>
          </a:prstGeom>
        </p:spPr>
      </p:pic>
    </p:spTree>
    <p:extLst>
      <p:ext uri="{BB962C8B-B14F-4D97-AF65-F5344CB8AC3E}">
        <p14:creationId xmlns:p14="http://schemas.microsoft.com/office/powerpoint/2010/main" val="1001660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27050" y="930275"/>
            <a:ext cx="11353800" cy="1477328"/>
          </a:xfrm>
        </p:spPr>
        <p:txBody>
          <a:bodyPr/>
          <a:lstStyle/>
          <a:p>
            <a:r>
              <a:rPr lang="en-US" sz="4800" b="1" dirty="0">
                <a:solidFill>
                  <a:schemeClr val="bg1"/>
                </a:solidFill>
              </a:rPr>
              <a:t>4.4 Designing Durable and Adaptable   Clothing</a:t>
            </a:r>
          </a:p>
        </p:txBody>
      </p:sp>
      <p:sp>
        <p:nvSpPr>
          <p:cNvPr id="5" name="Content Placeholder 2"/>
          <p:cNvSpPr>
            <a:spLocks noGrp="1"/>
          </p:cNvSpPr>
          <p:nvPr>
            <p:ph type="body" idx="1"/>
          </p:nvPr>
        </p:nvSpPr>
        <p:spPr>
          <a:xfrm>
            <a:off x="756489" y="3749675"/>
            <a:ext cx="11124361" cy="4431983"/>
          </a:xfrm>
        </p:spPr>
        <p:txBody>
          <a:bodyPr/>
          <a:lstStyle/>
          <a:p>
            <a:pPr marL="571500" indent="-571500">
              <a:buFont typeface="Arial" panose="020B0604020202020204" pitchFamily="34" charset="0"/>
              <a:buChar char="•"/>
            </a:pPr>
            <a:r>
              <a:rPr lang="en-US" sz="3600" dirty="0">
                <a:solidFill>
                  <a:schemeClr val="bg1"/>
                </a:solidFill>
                <a:latin typeface="Roboto"/>
              </a:rPr>
              <a:t>Designing durable and adaptable clothing is essential in order to </a:t>
            </a:r>
            <a:r>
              <a:rPr lang="en-US" sz="3600" dirty="0">
                <a:solidFill>
                  <a:srgbClr val="FDA800"/>
                </a:solidFill>
                <a:latin typeface="Roboto"/>
              </a:rPr>
              <a:t>reduce waist </a:t>
            </a:r>
            <a:r>
              <a:rPr lang="en-US" sz="3600" dirty="0">
                <a:solidFill>
                  <a:schemeClr val="bg1"/>
                </a:solidFill>
                <a:latin typeface="Roboto"/>
              </a:rPr>
              <a:t>and to </a:t>
            </a:r>
            <a:r>
              <a:rPr lang="en-US" sz="3600" dirty="0">
                <a:solidFill>
                  <a:srgbClr val="FDA800"/>
                </a:solidFill>
                <a:latin typeface="Roboto"/>
              </a:rPr>
              <a:t>extend the life cycle of a garment</a:t>
            </a:r>
            <a:r>
              <a:rPr lang="en-US" sz="3600" dirty="0">
                <a:solidFill>
                  <a:schemeClr val="bg1"/>
                </a:solidFill>
                <a:latin typeface="Roboto"/>
              </a:rPr>
              <a:t>, as well as </a:t>
            </a:r>
            <a:r>
              <a:rPr lang="en-US" sz="3600" dirty="0">
                <a:solidFill>
                  <a:srgbClr val="FDA800"/>
                </a:solidFill>
                <a:latin typeface="Roboto"/>
              </a:rPr>
              <a:t>maximizing resources  efficiently</a:t>
            </a:r>
            <a:r>
              <a:rPr lang="en-US" sz="3600" dirty="0">
                <a:solidFill>
                  <a:schemeClr val="bg1"/>
                </a:solidFill>
                <a:latin typeface="Roboto"/>
              </a:rPr>
              <a:t>. </a:t>
            </a:r>
          </a:p>
          <a:p>
            <a:pPr marL="0" indent="0">
              <a:buNone/>
            </a:pPr>
            <a:endParaRPr lang="en-US" sz="3600" dirty="0">
              <a:solidFill>
                <a:schemeClr val="bg1"/>
              </a:solidFill>
              <a:latin typeface="Roboto"/>
            </a:endParaRPr>
          </a:p>
          <a:p>
            <a:pPr marL="571500" indent="-571500">
              <a:buFont typeface="Arial" panose="020B0604020202020204" pitchFamily="34" charset="0"/>
              <a:buChar char="•"/>
            </a:pPr>
            <a:r>
              <a:rPr lang="en-US" sz="3600" dirty="0">
                <a:solidFill>
                  <a:schemeClr val="bg1"/>
                </a:solidFill>
                <a:latin typeface="Roboto"/>
              </a:rPr>
              <a:t>Durable and adaptable clothing is about designing garments which can evolve with the user.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6253" y="-11442"/>
            <a:ext cx="7547847" cy="11320792"/>
          </a:xfrm>
          <a:prstGeom prst="rect">
            <a:avLst/>
          </a:prstGeom>
        </p:spPr>
      </p:pic>
      <p:sp>
        <p:nvSpPr>
          <p:cNvPr id="7" name="Rectangle 6"/>
          <p:cNvSpPr/>
          <p:nvPr/>
        </p:nvSpPr>
        <p:spPr>
          <a:xfrm>
            <a:off x="16182962" y="10934327"/>
            <a:ext cx="3942105" cy="369332"/>
          </a:xfrm>
          <a:prstGeom prst="rect">
            <a:avLst/>
          </a:prstGeom>
        </p:spPr>
        <p:txBody>
          <a:bodyPr wrap="none">
            <a:spAutoFit/>
          </a:bodyPr>
          <a:lstStyle/>
          <a:p>
            <a:r>
              <a:rPr lang="en-US" b="0" i="0" dirty="0">
                <a:solidFill>
                  <a:schemeClr val="bg1"/>
                </a:solidFill>
                <a:effectLst/>
                <a:latin typeface="-apple-system"/>
              </a:rPr>
              <a:t>Photo by </a:t>
            </a:r>
            <a:r>
              <a:rPr lang="en-US" b="0" i="0" dirty="0">
                <a:solidFill>
                  <a:schemeClr val="bg1"/>
                </a:solidFill>
                <a:effectLst/>
                <a:latin typeface="-apple-system"/>
                <a:hlinkClick r:id="rId3"/>
              </a:rPr>
              <a:t>Alexi Romano</a:t>
            </a:r>
            <a:r>
              <a:rPr lang="en-US" b="0" i="0" dirty="0">
                <a:solidFill>
                  <a:schemeClr val="bg1"/>
                </a:solidFill>
                <a:effectLst/>
                <a:latin typeface="-apple-system"/>
              </a:rPr>
              <a:t> on </a:t>
            </a:r>
            <a:r>
              <a:rPr lang="en-US" b="0" i="0" dirty="0" err="1">
                <a:solidFill>
                  <a:schemeClr val="bg1"/>
                </a:solidFill>
                <a:effectLst/>
                <a:latin typeface="-apple-system"/>
                <a:hlinkClick r:id="rId4"/>
              </a:rPr>
              <a:t>Unsplash</a:t>
            </a:r>
            <a:endParaRPr lang="en-US" dirty="0">
              <a:solidFill>
                <a:schemeClr val="bg1"/>
              </a:solidFill>
            </a:endParaRPr>
          </a:p>
        </p:txBody>
      </p:sp>
    </p:spTree>
    <p:extLst>
      <p:ext uri="{BB962C8B-B14F-4D97-AF65-F5344CB8AC3E}">
        <p14:creationId xmlns:p14="http://schemas.microsoft.com/office/powerpoint/2010/main" val="3942374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94450" y="1082675"/>
            <a:ext cx="10820400" cy="830997"/>
          </a:xfrm>
        </p:spPr>
        <p:txBody>
          <a:bodyPr/>
          <a:lstStyle/>
          <a:p>
            <a:r>
              <a:rPr lang="en-US" sz="5400" dirty="0">
                <a:solidFill>
                  <a:srgbClr val="2431DB"/>
                </a:solidFill>
              </a:rPr>
              <a:t>Selecting the Correct Materials</a:t>
            </a:r>
          </a:p>
        </p:txBody>
      </p:sp>
      <p:sp>
        <p:nvSpPr>
          <p:cNvPr id="3" name="Subtitle 2"/>
          <p:cNvSpPr>
            <a:spLocks noGrp="1"/>
          </p:cNvSpPr>
          <p:nvPr>
            <p:ph type="subTitle" idx="4"/>
          </p:nvPr>
        </p:nvSpPr>
        <p:spPr>
          <a:xfrm>
            <a:off x="6394450" y="3183295"/>
            <a:ext cx="11887200" cy="4985980"/>
          </a:xfrm>
        </p:spPr>
        <p:txBody>
          <a:bodyPr/>
          <a:lstStyle/>
          <a:p>
            <a:pPr marL="571500" indent="-571500">
              <a:buFont typeface="Arial" panose="020B0604020202020204" pitchFamily="34" charset="0"/>
              <a:buChar char="•"/>
            </a:pPr>
            <a:r>
              <a:rPr lang="en-US" sz="3600" dirty="0">
                <a:solidFill>
                  <a:srgbClr val="2431DB"/>
                </a:solidFill>
                <a:latin typeface="Roboto"/>
              </a:rPr>
              <a:t>Use </a:t>
            </a:r>
            <a:r>
              <a:rPr lang="en-US" sz="3600" dirty="0">
                <a:solidFill>
                  <a:srgbClr val="FDA800"/>
                </a:solidFill>
                <a:latin typeface="Roboto"/>
              </a:rPr>
              <a:t>durable fabrics </a:t>
            </a:r>
            <a:r>
              <a:rPr lang="en-US" sz="3600" dirty="0">
                <a:solidFill>
                  <a:srgbClr val="2431DB"/>
                </a:solidFill>
                <a:latin typeface="Roboto"/>
              </a:rPr>
              <a:t>that can withstand frequent wear and washing.</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Select </a:t>
            </a:r>
            <a:r>
              <a:rPr lang="en-US" sz="3600" dirty="0">
                <a:solidFill>
                  <a:srgbClr val="FDA800"/>
                </a:solidFill>
                <a:latin typeface="Roboto"/>
              </a:rPr>
              <a:t>recyclable</a:t>
            </a:r>
            <a:r>
              <a:rPr lang="en-US" sz="3600" dirty="0">
                <a:solidFill>
                  <a:srgbClr val="2431DB"/>
                </a:solidFill>
                <a:latin typeface="Roboto"/>
              </a:rPr>
              <a:t> or </a:t>
            </a:r>
            <a:r>
              <a:rPr lang="en-US" sz="3600" dirty="0">
                <a:solidFill>
                  <a:srgbClr val="FDA800"/>
                </a:solidFill>
                <a:latin typeface="Roboto"/>
              </a:rPr>
              <a:t>biodegradable fabrics </a:t>
            </a:r>
            <a:r>
              <a:rPr lang="en-US" sz="3600" dirty="0">
                <a:solidFill>
                  <a:srgbClr val="2431DB"/>
                </a:solidFill>
                <a:latin typeface="Roboto"/>
              </a:rPr>
              <a:t>that facilitate end-of-life processing.</a:t>
            </a:r>
          </a:p>
          <a:p>
            <a:pPr marL="571500" indent="-571500">
              <a:buFont typeface="Arial" panose="020B0604020202020204" pitchFamily="34" charset="0"/>
              <a:buChar char="•"/>
            </a:pPr>
            <a:endParaRPr lang="en-US" sz="3600" dirty="0">
              <a:solidFill>
                <a:srgbClr val="2431DB"/>
              </a:solidFill>
              <a:latin typeface="Roboto"/>
            </a:endParaRPr>
          </a:p>
          <a:p>
            <a:pPr marL="571500" lvl="0" indent="-571500">
              <a:buFont typeface="Arial" panose="020B0604020202020204" pitchFamily="34" charset="0"/>
              <a:buChar char="•"/>
            </a:pPr>
            <a:r>
              <a:rPr lang="en-US" sz="3600" dirty="0">
                <a:solidFill>
                  <a:srgbClr val="FDA800"/>
                </a:solidFill>
                <a:latin typeface="Roboto"/>
              </a:rPr>
              <a:t>Use eco-friendly dyes </a:t>
            </a:r>
            <a:r>
              <a:rPr lang="en-US" sz="3600" dirty="0">
                <a:solidFill>
                  <a:srgbClr val="2431DB"/>
                </a:solidFill>
                <a:latin typeface="Roboto"/>
              </a:rPr>
              <a:t>and </a:t>
            </a:r>
            <a:r>
              <a:rPr lang="en-US" sz="3600" dirty="0">
                <a:solidFill>
                  <a:srgbClr val="FDA800"/>
                </a:solidFill>
                <a:latin typeface="Roboto"/>
              </a:rPr>
              <a:t>finishes</a:t>
            </a:r>
            <a:r>
              <a:rPr lang="en-US" sz="3600" dirty="0">
                <a:solidFill>
                  <a:srgbClr val="2431DB"/>
                </a:solidFill>
                <a:latin typeface="Roboto"/>
              </a:rPr>
              <a:t> that allow the recyclability of fabrics.</a:t>
            </a:r>
          </a:p>
          <a:p>
            <a:endParaRPr lang="en-US" sz="3600" dirty="0">
              <a:solidFill>
                <a:srgbClr val="2431DB"/>
              </a:solidFill>
              <a:latin typeface="Roboto"/>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850" y="464606"/>
            <a:ext cx="5791200" cy="10295469"/>
          </a:xfrm>
          <a:prstGeom prst="rect">
            <a:avLst/>
          </a:prstGeom>
        </p:spPr>
      </p:pic>
      <p:sp>
        <p:nvSpPr>
          <p:cNvPr id="6" name="Rectangle 5"/>
          <p:cNvSpPr/>
          <p:nvPr/>
        </p:nvSpPr>
        <p:spPr>
          <a:xfrm>
            <a:off x="6242050" y="10281086"/>
            <a:ext cx="4147289" cy="369332"/>
          </a:xfrm>
          <a:prstGeom prst="rect">
            <a:avLst/>
          </a:prstGeom>
        </p:spPr>
        <p:txBody>
          <a:bodyPr wrap="none">
            <a:spAutoFit/>
          </a:bodyPr>
          <a:lstStyle/>
          <a:p>
            <a:r>
              <a:rPr lang="en-US" b="0" i="0" dirty="0">
                <a:solidFill>
                  <a:srgbClr val="000000"/>
                </a:solidFill>
                <a:effectLst/>
                <a:latin typeface="-apple-system"/>
              </a:rPr>
              <a:t>Photo by </a:t>
            </a:r>
            <a:r>
              <a:rPr lang="en-US" b="0" i="0" dirty="0">
                <a:effectLst/>
                <a:latin typeface="-apple-system"/>
                <a:hlinkClick r:id="rId3"/>
              </a:rPr>
              <a:t>WARION Taipei</a:t>
            </a:r>
            <a:r>
              <a:rPr lang="en-US" b="0" i="0" dirty="0">
                <a:solidFill>
                  <a:srgbClr val="000000"/>
                </a:solidFill>
                <a:effectLst/>
                <a:latin typeface="-apple-system"/>
              </a:rPr>
              <a:t> on </a:t>
            </a:r>
            <a:r>
              <a:rPr lang="en-US" b="0" i="0" dirty="0" err="1">
                <a:effectLst/>
                <a:latin typeface="-apple-system"/>
                <a:hlinkClick r:id="rId4"/>
              </a:rPr>
              <a:t>Unsplash</a:t>
            </a:r>
            <a:endParaRPr lang="en-US" dirty="0"/>
          </a:p>
        </p:txBody>
      </p:sp>
    </p:spTree>
    <p:extLst>
      <p:ext uri="{BB962C8B-B14F-4D97-AF65-F5344CB8AC3E}">
        <p14:creationId xmlns:p14="http://schemas.microsoft.com/office/powerpoint/2010/main" val="3990767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1850" y="1539875"/>
            <a:ext cx="6141084" cy="830997"/>
          </a:xfrm>
        </p:spPr>
        <p:txBody>
          <a:bodyPr/>
          <a:lstStyle/>
          <a:p>
            <a:r>
              <a:rPr lang="en-US" sz="5400" dirty="0">
                <a:solidFill>
                  <a:srgbClr val="2431DB"/>
                </a:solidFill>
              </a:rPr>
              <a:t>Timeless Design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650" y="473075"/>
            <a:ext cx="7848600" cy="10287000"/>
          </a:xfrm>
          <a:prstGeom prst="rect">
            <a:avLst/>
          </a:prstGeom>
        </p:spPr>
      </p:pic>
      <p:sp>
        <p:nvSpPr>
          <p:cNvPr id="5" name="Content Placeholder 2"/>
          <p:cNvSpPr>
            <a:spLocks noGrp="1"/>
          </p:cNvSpPr>
          <p:nvPr>
            <p:ph type="subTitle" idx="4"/>
          </p:nvPr>
        </p:nvSpPr>
        <p:spPr>
          <a:xfrm>
            <a:off x="831850" y="3825875"/>
            <a:ext cx="10515600" cy="3877985"/>
          </a:xfrm>
        </p:spPr>
        <p:txBody>
          <a:bodyPr/>
          <a:lstStyle/>
          <a:p>
            <a:pPr marL="571500" indent="-571500">
              <a:buFont typeface="Arial" panose="020B0604020202020204" pitchFamily="34" charset="0"/>
              <a:buChar char="•"/>
            </a:pPr>
            <a:r>
              <a:rPr lang="en-US" sz="3600" dirty="0">
                <a:solidFill>
                  <a:srgbClr val="2431DB"/>
                </a:solidFill>
                <a:latin typeface="Roboto"/>
              </a:rPr>
              <a:t>Design clothing with </a:t>
            </a:r>
            <a:r>
              <a:rPr lang="en-US" sz="3600" dirty="0">
                <a:solidFill>
                  <a:srgbClr val="FDA800"/>
                </a:solidFill>
                <a:latin typeface="Roboto"/>
              </a:rPr>
              <a:t>basic silhouettes </a:t>
            </a:r>
            <a:r>
              <a:rPr lang="en-US" sz="3600" dirty="0">
                <a:solidFill>
                  <a:srgbClr val="2431DB"/>
                </a:solidFill>
                <a:latin typeface="Roboto"/>
              </a:rPr>
              <a:t>and </a:t>
            </a:r>
            <a:r>
              <a:rPr lang="en-US" sz="3600" dirty="0">
                <a:solidFill>
                  <a:srgbClr val="FDA800"/>
                </a:solidFill>
                <a:latin typeface="Roboto"/>
              </a:rPr>
              <a:t>neutral colors </a:t>
            </a:r>
            <a:r>
              <a:rPr lang="en-US" sz="3600" dirty="0">
                <a:solidFill>
                  <a:srgbClr val="2431DB"/>
                </a:solidFill>
                <a:latin typeface="Roboto"/>
              </a:rPr>
              <a:t>that don’t go out of style quickly. </a:t>
            </a:r>
          </a:p>
          <a:p>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Design </a:t>
            </a:r>
            <a:r>
              <a:rPr lang="en-US" sz="3600" dirty="0">
                <a:solidFill>
                  <a:srgbClr val="FDA800"/>
                </a:solidFill>
                <a:latin typeface="Roboto"/>
              </a:rPr>
              <a:t>simple,</a:t>
            </a:r>
            <a:r>
              <a:rPr lang="en-US" sz="3600" dirty="0">
                <a:solidFill>
                  <a:srgbClr val="2431DB"/>
                </a:solidFill>
                <a:latin typeface="Roboto"/>
              </a:rPr>
              <a:t> </a:t>
            </a:r>
            <a:r>
              <a:rPr lang="en-US" sz="3600" dirty="0">
                <a:solidFill>
                  <a:srgbClr val="FDA800"/>
                </a:solidFill>
                <a:latin typeface="Roboto"/>
              </a:rPr>
              <a:t>modular garments </a:t>
            </a:r>
            <a:r>
              <a:rPr lang="en-US" sz="3600" dirty="0">
                <a:solidFill>
                  <a:srgbClr val="2431DB"/>
                </a:solidFill>
                <a:latin typeface="Roboto"/>
              </a:rPr>
              <a:t>that can be worn in multiple ways, this offers versatility and reduces the need for additional garments.</a:t>
            </a:r>
          </a:p>
          <a:p>
            <a:endParaRPr lang="en-US" sz="3600" dirty="0">
              <a:solidFill>
                <a:srgbClr val="2431DB"/>
              </a:solidFill>
              <a:latin typeface="Roboto"/>
            </a:endParaRPr>
          </a:p>
        </p:txBody>
      </p:sp>
      <p:sp>
        <p:nvSpPr>
          <p:cNvPr id="7" name="Rectangle 1"/>
          <p:cNvSpPr>
            <a:spLocks noChangeArrowheads="1"/>
          </p:cNvSpPr>
          <p:nvPr/>
        </p:nvSpPr>
        <p:spPr bwMode="auto">
          <a:xfrm>
            <a:off x="7385050" y="10394250"/>
            <a:ext cx="6934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Photo by </a:t>
            </a:r>
            <a:r>
              <a:rPr kumimoji="0" lang="en-US" altLang="en-US" sz="1600" b="0" i="0" u="none" strike="noStrike" cap="none" normalizeH="0" baseline="0" dirty="0" err="1">
                <a:ln>
                  <a:noFill/>
                </a:ln>
                <a:solidFill>
                  <a:schemeClr val="tx1"/>
                </a:solidFill>
                <a:effectLst/>
                <a:latin typeface="Arial" panose="020B0604020202020204" pitchFamily="34" charset="0"/>
                <a:hlinkClick r:id="rId3"/>
              </a:rPr>
              <a:t>MohamadReza</a:t>
            </a:r>
            <a:r>
              <a:rPr kumimoji="0" lang="en-US" altLang="en-US" sz="1600" b="0" i="0" u="none" strike="noStrike" cap="none" normalizeH="0" baseline="0" dirty="0">
                <a:ln>
                  <a:noFill/>
                </a:ln>
                <a:solidFill>
                  <a:schemeClr val="tx1"/>
                </a:solidFill>
                <a:effectLst/>
                <a:latin typeface="Arial" panose="020B0604020202020204" pitchFamily="34" charset="0"/>
                <a:hlinkClick r:id="rId3"/>
              </a:rPr>
              <a:t> </a:t>
            </a:r>
            <a:r>
              <a:rPr kumimoji="0" lang="en-US" altLang="en-US" sz="1600" b="0" i="0" u="none" strike="noStrike" cap="none" normalizeH="0" baseline="0" dirty="0" err="1">
                <a:ln>
                  <a:noFill/>
                </a:ln>
                <a:solidFill>
                  <a:schemeClr val="tx1"/>
                </a:solidFill>
                <a:effectLst/>
                <a:latin typeface="Arial" panose="020B0604020202020204" pitchFamily="34" charset="0"/>
                <a:hlinkClick r:id="rId3"/>
              </a:rPr>
              <a:t>Khashay</a:t>
            </a:r>
            <a:r>
              <a:rPr kumimoji="0" lang="en-US" altLang="en-US" sz="1600" b="0" i="0" u="none" strike="noStrike" cap="none" normalizeH="0" baseline="0" dirty="0">
                <a:ln>
                  <a:noFill/>
                </a:ln>
                <a:solidFill>
                  <a:schemeClr val="tx1"/>
                </a:solidFill>
                <a:effectLst/>
                <a:latin typeface="Arial" panose="020B0604020202020204" pitchFamily="34" charset="0"/>
              </a:rPr>
              <a:t> on </a:t>
            </a:r>
            <a:r>
              <a:rPr kumimoji="0" lang="en-US" altLang="en-US" sz="1600" b="0" i="0" u="none" strike="noStrike" cap="none" normalizeH="0" baseline="0" dirty="0" err="1">
                <a:ln>
                  <a:noFill/>
                </a:ln>
                <a:solidFill>
                  <a:schemeClr val="tx1"/>
                </a:solidFill>
                <a:effectLst/>
                <a:latin typeface="Arial" panose="020B0604020202020204" pitchFamily="34" charset="0"/>
                <a:hlinkClick r:id="rId4"/>
              </a:rPr>
              <a:t>Unsplash</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04050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136650" y="1387475"/>
            <a:ext cx="6141084" cy="830997"/>
          </a:xfrm>
        </p:spPr>
        <p:txBody>
          <a:bodyPr/>
          <a:lstStyle/>
          <a:p>
            <a:r>
              <a:rPr lang="en-US" sz="5400" dirty="0">
                <a:solidFill>
                  <a:srgbClr val="2431DB"/>
                </a:solidFill>
              </a:rPr>
              <a:t>Longevity in Design</a:t>
            </a:r>
          </a:p>
        </p:txBody>
      </p:sp>
      <p:sp>
        <p:nvSpPr>
          <p:cNvPr id="5" name="Rectangle 4"/>
          <p:cNvSpPr/>
          <p:nvPr/>
        </p:nvSpPr>
        <p:spPr>
          <a:xfrm>
            <a:off x="9137650" y="10390743"/>
            <a:ext cx="3698448" cy="369332"/>
          </a:xfrm>
          <a:prstGeom prst="rect">
            <a:avLst/>
          </a:prstGeom>
        </p:spPr>
        <p:txBody>
          <a:bodyPr wrap="none">
            <a:spAutoFit/>
          </a:bodyPr>
          <a:lstStyle/>
          <a:p>
            <a:r>
              <a:rPr lang="en-US" b="0" i="0" dirty="0">
                <a:solidFill>
                  <a:srgbClr val="000000"/>
                </a:solidFill>
                <a:effectLst/>
                <a:latin typeface="-apple-system"/>
              </a:rPr>
              <a:t>Photo by </a:t>
            </a:r>
            <a:r>
              <a:rPr lang="en-US" b="0" i="0" dirty="0">
                <a:effectLst/>
                <a:latin typeface="-apple-system"/>
                <a:hlinkClick r:id="rId2"/>
              </a:rPr>
              <a:t>Toa </a:t>
            </a:r>
            <a:r>
              <a:rPr lang="en-US" b="0" i="0" dirty="0" err="1">
                <a:effectLst/>
                <a:latin typeface="-apple-system"/>
                <a:hlinkClick r:id="rId2"/>
              </a:rPr>
              <a:t>Heftiba</a:t>
            </a:r>
            <a:r>
              <a:rPr lang="en-US" b="0" i="0" dirty="0">
                <a:solidFill>
                  <a:srgbClr val="000000"/>
                </a:solidFill>
                <a:effectLst/>
                <a:latin typeface="-apple-system"/>
              </a:rPr>
              <a:t> on </a:t>
            </a:r>
            <a:r>
              <a:rPr lang="en-US" b="0" i="0" dirty="0" err="1">
                <a:effectLst/>
                <a:latin typeface="-apple-system"/>
                <a:hlinkClick r:id="rId3"/>
              </a:rPr>
              <a:t>Unsplash</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19049" y="440809"/>
            <a:ext cx="6930311" cy="10395466"/>
          </a:xfrm>
          <a:prstGeom prst="rect">
            <a:avLst/>
          </a:prstGeom>
        </p:spPr>
      </p:pic>
      <p:sp>
        <p:nvSpPr>
          <p:cNvPr id="7" name="Content Placeholder 2"/>
          <p:cNvSpPr>
            <a:spLocks noGrp="1"/>
          </p:cNvSpPr>
          <p:nvPr>
            <p:ph type="subTitle" idx="4"/>
          </p:nvPr>
        </p:nvSpPr>
        <p:spPr>
          <a:xfrm>
            <a:off x="1136650" y="3140075"/>
            <a:ext cx="11277600" cy="5638800"/>
          </a:xfrm>
        </p:spPr>
        <p:txBody>
          <a:bodyPr>
            <a:normAutofit/>
          </a:bodyPr>
          <a:lstStyle/>
          <a:p>
            <a:pPr lvl="0"/>
            <a:r>
              <a:rPr lang="en-US" sz="3600" dirty="0">
                <a:solidFill>
                  <a:srgbClr val="2431DB"/>
                </a:solidFill>
                <a:latin typeface="Roboto"/>
              </a:rPr>
              <a:t>Longevity in design means </a:t>
            </a:r>
            <a:r>
              <a:rPr lang="en-US" sz="3600" dirty="0">
                <a:solidFill>
                  <a:srgbClr val="FDA800"/>
                </a:solidFill>
                <a:latin typeface="Roboto"/>
              </a:rPr>
              <a:t>prolonging the lifespan </a:t>
            </a:r>
            <a:r>
              <a:rPr lang="en-US" sz="3600" dirty="0">
                <a:solidFill>
                  <a:srgbClr val="2431DB"/>
                </a:solidFill>
                <a:latin typeface="Roboto"/>
              </a:rPr>
              <a:t>of a garment. This can be achieved by:</a:t>
            </a:r>
          </a:p>
          <a:p>
            <a:pPr lvl="0"/>
            <a:endParaRPr lang="en-US" sz="3600" dirty="0">
              <a:solidFill>
                <a:srgbClr val="2431DB"/>
              </a:solidFill>
              <a:latin typeface="Roboto"/>
            </a:endParaRPr>
          </a:p>
          <a:p>
            <a:pPr marL="571500" lvl="0" indent="-571500">
              <a:buFont typeface="Arial" panose="020B0604020202020204" pitchFamily="34" charset="0"/>
              <a:buChar char="•"/>
            </a:pPr>
            <a:r>
              <a:rPr lang="en-US" sz="3600" dirty="0">
                <a:solidFill>
                  <a:srgbClr val="2431DB"/>
                </a:solidFill>
                <a:latin typeface="Roboto"/>
              </a:rPr>
              <a:t>Reinforced seams and stress points.</a:t>
            </a:r>
          </a:p>
          <a:p>
            <a:pPr marL="571500" lvl="0" indent="-571500">
              <a:buFont typeface="Arial" panose="020B0604020202020204" pitchFamily="34" charset="0"/>
              <a:buChar char="•"/>
            </a:pPr>
            <a:endParaRPr lang="en-US" sz="3600" dirty="0">
              <a:solidFill>
                <a:srgbClr val="2431DB"/>
              </a:solidFill>
              <a:latin typeface="Roboto"/>
            </a:endParaRPr>
          </a:p>
          <a:p>
            <a:pPr marL="571500" lvl="0" indent="-571500">
              <a:buFont typeface="Arial" panose="020B0604020202020204" pitchFamily="34" charset="0"/>
              <a:buChar char="•"/>
            </a:pPr>
            <a:r>
              <a:rPr lang="en-US" sz="3600" dirty="0">
                <a:solidFill>
                  <a:srgbClr val="2431DB"/>
                </a:solidFill>
                <a:latin typeface="Roboto"/>
              </a:rPr>
              <a:t>Use resilient closures that can be easy to replace. </a:t>
            </a:r>
          </a:p>
          <a:p>
            <a:pPr marL="571500" lvl="0" indent="-571500">
              <a:buFont typeface="Arial" panose="020B0604020202020204" pitchFamily="34" charset="0"/>
              <a:buChar char="•"/>
            </a:pPr>
            <a:endParaRPr lang="en-US" sz="3600" dirty="0">
              <a:solidFill>
                <a:srgbClr val="2431DB"/>
              </a:solidFill>
              <a:latin typeface="Roboto"/>
            </a:endParaRPr>
          </a:p>
          <a:p>
            <a:pPr marL="571500" lvl="0" indent="-571500">
              <a:buFont typeface="Arial" panose="020B0604020202020204" pitchFamily="34" charset="0"/>
              <a:buChar char="•"/>
            </a:pPr>
            <a:r>
              <a:rPr lang="en-US" sz="3600" dirty="0">
                <a:solidFill>
                  <a:srgbClr val="2431DB"/>
                </a:solidFill>
                <a:latin typeface="Roboto"/>
              </a:rPr>
              <a:t>Design clothing that can be easily washed and repaired. </a:t>
            </a:r>
          </a:p>
        </p:txBody>
      </p:sp>
    </p:spTree>
    <p:extLst>
      <p:ext uri="{BB962C8B-B14F-4D97-AF65-F5344CB8AC3E}">
        <p14:creationId xmlns:p14="http://schemas.microsoft.com/office/powerpoint/2010/main" val="414703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850" y="473076"/>
            <a:ext cx="6867120" cy="10287000"/>
          </a:xfrm>
          <a:prstGeom prst="rect">
            <a:avLst/>
          </a:prstGeom>
        </p:spPr>
      </p:pic>
      <p:sp>
        <p:nvSpPr>
          <p:cNvPr id="5" name="Rectangle 4"/>
          <p:cNvSpPr/>
          <p:nvPr/>
        </p:nvSpPr>
        <p:spPr>
          <a:xfrm>
            <a:off x="450850" y="10390744"/>
            <a:ext cx="4429418" cy="369332"/>
          </a:xfrm>
          <a:prstGeom prst="rect">
            <a:avLst/>
          </a:prstGeom>
        </p:spPr>
        <p:txBody>
          <a:bodyPr wrap="none">
            <a:spAutoFit/>
          </a:bodyPr>
          <a:lstStyle/>
          <a:p>
            <a:r>
              <a:rPr lang="en-US" b="0" i="0" dirty="0">
                <a:solidFill>
                  <a:schemeClr val="bg1"/>
                </a:solidFill>
                <a:effectLst/>
                <a:latin typeface="-apple-system"/>
              </a:rPr>
              <a:t>Photo by </a:t>
            </a:r>
            <a:r>
              <a:rPr lang="en-US" b="0" i="0" dirty="0" err="1">
                <a:solidFill>
                  <a:schemeClr val="bg1"/>
                </a:solidFill>
                <a:effectLst/>
                <a:latin typeface="-apple-system"/>
                <a:hlinkClick r:id="rId3"/>
              </a:rPr>
              <a:t>Bozhin</a:t>
            </a:r>
            <a:r>
              <a:rPr lang="en-US" b="0" i="0" dirty="0">
                <a:solidFill>
                  <a:schemeClr val="bg1"/>
                </a:solidFill>
                <a:effectLst/>
                <a:latin typeface="-apple-system"/>
                <a:hlinkClick r:id="rId3"/>
              </a:rPr>
              <a:t> </a:t>
            </a:r>
            <a:r>
              <a:rPr lang="en-US" b="0" i="0" dirty="0" err="1">
                <a:solidFill>
                  <a:schemeClr val="bg1"/>
                </a:solidFill>
                <a:effectLst/>
                <a:latin typeface="-apple-system"/>
                <a:hlinkClick r:id="rId3"/>
              </a:rPr>
              <a:t>Karaivanov</a:t>
            </a:r>
            <a:r>
              <a:rPr lang="en-US" b="0" i="0" dirty="0">
                <a:solidFill>
                  <a:schemeClr val="bg1"/>
                </a:solidFill>
                <a:effectLst/>
                <a:latin typeface="-apple-system"/>
              </a:rPr>
              <a:t> on </a:t>
            </a:r>
            <a:r>
              <a:rPr lang="en-US" b="0" i="0" dirty="0" err="1">
                <a:solidFill>
                  <a:schemeClr val="bg1"/>
                </a:solidFill>
                <a:effectLst/>
                <a:latin typeface="-apple-system"/>
                <a:hlinkClick r:id="rId4"/>
              </a:rPr>
              <a:t>Unsplash</a:t>
            </a:r>
            <a:endParaRPr lang="en-US" dirty="0">
              <a:solidFill>
                <a:schemeClr val="bg1"/>
              </a:solidFill>
            </a:endParaRPr>
          </a:p>
        </p:txBody>
      </p:sp>
      <p:sp>
        <p:nvSpPr>
          <p:cNvPr id="6" name="Title 1"/>
          <p:cNvSpPr>
            <a:spLocks noGrp="1"/>
          </p:cNvSpPr>
          <p:nvPr>
            <p:ph type="ctrTitle"/>
          </p:nvPr>
        </p:nvSpPr>
        <p:spPr>
          <a:xfrm>
            <a:off x="7689850" y="1006475"/>
            <a:ext cx="10318750" cy="830997"/>
          </a:xfrm>
        </p:spPr>
        <p:txBody>
          <a:bodyPr/>
          <a:lstStyle/>
          <a:p>
            <a:r>
              <a:rPr lang="en-US" sz="5400" b="1" dirty="0" err="1">
                <a:solidFill>
                  <a:srgbClr val="2431DB"/>
                </a:solidFill>
              </a:rPr>
              <a:t>Repairability</a:t>
            </a:r>
            <a:r>
              <a:rPr lang="en-US" sz="5400" b="1" dirty="0">
                <a:solidFill>
                  <a:srgbClr val="2431DB"/>
                </a:solidFill>
              </a:rPr>
              <a:t> in Design</a:t>
            </a:r>
            <a:endParaRPr lang="en-US" sz="5400" dirty="0">
              <a:solidFill>
                <a:srgbClr val="2431DB"/>
              </a:solidFill>
            </a:endParaRPr>
          </a:p>
        </p:txBody>
      </p:sp>
      <p:sp>
        <p:nvSpPr>
          <p:cNvPr id="7" name="Content Placeholder 2"/>
          <p:cNvSpPr>
            <a:spLocks noGrp="1"/>
          </p:cNvSpPr>
          <p:nvPr>
            <p:ph type="subTitle" idx="4"/>
          </p:nvPr>
        </p:nvSpPr>
        <p:spPr>
          <a:xfrm>
            <a:off x="7689850" y="2835275"/>
            <a:ext cx="10972801" cy="6647974"/>
          </a:xfrm>
        </p:spPr>
        <p:txBody>
          <a:bodyPr/>
          <a:lstStyle/>
          <a:p>
            <a:pPr marL="571500" lvl="0" indent="-571500">
              <a:buFont typeface="Arial" panose="020B0604020202020204" pitchFamily="34" charset="0"/>
              <a:buChar char="•"/>
            </a:pPr>
            <a:r>
              <a:rPr lang="en-US" sz="3600" dirty="0">
                <a:solidFill>
                  <a:srgbClr val="2431DB"/>
                </a:solidFill>
                <a:latin typeface="Roboto"/>
              </a:rPr>
              <a:t>Design garments that are </a:t>
            </a:r>
            <a:r>
              <a:rPr lang="en-US" sz="3600" dirty="0">
                <a:solidFill>
                  <a:srgbClr val="FDA800"/>
                </a:solidFill>
                <a:latin typeface="Roboto"/>
              </a:rPr>
              <a:t>easy to repair</a:t>
            </a:r>
            <a:r>
              <a:rPr lang="en-US" sz="3600" dirty="0">
                <a:solidFill>
                  <a:srgbClr val="2431DB"/>
                </a:solidFill>
                <a:latin typeface="Roboto"/>
              </a:rPr>
              <a:t>. Brands to offer repair kits for consumers.</a:t>
            </a:r>
          </a:p>
          <a:p>
            <a:pPr marL="571500" lvl="0" indent="-571500">
              <a:buFont typeface="Arial" panose="020B0604020202020204" pitchFamily="34" charset="0"/>
              <a:buChar char="•"/>
            </a:pPr>
            <a:endParaRPr lang="en-US" sz="3600" dirty="0">
              <a:solidFill>
                <a:srgbClr val="2431DB"/>
              </a:solidFill>
              <a:latin typeface="Roboto"/>
            </a:endParaRPr>
          </a:p>
          <a:p>
            <a:pPr marL="571500" lvl="0" indent="-571500">
              <a:buFont typeface="Arial" panose="020B0604020202020204" pitchFamily="34" charset="0"/>
              <a:buChar char="•"/>
            </a:pPr>
            <a:r>
              <a:rPr lang="en-US" sz="3600" dirty="0">
                <a:solidFill>
                  <a:srgbClr val="2431DB"/>
                </a:solidFill>
                <a:latin typeface="Roboto"/>
              </a:rPr>
              <a:t>Designers to </a:t>
            </a:r>
            <a:r>
              <a:rPr lang="en-US" sz="3600" dirty="0">
                <a:solidFill>
                  <a:srgbClr val="FDA800"/>
                </a:solidFill>
                <a:latin typeface="Roboto"/>
              </a:rPr>
              <a:t>encourage users to repair </a:t>
            </a:r>
            <a:r>
              <a:rPr lang="en-US" sz="3600" dirty="0">
                <a:solidFill>
                  <a:srgbClr val="2431DB"/>
                </a:solidFill>
                <a:latin typeface="Roboto"/>
              </a:rPr>
              <a:t>their garments rather than discard them. Making visible mending, part of the design. </a:t>
            </a:r>
          </a:p>
          <a:p>
            <a:pPr marL="571500" lvl="0" indent="-571500">
              <a:buFont typeface="Arial" panose="020B0604020202020204" pitchFamily="34" charset="0"/>
              <a:buChar char="•"/>
            </a:pPr>
            <a:endParaRPr lang="en-US" sz="3600" dirty="0">
              <a:solidFill>
                <a:srgbClr val="2431DB"/>
              </a:solidFill>
              <a:latin typeface="Roboto"/>
            </a:endParaRPr>
          </a:p>
          <a:p>
            <a:pPr marL="571500" lvl="0" indent="-571500">
              <a:buFont typeface="Arial" panose="020B0604020202020204" pitchFamily="34" charset="0"/>
              <a:buChar char="•"/>
            </a:pPr>
            <a:r>
              <a:rPr lang="en-US" sz="3600" dirty="0">
                <a:solidFill>
                  <a:srgbClr val="2431DB"/>
                </a:solidFill>
                <a:latin typeface="Roboto"/>
              </a:rPr>
              <a:t>Brands can offer </a:t>
            </a:r>
            <a:r>
              <a:rPr lang="en-US" sz="3600" dirty="0">
                <a:solidFill>
                  <a:srgbClr val="FDA800"/>
                </a:solidFill>
                <a:latin typeface="Roboto"/>
              </a:rPr>
              <a:t>repair services </a:t>
            </a:r>
            <a:r>
              <a:rPr lang="en-US" sz="3600" dirty="0">
                <a:solidFill>
                  <a:srgbClr val="2431DB"/>
                </a:solidFill>
                <a:latin typeface="Roboto"/>
              </a:rPr>
              <a:t>as part of the product lifecycle, encouraging consumers to extend the life of their garments rather than replace them.</a:t>
            </a:r>
          </a:p>
          <a:p>
            <a:endParaRPr lang="en-US" sz="3600" dirty="0">
              <a:solidFill>
                <a:srgbClr val="2431DB"/>
              </a:solidFill>
              <a:latin typeface="Roboto"/>
            </a:endParaRPr>
          </a:p>
        </p:txBody>
      </p:sp>
    </p:spTree>
    <p:extLst>
      <p:ext uri="{BB962C8B-B14F-4D97-AF65-F5344CB8AC3E}">
        <p14:creationId xmlns:p14="http://schemas.microsoft.com/office/powerpoint/2010/main" val="2821289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1450" y="511175"/>
            <a:ext cx="6843184" cy="10264775"/>
          </a:xfrm>
          <a:prstGeom prst="rect">
            <a:avLst/>
          </a:prstGeom>
        </p:spPr>
      </p:pic>
      <p:sp>
        <p:nvSpPr>
          <p:cNvPr id="5" name="Title 1"/>
          <p:cNvSpPr>
            <a:spLocks noGrp="1"/>
          </p:cNvSpPr>
          <p:nvPr>
            <p:ph type="ctrTitle"/>
          </p:nvPr>
        </p:nvSpPr>
        <p:spPr>
          <a:xfrm>
            <a:off x="908050" y="1006475"/>
            <a:ext cx="11277600" cy="830997"/>
          </a:xfrm>
        </p:spPr>
        <p:txBody>
          <a:bodyPr/>
          <a:lstStyle/>
          <a:p>
            <a:r>
              <a:rPr lang="en-US" sz="5400" dirty="0">
                <a:solidFill>
                  <a:srgbClr val="2431DB"/>
                </a:solidFill>
              </a:rPr>
              <a:t>Adaptable and Modular Garments</a:t>
            </a:r>
          </a:p>
        </p:txBody>
      </p:sp>
      <p:sp>
        <p:nvSpPr>
          <p:cNvPr id="6" name="Content Placeholder 2"/>
          <p:cNvSpPr>
            <a:spLocks noGrp="1"/>
          </p:cNvSpPr>
          <p:nvPr>
            <p:ph type="subTitle" idx="4"/>
          </p:nvPr>
        </p:nvSpPr>
        <p:spPr>
          <a:xfrm>
            <a:off x="908050" y="3140075"/>
            <a:ext cx="11302641" cy="7571303"/>
          </a:xfrm>
        </p:spPr>
        <p:txBody>
          <a:bodyPr/>
          <a:lstStyle/>
          <a:p>
            <a:pPr marL="571500" lvl="0" indent="-571500">
              <a:buFont typeface="Arial" panose="020B0604020202020204" pitchFamily="34" charset="0"/>
              <a:buChar char="•"/>
            </a:pPr>
            <a:r>
              <a:rPr lang="en-US" sz="3600" dirty="0">
                <a:solidFill>
                  <a:srgbClr val="2431DB"/>
                </a:solidFill>
                <a:latin typeface="Roboto"/>
              </a:rPr>
              <a:t>Design garments which allows </a:t>
            </a:r>
            <a:r>
              <a:rPr lang="en-US" sz="3600" dirty="0">
                <a:solidFill>
                  <a:srgbClr val="FDA800"/>
                </a:solidFill>
                <a:latin typeface="Roboto"/>
              </a:rPr>
              <a:t>adjustable sizing </a:t>
            </a:r>
            <a:r>
              <a:rPr lang="en-US" sz="3600" dirty="0">
                <a:solidFill>
                  <a:srgbClr val="2431DB"/>
                </a:solidFill>
                <a:latin typeface="Roboto"/>
              </a:rPr>
              <a:t>with the use elastic panels, adjustable waistbands, or extendable hemlines. </a:t>
            </a:r>
          </a:p>
          <a:p>
            <a:pPr marL="571500" lvl="0" indent="-571500">
              <a:buFont typeface="Arial" panose="020B0604020202020204" pitchFamily="34" charset="0"/>
              <a:buChar char="•"/>
            </a:pPr>
            <a:endParaRPr lang="en-US" sz="3600" dirty="0">
              <a:solidFill>
                <a:srgbClr val="2431DB"/>
              </a:solidFill>
              <a:latin typeface="Roboto"/>
            </a:endParaRPr>
          </a:p>
          <a:p>
            <a:pPr marL="571500" lvl="0" indent="-571500">
              <a:buFont typeface="Arial" panose="020B0604020202020204" pitchFamily="34" charset="0"/>
              <a:buChar char="•"/>
            </a:pPr>
            <a:r>
              <a:rPr lang="en-US" sz="3600" dirty="0">
                <a:solidFill>
                  <a:srgbClr val="2431DB"/>
                </a:solidFill>
                <a:latin typeface="Roboto"/>
              </a:rPr>
              <a:t>Design Garments with </a:t>
            </a:r>
            <a:r>
              <a:rPr lang="en-US" sz="3600" dirty="0">
                <a:solidFill>
                  <a:srgbClr val="FDA800"/>
                </a:solidFill>
                <a:latin typeface="Roboto"/>
              </a:rPr>
              <a:t>interchangeable components </a:t>
            </a:r>
            <a:r>
              <a:rPr lang="en-US" sz="3600" dirty="0">
                <a:solidFill>
                  <a:srgbClr val="2431DB"/>
                </a:solidFill>
                <a:latin typeface="Roboto"/>
              </a:rPr>
              <a:t>to allow customization, repair, or restyling of garments.</a:t>
            </a:r>
          </a:p>
          <a:p>
            <a:pPr lvl="0"/>
            <a:endParaRPr lang="en-US" sz="3600" dirty="0">
              <a:solidFill>
                <a:srgbClr val="2431DB"/>
              </a:solidFill>
              <a:latin typeface="Roboto"/>
            </a:endParaRPr>
          </a:p>
          <a:p>
            <a:pPr marL="571500" lvl="0" indent="-571500">
              <a:buFont typeface="Arial" panose="020B0604020202020204" pitchFamily="34" charset="0"/>
              <a:buChar char="•"/>
            </a:pPr>
            <a:r>
              <a:rPr lang="en-US" sz="3600" dirty="0">
                <a:solidFill>
                  <a:srgbClr val="2431DB"/>
                </a:solidFill>
                <a:latin typeface="Roboto"/>
              </a:rPr>
              <a:t>Design and create garments which are </a:t>
            </a:r>
            <a:r>
              <a:rPr lang="en-US" sz="3600" dirty="0">
                <a:solidFill>
                  <a:srgbClr val="FDA800"/>
                </a:solidFill>
                <a:latin typeface="Roboto"/>
              </a:rPr>
              <a:t>multi-functional </a:t>
            </a:r>
            <a:r>
              <a:rPr lang="en-US" sz="3600" dirty="0">
                <a:solidFill>
                  <a:srgbClr val="2431DB"/>
                </a:solidFill>
                <a:latin typeface="Roboto"/>
              </a:rPr>
              <a:t>and serve more than one purpose.</a:t>
            </a:r>
          </a:p>
          <a:p>
            <a:pPr marL="571500" lvl="0" indent="-571500">
              <a:buFont typeface="Arial" panose="020B0604020202020204" pitchFamily="34" charset="0"/>
              <a:buChar char="•"/>
            </a:pPr>
            <a:endParaRPr lang="en-US" sz="3600" dirty="0">
              <a:solidFill>
                <a:srgbClr val="2431DB"/>
              </a:solidFill>
              <a:latin typeface="Roboto"/>
            </a:endParaRPr>
          </a:p>
          <a:p>
            <a:pPr marL="571500" lvl="0" indent="-571500">
              <a:buFont typeface="Arial" panose="020B0604020202020204" pitchFamily="34" charset="0"/>
              <a:buChar char="•"/>
            </a:pPr>
            <a:endParaRPr lang="en-US" sz="3600" dirty="0">
              <a:solidFill>
                <a:srgbClr val="2431DB"/>
              </a:solidFill>
              <a:latin typeface="Roboto"/>
            </a:endParaRPr>
          </a:p>
          <a:p>
            <a:pPr marL="571500" lvl="0" indent="-571500">
              <a:buFont typeface="Arial" panose="020B0604020202020204" pitchFamily="34" charset="0"/>
              <a:buChar char="•"/>
            </a:pPr>
            <a:endParaRPr lang="en-US" sz="3600" dirty="0">
              <a:solidFill>
                <a:srgbClr val="2431DB"/>
              </a:solidFill>
              <a:latin typeface="Roboto"/>
            </a:endParaRPr>
          </a:p>
          <a:p>
            <a:pPr lvl="0"/>
            <a:r>
              <a:rPr lang="en-US" sz="2400" dirty="0">
                <a:solidFill>
                  <a:srgbClr val="FDA800"/>
                </a:solidFill>
                <a:latin typeface="Roboto"/>
              </a:rPr>
              <a:t>								Clothing by: Angela </a:t>
            </a:r>
            <a:r>
              <a:rPr lang="en-US" sz="2400" dirty="0" err="1">
                <a:solidFill>
                  <a:srgbClr val="FDA800"/>
                </a:solidFill>
                <a:latin typeface="Roboto"/>
              </a:rPr>
              <a:t>Michail</a:t>
            </a:r>
            <a:endParaRPr lang="en-US" sz="2400" dirty="0">
              <a:solidFill>
                <a:srgbClr val="FDA800"/>
              </a:solidFill>
              <a:latin typeface="Roboto"/>
            </a:endParaRPr>
          </a:p>
        </p:txBody>
      </p:sp>
    </p:spTree>
    <p:extLst>
      <p:ext uri="{BB962C8B-B14F-4D97-AF65-F5344CB8AC3E}">
        <p14:creationId xmlns:p14="http://schemas.microsoft.com/office/powerpoint/2010/main" val="2077054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2850" y="1387475"/>
            <a:ext cx="9448800" cy="1661993"/>
          </a:xfrm>
        </p:spPr>
        <p:txBody>
          <a:bodyPr/>
          <a:lstStyle/>
          <a:p>
            <a:r>
              <a:rPr lang="en-US" sz="5400" b="1" dirty="0">
                <a:solidFill>
                  <a:srgbClr val="2431DB"/>
                </a:solidFill>
              </a:rPr>
              <a:t>4.1 Circular Fashion</a:t>
            </a:r>
          </a:p>
        </p:txBody>
      </p:sp>
      <p:sp>
        <p:nvSpPr>
          <p:cNvPr id="4" name="Content Placeholder 2"/>
          <p:cNvSpPr txBox="1">
            <a:spLocks/>
          </p:cNvSpPr>
          <p:nvPr/>
        </p:nvSpPr>
        <p:spPr>
          <a:xfrm>
            <a:off x="1863306" y="3368675"/>
            <a:ext cx="15961144" cy="72390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lnSpc>
                <a:spcPct val="150000"/>
              </a:lnSpc>
              <a:buFont typeface="Arial" panose="020B0604020202020204" pitchFamily="34" charset="0"/>
              <a:buChar char="•"/>
            </a:pPr>
            <a:r>
              <a:rPr lang="en-US" sz="3600" dirty="0">
                <a:solidFill>
                  <a:srgbClr val="2431DB"/>
                </a:solidFill>
                <a:latin typeface="Roboto"/>
              </a:rPr>
              <a:t>The current fashion model operates linearly emphasizing </a:t>
            </a:r>
            <a:r>
              <a:rPr lang="en-US" sz="3600" dirty="0">
                <a:solidFill>
                  <a:srgbClr val="FDA800"/>
                </a:solidFill>
                <a:latin typeface="Roboto"/>
              </a:rPr>
              <a:t>mass production </a:t>
            </a:r>
            <a:r>
              <a:rPr lang="en-US" sz="3600" dirty="0">
                <a:solidFill>
                  <a:srgbClr val="2431DB"/>
                </a:solidFill>
                <a:latin typeface="Roboto"/>
              </a:rPr>
              <a:t>and </a:t>
            </a:r>
            <a:r>
              <a:rPr lang="en-US" sz="3600" dirty="0">
                <a:solidFill>
                  <a:srgbClr val="FDA800"/>
                </a:solidFill>
                <a:latin typeface="Roboto"/>
              </a:rPr>
              <a:t>consumption </a:t>
            </a:r>
            <a:r>
              <a:rPr lang="en-US" sz="3600" dirty="0">
                <a:solidFill>
                  <a:srgbClr val="2431DB"/>
                </a:solidFill>
                <a:latin typeface="Roboto"/>
              </a:rPr>
              <a:t>of clothing and footwear. An industry where the clothing we wear, the materials that have been used, the packaging, the shopping bags and all remnants we no longer wear will be discarded. </a:t>
            </a:r>
          </a:p>
          <a:p>
            <a:pPr marL="571500" indent="-571500">
              <a:lnSpc>
                <a:spcPct val="150000"/>
              </a:lnSpc>
              <a:buFont typeface="Arial" panose="020B0604020202020204" pitchFamily="34" charset="0"/>
              <a:buChar char="•"/>
            </a:pPr>
            <a:r>
              <a:rPr lang="en-US" sz="3600" dirty="0">
                <a:solidFill>
                  <a:srgbClr val="2431DB"/>
                </a:solidFill>
                <a:latin typeface="Roboto"/>
              </a:rPr>
              <a:t>All these synthetic materials will become </a:t>
            </a:r>
            <a:r>
              <a:rPr lang="en-US" sz="3600" dirty="0">
                <a:solidFill>
                  <a:srgbClr val="FDA800"/>
                </a:solidFill>
                <a:latin typeface="Roboto"/>
              </a:rPr>
              <a:t>waste</a:t>
            </a:r>
            <a:r>
              <a:rPr lang="en-US" sz="3600" dirty="0">
                <a:solidFill>
                  <a:srgbClr val="2431DB"/>
                </a:solidFill>
                <a:latin typeface="Roboto"/>
              </a:rPr>
              <a:t> in landfills in our natural environment.</a:t>
            </a:r>
          </a:p>
          <a:p>
            <a:pPr marL="571500" indent="-571500">
              <a:buFont typeface="Arial" panose="020B0604020202020204" pitchFamily="34" charset="0"/>
              <a:buChar char="•"/>
            </a:pPr>
            <a:r>
              <a:rPr lang="en-US" sz="3600" dirty="0">
                <a:solidFill>
                  <a:srgbClr val="2431DB"/>
                </a:solidFill>
                <a:latin typeface="Roboto"/>
              </a:rPr>
              <a:t>This linear model for years has created </a:t>
            </a:r>
            <a:r>
              <a:rPr lang="en-US" sz="3600" dirty="0">
                <a:solidFill>
                  <a:srgbClr val="FDA800"/>
                </a:solidFill>
                <a:latin typeface="Roboto"/>
              </a:rPr>
              <a:t>major damage to our environment</a:t>
            </a:r>
            <a:r>
              <a:rPr lang="en-US" sz="3600" dirty="0">
                <a:solidFill>
                  <a:srgbClr val="2431DB"/>
                </a:solidFill>
                <a:latin typeface="Roboto"/>
              </a:rPr>
              <a:t>.</a:t>
            </a:r>
          </a:p>
          <a:p>
            <a:endParaRPr lang="en-US" sz="3600" dirty="0">
              <a:solidFill>
                <a:srgbClr val="2431DB"/>
              </a:solidFill>
              <a:latin typeface="Roboto"/>
            </a:endParaRPr>
          </a:p>
        </p:txBody>
      </p:sp>
    </p:spTree>
    <p:extLst>
      <p:ext uri="{BB962C8B-B14F-4D97-AF65-F5344CB8AC3E}">
        <p14:creationId xmlns:p14="http://schemas.microsoft.com/office/powerpoint/2010/main" val="3286854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212850" y="1463675"/>
            <a:ext cx="13594664" cy="1661993"/>
          </a:xfrm>
        </p:spPr>
        <p:txBody>
          <a:bodyPr/>
          <a:lstStyle/>
          <a:p>
            <a:r>
              <a:rPr lang="en-US" sz="5400" dirty="0">
                <a:solidFill>
                  <a:srgbClr val="2431DB"/>
                </a:solidFill>
              </a:rPr>
              <a:t>Designing for Disassembly and Upcycling</a:t>
            </a:r>
          </a:p>
        </p:txBody>
      </p:sp>
      <p:sp>
        <p:nvSpPr>
          <p:cNvPr id="5" name="Content Placeholder 2"/>
          <p:cNvSpPr>
            <a:spLocks noGrp="1"/>
          </p:cNvSpPr>
          <p:nvPr>
            <p:ph type="subTitle" idx="4"/>
          </p:nvPr>
        </p:nvSpPr>
        <p:spPr>
          <a:xfrm>
            <a:off x="1212850" y="3134354"/>
            <a:ext cx="17780635" cy="3877985"/>
          </a:xfrm>
        </p:spPr>
        <p:txBody>
          <a:bodyPr/>
          <a:lstStyle/>
          <a:p>
            <a:pPr marL="571500" indent="-571500">
              <a:buFont typeface="Arial" panose="020B0604020202020204" pitchFamily="34" charset="0"/>
              <a:buChar char="•"/>
            </a:pPr>
            <a:r>
              <a:rPr lang="en-US" sz="3600" dirty="0">
                <a:solidFill>
                  <a:srgbClr val="2431DB"/>
                </a:solidFill>
                <a:latin typeface="Roboto"/>
              </a:rPr>
              <a:t>Design garments that can be </a:t>
            </a:r>
            <a:r>
              <a:rPr lang="en-US" sz="3600" dirty="0">
                <a:solidFill>
                  <a:srgbClr val="FDA800"/>
                </a:solidFill>
                <a:latin typeface="Roboto"/>
              </a:rPr>
              <a:t>easily disassembled </a:t>
            </a:r>
            <a:r>
              <a:rPr lang="en-US" sz="3600" dirty="0">
                <a:solidFill>
                  <a:srgbClr val="2431DB"/>
                </a:solidFill>
                <a:latin typeface="Roboto"/>
              </a:rPr>
              <a:t>into their components such as zippers and buttons. This will make it possible for the garment to be recycled or upcycled.</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Use fabrics and patterns that are</a:t>
            </a:r>
            <a:r>
              <a:rPr lang="en-US" sz="3600" dirty="0">
                <a:solidFill>
                  <a:srgbClr val="FDA800"/>
                </a:solidFill>
                <a:latin typeface="Roboto"/>
              </a:rPr>
              <a:t> simple </a:t>
            </a:r>
            <a:r>
              <a:rPr lang="en-US" sz="3600" dirty="0">
                <a:solidFill>
                  <a:srgbClr val="2431DB"/>
                </a:solidFill>
                <a:latin typeface="Roboto"/>
              </a:rPr>
              <a:t>allowing the garment to be upcycled with minimal alterations. </a:t>
            </a:r>
          </a:p>
          <a:p>
            <a:endParaRPr lang="en-US" sz="3600" dirty="0">
              <a:solidFill>
                <a:srgbClr val="2431DB"/>
              </a:solidFill>
              <a:latin typeface="Roboto"/>
            </a:endParaRPr>
          </a:p>
        </p:txBody>
      </p:sp>
    </p:spTree>
    <p:extLst>
      <p:ext uri="{BB962C8B-B14F-4D97-AF65-F5344CB8AC3E}">
        <p14:creationId xmlns:p14="http://schemas.microsoft.com/office/powerpoint/2010/main" val="3825792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212850" y="1387475"/>
            <a:ext cx="11232464" cy="830997"/>
          </a:xfrm>
        </p:spPr>
        <p:txBody>
          <a:bodyPr/>
          <a:lstStyle/>
          <a:p>
            <a:r>
              <a:rPr lang="en-US" sz="5400" dirty="0">
                <a:solidFill>
                  <a:srgbClr val="2431DB"/>
                </a:solidFill>
              </a:rPr>
              <a:t>Circular Business Model Integration</a:t>
            </a:r>
          </a:p>
        </p:txBody>
      </p:sp>
      <p:sp>
        <p:nvSpPr>
          <p:cNvPr id="5" name="Content Placeholder 2"/>
          <p:cNvSpPr>
            <a:spLocks noGrp="1"/>
          </p:cNvSpPr>
          <p:nvPr>
            <p:ph type="subTitle" idx="4"/>
          </p:nvPr>
        </p:nvSpPr>
        <p:spPr>
          <a:xfrm>
            <a:off x="1212850" y="3521075"/>
            <a:ext cx="10744200" cy="6093976"/>
          </a:xfrm>
        </p:spPr>
        <p:txBody>
          <a:bodyPr/>
          <a:lstStyle/>
          <a:p>
            <a:pPr marL="571500" indent="-571500">
              <a:buFont typeface="Arial" panose="020B0604020202020204" pitchFamily="34" charset="0"/>
              <a:buChar char="•"/>
            </a:pPr>
            <a:r>
              <a:rPr lang="en-US" sz="3600" dirty="0">
                <a:solidFill>
                  <a:srgbClr val="2431DB"/>
                </a:solidFill>
                <a:latin typeface="Roboto"/>
              </a:rPr>
              <a:t>Brands to design </a:t>
            </a:r>
            <a:r>
              <a:rPr lang="en-US" sz="3600" dirty="0">
                <a:solidFill>
                  <a:srgbClr val="FDA800"/>
                </a:solidFill>
                <a:latin typeface="Roboto"/>
              </a:rPr>
              <a:t>Take-back schemes</a:t>
            </a:r>
            <a:r>
              <a:rPr lang="en-US" sz="3600" dirty="0">
                <a:solidFill>
                  <a:srgbClr val="2431DB"/>
                </a:solidFill>
                <a:latin typeface="Roboto"/>
              </a:rPr>
              <a:t>, where garments will be returned to the manufacturer at the end of its life, ensuring that materials can be recycled or reused correctly.</a:t>
            </a:r>
          </a:p>
          <a:p>
            <a:pPr marL="571500" indent="-571500">
              <a:buFont typeface="Arial" panose="020B0604020202020204" pitchFamily="34" charset="0"/>
              <a:buChar char="•"/>
            </a:pPr>
            <a:endParaRPr lang="en-US" sz="3600" dirty="0">
              <a:solidFill>
                <a:srgbClr val="2431DB"/>
              </a:solidFill>
              <a:latin typeface="Roboto"/>
            </a:endParaRPr>
          </a:p>
          <a:p>
            <a:pPr marL="571500" lvl="0" indent="-571500">
              <a:buFont typeface="Arial" panose="020B0604020202020204" pitchFamily="34" charset="0"/>
              <a:buChar char="•"/>
            </a:pPr>
            <a:r>
              <a:rPr lang="en-US" sz="3600" dirty="0">
                <a:solidFill>
                  <a:srgbClr val="2431DB"/>
                </a:solidFill>
                <a:latin typeface="Roboto"/>
              </a:rPr>
              <a:t>Brands to design clothes specifically for </a:t>
            </a:r>
            <a:r>
              <a:rPr lang="en-US" sz="3600" dirty="0">
                <a:solidFill>
                  <a:srgbClr val="FDA800"/>
                </a:solidFill>
                <a:latin typeface="Roboto"/>
              </a:rPr>
              <a:t>rental programs</a:t>
            </a:r>
            <a:r>
              <a:rPr lang="en-US" sz="3600" dirty="0">
                <a:solidFill>
                  <a:srgbClr val="2431DB"/>
                </a:solidFill>
                <a:latin typeface="Roboto"/>
              </a:rPr>
              <a:t>. Garments need to be durable, easy to clean, and versatile enough to appeal to many consumers.</a:t>
            </a:r>
          </a:p>
          <a:p>
            <a:pPr lvl="0"/>
            <a:endParaRPr lang="en-US" sz="3600" dirty="0">
              <a:solidFill>
                <a:srgbClr val="2431DB"/>
              </a:solidFill>
              <a:latin typeface="Roboto"/>
            </a:endParaRPr>
          </a:p>
          <a:p>
            <a:endParaRPr lang="en-US" sz="3600" dirty="0">
              <a:solidFill>
                <a:srgbClr val="2431DB"/>
              </a:solidFill>
              <a:latin typeface="Roboto"/>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1450" y="473075"/>
            <a:ext cx="6858000" cy="10271190"/>
          </a:xfrm>
          <a:prstGeom prst="rect">
            <a:avLst/>
          </a:prstGeom>
        </p:spPr>
      </p:pic>
      <p:sp>
        <p:nvSpPr>
          <p:cNvPr id="7" name="Rectangle 6"/>
          <p:cNvSpPr/>
          <p:nvPr/>
        </p:nvSpPr>
        <p:spPr>
          <a:xfrm>
            <a:off x="15607809" y="10348600"/>
            <a:ext cx="4121641" cy="369332"/>
          </a:xfrm>
          <a:prstGeom prst="rect">
            <a:avLst/>
          </a:prstGeom>
        </p:spPr>
        <p:txBody>
          <a:bodyPr wrap="none">
            <a:spAutoFit/>
          </a:bodyPr>
          <a:lstStyle/>
          <a:p>
            <a:r>
              <a:rPr lang="en-US" b="0" i="0" dirty="0">
                <a:solidFill>
                  <a:srgbClr val="000000"/>
                </a:solidFill>
                <a:effectLst/>
                <a:latin typeface="-apple-system"/>
              </a:rPr>
              <a:t>Photo by </a:t>
            </a:r>
            <a:r>
              <a:rPr lang="en-US" b="0" i="0" dirty="0">
                <a:effectLst/>
                <a:latin typeface="-apple-system"/>
                <a:hlinkClick r:id="rId3"/>
              </a:rPr>
              <a:t>Alexandra </a:t>
            </a:r>
            <a:r>
              <a:rPr lang="en-US" b="0" i="0" dirty="0" err="1">
                <a:effectLst/>
                <a:latin typeface="-apple-system"/>
                <a:hlinkClick r:id="rId3"/>
              </a:rPr>
              <a:t>Gorn</a:t>
            </a:r>
            <a:r>
              <a:rPr lang="en-US" b="0" i="0" dirty="0">
                <a:solidFill>
                  <a:srgbClr val="000000"/>
                </a:solidFill>
                <a:effectLst/>
                <a:latin typeface="-apple-system"/>
              </a:rPr>
              <a:t> on </a:t>
            </a:r>
            <a:r>
              <a:rPr lang="en-US" b="0" i="0" dirty="0" err="1">
                <a:effectLst/>
                <a:latin typeface="-apple-system"/>
                <a:hlinkClick r:id="rId4"/>
              </a:rPr>
              <a:t>Unsplash</a:t>
            </a:r>
            <a:endParaRPr lang="en-US" dirty="0"/>
          </a:p>
        </p:txBody>
      </p:sp>
    </p:spTree>
    <p:extLst>
      <p:ext uri="{BB962C8B-B14F-4D97-AF65-F5344CB8AC3E}">
        <p14:creationId xmlns:p14="http://schemas.microsoft.com/office/powerpoint/2010/main" val="1301755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136650" y="1463675"/>
            <a:ext cx="8717864" cy="830997"/>
          </a:xfrm>
        </p:spPr>
        <p:txBody>
          <a:bodyPr/>
          <a:lstStyle/>
          <a:p>
            <a:r>
              <a:rPr lang="en-US" sz="5400" dirty="0">
                <a:solidFill>
                  <a:srgbClr val="2431DB"/>
                </a:solidFill>
              </a:rPr>
              <a:t>Educating Consumers</a:t>
            </a:r>
          </a:p>
        </p:txBody>
      </p:sp>
      <p:sp>
        <p:nvSpPr>
          <p:cNvPr id="5" name="Content Placeholder 2"/>
          <p:cNvSpPr>
            <a:spLocks noGrp="1"/>
          </p:cNvSpPr>
          <p:nvPr>
            <p:ph type="subTitle" idx="4"/>
          </p:nvPr>
        </p:nvSpPr>
        <p:spPr>
          <a:xfrm>
            <a:off x="1136650" y="3597275"/>
            <a:ext cx="16916400" cy="6832640"/>
          </a:xfrm>
        </p:spPr>
        <p:txBody>
          <a:bodyPr/>
          <a:lstStyle/>
          <a:p>
            <a:pPr marL="571500" lvl="0" indent="-571500">
              <a:buFont typeface="Arial" panose="020B0604020202020204" pitchFamily="34" charset="0"/>
              <a:buChar char="•"/>
            </a:pPr>
            <a:r>
              <a:rPr lang="en-US" sz="3600" dirty="0">
                <a:solidFill>
                  <a:srgbClr val="FDA800"/>
                </a:solidFill>
                <a:latin typeface="Roboto"/>
              </a:rPr>
              <a:t>Educate consumers </a:t>
            </a:r>
            <a:r>
              <a:rPr lang="en-US" sz="3600" dirty="0">
                <a:solidFill>
                  <a:srgbClr val="2431DB"/>
                </a:solidFill>
                <a:latin typeface="Roboto"/>
              </a:rPr>
              <a:t>on how to repair and care for their clothing properly, to extend the lifespan of the their garment.</a:t>
            </a:r>
          </a:p>
          <a:p>
            <a:pPr marL="571500" lvl="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Offer consumers </a:t>
            </a:r>
            <a:r>
              <a:rPr lang="en-US" sz="3600" dirty="0">
                <a:solidFill>
                  <a:srgbClr val="FDA800"/>
                </a:solidFill>
                <a:latin typeface="Roboto"/>
              </a:rPr>
              <a:t>guides or tutorials </a:t>
            </a:r>
            <a:r>
              <a:rPr lang="en-US" sz="3600" dirty="0">
                <a:solidFill>
                  <a:srgbClr val="2431DB"/>
                </a:solidFill>
                <a:latin typeface="Roboto"/>
              </a:rPr>
              <a:t>on how to personalize or repurpose their clothing, extending the life of the garments while tapping into their creativity and desire for individuality.</a:t>
            </a:r>
          </a:p>
          <a:p>
            <a:pPr lvl="0"/>
            <a:endParaRPr lang="en-US" sz="3600" dirty="0">
              <a:solidFill>
                <a:srgbClr val="2431DB"/>
              </a:solidFill>
              <a:latin typeface="Roboto"/>
            </a:endParaRPr>
          </a:p>
          <a:p>
            <a:pPr lvl="0"/>
            <a:endParaRPr lang="en-US" sz="3600" dirty="0">
              <a:solidFill>
                <a:srgbClr val="2431DB"/>
              </a:solidFill>
              <a:latin typeface="Roboto"/>
            </a:endParaRPr>
          </a:p>
          <a:p>
            <a:pPr lvl="0"/>
            <a:endParaRPr lang="en-US" sz="3600" dirty="0">
              <a:solidFill>
                <a:srgbClr val="2431DB"/>
              </a:solidFill>
              <a:latin typeface="Roboto"/>
            </a:endParaRPr>
          </a:p>
          <a:p>
            <a:pPr lvl="0"/>
            <a:r>
              <a:rPr lang="en-US" sz="2800" dirty="0">
                <a:solidFill>
                  <a:srgbClr val="FDA800"/>
                </a:solidFill>
                <a:latin typeface="Roboto"/>
              </a:rPr>
              <a:t>Required Reading: </a:t>
            </a:r>
          </a:p>
          <a:p>
            <a:pPr marL="571500" lvl="0" indent="-571500">
              <a:buFont typeface="Arial" panose="020B0604020202020204" pitchFamily="34" charset="0"/>
              <a:buChar char="•"/>
            </a:pPr>
            <a:r>
              <a:rPr lang="en-US" sz="2800" i="1" dirty="0">
                <a:solidFill>
                  <a:srgbClr val="FDA800"/>
                </a:solidFill>
                <a:latin typeface="Roboto"/>
              </a:rPr>
              <a:t>What is Circular Fashion?</a:t>
            </a:r>
          </a:p>
          <a:p>
            <a:pPr marL="571500" lvl="0" indent="-571500">
              <a:buFont typeface="Arial" panose="020B0604020202020204" pitchFamily="34" charset="0"/>
              <a:buChar char="•"/>
            </a:pPr>
            <a:r>
              <a:rPr lang="en-US" sz="2800" i="1" dirty="0">
                <a:solidFill>
                  <a:srgbClr val="FDA800"/>
                </a:solidFill>
              </a:rPr>
              <a:t>CIRCULAR DESIGN KIT Design strategies for material cyclability and longevity. </a:t>
            </a:r>
            <a:endParaRPr lang="en-US" sz="2800" dirty="0">
              <a:solidFill>
                <a:srgbClr val="FDA800"/>
              </a:solidFill>
              <a:latin typeface="Roboto"/>
            </a:endParaRPr>
          </a:p>
          <a:p>
            <a:endParaRPr lang="en-US" sz="3600" dirty="0">
              <a:solidFill>
                <a:srgbClr val="2431DB"/>
              </a:solidFill>
              <a:latin typeface="Roboto"/>
            </a:endParaRPr>
          </a:p>
        </p:txBody>
      </p:sp>
    </p:spTree>
    <p:extLst>
      <p:ext uri="{BB962C8B-B14F-4D97-AF65-F5344CB8AC3E}">
        <p14:creationId xmlns:p14="http://schemas.microsoft.com/office/powerpoint/2010/main" val="298256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621" cy="11309016"/>
            <a:chOff x="0" y="0"/>
            <a:chExt cx="20104621" cy="11309016"/>
          </a:xfrm>
        </p:grpSpPr>
        <p:pic>
          <p:nvPicPr>
            <p:cNvPr id="3" name="object 3"/>
            <p:cNvPicPr/>
            <p:nvPr/>
          </p:nvPicPr>
          <p:blipFill>
            <a:blip r:embed="rId2" cstate="print"/>
            <a:stretch>
              <a:fillRect/>
            </a:stretch>
          </p:blipFill>
          <p:spPr>
            <a:xfrm>
              <a:off x="7104664" y="10376205"/>
              <a:ext cx="11863931" cy="932350"/>
            </a:xfrm>
            <a:prstGeom prst="rect">
              <a:avLst/>
            </a:prstGeom>
          </p:spPr>
        </p:pic>
        <p:sp>
          <p:nvSpPr>
            <p:cNvPr id="4" name="object 4"/>
            <p:cNvSpPr/>
            <p:nvPr/>
          </p:nvSpPr>
          <p:spPr>
            <a:xfrm>
              <a:off x="7418939" y="10690526"/>
              <a:ext cx="7435850" cy="618490"/>
            </a:xfrm>
            <a:custGeom>
              <a:avLst/>
              <a:gdLst/>
              <a:ahLst/>
              <a:cxnLst/>
              <a:rect l="l" t="t" r="r" b="b"/>
              <a:pathLst>
                <a:path w="7435850" h="618490">
                  <a:moveTo>
                    <a:pt x="4612006" y="0"/>
                  </a:moveTo>
                  <a:lnTo>
                    <a:pt x="0" y="26983"/>
                  </a:lnTo>
                  <a:lnTo>
                    <a:pt x="0" y="618030"/>
                  </a:lnTo>
                  <a:lnTo>
                    <a:pt x="7435410" y="618030"/>
                  </a:lnTo>
                  <a:lnTo>
                    <a:pt x="7417622" y="609366"/>
                  </a:lnTo>
                  <a:lnTo>
                    <a:pt x="7373588" y="588389"/>
                  </a:lnTo>
                  <a:lnTo>
                    <a:pt x="7329335" y="567775"/>
                  </a:lnTo>
                  <a:lnTo>
                    <a:pt x="7284864" y="547524"/>
                  </a:lnTo>
                  <a:lnTo>
                    <a:pt x="7240175" y="527637"/>
                  </a:lnTo>
                  <a:lnTo>
                    <a:pt x="7195270" y="508114"/>
                  </a:lnTo>
                  <a:lnTo>
                    <a:pt x="7150149" y="488955"/>
                  </a:lnTo>
                  <a:lnTo>
                    <a:pt x="7104814" y="470161"/>
                  </a:lnTo>
                  <a:lnTo>
                    <a:pt x="7059265" y="451732"/>
                  </a:lnTo>
                  <a:lnTo>
                    <a:pt x="7013504" y="433669"/>
                  </a:lnTo>
                  <a:lnTo>
                    <a:pt x="6967531" y="415972"/>
                  </a:lnTo>
                  <a:lnTo>
                    <a:pt x="6921347" y="398640"/>
                  </a:lnTo>
                  <a:lnTo>
                    <a:pt x="6874953" y="381676"/>
                  </a:lnTo>
                  <a:lnTo>
                    <a:pt x="6828351" y="365078"/>
                  </a:lnTo>
                  <a:lnTo>
                    <a:pt x="6781541" y="348848"/>
                  </a:lnTo>
                  <a:lnTo>
                    <a:pt x="6734523" y="332985"/>
                  </a:lnTo>
                  <a:lnTo>
                    <a:pt x="6687300" y="317491"/>
                  </a:lnTo>
                  <a:lnTo>
                    <a:pt x="6639871" y="302365"/>
                  </a:lnTo>
                  <a:lnTo>
                    <a:pt x="6592238" y="287607"/>
                  </a:lnTo>
                  <a:lnTo>
                    <a:pt x="6544402" y="273219"/>
                  </a:lnTo>
                  <a:lnTo>
                    <a:pt x="6496364" y="259201"/>
                  </a:lnTo>
                  <a:lnTo>
                    <a:pt x="6448124" y="245552"/>
                  </a:lnTo>
                  <a:lnTo>
                    <a:pt x="6399683" y="232274"/>
                  </a:lnTo>
                  <a:lnTo>
                    <a:pt x="6351044" y="219367"/>
                  </a:lnTo>
                  <a:lnTo>
                    <a:pt x="6302205" y="206830"/>
                  </a:lnTo>
                  <a:lnTo>
                    <a:pt x="6253169" y="194665"/>
                  </a:lnTo>
                  <a:lnTo>
                    <a:pt x="6203936" y="182872"/>
                  </a:lnTo>
                  <a:lnTo>
                    <a:pt x="6154508" y="171451"/>
                  </a:lnTo>
                  <a:lnTo>
                    <a:pt x="6104884" y="160402"/>
                  </a:lnTo>
                  <a:lnTo>
                    <a:pt x="6055067" y="149727"/>
                  </a:lnTo>
                  <a:lnTo>
                    <a:pt x="6005057" y="139424"/>
                  </a:lnTo>
                  <a:lnTo>
                    <a:pt x="5954855" y="129496"/>
                  </a:lnTo>
                  <a:lnTo>
                    <a:pt x="5904461" y="119941"/>
                  </a:lnTo>
                  <a:lnTo>
                    <a:pt x="5853878" y="110761"/>
                  </a:lnTo>
                  <a:lnTo>
                    <a:pt x="5803105" y="101955"/>
                  </a:lnTo>
                  <a:lnTo>
                    <a:pt x="5752144" y="93525"/>
                  </a:lnTo>
                  <a:lnTo>
                    <a:pt x="5700995" y="85470"/>
                  </a:lnTo>
                  <a:lnTo>
                    <a:pt x="5649660" y="77790"/>
                  </a:lnTo>
                  <a:lnTo>
                    <a:pt x="5598140" y="70488"/>
                  </a:lnTo>
                  <a:lnTo>
                    <a:pt x="5546435" y="63561"/>
                  </a:lnTo>
                  <a:lnTo>
                    <a:pt x="5494547" y="57012"/>
                  </a:lnTo>
                  <a:lnTo>
                    <a:pt x="5442476" y="50840"/>
                  </a:lnTo>
                  <a:lnTo>
                    <a:pt x="5390223" y="45046"/>
                  </a:lnTo>
                  <a:lnTo>
                    <a:pt x="5337789" y="39630"/>
                  </a:lnTo>
                  <a:lnTo>
                    <a:pt x="5285175" y="34592"/>
                  </a:lnTo>
                  <a:lnTo>
                    <a:pt x="5232383" y="29933"/>
                  </a:lnTo>
                  <a:lnTo>
                    <a:pt x="5179412" y="25653"/>
                  </a:lnTo>
                  <a:lnTo>
                    <a:pt x="4612006" y="0"/>
                  </a:lnTo>
                  <a:close/>
                </a:path>
              </a:pathLst>
            </a:custGeom>
            <a:solidFill>
              <a:srgbClr val="EB1C24"/>
            </a:solidFill>
          </p:spPr>
          <p:txBody>
            <a:bodyPr wrap="square" lIns="0" tIns="0" rIns="0" bIns="0" rtlCol="0"/>
            <a:lstStyle/>
            <a:p>
              <a:endParaRPr/>
            </a:p>
          </p:txBody>
        </p:sp>
        <p:pic>
          <p:nvPicPr>
            <p:cNvPr id="5" name="object 5"/>
            <p:cNvPicPr/>
            <p:nvPr/>
          </p:nvPicPr>
          <p:blipFill>
            <a:blip r:embed="rId3" cstate="print"/>
            <a:stretch>
              <a:fillRect/>
            </a:stretch>
          </p:blipFill>
          <p:spPr>
            <a:xfrm>
              <a:off x="12336797" y="7853142"/>
              <a:ext cx="6787606" cy="3455413"/>
            </a:xfrm>
            <a:prstGeom prst="rect">
              <a:avLst/>
            </a:prstGeom>
          </p:spPr>
        </p:pic>
        <p:sp>
          <p:nvSpPr>
            <p:cNvPr id="6" name="object 6"/>
            <p:cNvSpPr/>
            <p:nvPr/>
          </p:nvSpPr>
          <p:spPr>
            <a:xfrm>
              <a:off x="14594055" y="8167573"/>
              <a:ext cx="3900170" cy="3141345"/>
            </a:xfrm>
            <a:custGeom>
              <a:avLst/>
              <a:gdLst/>
              <a:ahLst/>
              <a:cxnLst/>
              <a:rect l="l" t="t" r="r" b="b"/>
              <a:pathLst>
                <a:path w="3900169" h="3141345">
                  <a:moveTo>
                    <a:pt x="3899617" y="0"/>
                  </a:moveTo>
                  <a:lnTo>
                    <a:pt x="1606168" y="0"/>
                  </a:lnTo>
                  <a:lnTo>
                    <a:pt x="0" y="3140982"/>
                  </a:lnTo>
                  <a:lnTo>
                    <a:pt x="2315358" y="3140982"/>
                  </a:lnTo>
                  <a:lnTo>
                    <a:pt x="3899617" y="0"/>
                  </a:lnTo>
                  <a:close/>
                </a:path>
              </a:pathLst>
            </a:custGeom>
            <a:solidFill>
              <a:srgbClr val="FDA800"/>
            </a:solidFill>
          </p:spPr>
          <p:txBody>
            <a:bodyPr wrap="square" lIns="0" tIns="0" rIns="0" bIns="0" rtlCol="0"/>
            <a:lstStyle/>
            <a:p>
              <a:endParaRPr/>
            </a:p>
          </p:txBody>
        </p:sp>
        <p:pic>
          <p:nvPicPr>
            <p:cNvPr id="7" name="object 7"/>
            <p:cNvPicPr/>
            <p:nvPr/>
          </p:nvPicPr>
          <p:blipFill>
            <a:blip r:embed="rId4" cstate="print"/>
            <a:stretch>
              <a:fillRect/>
            </a:stretch>
          </p:blipFill>
          <p:spPr>
            <a:xfrm>
              <a:off x="0" y="0"/>
              <a:ext cx="11120458" cy="8622121"/>
            </a:xfrm>
            <a:prstGeom prst="rect">
              <a:avLst/>
            </a:prstGeom>
          </p:spPr>
        </p:pic>
        <p:sp>
          <p:nvSpPr>
            <p:cNvPr id="8" name="object 8"/>
            <p:cNvSpPr/>
            <p:nvPr/>
          </p:nvSpPr>
          <p:spPr>
            <a:xfrm>
              <a:off x="0" y="0"/>
              <a:ext cx="10492105" cy="7990840"/>
            </a:xfrm>
            <a:custGeom>
              <a:avLst/>
              <a:gdLst/>
              <a:ahLst/>
              <a:cxnLst/>
              <a:rect l="l" t="t" r="r" b="b"/>
              <a:pathLst>
                <a:path w="10492105" h="7990840">
                  <a:moveTo>
                    <a:pt x="10444368" y="0"/>
                  </a:moveTo>
                  <a:lnTo>
                    <a:pt x="0" y="0"/>
                  </a:lnTo>
                  <a:lnTo>
                    <a:pt x="0" y="7990786"/>
                  </a:lnTo>
                  <a:lnTo>
                    <a:pt x="4347290" y="7980111"/>
                  </a:lnTo>
                  <a:lnTo>
                    <a:pt x="4464846" y="7971641"/>
                  </a:lnTo>
                  <a:lnTo>
                    <a:pt x="4581363" y="7961421"/>
                  </a:lnTo>
                  <a:lnTo>
                    <a:pt x="4696837" y="7949467"/>
                  </a:lnTo>
                  <a:lnTo>
                    <a:pt x="4811266" y="7935793"/>
                  </a:lnTo>
                  <a:lnTo>
                    <a:pt x="4924648" y="7920417"/>
                  </a:lnTo>
                  <a:lnTo>
                    <a:pt x="5036978" y="7903352"/>
                  </a:lnTo>
                  <a:lnTo>
                    <a:pt x="5148255" y="7884614"/>
                  </a:lnTo>
                  <a:lnTo>
                    <a:pt x="5258476" y="7864220"/>
                  </a:lnTo>
                  <a:lnTo>
                    <a:pt x="5367636" y="7842184"/>
                  </a:lnTo>
                  <a:lnTo>
                    <a:pt x="5475735" y="7818523"/>
                  </a:lnTo>
                  <a:lnTo>
                    <a:pt x="5582768" y="7793251"/>
                  </a:lnTo>
                  <a:lnTo>
                    <a:pt x="5688733" y="7766383"/>
                  </a:lnTo>
                  <a:lnTo>
                    <a:pt x="5793627" y="7737937"/>
                  </a:lnTo>
                  <a:lnTo>
                    <a:pt x="5897447" y="7707926"/>
                  </a:lnTo>
                  <a:lnTo>
                    <a:pt x="6000191" y="7676367"/>
                  </a:lnTo>
                  <a:lnTo>
                    <a:pt x="6101854" y="7643275"/>
                  </a:lnTo>
                  <a:lnTo>
                    <a:pt x="6202435" y="7608665"/>
                  </a:lnTo>
                  <a:lnTo>
                    <a:pt x="6301931" y="7572553"/>
                  </a:lnTo>
                  <a:lnTo>
                    <a:pt x="6400338" y="7534955"/>
                  </a:lnTo>
                  <a:lnTo>
                    <a:pt x="6497654" y="7495886"/>
                  </a:lnTo>
                  <a:lnTo>
                    <a:pt x="6593876" y="7455361"/>
                  </a:lnTo>
                  <a:lnTo>
                    <a:pt x="6641576" y="7434558"/>
                  </a:lnTo>
                  <a:lnTo>
                    <a:pt x="6689001" y="7413397"/>
                  </a:lnTo>
                  <a:lnTo>
                    <a:pt x="6736151" y="7391879"/>
                  </a:lnTo>
                  <a:lnTo>
                    <a:pt x="6783026" y="7370007"/>
                  </a:lnTo>
                  <a:lnTo>
                    <a:pt x="6829625" y="7347783"/>
                  </a:lnTo>
                  <a:lnTo>
                    <a:pt x="6875948" y="7325209"/>
                  </a:lnTo>
                  <a:lnTo>
                    <a:pt x="6921994" y="7302286"/>
                  </a:lnTo>
                  <a:lnTo>
                    <a:pt x="6967764" y="7279017"/>
                  </a:lnTo>
                  <a:lnTo>
                    <a:pt x="7013257" y="7255404"/>
                  </a:lnTo>
                  <a:lnTo>
                    <a:pt x="7058472" y="7231447"/>
                  </a:lnTo>
                  <a:lnTo>
                    <a:pt x="7103409" y="7207151"/>
                  </a:lnTo>
                  <a:lnTo>
                    <a:pt x="7148068" y="7182515"/>
                  </a:lnTo>
                  <a:lnTo>
                    <a:pt x="7192449" y="7157543"/>
                  </a:lnTo>
                  <a:lnTo>
                    <a:pt x="7236550" y="7132236"/>
                  </a:lnTo>
                  <a:lnTo>
                    <a:pt x="7280373" y="7106596"/>
                  </a:lnTo>
                  <a:lnTo>
                    <a:pt x="7323915" y="7080625"/>
                  </a:lnTo>
                  <a:lnTo>
                    <a:pt x="7367178" y="7054325"/>
                  </a:lnTo>
                  <a:lnTo>
                    <a:pt x="7410160" y="7027697"/>
                  </a:lnTo>
                  <a:lnTo>
                    <a:pt x="7452861" y="7000745"/>
                  </a:lnTo>
                  <a:lnTo>
                    <a:pt x="7495282" y="6973470"/>
                  </a:lnTo>
                  <a:lnTo>
                    <a:pt x="7537421" y="6945873"/>
                  </a:lnTo>
                  <a:lnTo>
                    <a:pt x="7579278" y="6917957"/>
                  </a:lnTo>
                  <a:lnTo>
                    <a:pt x="7620852" y="6889724"/>
                  </a:lnTo>
                  <a:lnTo>
                    <a:pt x="7662145" y="6861175"/>
                  </a:lnTo>
                  <a:lnTo>
                    <a:pt x="7703154" y="6832313"/>
                  </a:lnTo>
                  <a:lnTo>
                    <a:pt x="7743880" y="6803139"/>
                  </a:lnTo>
                  <a:lnTo>
                    <a:pt x="7784323" y="6773655"/>
                  </a:lnTo>
                  <a:lnTo>
                    <a:pt x="7824481" y="6743864"/>
                  </a:lnTo>
                  <a:lnTo>
                    <a:pt x="7864355" y="6713767"/>
                  </a:lnTo>
                  <a:lnTo>
                    <a:pt x="7903944" y="6683366"/>
                  </a:lnTo>
                  <a:lnTo>
                    <a:pt x="7943249" y="6652663"/>
                  </a:lnTo>
                  <a:lnTo>
                    <a:pt x="7982268" y="6621660"/>
                  </a:lnTo>
                  <a:lnTo>
                    <a:pt x="8021001" y="6590359"/>
                  </a:lnTo>
                  <a:lnTo>
                    <a:pt x="8059447" y="6558763"/>
                  </a:lnTo>
                  <a:lnTo>
                    <a:pt x="8097608" y="6526872"/>
                  </a:lnTo>
                  <a:lnTo>
                    <a:pt x="8135481" y="6494688"/>
                  </a:lnTo>
                  <a:lnTo>
                    <a:pt x="8173067" y="6462215"/>
                  </a:lnTo>
                  <a:lnTo>
                    <a:pt x="8210366" y="6429453"/>
                  </a:lnTo>
                  <a:lnTo>
                    <a:pt x="8247377" y="6396405"/>
                  </a:lnTo>
                  <a:lnTo>
                    <a:pt x="8284099" y="6363072"/>
                  </a:lnTo>
                  <a:lnTo>
                    <a:pt x="8320533" y="6329457"/>
                  </a:lnTo>
                  <a:lnTo>
                    <a:pt x="8356677" y="6295561"/>
                  </a:lnTo>
                  <a:lnTo>
                    <a:pt x="8392532" y="6261387"/>
                  </a:lnTo>
                  <a:lnTo>
                    <a:pt x="8428098" y="6226936"/>
                  </a:lnTo>
                  <a:lnTo>
                    <a:pt x="8463373" y="6192210"/>
                  </a:lnTo>
                  <a:lnTo>
                    <a:pt x="8498358" y="6157211"/>
                  </a:lnTo>
                  <a:lnTo>
                    <a:pt x="8533052" y="6121941"/>
                  </a:lnTo>
                  <a:lnTo>
                    <a:pt x="8567454" y="6086402"/>
                  </a:lnTo>
                  <a:lnTo>
                    <a:pt x="8601565" y="6050597"/>
                  </a:lnTo>
                  <a:lnTo>
                    <a:pt x="8635385" y="6014526"/>
                  </a:lnTo>
                  <a:lnTo>
                    <a:pt x="8668911" y="5978192"/>
                  </a:lnTo>
                  <a:lnTo>
                    <a:pt x="8702146" y="5941597"/>
                  </a:lnTo>
                  <a:lnTo>
                    <a:pt x="8735087" y="5904742"/>
                  </a:lnTo>
                  <a:lnTo>
                    <a:pt x="8767735" y="5867631"/>
                  </a:lnTo>
                  <a:lnTo>
                    <a:pt x="8800089" y="5830264"/>
                  </a:lnTo>
                  <a:lnTo>
                    <a:pt x="8832149" y="5792643"/>
                  </a:lnTo>
                  <a:lnTo>
                    <a:pt x="8863914" y="5754771"/>
                  </a:lnTo>
                  <a:lnTo>
                    <a:pt x="8895385" y="5716649"/>
                  </a:lnTo>
                  <a:lnTo>
                    <a:pt x="8926560" y="5678279"/>
                  </a:lnTo>
                  <a:lnTo>
                    <a:pt x="8957440" y="5639664"/>
                  </a:lnTo>
                  <a:lnTo>
                    <a:pt x="8988024" y="5600805"/>
                  </a:lnTo>
                  <a:lnTo>
                    <a:pt x="9018312" y="5561705"/>
                  </a:lnTo>
                  <a:lnTo>
                    <a:pt x="9048303" y="5522364"/>
                  </a:lnTo>
                  <a:lnTo>
                    <a:pt x="9077997" y="5482785"/>
                  </a:lnTo>
                  <a:lnTo>
                    <a:pt x="9107394" y="5442971"/>
                  </a:lnTo>
                  <a:lnTo>
                    <a:pt x="9136493" y="5402922"/>
                  </a:lnTo>
                  <a:lnTo>
                    <a:pt x="9165294" y="5362641"/>
                  </a:lnTo>
                  <a:lnTo>
                    <a:pt x="9193797" y="5322130"/>
                  </a:lnTo>
                  <a:lnTo>
                    <a:pt x="9222000" y="5281390"/>
                  </a:lnTo>
                  <a:lnTo>
                    <a:pt x="9249905" y="5240424"/>
                  </a:lnTo>
                  <a:lnTo>
                    <a:pt x="9277510" y="5199234"/>
                  </a:lnTo>
                  <a:lnTo>
                    <a:pt x="9304815" y="5157821"/>
                  </a:lnTo>
                  <a:lnTo>
                    <a:pt x="9331820" y="5116188"/>
                  </a:lnTo>
                  <a:lnTo>
                    <a:pt x="9358525" y="5074336"/>
                  </a:lnTo>
                  <a:lnTo>
                    <a:pt x="9384928" y="5032267"/>
                  </a:lnTo>
                  <a:lnTo>
                    <a:pt x="9411030" y="4989984"/>
                  </a:lnTo>
                  <a:lnTo>
                    <a:pt x="9436830" y="4947488"/>
                  </a:lnTo>
                  <a:lnTo>
                    <a:pt x="9462329" y="4904781"/>
                  </a:lnTo>
                  <a:lnTo>
                    <a:pt x="9487525" y="4861865"/>
                  </a:lnTo>
                  <a:lnTo>
                    <a:pt x="9512418" y="4818743"/>
                  </a:lnTo>
                  <a:lnTo>
                    <a:pt x="9537008" y="4775415"/>
                  </a:lnTo>
                  <a:lnTo>
                    <a:pt x="9561295" y="4731884"/>
                  </a:lnTo>
                  <a:lnTo>
                    <a:pt x="9585277" y="4688152"/>
                  </a:lnTo>
                  <a:lnTo>
                    <a:pt x="9608956" y="4644220"/>
                  </a:lnTo>
                  <a:lnTo>
                    <a:pt x="9632330" y="4600092"/>
                  </a:lnTo>
                  <a:lnTo>
                    <a:pt x="9655399" y="4555767"/>
                  </a:lnTo>
                  <a:lnTo>
                    <a:pt x="9678163" y="4511250"/>
                  </a:lnTo>
                  <a:lnTo>
                    <a:pt x="9700621" y="4466541"/>
                  </a:lnTo>
                  <a:lnTo>
                    <a:pt x="9722773" y="4421643"/>
                  </a:lnTo>
                  <a:lnTo>
                    <a:pt x="9744618" y="4376556"/>
                  </a:lnTo>
                  <a:lnTo>
                    <a:pt x="9766157" y="4331285"/>
                  </a:lnTo>
                  <a:lnTo>
                    <a:pt x="9787389" y="4285829"/>
                  </a:lnTo>
                  <a:lnTo>
                    <a:pt x="9808314" y="4240192"/>
                  </a:lnTo>
                  <a:lnTo>
                    <a:pt x="9828930" y="4194375"/>
                  </a:lnTo>
                  <a:lnTo>
                    <a:pt x="9849239" y="4148380"/>
                  </a:lnTo>
                  <a:lnTo>
                    <a:pt x="9869239" y="4102208"/>
                  </a:lnTo>
                  <a:lnTo>
                    <a:pt x="9888930" y="4055863"/>
                  </a:lnTo>
                  <a:lnTo>
                    <a:pt x="9908311" y="4009346"/>
                  </a:lnTo>
                  <a:lnTo>
                    <a:pt x="9927383" y="3962659"/>
                  </a:lnTo>
                  <a:lnTo>
                    <a:pt x="9946145" y="3915803"/>
                  </a:lnTo>
                  <a:lnTo>
                    <a:pt x="9964597" y="3868781"/>
                  </a:lnTo>
                  <a:lnTo>
                    <a:pt x="9982738" y="3821595"/>
                  </a:lnTo>
                  <a:lnTo>
                    <a:pt x="10000568" y="3774246"/>
                  </a:lnTo>
                  <a:lnTo>
                    <a:pt x="10018087" y="3726737"/>
                  </a:lnTo>
                  <a:lnTo>
                    <a:pt x="10035294" y="3679069"/>
                  </a:lnTo>
                  <a:lnTo>
                    <a:pt x="10052188" y="3631244"/>
                  </a:lnTo>
                  <a:lnTo>
                    <a:pt x="10068770" y="3583265"/>
                  </a:lnTo>
                  <a:lnTo>
                    <a:pt x="10085040" y="3535133"/>
                  </a:lnTo>
                  <a:lnTo>
                    <a:pt x="10100996" y="3486851"/>
                  </a:lnTo>
                  <a:lnTo>
                    <a:pt x="10116638" y="3438419"/>
                  </a:lnTo>
                  <a:lnTo>
                    <a:pt x="10131966" y="3389840"/>
                  </a:lnTo>
                  <a:lnTo>
                    <a:pt x="10146981" y="3341117"/>
                  </a:lnTo>
                  <a:lnTo>
                    <a:pt x="10161680" y="3292250"/>
                  </a:lnTo>
                  <a:lnTo>
                    <a:pt x="10176065" y="3243243"/>
                  </a:lnTo>
                  <a:lnTo>
                    <a:pt x="10190134" y="3194096"/>
                  </a:lnTo>
                  <a:lnTo>
                    <a:pt x="10203887" y="3144812"/>
                  </a:lnTo>
                  <a:lnTo>
                    <a:pt x="10217324" y="3095392"/>
                  </a:lnTo>
                  <a:lnTo>
                    <a:pt x="10230445" y="3045840"/>
                  </a:lnTo>
                  <a:lnTo>
                    <a:pt x="10243249" y="2996155"/>
                  </a:lnTo>
                  <a:lnTo>
                    <a:pt x="10255735" y="2946342"/>
                  </a:lnTo>
                  <a:lnTo>
                    <a:pt x="10267904" y="2896400"/>
                  </a:lnTo>
                  <a:lnTo>
                    <a:pt x="10279756" y="2846333"/>
                  </a:lnTo>
                  <a:lnTo>
                    <a:pt x="10291288" y="2796143"/>
                  </a:lnTo>
                  <a:lnTo>
                    <a:pt x="10302503" y="2745830"/>
                  </a:lnTo>
                  <a:lnTo>
                    <a:pt x="10313398" y="2695398"/>
                  </a:lnTo>
                  <a:lnTo>
                    <a:pt x="10323974" y="2644848"/>
                  </a:lnTo>
                  <a:lnTo>
                    <a:pt x="10334230" y="2594182"/>
                  </a:lnTo>
                  <a:lnTo>
                    <a:pt x="10344166" y="2543402"/>
                  </a:lnTo>
                  <a:lnTo>
                    <a:pt x="10353782" y="2492510"/>
                  </a:lnTo>
                  <a:lnTo>
                    <a:pt x="10363076" y="2441508"/>
                  </a:lnTo>
                  <a:lnTo>
                    <a:pt x="10372050" y="2390397"/>
                  </a:lnTo>
                  <a:lnTo>
                    <a:pt x="10380702" y="2339181"/>
                  </a:lnTo>
                  <a:lnTo>
                    <a:pt x="10389032" y="2287860"/>
                  </a:lnTo>
                  <a:lnTo>
                    <a:pt x="10397040" y="2236436"/>
                  </a:lnTo>
                  <a:lnTo>
                    <a:pt x="10404725" y="2184913"/>
                  </a:lnTo>
                  <a:lnTo>
                    <a:pt x="10412088" y="2133290"/>
                  </a:lnTo>
                  <a:lnTo>
                    <a:pt x="10419127" y="2081571"/>
                  </a:lnTo>
                  <a:lnTo>
                    <a:pt x="10425842" y="2029758"/>
                  </a:lnTo>
                  <a:lnTo>
                    <a:pt x="10432233" y="1977852"/>
                  </a:lnTo>
                  <a:lnTo>
                    <a:pt x="10438300" y="1925855"/>
                  </a:lnTo>
                  <a:lnTo>
                    <a:pt x="10444042" y="1873769"/>
                  </a:lnTo>
                  <a:lnTo>
                    <a:pt x="10449459" y="1821596"/>
                  </a:lnTo>
                  <a:lnTo>
                    <a:pt x="10454551" y="1769338"/>
                  </a:lnTo>
                  <a:lnTo>
                    <a:pt x="10459316" y="1716998"/>
                  </a:lnTo>
                  <a:lnTo>
                    <a:pt x="10463756" y="1664576"/>
                  </a:lnTo>
                  <a:lnTo>
                    <a:pt x="10467868" y="1612075"/>
                  </a:lnTo>
                  <a:lnTo>
                    <a:pt x="10471654" y="1559497"/>
                  </a:lnTo>
                  <a:lnTo>
                    <a:pt x="10475113" y="1506844"/>
                  </a:lnTo>
                  <a:lnTo>
                    <a:pt x="10478243" y="1454117"/>
                  </a:lnTo>
                  <a:lnTo>
                    <a:pt x="10481046" y="1401319"/>
                  </a:lnTo>
                  <a:lnTo>
                    <a:pt x="10483521" y="1348451"/>
                  </a:lnTo>
                  <a:lnTo>
                    <a:pt x="10485666" y="1295516"/>
                  </a:lnTo>
                  <a:lnTo>
                    <a:pt x="10487483" y="1242516"/>
                  </a:lnTo>
                  <a:lnTo>
                    <a:pt x="10488970" y="1189452"/>
                  </a:lnTo>
                  <a:lnTo>
                    <a:pt x="10490127" y="1136326"/>
                  </a:lnTo>
                  <a:lnTo>
                    <a:pt x="10490954" y="1083140"/>
                  </a:lnTo>
                  <a:lnTo>
                    <a:pt x="10491451" y="1029896"/>
                  </a:lnTo>
                  <a:lnTo>
                    <a:pt x="10491616" y="976597"/>
                  </a:lnTo>
                  <a:lnTo>
                    <a:pt x="10491469" y="921278"/>
                  </a:lnTo>
                  <a:lnTo>
                    <a:pt x="10491027" y="866073"/>
                  </a:lnTo>
                  <a:lnTo>
                    <a:pt x="10490292" y="810984"/>
                  </a:lnTo>
                  <a:lnTo>
                    <a:pt x="10489263" y="756012"/>
                  </a:lnTo>
                  <a:lnTo>
                    <a:pt x="10487941" y="701159"/>
                  </a:lnTo>
                  <a:lnTo>
                    <a:pt x="10486327" y="646425"/>
                  </a:lnTo>
                  <a:lnTo>
                    <a:pt x="10484421" y="591812"/>
                  </a:lnTo>
                  <a:lnTo>
                    <a:pt x="10482223" y="537323"/>
                  </a:lnTo>
                  <a:lnTo>
                    <a:pt x="10479734" y="482957"/>
                  </a:lnTo>
                  <a:lnTo>
                    <a:pt x="10476955" y="428716"/>
                  </a:lnTo>
                  <a:lnTo>
                    <a:pt x="10473886" y="374602"/>
                  </a:lnTo>
                  <a:lnTo>
                    <a:pt x="10470527" y="320616"/>
                  </a:lnTo>
                  <a:lnTo>
                    <a:pt x="10466878" y="266759"/>
                  </a:lnTo>
                  <a:lnTo>
                    <a:pt x="10462942" y="213033"/>
                  </a:lnTo>
                  <a:lnTo>
                    <a:pt x="10458717" y="159440"/>
                  </a:lnTo>
                  <a:lnTo>
                    <a:pt x="10454204" y="105979"/>
                  </a:lnTo>
                  <a:lnTo>
                    <a:pt x="10449404" y="52654"/>
                  </a:lnTo>
                  <a:lnTo>
                    <a:pt x="10444368" y="0"/>
                  </a:lnTo>
                  <a:close/>
                </a:path>
              </a:pathLst>
            </a:custGeom>
            <a:solidFill>
              <a:srgbClr val="EB1C24"/>
            </a:solidFill>
          </p:spPr>
          <p:txBody>
            <a:bodyPr wrap="square" lIns="0" tIns="0" rIns="0" bIns="0" rtlCol="0"/>
            <a:lstStyle/>
            <a:p>
              <a:endParaRPr/>
            </a:p>
          </p:txBody>
        </p:sp>
        <p:pic>
          <p:nvPicPr>
            <p:cNvPr id="9" name="object 9"/>
            <p:cNvPicPr/>
            <p:nvPr/>
          </p:nvPicPr>
          <p:blipFill>
            <a:blip r:embed="rId5" cstate="print"/>
            <a:stretch>
              <a:fillRect/>
            </a:stretch>
          </p:blipFill>
          <p:spPr>
            <a:xfrm>
              <a:off x="900037" y="2000337"/>
              <a:ext cx="7677251" cy="8943809"/>
            </a:xfrm>
            <a:prstGeom prst="rect">
              <a:avLst/>
            </a:prstGeom>
          </p:spPr>
        </p:pic>
        <p:sp>
          <p:nvSpPr>
            <p:cNvPr id="10" name="object 10"/>
            <p:cNvSpPr/>
            <p:nvPr/>
          </p:nvSpPr>
          <p:spPr>
            <a:xfrm>
              <a:off x="1214797" y="2316887"/>
              <a:ext cx="6733540" cy="7998459"/>
            </a:xfrm>
            <a:custGeom>
              <a:avLst/>
              <a:gdLst/>
              <a:ahLst/>
              <a:cxnLst/>
              <a:rect l="l" t="t" r="r" b="b"/>
              <a:pathLst>
                <a:path w="6733540" h="7998459">
                  <a:moveTo>
                    <a:pt x="6733009" y="0"/>
                  </a:moveTo>
                  <a:lnTo>
                    <a:pt x="4089812" y="0"/>
                  </a:lnTo>
                  <a:lnTo>
                    <a:pt x="0" y="7997934"/>
                  </a:lnTo>
                  <a:lnTo>
                    <a:pt x="2698985" y="7997934"/>
                  </a:lnTo>
                  <a:lnTo>
                    <a:pt x="6733009" y="0"/>
                  </a:lnTo>
                  <a:close/>
                </a:path>
              </a:pathLst>
            </a:custGeom>
            <a:solidFill>
              <a:srgbClr val="FDA800"/>
            </a:solidFill>
          </p:spPr>
          <p:txBody>
            <a:bodyPr wrap="square" lIns="0" tIns="0" rIns="0" bIns="0" rtlCol="0"/>
            <a:lstStyle/>
            <a:p>
              <a:endParaRPr/>
            </a:p>
          </p:txBody>
        </p:sp>
        <p:sp>
          <p:nvSpPr>
            <p:cNvPr id="11" name="object 11"/>
            <p:cNvSpPr/>
            <p:nvPr/>
          </p:nvSpPr>
          <p:spPr>
            <a:xfrm>
              <a:off x="1267269" y="5"/>
              <a:ext cx="7571105" cy="11308715"/>
            </a:xfrm>
            <a:custGeom>
              <a:avLst/>
              <a:gdLst/>
              <a:ahLst/>
              <a:cxnLst/>
              <a:rect l="l" t="t" r="r" b="b"/>
              <a:pathLst>
                <a:path w="7571105" h="11308715">
                  <a:moveTo>
                    <a:pt x="1295044" y="0"/>
                  </a:moveTo>
                  <a:lnTo>
                    <a:pt x="1084224" y="0"/>
                  </a:lnTo>
                  <a:lnTo>
                    <a:pt x="536867" y="1051280"/>
                  </a:lnTo>
                  <a:lnTo>
                    <a:pt x="757224" y="1051217"/>
                  </a:lnTo>
                  <a:lnTo>
                    <a:pt x="1295044" y="0"/>
                  </a:lnTo>
                  <a:close/>
                </a:path>
                <a:path w="7571105" h="11308715">
                  <a:moveTo>
                    <a:pt x="1772932" y="0"/>
                  </a:moveTo>
                  <a:lnTo>
                    <a:pt x="1580057" y="0"/>
                  </a:lnTo>
                  <a:lnTo>
                    <a:pt x="0" y="3034741"/>
                  </a:lnTo>
                  <a:lnTo>
                    <a:pt x="220357" y="3034677"/>
                  </a:lnTo>
                  <a:lnTo>
                    <a:pt x="1772932" y="0"/>
                  </a:lnTo>
                  <a:close/>
                </a:path>
                <a:path w="7571105" h="11308715">
                  <a:moveTo>
                    <a:pt x="2118461" y="8755990"/>
                  </a:moveTo>
                  <a:lnTo>
                    <a:pt x="1925878" y="8759596"/>
                  </a:lnTo>
                  <a:lnTo>
                    <a:pt x="598741" y="11308550"/>
                  </a:lnTo>
                  <a:lnTo>
                    <a:pt x="812533" y="11308550"/>
                  </a:lnTo>
                  <a:lnTo>
                    <a:pt x="2118461" y="8755990"/>
                  </a:lnTo>
                  <a:close/>
                </a:path>
                <a:path w="7571105" h="11308715">
                  <a:moveTo>
                    <a:pt x="2655328" y="6772529"/>
                  </a:moveTo>
                  <a:lnTo>
                    <a:pt x="2462758" y="6776148"/>
                  </a:lnTo>
                  <a:lnTo>
                    <a:pt x="759396" y="10047668"/>
                  </a:lnTo>
                  <a:lnTo>
                    <a:pt x="979766" y="10047605"/>
                  </a:lnTo>
                  <a:lnTo>
                    <a:pt x="2655328" y="6772529"/>
                  </a:lnTo>
                  <a:close/>
                </a:path>
                <a:path w="7571105" h="11308715">
                  <a:moveTo>
                    <a:pt x="7570800" y="0"/>
                  </a:moveTo>
                  <a:lnTo>
                    <a:pt x="7356780" y="0"/>
                  </a:lnTo>
                  <a:lnTo>
                    <a:pt x="6993826" y="697090"/>
                  </a:lnTo>
                  <a:lnTo>
                    <a:pt x="7214197" y="697026"/>
                  </a:lnTo>
                  <a:lnTo>
                    <a:pt x="7570800" y="0"/>
                  </a:lnTo>
                  <a:close/>
                </a:path>
              </a:pathLst>
            </a:custGeom>
            <a:solidFill>
              <a:srgbClr val="FFFFFF"/>
            </a:solidFill>
          </p:spPr>
          <p:txBody>
            <a:bodyPr wrap="square" lIns="0" tIns="0" rIns="0" bIns="0" rtlCol="0"/>
            <a:lstStyle/>
            <a:p>
              <a:endParaRPr/>
            </a:p>
          </p:txBody>
        </p:sp>
        <p:pic>
          <p:nvPicPr>
            <p:cNvPr id="12" name="object 12"/>
            <p:cNvPicPr/>
            <p:nvPr/>
          </p:nvPicPr>
          <p:blipFill>
            <a:blip r:embed="rId6" cstate="print"/>
            <a:stretch>
              <a:fillRect/>
            </a:stretch>
          </p:blipFill>
          <p:spPr>
            <a:xfrm>
              <a:off x="17556324" y="180936"/>
              <a:ext cx="2547775" cy="5330075"/>
            </a:xfrm>
            <a:prstGeom prst="rect">
              <a:avLst/>
            </a:prstGeom>
          </p:spPr>
        </p:pic>
        <p:sp>
          <p:nvSpPr>
            <p:cNvPr id="13" name="object 13"/>
            <p:cNvSpPr/>
            <p:nvPr/>
          </p:nvSpPr>
          <p:spPr>
            <a:xfrm>
              <a:off x="17871961" y="729124"/>
              <a:ext cx="2232660" cy="4152265"/>
            </a:xfrm>
            <a:custGeom>
              <a:avLst/>
              <a:gdLst/>
              <a:ahLst/>
              <a:cxnLst/>
              <a:rect l="l" t="t" r="r" b="b"/>
              <a:pathLst>
                <a:path w="2232659" h="4152265">
                  <a:moveTo>
                    <a:pt x="2232138" y="0"/>
                  </a:moveTo>
                  <a:lnTo>
                    <a:pt x="0" y="4150438"/>
                  </a:lnTo>
                  <a:lnTo>
                    <a:pt x="1698660" y="4151758"/>
                  </a:lnTo>
                  <a:lnTo>
                    <a:pt x="2232138" y="3135521"/>
                  </a:lnTo>
                  <a:lnTo>
                    <a:pt x="2232138" y="0"/>
                  </a:lnTo>
                  <a:close/>
                </a:path>
              </a:pathLst>
            </a:custGeom>
            <a:solidFill>
              <a:srgbClr val="FDA800"/>
            </a:solidFill>
          </p:spPr>
          <p:txBody>
            <a:bodyPr wrap="square" lIns="0" tIns="0" rIns="0" bIns="0" rtlCol="0"/>
            <a:lstStyle/>
            <a:p>
              <a:endParaRPr/>
            </a:p>
          </p:txBody>
        </p:sp>
        <p:sp>
          <p:nvSpPr>
            <p:cNvPr id="14" name="object 14"/>
            <p:cNvSpPr/>
            <p:nvPr/>
          </p:nvSpPr>
          <p:spPr>
            <a:xfrm>
              <a:off x="374650" y="567178"/>
              <a:ext cx="19102705" cy="10252075"/>
            </a:xfrm>
            <a:custGeom>
              <a:avLst/>
              <a:gdLst/>
              <a:ahLst/>
              <a:cxnLst/>
              <a:rect l="l" t="t" r="r" b="b"/>
              <a:pathLst>
                <a:path w="19102705" h="10252075">
                  <a:moveTo>
                    <a:pt x="19102098" y="0"/>
                  </a:moveTo>
                  <a:lnTo>
                    <a:pt x="0" y="0"/>
                  </a:lnTo>
                  <a:lnTo>
                    <a:pt x="0" y="10252022"/>
                  </a:lnTo>
                  <a:lnTo>
                    <a:pt x="19102098" y="10252022"/>
                  </a:lnTo>
                  <a:lnTo>
                    <a:pt x="19102098" y="0"/>
                  </a:lnTo>
                  <a:close/>
                </a:path>
              </a:pathLst>
            </a:custGeom>
            <a:solidFill>
              <a:srgbClr val="FFFFFF"/>
            </a:solidFill>
          </p:spPr>
          <p:txBody>
            <a:bodyPr wrap="square" lIns="0" tIns="0" rIns="0" bIns="0" rtlCol="0"/>
            <a:lstStyle/>
            <a:p>
              <a:endParaRPr dirty="0"/>
            </a:p>
          </p:txBody>
        </p:sp>
      </p:grpSp>
      <p:sp>
        <p:nvSpPr>
          <p:cNvPr id="17" name="Title 16"/>
          <p:cNvSpPr>
            <a:spLocks noGrp="1"/>
          </p:cNvSpPr>
          <p:nvPr>
            <p:ph type="title"/>
          </p:nvPr>
        </p:nvSpPr>
        <p:spPr>
          <a:xfrm>
            <a:off x="1163298" y="804766"/>
            <a:ext cx="7385346" cy="830997"/>
          </a:xfrm>
        </p:spPr>
        <p:txBody>
          <a:bodyPr/>
          <a:lstStyle/>
          <a:p>
            <a:r>
              <a:rPr lang="en-US" sz="5400" dirty="0">
                <a:solidFill>
                  <a:srgbClr val="2431DB"/>
                </a:solidFill>
              </a:rPr>
              <a:t>References</a:t>
            </a:r>
          </a:p>
        </p:txBody>
      </p:sp>
      <p:sp>
        <p:nvSpPr>
          <p:cNvPr id="18" name="TextBox 17"/>
          <p:cNvSpPr txBox="1"/>
          <p:nvPr/>
        </p:nvSpPr>
        <p:spPr>
          <a:xfrm>
            <a:off x="1035895" y="1873155"/>
            <a:ext cx="15672520" cy="8279190"/>
          </a:xfrm>
          <a:prstGeom prst="rect">
            <a:avLst/>
          </a:prstGeom>
          <a:noFill/>
        </p:spPr>
        <p:txBody>
          <a:bodyPr wrap="square" rtlCol="0">
            <a:spAutoFit/>
          </a:bodyPr>
          <a:lstStyle/>
          <a:p>
            <a:r>
              <a:rPr lang="en-US" sz="2800" dirty="0" err="1">
                <a:solidFill>
                  <a:schemeClr val="tx1"/>
                </a:solidFill>
                <a:latin typeface="Roboto"/>
              </a:rPr>
              <a:t>Bajekal</a:t>
            </a:r>
            <a:r>
              <a:rPr lang="en-US" sz="2800" dirty="0">
                <a:solidFill>
                  <a:schemeClr val="tx1"/>
                </a:solidFill>
                <a:latin typeface="Roboto"/>
              </a:rPr>
              <a:t>, N. (2023) TIME: </a:t>
            </a:r>
            <a:r>
              <a:rPr lang="en-US" sz="2800" i="1" dirty="0"/>
              <a:t>Stella McCartney on Wanting to Make Fashion More Sustainable</a:t>
            </a:r>
            <a:r>
              <a:rPr lang="en-US" sz="2800" dirty="0">
                <a:solidFill>
                  <a:schemeClr val="tx1"/>
                </a:solidFill>
                <a:latin typeface="Roboto"/>
              </a:rPr>
              <a:t>.</a:t>
            </a:r>
            <a:r>
              <a:rPr lang="en-US" sz="2800" i="1" dirty="0">
                <a:solidFill>
                  <a:schemeClr val="tx1"/>
                </a:solidFill>
                <a:latin typeface="Roboto"/>
              </a:rPr>
              <a:t> </a:t>
            </a:r>
            <a:r>
              <a:rPr lang="en-US" sz="2800" dirty="0">
                <a:solidFill>
                  <a:schemeClr val="tx1"/>
                </a:solidFill>
                <a:latin typeface="Roboto"/>
              </a:rPr>
              <a:t>Available at: </a:t>
            </a:r>
            <a:r>
              <a:rPr lang="en-US" sz="2800" dirty="0">
                <a:solidFill>
                  <a:schemeClr val="tx1"/>
                </a:solidFill>
                <a:latin typeface="Roboto"/>
                <a:hlinkClick r:id="rId7"/>
              </a:rPr>
              <a:t>www.time.com/6302562/stella-mccartney-sustainability-interview-lvmh/</a:t>
            </a:r>
            <a:endParaRPr lang="en-US" sz="2800" dirty="0">
              <a:solidFill>
                <a:schemeClr val="tx1"/>
              </a:solidFill>
              <a:latin typeface="Roboto"/>
            </a:endParaRPr>
          </a:p>
          <a:p>
            <a:endParaRPr lang="en-US" sz="2800" dirty="0"/>
          </a:p>
          <a:p>
            <a:r>
              <a:rPr lang="en-US" sz="2800" dirty="0">
                <a:solidFill>
                  <a:schemeClr val="tx1"/>
                </a:solidFill>
                <a:latin typeface="Roboto"/>
              </a:rPr>
              <a:t>Blum, P. (2021) </a:t>
            </a:r>
            <a:r>
              <a:rPr lang="en-US" sz="2800" i="1" dirty="0">
                <a:solidFill>
                  <a:schemeClr val="tx1"/>
                </a:solidFill>
                <a:latin typeface="Roboto"/>
              </a:rPr>
              <a:t>Circular Fashion: Making the Fashion Industry Sustainable.</a:t>
            </a:r>
            <a:r>
              <a:rPr lang="en-US" sz="2800" dirty="0">
                <a:solidFill>
                  <a:schemeClr val="tx1"/>
                </a:solidFill>
                <a:latin typeface="Roboto"/>
              </a:rPr>
              <a:t> UK: Laurence King Publishing</a:t>
            </a:r>
          </a:p>
          <a:p>
            <a:endParaRPr lang="en-US" sz="2800" dirty="0">
              <a:solidFill>
                <a:schemeClr val="tx1"/>
              </a:solidFill>
              <a:latin typeface="Roboto"/>
            </a:endParaRPr>
          </a:p>
          <a:p>
            <a:r>
              <a:rPr lang="en-US" sz="2800" dirty="0">
                <a:latin typeface="Roboto"/>
              </a:rPr>
              <a:t>Business Insider (2023) </a:t>
            </a:r>
            <a:r>
              <a:rPr lang="en-US" sz="2800" i="1" dirty="0">
                <a:latin typeface="Roboto"/>
              </a:rPr>
              <a:t>How Millions of Jeans Get Recycled Into New Pairs. Worldwide Waste.</a:t>
            </a:r>
            <a:endParaRPr lang="en-US" sz="2800" dirty="0">
              <a:latin typeface="Roboto"/>
            </a:endParaRPr>
          </a:p>
          <a:p>
            <a:r>
              <a:rPr lang="en-US" sz="2800" dirty="0">
                <a:latin typeface="Roboto"/>
              </a:rPr>
              <a:t>Available at: </a:t>
            </a:r>
            <a:r>
              <a:rPr lang="en-US" sz="2800" u="sng" dirty="0">
                <a:latin typeface="Roboto"/>
                <a:hlinkClick r:id="rId8"/>
              </a:rPr>
              <a:t>www.youtube.com/watch?v=hV_-yJ6NiP8&amp;si=ayg27XqS4rB-JG8y</a:t>
            </a:r>
            <a:endParaRPr lang="en-US" sz="2800" dirty="0">
              <a:latin typeface="Roboto"/>
            </a:endParaRPr>
          </a:p>
          <a:p>
            <a:endParaRPr lang="en-US" sz="2800" dirty="0">
              <a:solidFill>
                <a:schemeClr val="tx1"/>
              </a:solidFill>
              <a:latin typeface="Roboto"/>
            </a:endParaRPr>
          </a:p>
          <a:p>
            <a:r>
              <a:rPr lang="en-US" sz="2800" dirty="0" err="1"/>
              <a:t>Circular.Fashion</a:t>
            </a:r>
            <a:r>
              <a:rPr lang="en-US" sz="2800" dirty="0"/>
              <a:t> (2019) </a:t>
            </a:r>
            <a:r>
              <a:rPr lang="en-US" sz="2800" i="1" dirty="0"/>
              <a:t>CIRCULAR DESIGN KIT Design strategies for material cyclability and longevity. </a:t>
            </a:r>
            <a:r>
              <a:rPr lang="en-US" sz="2800" dirty="0"/>
              <a:t>Available at: </a:t>
            </a:r>
            <a:r>
              <a:rPr lang="en-US" sz="2800" dirty="0">
                <a:hlinkClick r:id="rId9"/>
              </a:rPr>
              <a:t>www.circular.fashion/downloads/2021_circular.fashion_circular_design_kit.pdf</a:t>
            </a:r>
            <a:endParaRPr lang="en-US" sz="2800" dirty="0"/>
          </a:p>
          <a:p>
            <a:endParaRPr lang="en-US" sz="2800" dirty="0">
              <a:solidFill>
                <a:schemeClr val="tx1"/>
              </a:solidFill>
              <a:latin typeface="Roboto"/>
            </a:endParaRPr>
          </a:p>
          <a:p>
            <a:r>
              <a:rPr lang="en-US" sz="2800" dirty="0"/>
              <a:t>D.W Planet (2024) </a:t>
            </a:r>
            <a:r>
              <a:rPr lang="en-US" sz="2800" i="1" dirty="0"/>
              <a:t>Can we really recycle our old Clothes</a:t>
            </a:r>
            <a:r>
              <a:rPr lang="en-US" sz="2800" dirty="0"/>
              <a:t>. Available at: </a:t>
            </a:r>
            <a:r>
              <a:rPr lang="en-US" sz="2800" u="sng" dirty="0">
                <a:hlinkClick r:id="rId10"/>
              </a:rPr>
              <a:t>www.youtube.com/watch?v=YvBS6qagQdE&amp;si=VnNju3QgrXaCBkeM</a:t>
            </a:r>
            <a:endParaRPr lang="en-US" sz="2800" dirty="0"/>
          </a:p>
          <a:p>
            <a:endParaRPr lang="en-US" sz="2800" dirty="0"/>
          </a:p>
          <a:p>
            <a:r>
              <a:rPr lang="en-US" sz="2800" dirty="0">
                <a:latin typeface="Roboto"/>
              </a:rPr>
              <a:t>Ellen Macarthur Foundation (2024) </a:t>
            </a:r>
            <a:r>
              <a:rPr lang="en-US" sz="2800" i="1" dirty="0">
                <a:latin typeface="Roboto"/>
              </a:rPr>
              <a:t>Redesigning the Future of Fashion.</a:t>
            </a:r>
            <a:r>
              <a:rPr lang="en-US" sz="2800" dirty="0">
                <a:latin typeface="Roboto"/>
              </a:rPr>
              <a:t> Available at: </a:t>
            </a:r>
            <a:r>
              <a:rPr lang="en-US" sz="2800" u="sng" dirty="0">
                <a:latin typeface="Roboto"/>
                <a:hlinkClick r:id="rId11"/>
              </a:rPr>
              <a:t>www.ellenmacarthurfoundation.org/topics/fashion/overview</a:t>
            </a:r>
            <a:endParaRPr lang="en-US" sz="2800" dirty="0">
              <a:latin typeface="Roboto"/>
            </a:endParaRPr>
          </a:p>
          <a:p>
            <a:endParaRPr lang="en-US"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1517650" y="1539875"/>
            <a:ext cx="17145000" cy="7325082"/>
          </a:xfrm>
        </p:spPr>
        <p:txBody>
          <a:bodyPr/>
          <a:lstStyle/>
          <a:p>
            <a:pPr algn="l" rtl="0"/>
            <a:r>
              <a:rPr lang="en-US" sz="2800" dirty="0">
                <a:latin typeface="Roboto"/>
              </a:rPr>
              <a:t>European Commission (2024) </a:t>
            </a:r>
            <a:r>
              <a:rPr lang="en-US" sz="2800" i="1" dirty="0">
                <a:solidFill>
                  <a:schemeClr val="tx1"/>
                </a:solidFill>
                <a:latin typeface="Roboto"/>
              </a:rPr>
              <a:t>EU Strategy for Sustainable and Circular Textiles. </a:t>
            </a:r>
            <a:r>
              <a:rPr lang="en-US" sz="2800" dirty="0">
                <a:solidFill>
                  <a:schemeClr val="tx1"/>
                </a:solidFill>
                <a:latin typeface="Roboto"/>
              </a:rPr>
              <a:t>Available at: </a:t>
            </a:r>
            <a:r>
              <a:rPr lang="en-US" sz="2800" dirty="0">
                <a:latin typeface="Roboto"/>
                <a:hlinkClick r:id="rId2"/>
              </a:rPr>
              <a:t>Textiles strategy - European Commission</a:t>
            </a:r>
            <a:endParaRPr lang="en-US" sz="2800" dirty="0">
              <a:solidFill>
                <a:schemeClr val="tx1"/>
              </a:solidFill>
              <a:latin typeface="Roboto"/>
            </a:endParaRPr>
          </a:p>
          <a:p>
            <a:pPr algn="l" rtl="0"/>
            <a:endParaRPr lang="en-US" sz="2800" dirty="0">
              <a:latin typeface="Roboto"/>
            </a:endParaRPr>
          </a:p>
          <a:p>
            <a:pPr algn="l" rtl="0"/>
            <a:r>
              <a:rPr lang="en-US" sz="2800" dirty="0" err="1">
                <a:latin typeface="Roboto"/>
              </a:rPr>
              <a:t>Hertantyos</a:t>
            </a:r>
            <a:r>
              <a:rPr lang="en-US" sz="2800" dirty="0">
                <a:latin typeface="Roboto"/>
              </a:rPr>
              <a:t>, S. (2024) </a:t>
            </a:r>
            <a:r>
              <a:rPr lang="en-US" sz="2800" i="1" dirty="0">
                <a:latin typeface="Roboto"/>
              </a:rPr>
              <a:t>14 Textile recycling companies Pushing for Circularity in Fashion</a:t>
            </a:r>
            <a:r>
              <a:rPr lang="en-US" sz="2800" dirty="0">
                <a:latin typeface="Roboto"/>
              </a:rPr>
              <a:t>. Available at: </a:t>
            </a:r>
            <a:r>
              <a:rPr lang="en-US" sz="2800" dirty="0">
                <a:latin typeface="Roboto"/>
                <a:hlinkClick r:id="rId3"/>
              </a:rPr>
              <a:t>www.consciousfashion.co/guides/textile-recycling-companies</a:t>
            </a:r>
            <a:endParaRPr lang="en-US" sz="2800" dirty="0">
              <a:latin typeface="Roboto"/>
            </a:endParaRPr>
          </a:p>
          <a:p>
            <a:endParaRPr lang="en-US" sz="2800" dirty="0">
              <a:latin typeface="Roboto"/>
            </a:endParaRPr>
          </a:p>
          <a:p>
            <a:r>
              <a:rPr lang="en-US" sz="2800" dirty="0">
                <a:latin typeface="Roboto"/>
              </a:rPr>
              <a:t>Patagonia (2024) </a:t>
            </a:r>
            <a:r>
              <a:rPr lang="en-US" sz="2800" i="1" dirty="0">
                <a:latin typeface="Roboto"/>
              </a:rPr>
              <a:t>Patagonia's Mission Statement. </a:t>
            </a:r>
            <a:r>
              <a:rPr lang="en-US" sz="2800" dirty="0">
                <a:latin typeface="Roboto"/>
              </a:rPr>
              <a:t>Available at: </a:t>
            </a:r>
            <a:r>
              <a:rPr lang="en-US" sz="2800" dirty="0">
                <a:latin typeface="Roboto"/>
                <a:hlinkClick r:id="rId4"/>
              </a:rPr>
              <a:t>www.patagonia.com.hk/pages/our-mission</a:t>
            </a:r>
            <a:endParaRPr lang="en-US" sz="2800" dirty="0">
              <a:latin typeface="Roboto"/>
            </a:endParaRPr>
          </a:p>
          <a:p>
            <a:endParaRPr lang="en-US" sz="2800" dirty="0">
              <a:latin typeface="Roboto"/>
            </a:endParaRPr>
          </a:p>
          <a:p>
            <a:r>
              <a:rPr lang="en-US" sz="2800" dirty="0">
                <a:latin typeface="Roboto"/>
              </a:rPr>
              <a:t>Patagonia (2020) </a:t>
            </a:r>
            <a:r>
              <a:rPr lang="en-US" sz="2800" i="1" dirty="0" err="1">
                <a:latin typeface="Roboto"/>
              </a:rPr>
              <a:t>ReCrafted</a:t>
            </a:r>
            <a:r>
              <a:rPr lang="en-US" sz="2800" i="1" dirty="0">
                <a:latin typeface="Roboto"/>
              </a:rPr>
              <a:t> | These Are Clothes Made From Other Clothes.</a:t>
            </a:r>
            <a:r>
              <a:rPr lang="en-US" sz="2800" dirty="0">
                <a:latin typeface="Roboto"/>
              </a:rPr>
              <a:t> Available at: </a:t>
            </a:r>
            <a:r>
              <a:rPr lang="en-US" sz="2800" dirty="0">
                <a:latin typeface="Roboto"/>
                <a:hlinkClick r:id="rId5"/>
              </a:rPr>
              <a:t>www.youtube.com/watch?v=aBpSziExmA8</a:t>
            </a:r>
            <a:endParaRPr lang="en-US" sz="2800" dirty="0">
              <a:latin typeface="Roboto"/>
            </a:endParaRPr>
          </a:p>
          <a:p>
            <a:endParaRPr lang="en-US" sz="2800" dirty="0">
              <a:latin typeface="Roboto"/>
            </a:endParaRPr>
          </a:p>
          <a:p>
            <a:r>
              <a:rPr lang="en-US" sz="2800" dirty="0" err="1">
                <a:latin typeface="Roboto"/>
              </a:rPr>
              <a:t>Samatvam</a:t>
            </a:r>
            <a:r>
              <a:rPr lang="en-US" sz="2800" dirty="0">
                <a:latin typeface="Roboto"/>
              </a:rPr>
              <a:t> Academy (2016) </a:t>
            </a:r>
            <a:r>
              <a:rPr lang="en-US" sz="2800" i="1" dirty="0">
                <a:latin typeface="Roboto"/>
              </a:rPr>
              <a:t>Patagonia: The Sustainability Champions. </a:t>
            </a:r>
            <a:r>
              <a:rPr lang="en-US" sz="2800" dirty="0">
                <a:latin typeface="Roboto"/>
              </a:rPr>
              <a:t>Available at: </a:t>
            </a:r>
            <a:r>
              <a:rPr lang="en-US" sz="2800" dirty="0">
                <a:latin typeface="Roboto"/>
                <a:hlinkClick r:id="rId6"/>
              </a:rPr>
              <a:t>www.youtube.com/watch?v=bB8ZWOKoygY</a:t>
            </a:r>
            <a:endParaRPr lang="en-US" sz="2800" dirty="0">
              <a:latin typeface="Roboto"/>
            </a:endParaRPr>
          </a:p>
          <a:p>
            <a:endParaRPr lang="en-US" sz="2800" dirty="0">
              <a:latin typeface="Roboto"/>
            </a:endParaRPr>
          </a:p>
          <a:p>
            <a:r>
              <a:rPr lang="en-US" sz="2800" dirty="0">
                <a:latin typeface="Roboto"/>
              </a:rPr>
              <a:t>Sustainable Fashion Forum. (2024) </a:t>
            </a:r>
            <a:r>
              <a:rPr lang="en-US" sz="2800" i="1" dirty="0">
                <a:latin typeface="Roboto"/>
              </a:rPr>
              <a:t>What is Circular Fashion?</a:t>
            </a:r>
            <a:r>
              <a:rPr lang="en-US" sz="2800" dirty="0">
                <a:latin typeface="Roboto"/>
              </a:rPr>
              <a:t> Available at: </a:t>
            </a:r>
            <a:r>
              <a:rPr lang="en-US" sz="2800" dirty="0">
                <a:latin typeface="Roboto"/>
                <a:hlinkClick r:id="rId7"/>
              </a:rPr>
              <a:t>www.thesustainablefashionforum.com/pages/what-is-circular-fashion</a:t>
            </a:r>
            <a:endParaRPr lang="en-US" sz="2800" dirty="0">
              <a:latin typeface="Roboto"/>
            </a:endParaRPr>
          </a:p>
          <a:p>
            <a:endParaRPr lang="en-US" sz="2800" dirty="0">
              <a:latin typeface="Roboto"/>
            </a:endParaRPr>
          </a:p>
        </p:txBody>
      </p:sp>
    </p:spTree>
    <p:extLst>
      <p:ext uri="{BB962C8B-B14F-4D97-AF65-F5344CB8AC3E}">
        <p14:creationId xmlns:p14="http://schemas.microsoft.com/office/powerpoint/2010/main" val="3008062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463675"/>
            <a:ext cx="10554903" cy="830997"/>
          </a:xfrm>
          <a:prstGeom prst="rect">
            <a:avLst/>
          </a:prstGeom>
        </p:spPr>
        <p:txBody>
          <a:bodyPr wrap="square" lIns="0" tIns="0" rIns="0" bIns="0">
            <a:spAutoFit/>
          </a:bodyPr>
          <a:lstStyle>
            <a:lvl1pPr>
              <a:defRPr sz="3800" b="0" i="0">
                <a:solidFill>
                  <a:schemeClr val="tx1"/>
                </a:solidFill>
                <a:latin typeface="Roboto"/>
                <a:ea typeface="+mj-ea"/>
                <a:cs typeface="Roboto"/>
              </a:defRPr>
            </a:lvl1pPr>
          </a:lstStyle>
          <a:p>
            <a:pPr algn="ctr"/>
            <a:r>
              <a:rPr lang="en-US" sz="5400" b="1">
                <a:solidFill>
                  <a:srgbClr val="2431DB"/>
                </a:solidFill>
              </a:rPr>
              <a:t>The Linear Supply Chain</a:t>
            </a:r>
            <a:endParaRPr lang="en-US" sz="5400" b="1" dirty="0">
              <a:solidFill>
                <a:srgbClr val="2431DB"/>
              </a:solidFill>
            </a:endParaRPr>
          </a:p>
        </p:txBody>
      </p:sp>
      <p:sp>
        <p:nvSpPr>
          <p:cNvPr id="6" name="TextBox 5"/>
          <p:cNvSpPr txBox="1"/>
          <p:nvPr/>
        </p:nvSpPr>
        <p:spPr>
          <a:xfrm>
            <a:off x="1212850" y="4054475"/>
            <a:ext cx="17531152" cy="923330"/>
          </a:xfrm>
          <a:prstGeom prst="rect">
            <a:avLst/>
          </a:prstGeom>
          <a:noFill/>
        </p:spPr>
        <p:txBody>
          <a:bodyPr wrap="square" rtlCol="0">
            <a:spAutoFit/>
          </a:bodyPr>
          <a:lstStyle/>
          <a:p>
            <a:r>
              <a:rPr lang="en-US" sz="5400" dirty="0">
                <a:solidFill>
                  <a:srgbClr val="2431DB"/>
                </a:solidFill>
              </a:rPr>
              <a:t>1			2			3			4			5			6			7</a:t>
            </a:r>
          </a:p>
        </p:txBody>
      </p:sp>
      <p:sp>
        <p:nvSpPr>
          <p:cNvPr id="7" name="Right Arrow 6"/>
          <p:cNvSpPr/>
          <p:nvPr/>
        </p:nvSpPr>
        <p:spPr>
          <a:xfrm flipV="1">
            <a:off x="2355850" y="4309855"/>
            <a:ext cx="948907" cy="412569"/>
          </a:xfrm>
          <a:prstGeom prst="rightArrow">
            <a:avLst/>
          </a:prstGeom>
          <a:solidFill>
            <a:srgbClr val="EB1C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1C24"/>
              </a:solidFill>
            </a:endParaRPr>
          </a:p>
        </p:txBody>
      </p:sp>
      <p:sp>
        <p:nvSpPr>
          <p:cNvPr id="8" name="Right Arrow 7"/>
          <p:cNvSpPr/>
          <p:nvPr/>
        </p:nvSpPr>
        <p:spPr>
          <a:xfrm>
            <a:off x="5277451" y="4323573"/>
            <a:ext cx="948907" cy="385132"/>
          </a:xfrm>
          <a:prstGeom prst="rightArrow">
            <a:avLst/>
          </a:prstGeom>
          <a:solidFill>
            <a:srgbClr val="EB1C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1C24"/>
              </a:solidFill>
            </a:endParaRPr>
          </a:p>
        </p:txBody>
      </p:sp>
      <p:sp>
        <p:nvSpPr>
          <p:cNvPr id="9" name="Right Arrow 8"/>
          <p:cNvSpPr/>
          <p:nvPr/>
        </p:nvSpPr>
        <p:spPr>
          <a:xfrm>
            <a:off x="7994650" y="4309855"/>
            <a:ext cx="948907" cy="385132"/>
          </a:xfrm>
          <a:prstGeom prst="rightArrow">
            <a:avLst/>
          </a:prstGeom>
          <a:solidFill>
            <a:srgbClr val="EB1C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1C24"/>
              </a:solidFill>
            </a:endParaRPr>
          </a:p>
        </p:txBody>
      </p:sp>
      <p:sp>
        <p:nvSpPr>
          <p:cNvPr id="10" name="Right Arrow 9"/>
          <p:cNvSpPr/>
          <p:nvPr/>
        </p:nvSpPr>
        <p:spPr>
          <a:xfrm>
            <a:off x="10711849" y="4309855"/>
            <a:ext cx="948907" cy="385132"/>
          </a:xfrm>
          <a:prstGeom prst="rightArrow">
            <a:avLst/>
          </a:prstGeom>
          <a:solidFill>
            <a:srgbClr val="EB1C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1C24"/>
              </a:solidFill>
            </a:endParaRPr>
          </a:p>
        </p:txBody>
      </p:sp>
      <p:sp>
        <p:nvSpPr>
          <p:cNvPr id="11" name="Right Arrow 10"/>
          <p:cNvSpPr/>
          <p:nvPr/>
        </p:nvSpPr>
        <p:spPr>
          <a:xfrm>
            <a:off x="13429048" y="4323573"/>
            <a:ext cx="948907" cy="385132"/>
          </a:xfrm>
          <a:prstGeom prst="rightArrow">
            <a:avLst/>
          </a:prstGeom>
          <a:solidFill>
            <a:srgbClr val="EB1C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1C24"/>
              </a:solidFill>
            </a:endParaRPr>
          </a:p>
        </p:txBody>
      </p:sp>
      <p:sp>
        <p:nvSpPr>
          <p:cNvPr id="12" name="Right Arrow 11"/>
          <p:cNvSpPr/>
          <p:nvPr/>
        </p:nvSpPr>
        <p:spPr>
          <a:xfrm>
            <a:off x="16163569" y="4309855"/>
            <a:ext cx="948907" cy="385132"/>
          </a:xfrm>
          <a:prstGeom prst="rightArrow">
            <a:avLst/>
          </a:prstGeom>
          <a:solidFill>
            <a:srgbClr val="EB1C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1C24"/>
              </a:solidFill>
            </a:endParaRPr>
          </a:p>
        </p:txBody>
      </p:sp>
      <p:sp>
        <p:nvSpPr>
          <p:cNvPr id="13" name="TextBox 12"/>
          <p:cNvSpPr txBox="1"/>
          <p:nvPr/>
        </p:nvSpPr>
        <p:spPr>
          <a:xfrm>
            <a:off x="679450" y="5247622"/>
            <a:ext cx="2971800" cy="523220"/>
          </a:xfrm>
          <a:prstGeom prst="rect">
            <a:avLst/>
          </a:prstGeom>
          <a:noFill/>
        </p:spPr>
        <p:txBody>
          <a:bodyPr wrap="square" rtlCol="0">
            <a:spAutoFit/>
          </a:bodyPr>
          <a:lstStyle/>
          <a:p>
            <a:r>
              <a:rPr lang="en-US" sz="2800" dirty="0">
                <a:solidFill>
                  <a:srgbClr val="2431DB"/>
                </a:solidFill>
              </a:rPr>
              <a:t>Inspiration</a:t>
            </a:r>
          </a:p>
        </p:txBody>
      </p:sp>
      <p:sp>
        <p:nvSpPr>
          <p:cNvPr id="14" name="TextBox 13"/>
          <p:cNvSpPr txBox="1"/>
          <p:nvPr/>
        </p:nvSpPr>
        <p:spPr>
          <a:xfrm>
            <a:off x="3533477" y="5251995"/>
            <a:ext cx="4436853" cy="523220"/>
          </a:xfrm>
          <a:prstGeom prst="rect">
            <a:avLst/>
          </a:prstGeom>
          <a:noFill/>
        </p:spPr>
        <p:txBody>
          <a:bodyPr wrap="square" rtlCol="0">
            <a:spAutoFit/>
          </a:bodyPr>
          <a:lstStyle/>
          <a:p>
            <a:r>
              <a:rPr lang="en-US" sz="2800" dirty="0">
                <a:solidFill>
                  <a:srgbClr val="2431DB"/>
                </a:solidFill>
              </a:rPr>
              <a:t>Design</a:t>
            </a:r>
          </a:p>
        </p:txBody>
      </p:sp>
      <p:sp>
        <p:nvSpPr>
          <p:cNvPr id="15" name="TextBox 14"/>
          <p:cNvSpPr txBox="1"/>
          <p:nvPr/>
        </p:nvSpPr>
        <p:spPr>
          <a:xfrm>
            <a:off x="5556250" y="5223067"/>
            <a:ext cx="3098199" cy="954107"/>
          </a:xfrm>
          <a:prstGeom prst="rect">
            <a:avLst/>
          </a:prstGeom>
          <a:noFill/>
        </p:spPr>
        <p:txBody>
          <a:bodyPr wrap="square" rtlCol="0">
            <a:spAutoFit/>
          </a:bodyPr>
          <a:lstStyle/>
          <a:p>
            <a:pPr algn="ctr"/>
            <a:r>
              <a:rPr lang="en-US" sz="2800" dirty="0">
                <a:solidFill>
                  <a:srgbClr val="2431DB"/>
                </a:solidFill>
              </a:rPr>
              <a:t>Raw </a:t>
            </a:r>
          </a:p>
          <a:p>
            <a:pPr algn="ctr"/>
            <a:r>
              <a:rPr lang="en-US" sz="2800" dirty="0">
                <a:solidFill>
                  <a:srgbClr val="2431DB"/>
                </a:solidFill>
              </a:rPr>
              <a:t>Materials</a:t>
            </a:r>
          </a:p>
        </p:txBody>
      </p:sp>
      <p:sp>
        <p:nvSpPr>
          <p:cNvPr id="16" name="TextBox 15"/>
          <p:cNvSpPr txBox="1"/>
          <p:nvPr/>
        </p:nvSpPr>
        <p:spPr>
          <a:xfrm>
            <a:off x="8664222" y="5291798"/>
            <a:ext cx="4402347" cy="523220"/>
          </a:xfrm>
          <a:prstGeom prst="rect">
            <a:avLst/>
          </a:prstGeom>
          <a:noFill/>
        </p:spPr>
        <p:txBody>
          <a:bodyPr wrap="square" rtlCol="0">
            <a:spAutoFit/>
          </a:bodyPr>
          <a:lstStyle/>
          <a:p>
            <a:r>
              <a:rPr lang="en-US" sz="2800" dirty="0">
                <a:solidFill>
                  <a:srgbClr val="2431DB"/>
                </a:solidFill>
                <a:latin typeface="Roboto"/>
              </a:rPr>
              <a:t>Manufacturing</a:t>
            </a:r>
          </a:p>
        </p:txBody>
      </p:sp>
      <p:sp>
        <p:nvSpPr>
          <p:cNvPr id="17" name="TextBox 16"/>
          <p:cNvSpPr txBox="1"/>
          <p:nvPr/>
        </p:nvSpPr>
        <p:spPr>
          <a:xfrm>
            <a:off x="11880906" y="5266432"/>
            <a:ext cx="3096284" cy="523220"/>
          </a:xfrm>
          <a:prstGeom prst="rect">
            <a:avLst/>
          </a:prstGeom>
          <a:noFill/>
        </p:spPr>
        <p:txBody>
          <a:bodyPr wrap="square" rtlCol="0">
            <a:spAutoFit/>
          </a:bodyPr>
          <a:lstStyle/>
          <a:p>
            <a:r>
              <a:rPr lang="en-US" sz="2800" dirty="0">
                <a:solidFill>
                  <a:srgbClr val="2431DB"/>
                </a:solidFill>
                <a:latin typeface="Roboto"/>
              </a:rPr>
              <a:t>Distribution</a:t>
            </a:r>
          </a:p>
        </p:txBody>
      </p:sp>
      <p:sp>
        <p:nvSpPr>
          <p:cNvPr id="18" name="TextBox 17"/>
          <p:cNvSpPr txBox="1"/>
          <p:nvPr/>
        </p:nvSpPr>
        <p:spPr>
          <a:xfrm>
            <a:off x="14775972" y="5223067"/>
            <a:ext cx="4000499" cy="523220"/>
          </a:xfrm>
          <a:prstGeom prst="rect">
            <a:avLst/>
          </a:prstGeom>
          <a:noFill/>
        </p:spPr>
        <p:txBody>
          <a:bodyPr wrap="square" rtlCol="0">
            <a:spAutoFit/>
          </a:bodyPr>
          <a:lstStyle/>
          <a:p>
            <a:r>
              <a:rPr lang="en-US" sz="2800" dirty="0">
                <a:solidFill>
                  <a:srgbClr val="2431DB"/>
                </a:solidFill>
                <a:latin typeface="Roboto"/>
              </a:rPr>
              <a:t>Retail</a:t>
            </a:r>
          </a:p>
        </p:txBody>
      </p:sp>
      <p:sp>
        <p:nvSpPr>
          <p:cNvPr id="19" name="TextBox 18"/>
          <p:cNvSpPr txBox="1"/>
          <p:nvPr/>
        </p:nvSpPr>
        <p:spPr>
          <a:xfrm>
            <a:off x="17096356" y="5241931"/>
            <a:ext cx="4002357" cy="523220"/>
          </a:xfrm>
          <a:prstGeom prst="rect">
            <a:avLst/>
          </a:prstGeom>
          <a:noFill/>
        </p:spPr>
        <p:txBody>
          <a:bodyPr wrap="square" rtlCol="0">
            <a:spAutoFit/>
          </a:bodyPr>
          <a:lstStyle/>
          <a:p>
            <a:r>
              <a:rPr lang="en-US" sz="2800" dirty="0">
                <a:solidFill>
                  <a:srgbClr val="2431DB"/>
                </a:solidFill>
                <a:latin typeface="Roboto"/>
              </a:rPr>
              <a:t>Consumer</a:t>
            </a:r>
          </a:p>
        </p:txBody>
      </p:sp>
      <p:sp>
        <p:nvSpPr>
          <p:cNvPr id="20" name="Right Arrow 19"/>
          <p:cNvSpPr/>
          <p:nvPr/>
        </p:nvSpPr>
        <p:spPr>
          <a:xfrm rot="5400000" flipV="1">
            <a:off x="17556281" y="6626529"/>
            <a:ext cx="948907" cy="412569"/>
          </a:xfrm>
          <a:prstGeom prst="rightArrow">
            <a:avLst/>
          </a:prstGeom>
          <a:solidFill>
            <a:srgbClr val="EB1C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1C24"/>
              </a:solidFill>
            </a:endParaRPr>
          </a:p>
        </p:txBody>
      </p:sp>
      <p:sp>
        <p:nvSpPr>
          <p:cNvPr id="21" name="Right Arrow 20"/>
          <p:cNvSpPr/>
          <p:nvPr/>
        </p:nvSpPr>
        <p:spPr>
          <a:xfrm rot="5400000" flipV="1">
            <a:off x="9321980" y="6626530"/>
            <a:ext cx="948907" cy="412569"/>
          </a:xfrm>
          <a:prstGeom prst="rightArrow">
            <a:avLst/>
          </a:prstGeom>
          <a:solidFill>
            <a:srgbClr val="EB1C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1C24"/>
              </a:solidFill>
            </a:endParaRPr>
          </a:p>
        </p:txBody>
      </p:sp>
      <p:sp>
        <p:nvSpPr>
          <p:cNvPr id="22" name="TextBox 21"/>
          <p:cNvSpPr txBox="1"/>
          <p:nvPr/>
        </p:nvSpPr>
        <p:spPr>
          <a:xfrm>
            <a:off x="8223250" y="7559675"/>
            <a:ext cx="3886200" cy="1384995"/>
          </a:xfrm>
          <a:prstGeom prst="rect">
            <a:avLst/>
          </a:prstGeom>
          <a:noFill/>
        </p:spPr>
        <p:txBody>
          <a:bodyPr wrap="square" rtlCol="0">
            <a:spAutoFit/>
          </a:bodyPr>
          <a:lstStyle/>
          <a:p>
            <a:r>
              <a:rPr lang="en-US" sz="2800" dirty="0">
                <a:solidFill>
                  <a:srgbClr val="FDA800"/>
                </a:solidFill>
                <a:latin typeface="Roboto"/>
              </a:rPr>
              <a:t>Pre-consumer waste</a:t>
            </a:r>
          </a:p>
          <a:p>
            <a:r>
              <a:rPr lang="en-US" sz="2800" dirty="0">
                <a:solidFill>
                  <a:srgbClr val="FDA800"/>
                </a:solidFill>
                <a:latin typeface="Roboto"/>
              </a:rPr>
              <a:t>25% of resources gets</a:t>
            </a:r>
          </a:p>
          <a:p>
            <a:r>
              <a:rPr lang="en-US" sz="2800" dirty="0">
                <a:solidFill>
                  <a:srgbClr val="FDA800"/>
                </a:solidFill>
                <a:latin typeface="Roboto"/>
              </a:rPr>
              <a:t>spilled from factories.</a:t>
            </a:r>
          </a:p>
        </p:txBody>
      </p:sp>
      <p:sp>
        <p:nvSpPr>
          <p:cNvPr id="23" name="TextBox 22"/>
          <p:cNvSpPr txBox="1"/>
          <p:nvPr/>
        </p:nvSpPr>
        <p:spPr>
          <a:xfrm>
            <a:off x="15843250" y="7559675"/>
            <a:ext cx="3657600" cy="1384995"/>
          </a:xfrm>
          <a:prstGeom prst="rect">
            <a:avLst/>
          </a:prstGeom>
          <a:noFill/>
        </p:spPr>
        <p:txBody>
          <a:bodyPr wrap="square" rtlCol="0">
            <a:spAutoFit/>
          </a:bodyPr>
          <a:lstStyle/>
          <a:p>
            <a:r>
              <a:rPr lang="en-US" sz="2800" dirty="0">
                <a:solidFill>
                  <a:srgbClr val="FDA800"/>
                </a:solidFill>
                <a:latin typeface="Roboto"/>
              </a:rPr>
              <a:t>Post-consumer waste</a:t>
            </a:r>
          </a:p>
          <a:p>
            <a:r>
              <a:rPr lang="en-US" sz="2800" dirty="0">
                <a:solidFill>
                  <a:srgbClr val="FDA800"/>
                </a:solidFill>
                <a:latin typeface="Roboto"/>
              </a:rPr>
              <a:t>73% of clothing ends up in landfills.</a:t>
            </a:r>
          </a:p>
        </p:txBody>
      </p:sp>
      <p:sp>
        <p:nvSpPr>
          <p:cNvPr id="24" name="Rectangle 23"/>
          <p:cNvSpPr/>
          <p:nvPr/>
        </p:nvSpPr>
        <p:spPr>
          <a:xfrm>
            <a:off x="13323831" y="10226675"/>
            <a:ext cx="6160661" cy="369332"/>
          </a:xfrm>
          <a:prstGeom prst="rect">
            <a:avLst/>
          </a:prstGeom>
        </p:spPr>
        <p:txBody>
          <a:bodyPr wrap="none">
            <a:spAutoFit/>
          </a:bodyPr>
          <a:lstStyle/>
          <a:p>
            <a:pPr marL="0" indent="0" algn="r">
              <a:buNone/>
            </a:pPr>
            <a:r>
              <a:rPr lang="en-US" sz="1800" dirty="0"/>
              <a:t>Circular Fashion: Making the Fashion Industry Sustainable</a:t>
            </a:r>
          </a:p>
        </p:txBody>
      </p:sp>
    </p:spTree>
    <p:extLst>
      <p:ext uri="{BB962C8B-B14F-4D97-AF65-F5344CB8AC3E}">
        <p14:creationId xmlns:p14="http://schemas.microsoft.com/office/powerpoint/2010/main" val="706649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a:spLocks noGrp="1"/>
          </p:cNvSpPr>
          <p:nvPr>
            <p:ph type="body" idx="1"/>
          </p:nvPr>
        </p:nvSpPr>
        <p:spPr>
          <a:xfrm>
            <a:off x="1060450" y="3893446"/>
            <a:ext cx="18093690" cy="4431983"/>
          </a:xfrm>
        </p:spPr>
        <p:txBody>
          <a:bodyPr/>
          <a:lstStyle/>
          <a:p>
            <a:pPr marL="0" indent="0">
              <a:buNone/>
            </a:pPr>
            <a:endParaRPr lang="en-US" sz="3600" i="1" dirty="0">
              <a:solidFill>
                <a:schemeClr val="bg1"/>
              </a:solidFill>
              <a:latin typeface="Roboto"/>
            </a:endParaRPr>
          </a:p>
          <a:p>
            <a:pPr marL="0" indent="0">
              <a:buNone/>
            </a:pPr>
            <a:r>
              <a:rPr lang="en-US" sz="3600" i="1" dirty="0">
                <a:solidFill>
                  <a:schemeClr val="bg1"/>
                </a:solidFill>
                <a:latin typeface="Roboto"/>
              </a:rPr>
              <a:t>‘Circular fashion’ can be defined as clothes, shoes or accessories that are designed sourced, produced, and provided with the intention to be used circulated responsibly and effectively in society for as long as possible in their most valuable form, and hereafter returned safely to the biosphere when no longer of human use.  </a:t>
            </a:r>
          </a:p>
          <a:p>
            <a:pPr marL="0" indent="0" algn="r">
              <a:buNone/>
            </a:pPr>
            <a:endParaRPr lang="en-US" sz="3600" i="1" dirty="0">
              <a:solidFill>
                <a:schemeClr val="bg1"/>
              </a:solidFill>
              <a:latin typeface="Roboto"/>
            </a:endParaRPr>
          </a:p>
          <a:p>
            <a:pPr marL="0" indent="0" algn="r">
              <a:buNone/>
            </a:pPr>
            <a:endParaRPr lang="en-US" sz="3600" i="1" dirty="0">
              <a:solidFill>
                <a:schemeClr val="bg1"/>
              </a:solidFill>
              <a:latin typeface="Roboto"/>
            </a:endParaRPr>
          </a:p>
          <a:p>
            <a:pPr marL="0" indent="0" algn="r">
              <a:buNone/>
            </a:pPr>
            <a:r>
              <a:rPr lang="en-US" sz="2800" i="1" dirty="0">
                <a:solidFill>
                  <a:schemeClr val="bg1"/>
                </a:solidFill>
                <a:latin typeface="Roboto"/>
              </a:rPr>
              <a:t>Dr. Anna </a:t>
            </a:r>
            <a:r>
              <a:rPr lang="en-US" sz="2800" i="1" dirty="0" err="1">
                <a:solidFill>
                  <a:schemeClr val="bg1"/>
                </a:solidFill>
                <a:latin typeface="Roboto"/>
              </a:rPr>
              <a:t>Brismar</a:t>
            </a:r>
            <a:r>
              <a:rPr lang="en-US" sz="2800" i="1" dirty="0">
                <a:solidFill>
                  <a:schemeClr val="bg1"/>
                </a:solidFill>
                <a:latin typeface="Roboto"/>
              </a:rPr>
              <a:t>, 2017 Green Strategy</a:t>
            </a:r>
          </a:p>
        </p:txBody>
      </p:sp>
    </p:spTree>
    <p:extLst>
      <p:ext uri="{BB962C8B-B14F-4D97-AF65-F5344CB8AC3E}">
        <p14:creationId xmlns:p14="http://schemas.microsoft.com/office/powerpoint/2010/main" val="339334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36650" y="3216275"/>
            <a:ext cx="17602200" cy="60198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buFont typeface="Arial" panose="020B0604020202020204" pitchFamily="34" charset="0"/>
              <a:buChar char="•"/>
            </a:pPr>
            <a:r>
              <a:rPr lang="en-US" sz="3600" dirty="0">
                <a:solidFill>
                  <a:srgbClr val="2431DB"/>
                </a:solidFill>
                <a:latin typeface="Roboto"/>
              </a:rPr>
              <a:t>The circular Fashion Model is in fact a </a:t>
            </a:r>
            <a:r>
              <a:rPr lang="en-US" sz="3600" dirty="0">
                <a:solidFill>
                  <a:srgbClr val="FDA800"/>
                </a:solidFill>
                <a:latin typeface="Roboto"/>
              </a:rPr>
              <a:t>‘circle of responsibility’. </a:t>
            </a:r>
            <a:r>
              <a:rPr lang="en-US" sz="3600" dirty="0">
                <a:solidFill>
                  <a:srgbClr val="2431DB"/>
                </a:solidFill>
                <a:latin typeface="Roboto"/>
              </a:rPr>
              <a:t>It is about accountability, traceability and the ownership of the entire life cycle of a product. </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It looks at </a:t>
            </a:r>
            <a:r>
              <a:rPr lang="en-US" sz="3600" dirty="0">
                <a:solidFill>
                  <a:srgbClr val="FDA800"/>
                </a:solidFill>
                <a:latin typeface="Roboto"/>
              </a:rPr>
              <a:t>the product life cycle </a:t>
            </a:r>
            <a:r>
              <a:rPr lang="en-CY" sz="3600" dirty="0">
                <a:solidFill>
                  <a:srgbClr val="2431DB"/>
                </a:solidFill>
                <a:latin typeface="Roboto"/>
              </a:rPr>
              <a:t>–</a:t>
            </a:r>
            <a:r>
              <a:rPr lang="en-US" sz="3600" dirty="0">
                <a:solidFill>
                  <a:srgbClr val="2431DB"/>
                </a:solidFill>
                <a:latin typeface="Roboto"/>
              </a:rPr>
              <a:t> from its fibers right through the manufacturing stages, the workers, the transportation of goods, packaging as well as how the customer will repair or resell the product.</a:t>
            </a:r>
          </a:p>
          <a:p>
            <a:pPr marL="571500" indent="-571500">
              <a:buFont typeface="Arial" panose="020B0604020202020204" pitchFamily="34" charset="0"/>
              <a:buChar char="•"/>
            </a:pPr>
            <a:endParaRPr lang="en-US" sz="3600" dirty="0">
              <a:solidFill>
                <a:srgbClr val="2431DB"/>
              </a:solidFill>
              <a:latin typeface="Roboto"/>
            </a:endParaRPr>
          </a:p>
          <a:p>
            <a:pPr marL="571500" indent="-571500">
              <a:buFont typeface="Arial" panose="020B0604020202020204" pitchFamily="34" charset="0"/>
              <a:buChar char="•"/>
            </a:pPr>
            <a:r>
              <a:rPr lang="en-US" sz="3600" dirty="0">
                <a:solidFill>
                  <a:srgbClr val="2431DB"/>
                </a:solidFill>
                <a:latin typeface="Roboto"/>
              </a:rPr>
              <a:t>The common goal of a circular model is to </a:t>
            </a:r>
            <a:r>
              <a:rPr lang="en-US" sz="3600" dirty="0">
                <a:solidFill>
                  <a:srgbClr val="FDA800"/>
                </a:solidFill>
                <a:latin typeface="Roboto"/>
              </a:rPr>
              <a:t>design, produce and consume clean safe and ethical apparel.</a:t>
            </a:r>
          </a:p>
        </p:txBody>
      </p:sp>
      <p:sp>
        <p:nvSpPr>
          <p:cNvPr id="5" name="Title 1"/>
          <p:cNvSpPr>
            <a:spLocks noGrp="1"/>
          </p:cNvSpPr>
          <p:nvPr>
            <p:ph type="ctrTitle"/>
          </p:nvPr>
        </p:nvSpPr>
        <p:spPr>
          <a:xfrm>
            <a:off x="1136650" y="1539875"/>
            <a:ext cx="10726348" cy="830997"/>
          </a:xfrm>
        </p:spPr>
        <p:txBody>
          <a:bodyPr/>
          <a:lstStyle/>
          <a:p>
            <a:r>
              <a:rPr lang="en-US" sz="5400" b="1" dirty="0">
                <a:solidFill>
                  <a:srgbClr val="2431DB"/>
                </a:solidFill>
              </a:rPr>
              <a:t>The Circular Fashion Model</a:t>
            </a:r>
          </a:p>
        </p:txBody>
      </p:sp>
    </p:spTree>
    <p:extLst>
      <p:ext uri="{BB962C8B-B14F-4D97-AF65-F5344CB8AC3E}">
        <p14:creationId xmlns:p14="http://schemas.microsoft.com/office/powerpoint/2010/main" val="2222969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546850" y="2530475"/>
            <a:ext cx="6400800" cy="6400800"/>
          </a:xfrm>
          <a:prstGeom prst="ellipse">
            <a:avLst/>
          </a:prstGeom>
          <a:solidFill>
            <a:srgbClr val="2431D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Roboto"/>
              </a:rPr>
              <a:t>CIRCULAR FASHION</a:t>
            </a:r>
          </a:p>
          <a:p>
            <a:pPr algn="ctr"/>
            <a:r>
              <a:rPr lang="en-US" sz="4000" b="1" dirty="0">
                <a:solidFill>
                  <a:schemeClr val="bg1"/>
                </a:solidFill>
                <a:latin typeface="Roboto"/>
              </a:rPr>
              <a:t>MODEL</a:t>
            </a:r>
          </a:p>
        </p:txBody>
      </p:sp>
      <p:sp>
        <p:nvSpPr>
          <p:cNvPr id="5" name="TextBox 4"/>
          <p:cNvSpPr txBox="1"/>
          <p:nvPr/>
        </p:nvSpPr>
        <p:spPr>
          <a:xfrm>
            <a:off x="12214645" y="2511006"/>
            <a:ext cx="4176024" cy="593725"/>
          </a:xfrm>
          <a:prstGeom prst="rect">
            <a:avLst/>
          </a:prstGeom>
          <a:noFill/>
        </p:spPr>
        <p:txBody>
          <a:bodyPr wrap="square" rtlCol="0">
            <a:spAutoFit/>
          </a:bodyPr>
          <a:lstStyle/>
          <a:p>
            <a:r>
              <a:rPr lang="en-US" sz="3200" b="1" dirty="0">
                <a:solidFill>
                  <a:srgbClr val="2431DB"/>
                </a:solidFill>
                <a:latin typeface="Roboto"/>
              </a:rPr>
              <a:t>1. CREATE</a:t>
            </a:r>
          </a:p>
        </p:txBody>
      </p:sp>
      <p:sp>
        <p:nvSpPr>
          <p:cNvPr id="7" name="TextBox 6"/>
          <p:cNvSpPr txBox="1"/>
          <p:nvPr/>
        </p:nvSpPr>
        <p:spPr>
          <a:xfrm>
            <a:off x="13328650" y="6161685"/>
            <a:ext cx="4176024" cy="593725"/>
          </a:xfrm>
          <a:prstGeom prst="rect">
            <a:avLst/>
          </a:prstGeom>
          <a:noFill/>
        </p:spPr>
        <p:txBody>
          <a:bodyPr wrap="square" rtlCol="0">
            <a:spAutoFit/>
          </a:bodyPr>
          <a:lstStyle/>
          <a:p>
            <a:r>
              <a:rPr lang="en-US" sz="3200" b="1" dirty="0">
                <a:solidFill>
                  <a:srgbClr val="2431DB"/>
                </a:solidFill>
                <a:latin typeface="Roboto"/>
              </a:rPr>
              <a:t>2. MAKE</a:t>
            </a:r>
          </a:p>
        </p:txBody>
      </p:sp>
      <p:sp>
        <p:nvSpPr>
          <p:cNvPr id="8" name="TextBox 7"/>
          <p:cNvSpPr txBox="1"/>
          <p:nvPr/>
        </p:nvSpPr>
        <p:spPr>
          <a:xfrm>
            <a:off x="8465870" y="9395664"/>
            <a:ext cx="4176024" cy="593725"/>
          </a:xfrm>
          <a:prstGeom prst="rect">
            <a:avLst/>
          </a:prstGeom>
          <a:noFill/>
        </p:spPr>
        <p:txBody>
          <a:bodyPr wrap="square" rtlCol="0">
            <a:spAutoFit/>
          </a:bodyPr>
          <a:lstStyle/>
          <a:p>
            <a:r>
              <a:rPr lang="en-US" sz="3200" b="1" dirty="0">
                <a:solidFill>
                  <a:srgbClr val="2431DB"/>
                </a:solidFill>
                <a:latin typeface="Roboto"/>
              </a:rPr>
              <a:t>3. MARKET</a:t>
            </a:r>
          </a:p>
        </p:txBody>
      </p:sp>
      <p:sp>
        <p:nvSpPr>
          <p:cNvPr id="9" name="TextBox 8"/>
          <p:cNvSpPr txBox="1"/>
          <p:nvPr/>
        </p:nvSpPr>
        <p:spPr>
          <a:xfrm>
            <a:off x="3544438" y="6167317"/>
            <a:ext cx="4176024" cy="593725"/>
          </a:xfrm>
          <a:prstGeom prst="rect">
            <a:avLst/>
          </a:prstGeom>
          <a:noFill/>
        </p:spPr>
        <p:txBody>
          <a:bodyPr wrap="square" rtlCol="0">
            <a:spAutoFit/>
          </a:bodyPr>
          <a:lstStyle/>
          <a:p>
            <a:r>
              <a:rPr lang="en-US" sz="3200" b="1" dirty="0">
                <a:solidFill>
                  <a:srgbClr val="2431DB"/>
                </a:solidFill>
                <a:latin typeface="Roboto"/>
              </a:rPr>
              <a:t>4. USE / CARE</a:t>
            </a:r>
          </a:p>
        </p:txBody>
      </p:sp>
      <p:sp>
        <p:nvSpPr>
          <p:cNvPr id="10" name="TextBox 9"/>
          <p:cNvSpPr txBox="1"/>
          <p:nvPr/>
        </p:nvSpPr>
        <p:spPr>
          <a:xfrm>
            <a:off x="4718050" y="2511005"/>
            <a:ext cx="4176024" cy="593725"/>
          </a:xfrm>
          <a:prstGeom prst="rect">
            <a:avLst/>
          </a:prstGeom>
          <a:noFill/>
        </p:spPr>
        <p:txBody>
          <a:bodyPr wrap="square" rtlCol="0">
            <a:spAutoFit/>
          </a:bodyPr>
          <a:lstStyle/>
          <a:p>
            <a:r>
              <a:rPr lang="en-US" sz="3200" b="1" dirty="0">
                <a:solidFill>
                  <a:srgbClr val="2431DB"/>
                </a:solidFill>
                <a:latin typeface="Roboto"/>
              </a:rPr>
              <a:t>1. CREATE</a:t>
            </a:r>
          </a:p>
        </p:txBody>
      </p:sp>
      <p:sp>
        <p:nvSpPr>
          <p:cNvPr id="11" name="Right Arrow 10"/>
          <p:cNvSpPr/>
          <p:nvPr/>
        </p:nvSpPr>
        <p:spPr>
          <a:xfrm>
            <a:off x="9213850" y="1539874"/>
            <a:ext cx="1066800" cy="526211"/>
          </a:xfrm>
          <a:prstGeom prst="rightArrow">
            <a:avLst/>
          </a:prstGeom>
          <a:solidFill>
            <a:srgbClr val="FDA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A800"/>
              </a:solidFill>
            </a:endParaRPr>
          </a:p>
        </p:txBody>
      </p:sp>
      <p:sp>
        <p:nvSpPr>
          <p:cNvPr id="12" name="Right Arrow 11"/>
          <p:cNvSpPr/>
          <p:nvPr/>
        </p:nvSpPr>
        <p:spPr>
          <a:xfrm rot="4138513">
            <a:off x="13303693" y="4233661"/>
            <a:ext cx="1066800" cy="526211"/>
          </a:xfrm>
          <a:prstGeom prst="rightArrow">
            <a:avLst/>
          </a:prstGeom>
          <a:solidFill>
            <a:srgbClr val="FDA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A800"/>
              </a:solidFill>
            </a:endParaRPr>
          </a:p>
        </p:txBody>
      </p:sp>
      <p:sp>
        <p:nvSpPr>
          <p:cNvPr id="13" name="Right Arrow 12"/>
          <p:cNvSpPr/>
          <p:nvPr/>
        </p:nvSpPr>
        <p:spPr>
          <a:xfrm rot="8117502">
            <a:off x="12596962" y="8486493"/>
            <a:ext cx="1066800" cy="526211"/>
          </a:xfrm>
          <a:prstGeom prst="rightArrow">
            <a:avLst/>
          </a:prstGeom>
          <a:solidFill>
            <a:srgbClr val="FDA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A800"/>
              </a:solidFill>
            </a:endParaRPr>
          </a:p>
        </p:txBody>
      </p:sp>
      <p:sp>
        <p:nvSpPr>
          <p:cNvPr id="14" name="Right Arrow 13"/>
          <p:cNvSpPr/>
          <p:nvPr/>
        </p:nvSpPr>
        <p:spPr>
          <a:xfrm rot="13612183">
            <a:off x="5560966" y="8289297"/>
            <a:ext cx="1066800" cy="526211"/>
          </a:xfrm>
          <a:prstGeom prst="rightArrow">
            <a:avLst/>
          </a:prstGeom>
          <a:solidFill>
            <a:srgbClr val="FDA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A800"/>
              </a:solidFill>
            </a:endParaRPr>
          </a:p>
        </p:txBody>
      </p:sp>
      <p:sp>
        <p:nvSpPr>
          <p:cNvPr id="15" name="Right Arrow 14"/>
          <p:cNvSpPr/>
          <p:nvPr/>
        </p:nvSpPr>
        <p:spPr>
          <a:xfrm rot="17756574">
            <a:off x="5004287" y="4231193"/>
            <a:ext cx="1066800" cy="526211"/>
          </a:xfrm>
          <a:prstGeom prst="rightArrow">
            <a:avLst/>
          </a:prstGeom>
          <a:solidFill>
            <a:srgbClr val="FDA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A800"/>
              </a:solidFill>
            </a:endParaRPr>
          </a:p>
        </p:txBody>
      </p:sp>
      <p:sp>
        <p:nvSpPr>
          <p:cNvPr id="16" name="TextBox 15"/>
          <p:cNvSpPr txBox="1"/>
          <p:nvPr/>
        </p:nvSpPr>
        <p:spPr>
          <a:xfrm>
            <a:off x="17146319" y="10226675"/>
            <a:ext cx="2957781" cy="369332"/>
          </a:xfrm>
          <a:prstGeom prst="rect">
            <a:avLst/>
          </a:prstGeom>
          <a:noFill/>
        </p:spPr>
        <p:txBody>
          <a:bodyPr wrap="square" rtlCol="0">
            <a:spAutoFit/>
          </a:bodyPr>
          <a:lstStyle/>
          <a:p>
            <a:r>
              <a:rPr lang="en-US" dirty="0">
                <a:solidFill>
                  <a:srgbClr val="FDA800"/>
                </a:solidFill>
                <a:latin typeface="Roboto"/>
              </a:rPr>
              <a:t>Blum, P. (2021)</a:t>
            </a:r>
          </a:p>
        </p:txBody>
      </p:sp>
    </p:spTree>
    <p:extLst>
      <p:ext uri="{BB962C8B-B14F-4D97-AF65-F5344CB8AC3E}">
        <p14:creationId xmlns:p14="http://schemas.microsoft.com/office/powerpoint/2010/main" val="2811785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8050" y="930275"/>
            <a:ext cx="12665854" cy="830997"/>
          </a:xfrm>
        </p:spPr>
        <p:txBody>
          <a:bodyPr/>
          <a:lstStyle/>
          <a:p>
            <a:r>
              <a:rPr lang="en-US" sz="5400" dirty="0">
                <a:solidFill>
                  <a:srgbClr val="2431DB"/>
                </a:solidFill>
              </a:rPr>
              <a:t>The Circular Fashion Model Explained </a:t>
            </a:r>
          </a:p>
        </p:txBody>
      </p:sp>
      <p:sp>
        <p:nvSpPr>
          <p:cNvPr id="4" name="Content Placeholder 2"/>
          <p:cNvSpPr txBox="1">
            <a:spLocks/>
          </p:cNvSpPr>
          <p:nvPr/>
        </p:nvSpPr>
        <p:spPr>
          <a:xfrm>
            <a:off x="917515" y="2301875"/>
            <a:ext cx="18516600" cy="8715509"/>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3200" b="1" dirty="0">
                <a:solidFill>
                  <a:srgbClr val="FDA800"/>
                </a:solidFill>
                <a:latin typeface="Roboto"/>
              </a:rPr>
              <a:t>CREATE</a:t>
            </a:r>
            <a:r>
              <a:rPr lang="en-US" sz="3200" dirty="0">
                <a:solidFill>
                  <a:srgbClr val="FDA800"/>
                </a:solidFill>
                <a:latin typeface="Roboto"/>
              </a:rPr>
              <a:t>: </a:t>
            </a:r>
            <a:r>
              <a:rPr lang="en-US" sz="3200" dirty="0">
                <a:solidFill>
                  <a:srgbClr val="2431DB"/>
                </a:solidFill>
                <a:latin typeface="Roboto"/>
              </a:rPr>
              <a:t>To design garments which are </a:t>
            </a:r>
            <a:r>
              <a:rPr lang="en-US" sz="3200" b="1" dirty="0">
                <a:solidFill>
                  <a:srgbClr val="2431DB"/>
                </a:solidFill>
                <a:latin typeface="Roboto"/>
              </a:rPr>
              <a:t>durable</a:t>
            </a:r>
            <a:r>
              <a:rPr lang="en-US" sz="3200" dirty="0">
                <a:solidFill>
                  <a:srgbClr val="2431DB"/>
                </a:solidFill>
                <a:latin typeface="Roboto"/>
              </a:rPr>
              <a:t>, can be </a:t>
            </a:r>
            <a:r>
              <a:rPr lang="en-US" sz="3200" b="1" dirty="0">
                <a:solidFill>
                  <a:srgbClr val="2431DB"/>
                </a:solidFill>
                <a:latin typeface="Roboto"/>
              </a:rPr>
              <a:t>disassembled</a:t>
            </a:r>
            <a:r>
              <a:rPr lang="en-US" sz="3200" dirty="0">
                <a:solidFill>
                  <a:srgbClr val="2431DB"/>
                </a:solidFill>
                <a:latin typeface="Roboto"/>
              </a:rPr>
              <a:t>, can be </a:t>
            </a:r>
            <a:r>
              <a:rPr lang="en-US" sz="3200" b="1" dirty="0">
                <a:solidFill>
                  <a:srgbClr val="2431DB"/>
                </a:solidFill>
                <a:latin typeface="Roboto"/>
              </a:rPr>
              <a:t>recycled</a:t>
            </a:r>
            <a:r>
              <a:rPr lang="en-US" sz="3200" dirty="0">
                <a:solidFill>
                  <a:srgbClr val="2431DB"/>
                </a:solidFill>
                <a:latin typeface="Roboto"/>
              </a:rPr>
              <a:t> and are </a:t>
            </a:r>
            <a:r>
              <a:rPr lang="en-US" sz="3200" b="1" dirty="0">
                <a:solidFill>
                  <a:srgbClr val="2431DB"/>
                </a:solidFill>
                <a:latin typeface="Roboto"/>
              </a:rPr>
              <a:t>biodegradable. </a:t>
            </a:r>
          </a:p>
          <a:p>
            <a:endParaRPr lang="en-US" sz="3200" dirty="0">
              <a:solidFill>
                <a:srgbClr val="2431DB"/>
              </a:solidFill>
              <a:latin typeface="Roboto"/>
            </a:endParaRPr>
          </a:p>
          <a:p>
            <a:r>
              <a:rPr lang="en-US" sz="3200" b="1" dirty="0">
                <a:solidFill>
                  <a:srgbClr val="FDA800"/>
                </a:solidFill>
                <a:latin typeface="Roboto"/>
              </a:rPr>
              <a:t>MAKE: </a:t>
            </a:r>
            <a:r>
              <a:rPr lang="en-US" sz="3200" dirty="0">
                <a:solidFill>
                  <a:srgbClr val="2431DB"/>
                </a:solidFill>
                <a:latin typeface="Roboto"/>
              </a:rPr>
              <a:t>To make products using new technologies and innovations which </a:t>
            </a:r>
            <a:r>
              <a:rPr lang="en-US" sz="3200" b="1" dirty="0">
                <a:solidFill>
                  <a:srgbClr val="2431DB"/>
                </a:solidFill>
                <a:latin typeface="Roboto"/>
              </a:rPr>
              <a:t>will limit waste, reduce water consumption</a:t>
            </a:r>
            <a:r>
              <a:rPr lang="en-US" sz="3200" dirty="0">
                <a:solidFill>
                  <a:srgbClr val="2431DB"/>
                </a:solidFill>
                <a:latin typeface="Roboto"/>
              </a:rPr>
              <a:t>, include </a:t>
            </a:r>
            <a:r>
              <a:rPr lang="en-US" sz="3200" b="1" dirty="0">
                <a:solidFill>
                  <a:srgbClr val="2431DB"/>
                </a:solidFill>
                <a:latin typeface="Roboto"/>
              </a:rPr>
              <a:t>recycled fibers </a:t>
            </a:r>
            <a:r>
              <a:rPr lang="en-US" sz="3200" dirty="0">
                <a:solidFill>
                  <a:srgbClr val="2431DB"/>
                </a:solidFill>
                <a:latin typeface="Roboto"/>
              </a:rPr>
              <a:t>and eliminate the use of toxic materials</a:t>
            </a:r>
          </a:p>
          <a:p>
            <a:r>
              <a:rPr lang="en-US" sz="3200" dirty="0">
                <a:solidFill>
                  <a:srgbClr val="2431DB"/>
                </a:solidFill>
                <a:latin typeface="Roboto"/>
              </a:rPr>
              <a:t>.</a:t>
            </a:r>
          </a:p>
          <a:p>
            <a:r>
              <a:rPr lang="en-US" sz="3200" b="1" dirty="0">
                <a:solidFill>
                  <a:srgbClr val="FDA800"/>
                </a:solidFill>
                <a:latin typeface="Roboto"/>
              </a:rPr>
              <a:t>MARKET:</a:t>
            </a:r>
            <a:r>
              <a:rPr lang="en-US" sz="3200" dirty="0">
                <a:solidFill>
                  <a:srgbClr val="FDA800"/>
                </a:solidFill>
                <a:latin typeface="Roboto"/>
              </a:rPr>
              <a:t> </a:t>
            </a:r>
            <a:r>
              <a:rPr lang="en-US" sz="3200" dirty="0">
                <a:solidFill>
                  <a:srgbClr val="2431DB"/>
                </a:solidFill>
                <a:latin typeface="Roboto"/>
              </a:rPr>
              <a:t>To use </a:t>
            </a:r>
            <a:r>
              <a:rPr lang="en-US" sz="3200" b="1" dirty="0">
                <a:solidFill>
                  <a:srgbClr val="2431DB"/>
                </a:solidFill>
                <a:latin typeface="Roboto"/>
              </a:rPr>
              <a:t>renewable energy, clean transport </a:t>
            </a:r>
            <a:r>
              <a:rPr lang="en-US" sz="3200" dirty="0">
                <a:solidFill>
                  <a:srgbClr val="2431DB"/>
                </a:solidFill>
                <a:latin typeface="Roboto"/>
              </a:rPr>
              <a:t>and </a:t>
            </a:r>
            <a:r>
              <a:rPr lang="en-US" sz="3200" b="1" dirty="0">
                <a:solidFill>
                  <a:srgbClr val="2431DB"/>
                </a:solidFill>
                <a:latin typeface="Roboto"/>
              </a:rPr>
              <a:t>environmentally friendly packaging</a:t>
            </a:r>
            <a:r>
              <a:rPr lang="en-US" sz="3200" dirty="0">
                <a:solidFill>
                  <a:srgbClr val="2431DB"/>
                </a:solidFill>
                <a:latin typeface="Roboto"/>
              </a:rPr>
              <a:t>. To include store fittings, lighting designs and merchandizing models which have zero impact on our environment.</a:t>
            </a:r>
          </a:p>
          <a:p>
            <a:endParaRPr lang="en-US" sz="3200" dirty="0">
              <a:solidFill>
                <a:srgbClr val="2431DB"/>
              </a:solidFill>
              <a:latin typeface="Roboto"/>
            </a:endParaRPr>
          </a:p>
          <a:p>
            <a:r>
              <a:rPr lang="en-US" sz="3200" b="1" dirty="0">
                <a:solidFill>
                  <a:srgbClr val="FDA800"/>
                </a:solidFill>
                <a:latin typeface="Roboto"/>
              </a:rPr>
              <a:t>USE/ CARE /REPAIR: </a:t>
            </a:r>
            <a:r>
              <a:rPr lang="en-US" sz="3200" dirty="0">
                <a:solidFill>
                  <a:srgbClr val="2431DB"/>
                </a:solidFill>
                <a:latin typeface="Roboto"/>
              </a:rPr>
              <a:t>To provide consumers with </a:t>
            </a:r>
            <a:r>
              <a:rPr lang="en-US" sz="3200" b="1" dirty="0">
                <a:solidFill>
                  <a:srgbClr val="2431DB"/>
                </a:solidFill>
                <a:latin typeface="Roboto"/>
              </a:rPr>
              <a:t>garment warranties, repair-kits </a:t>
            </a:r>
            <a:r>
              <a:rPr lang="en-US" sz="3200" dirty="0">
                <a:solidFill>
                  <a:srgbClr val="2431DB"/>
                </a:solidFill>
                <a:latin typeface="Roboto"/>
              </a:rPr>
              <a:t>in order to adhere to quality, environmental and longevity standards. To change the mindset of consumers where they are responsible for smart consumption habits.</a:t>
            </a:r>
          </a:p>
          <a:p>
            <a:endParaRPr lang="en-US" sz="3200" dirty="0">
              <a:solidFill>
                <a:srgbClr val="2431DB"/>
              </a:solidFill>
              <a:latin typeface="Roboto"/>
            </a:endParaRPr>
          </a:p>
          <a:p>
            <a:r>
              <a:rPr lang="en-US" sz="3200" b="1" dirty="0">
                <a:solidFill>
                  <a:srgbClr val="FDA800"/>
                </a:solidFill>
                <a:latin typeface="Roboto"/>
              </a:rPr>
              <a:t>RENEW: </a:t>
            </a:r>
            <a:r>
              <a:rPr lang="en-US" sz="3200" dirty="0">
                <a:solidFill>
                  <a:srgbClr val="2431DB"/>
                </a:solidFill>
                <a:latin typeface="Roboto"/>
              </a:rPr>
              <a:t>To introduce initiatives to </a:t>
            </a:r>
            <a:r>
              <a:rPr lang="en-US" sz="3200" b="1" dirty="0">
                <a:solidFill>
                  <a:srgbClr val="2431DB"/>
                </a:solidFill>
                <a:latin typeface="Roboto"/>
              </a:rPr>
              <a:t>eliminate textile waste </a:t>
            </a:r>
            <a:r>
              <a:rPr lang="en-US" sz="3200" dirty="0">
                <a:solidFill>
                  <a:srgbClr val="2431DB"/>
                </a:solidFill>
                <a:latin typeface="Roboto"/>
              </a:rPr>
              <a:t>by introducing second and third generation garments mixed with first generation waste to go back around the system.</a:t>
            </a:r>
          </a:p>
          <a:p>
            <a:pPr algn="r"/>
            <a:endParaRPr lang="en-US" sz="3200" b="1" dirty="0">
              <a:solidFill>
                <a:srgbClr val="2431DB"/>
              </a:solidFill>
              <a:latin typeface="Roboto"/>
            </a:endParaRPr>
          </a:p>
        </p:txBody>
      </p:sp>
      <p:sp>
        <p:nvSpPr>
          <p:cNvPr id="5" name="TextBox 4">
            <a:extLst>
              <a:ext uri="{FF2B5EF4-FFF2-40B4-BE49-F238E27FC236}">
                <a16:creationId xmlns:a16="http://schemas.microsoft.com/office/drawing/2014/main" id="{A0B4F8EC-4086-41CE-8971-D1EC11656B0E}"/>
              </a:ext>
            </a:extLst>
          </p:cNvPr>
          <p:cNvSpPr txBox="1"/>
          <p:nvPr/>
        </p:nvSpPr>
        <p:spPr>
          <a:xfrm>
            <a:off x="17146319" y="10226675"/>
            <a:ext cx="2957781" cy="369332"/>
          </a:xfrm>
          <a:prstGeom prst="rect">
            <a:avLst/>
          </a:prstGeom>
          <a:noFill/>
        </p:spPr>
        <p:txBody>
          <a:bodyPr wrap="square" rtlCol="0">
            <a:spAutoFit/>
          </a:bodyPr>
          <a:lstStyle/>
          <a:p>
            <a:r>
              <a:rPr lang="en-US" dirty="0">
                <a:solidFill>
                  <a:srgbClr val="FDA800"/>
                </a:solidFill>
                <a:latin typeface="Roboto"/>
              </a:rPr>
              <a:t>Blum, P. (2021)</a:t>
            </a:r>
          </a:p>
        </p:txBody>
      </p:sp>
    </p:spTree>
    <p:extLst>
      <p:ext uri="{BB962C8B-B14F-4D97-AF65-F5344CB8AC3E}">
        <p14:creationId xmlns:p14="http://schemas.microsoft.com/office/powerpoint/2010/main" val="2789075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948</TotalTime>
  <Words>3274</Words>
  <Application>Microsoft Office PowerPoint</Application>
  <PresentationFormat>Personalizzato</PresentationFormat>
  <Paragraphs>328</Paragraphs>
  <Slides>44</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44</vt:i4>
      </vt:variant>
    </vt:vector>
  </HeadingPairs>
  <TitlesOfParts>
    <vt:vector size="49" baseType="lpstr">
      <vt:lpstr>-apple-system</vt:lpstr>
      <vt:lpstr>Arial</vt:lpstr>
      <vt:lpstr>Calibri</vt:lpstr>
      <vt:lpstr>Roboto</vt:lpstr>
      <vt:lpstr>Office Theme</vt:lpstr>
      <vt:lpstr>Presentazione standard di PowerPoint</vt:lpstr>
      <vt:lpstr>Sustainable Fashion Design  Module 4: Circular Fashion Designing for Longevity and Reuse  </vt:lpstr>
      <vt:lpstr>Module 4 Overview</vt:lpstr>
      <vt:lpstr>4.1 Circular Fashion</vt:lpstr>
      <vt:lpstr>Presentazione standard di PowerPoint</vt:lpstr>
      <vt:lpstr>Presentazione standard di PowerPoint</vt:lpstr>
      <vt:lpstr>The Circular Fashion Model</vt:lpstr>
      <vt:lpstr>Presentazione standard di PowerPoint</vt:lpstr>
      <vt:lpstr>The Circular Fashion Model Explained </vt:lpstr>
      <vt:lpstr>4.2 Fundamentals of Circular Economy </vt:lpstr>
      <vt:lpstr>The core fundamentals of a circular economy in fashion are: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EU Strategy for Sustainable and Circular Textiles</vt:lpstr>
      <vt:lpstr>Presentazione standard di PowerPoint</vt:lpstr>
      <vt:lpstr>ACTIONS SET BY THE EU COMMISSION</vt:lpstr>
      <vt:lpstr>4.3 The Closed Looped System</vt:lpstr>
      <vt:lpstr>Product Life Cycle</vt:lpstr>
      <vt:lpstr>Life Cycle Assessment (LCA)</vt:lpstr>
      <vt:lpstr>Benefits of Life Cycle Assessment</vt:lpstr>
      <vt:lpstr>Why Use a Closed-loop System Lifecycle Analysis?</vt:lpstr>
      <vt:lpstr>CASE STUDY: Patagonia Inc.</vt:lpstr>
      <vt:lpstr>Presentazione standard di PowerPoint</vt:lpstr>
      <vt:lpstr>Michalis Pantelidis- Turning Trash to Fashion</vt:lpstr>
      <vt:lpstr>Presentazione standard di PowerPoint</vt:lpstr>
      <vt:lpstr>4.4 Designing Durable and Adaptable   Clothing</vt:lpstr>
      <vt:lpstr>Selecting the Correct Materials</vt:lpstr>
      <vt:lpstr>Timeless Design</vt:lpstr>
      <vt:lpstr>Longevity in Design</vt:lpstr>
      <vt:lpstr>Repairability in Design</vt:lpstr>
      <vt:lpstr>Adaptable and Modular Garments</vt:lpstr>
      <vt:lpstr>Designing for Disassembly and Upcycling</vt:lpstr>
      <vt:lpstr>Circular Business Model Integration</vt:lpstr>
      <vt:lpstr>Educating Consumers</vt:lpstr>
      <vt:lpstr>References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Rekomendacijos</dc:title>
  <dc:creator>Doris Kailos</dc:creator>
  <cp:lastModifiedBy>Carlo Magni</cp:lastModifiedBy>
  <cp:revision>84</cp:revision>
  <dcterms:created xsi:type="dcterms:W3CDTF">2024-10-02T15:30:20Z</dcterms:created>
  <dcterms:modified xsi:type="dcterms:W3CDTF">2025-06-20T06:41:10Z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2024-10-02T00:00:00Z</vt:filetime>
  </property>
  <property fmtid="{D5CDD505-2E9C-101B-9397-08002B2CF9AE}" pid="3" name="Creator">
    <vt:lpwstr>Adobe Illustrator 28.6 (Macintosh)</vt:lpwstr>
  </property>
  <property fmtid="{D5CDD505-2E9C-101B-9397-08002B2CF9AE}" pid="4" name="LastSaved">
    <vt:filetime>2024-10-02T00:00:00Z</vt:filetime>
  </property>
  <property fmtid="{D5CDD505-2E9C-101B-9397-08002B2CF9AE}" pid="5" name="Producer">
    <vt:lpwstr>Adobe PDF library 17.00</vt:lpwstr>
  </property>
</Properties>
</file>