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3" r:id="rId2"/>
    <p:sldId id="259" r:id="rId3"/>
    <p:sldId id="256"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312" r:id="rId23"/>
    <p:sldId id="313" r:id="rId24"/>
    <p:sldId id="314" r:id="rId25"/>
    <p:sldId id="292" r:id="rId26"/>
    <p:sldId id="293" r:id="rId27"/>
    <p:sldId id="294" r:id="rId28"/>
    <p:sldId id="295" r:id="rId29"/>
    <p:sldId id="296" r:id="rId30"/>
    <p:sldId id="297" r:id="rId31"/>
    <p:sldId id="298" r:id="rId32"/>
    <p:sldId id="310" r:id="rId33"/>
    <p:sldId id="311" r:id="rId34"/>
    <p:sldId id="299" r:id="rId35"/>
    <p:sldId id="300" r:id="rId36"/>
    <p:sldId id="301" r:id="rId37"/>
    <p:sldId id="302" r:id="rId38"/>
    <p:sldId id="303" r:id="rId39"/>
    <p:sldId id="304" r:id="rId40"/>
    <p:sldId id="305" r:id="rId41"/>
    <p:sldId id="306" r:id="rId42"/>
    <p:sldId id="307" r:id="rId43"/>
    <p:sldId id="257" r:id="rId44"/>
    <p:sldId id="308" r:id="rId45"/>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A800"/>
    <a:srgbClr val="2431DB"/>
    <a:srgbClr val="EB1C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768" y="7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431DB"/>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7104664" y="10375639"/>
            <a:ext cx="11863931" cy="932917"/>
          </a:xfrm>
          <a:prstGeom prst="rect">
            <a:avLst/>
          </a:prstGeom>
        </p:spPr>
      </p:pic>
      <p:sp>
        <p:nvSpPr>
          <p:cNvPr id="18" name="bg object 18"/>
          <p:cNvSpPr/>
          <p:nvPr/>
        </p:nvSpPr>
        <p:spPr>
          <a:xfrm>
            <a:off x="7418939" y="10690526"/>
            <a:ext cx="7435850" cy="618490"/>
          </a:xfrm>
          <a:custGeom>
            <a:avLst/>
            <a:gdLst/>
            <a:ahLst/>
            <a:cxnLst/>
            <a:rect l="l" t="t" r="r" b="b"/>
            <a:pathLst>
              <a:path w="7435850" h="61849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12336797" y="7852577"/>
            <a:ext cx="6787606" cy="3455978"/>
          </a:xfrm>
          <a:prstGeom prst="rect">
            <a:avLst/>
          </a:prstGeom>
        </p:spPr>
      </p:pic>
      <p:sp>
        <p:nvSpPr>
          <p:cNvPr id="20" name="bg object 20"/>
          <p:cNvSpPr/>
          <p:nvPr/>
        </p:nvSpPr>
        <p:spPr>
          <a:xfrm>
            <a:off x="14594055" y="8167573"/>
            <a:ext cx="3900170" cy="3141345"/>
          </a:xfrm>
          <a:custGeom>
            <a:avLst/>
            <a:gdLst/>
            <a:ahLst/>
            <a:cxnLst/>
            <a:rect l="l" t="t" r="r" b="b"/>
            <a:pathLst>
              <a:path w="3900169" h="3141345">
                <a:moveTo>
                  <a:pt x="3899617" y="0"/>
                </a:moveTo>
                <a:lnTo>
                  <a:pt x="1606168" y="0"/>
                </a:lnTo>
                <a:lnTo>
                  <a:pt x="0" y="3140982"/>
                </a:lnTo>
                <a:lnTo>
                  <a:pt x="2315358" y="3140982"/>
                </a:lnTo>
                <a:lnTo>
                  <a:pt x="3899617" y="0"/>
                </a:lnTo>
                <a:close/>
              </a:path>
            </a:pathLst>
          </a:custGeom>
          <a:solidFill>
            <a:srgbClr val="FDA800"/>
          </a:solidFill>
        </p:spPr>
        <p:txBody>
          <a:bodyPr wrap="square" lIns="0" tIns="0" rIns="0" bIns="0" rtlCol="0"/>
          <a:lstStyle/>
          <a:p>
            <a:endParaRPr/>
          </a:p>
        </p:txBody>
      </p:sp>
      <p:pic>
        <p:nvPicPr>
          <p:cNvPr id="21" name="bg object 21"/>
          <p:cNvPicPr/>
          <p:nvPr/>
        </p:nvPicPr>
        <p:blipFill>
          <a:blip r:embed="rId4" cstate="print"/>
          <a:stretch>
            <a:fillRect/>
          </a:stretch>
        </p:blipFill>
        <p:spPr>
          <a:xfrm>
            <a:off x="0" y="0"/>
            <a:ext cx="11120458" cy="8621555"/>
          </a:xfrm>
          <a:prstGeom prst="rect">
            <a:avLst/>
          </a:prstGeom>
        </p:spPr>
      </p:pic>
      <p:sp>
        <p:nvSpPr>
          <p:cNvPr id="22" name="bg object 22"/>
          <p:cNvSpPr/>
          <p:nvPr/>
        </p:nvSpPr>
        <p:spPr>
          <a:xfrm>
            <a:off x="0" y="0"/>
            <a:ext cx="10492105" cy="7990840"/>
          </a:xfrm>
          <a:custGeom>
            <a:avLst/>
            <a:gdLst/>
            <a:ahLst/>
            <a:cxnLst/>
            <a:rect l="l" t="t" r="r" b="b"/>
            <a:pathLst>
              <a:path w="10492105" h="7990840">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p:spPr>
        <p:txBody>
          <a:bodyPr wrap="square" lIns="0" tIns="0" rIns="0" bIns="0" rtlCol="0"/>
          <a:lstStyle/>
          <a:p>
            <a:endParaRPr/>
          </a:p>
        </p:txBody>
      </p:sp>
      <p:pic>
        <p:nvPicPr>
          <p:cNvPr id="23" name="bg object 23"/>
          <p:cNvPicPr/>
          <p:nvPr/>
        </p:nvPicPr>
        <p:blipFill>
          <a:blip r:embed="rId5" cstate="print"/>
          <a:stretch>
            <a:fillRect/>
          </a:stretch>
        </p:blipFill>
        <p:spPr>
          <a:xfrm>
            <a:off x="900037" y="2002284"/>
            <a:ext cx="7677251" cy="8941294"/>
          </a:xfrm>
          <a:prstGeom prst="rect">
            <a:avLst/>
          </a:prstGeom>
        </p:spPr>
      </p:pic>
      <p:sp>
        <p:nvSpPr>
          <p:cNvPr id="24" name="bg object 24"/>
          <p:cNvSpPr/>
          <p:nvPr/>
        </p:nvSpPr>
        <p:spPr>
          <a:xfrm>
            <a:off x="1214797" y="2316887"/>
            <a:ext cx="6733540" cy="7998459"/>
          </a:xfrm>
          <a:custGeom>
            <a:avLst/>
            <a:gdLst/>
            <a:ahLst/>
            <a:cxnLst/>
            <a:rect l="l" t="t" r="r" b="b"/>
            <a:pathLst>
              <a:path w="6733540" h="7998459">
                <a:moveTo>
                  <a:pt x="6733009" y="0"/>
                </a:moveTo>
                <a:lnTo>
                  <a:pt x="4089812" y="0"/>
                </a:lnTo>
                <a:lnTo>
                  <a:pt x="0" y="7997934"/>
                </a:lnTo>
                <a:lnTo>
                  <a:pt x="2698985" y="7997934"/>
                </a:lnTo>
                <a:lnTo>
                  <a:pt x="6733009" y="0"/>
                </a:lnTo>
                <a:close/>
              </a:path>
            </a:pathLst>
          </a:custGeom>
          <a:solidFill>
            <a:srgbClr val="FDA800"/>
          </a:solidFill>
        </p:spPr>
        <p:txBody>
          <a:bodyPr wrap="square" lIns="0" tIns="0" rIns="0" bIns="0" rtlCol="0"/>
          <a:lstStyle/>
          <a:p>
            <a:endParaRPr/>
          </a:p>
        </p:txBody>
      </p:sp>
      <p:sp>
        <p:nvSpPr>
          <p:cNvPr id="25" name="bg object 25"/>
          <p:cNvSpPr/>
          <p:nvPr/>
        </p:nvSpPr>
        <p:spPr>
          <a:xfrm>
            <a:off x="1267269" y="5"/>
            <a:ext cx="7571105" cy="11308715"/>
          </a:xfrm>
          <a:custGeom>
            <a:avLst/>
            <a:gdLst/>
            <a:ahLst/>
            <a:cxnLst/>
            <a:rect l="l" t="t" r="r" b="b"/>
            <a:pathLst>
              <a:path w="7571105" h="11308715">
                <a:moveTo>
                  <a:pt x="1295044" y="0"/>
                </a:moveTo>
                <a:lnTo>
                  <a:pt x="1084224" y="0"/>
                </a:lnTo>
                <a:lnTo>
                  <a:pt x="536867" y="1051280"/>
                </a:lnTo>
                <a:lnTo>
                  <a:pt x="757224" y="1051217"/>
                </a:lnTo>
                <a:lnTo>
                  <a:pt x="1295044" y="0"/>
                </a:lnTo>
                <a:close/>
              </a:path>
              <a:path w="7571105" h="11308715">
                <a:moveTo>
                  <a:pt x="1772932" y="0"/>
                </a:moveTo>
                <a:lnTo>
                  <a:pt x="1580057" y="0"/>
                </a:lnTo>
                <a:lnTo>
                  <a:pt x="0" y="3034741"/>
                </a:lnTo>
                <a:lnTo>
                  <a:pt x="220357" y="3034677"/>
                </a:lnTo>
                <a:lnTo>
                  <a:pt x="1772932" y="0"/>
                </a:lnTo>
                <a:close/>
              </a:path>
              <a:path w="7571105" h="11308715">
                <a:moveTo>
                  <a:pt x="2118461" y="8755990"/>
                </a:moveTo>
                <a:lnTo>
                  <a:pt x="1925878" y="8759596"/>
                </a:lnTo>
                <a:lnTo>
                  <a:pt x="598741" y="11308550"/>
                </a:lnTo>
                <a:lnTo>
                  <a:pt x="812533" y="11308550"/>
                </a:lnTo>
                <a:lnTo>
                  <a:pt x="2118461" y="8755990"/>
                </a:lnTo>
                <a:close/>
              </a:path>
              <a:path w="7571105" h="11308715">
                <a:moveTo>
                  <a:pt x="2655328" y="6772529"/>
                </a:moveTo>
                <a:lnTo>
                  <a:pt x="2462758" y="6776148"/>
                </a:lnTo>
                <a:lnTo>
                  <a:pt x="759396" y="10047668"/>
                </a:lnTo>
                <a:lnTo>
                  <a:pt x="979766" y="10047605"/>
                </a:lnTo>
                <a:lnTo>
                  <a:pt x="2655328" y="6772529"/>
                </a:lnTo>
                <a:close/>
              </a:path>
              <a:path w="7571105" h="11308715">
                <a:moveTo>
                  <a:pt x="7570800" y="0"/>
                </a:moveTo>
                <a:lnTo>
                  <a:pt x="7356780" y="0"/>
                </a:lnTo>
                <a:lnTo>
                  <a:pt x="6993826" y="697090"/>
                </a:lnTo>
                <a:lnTo>
                  <a:pt x="7214197" y="697026"/>
                </a:lnTo>
                <a:lnTo>
                  <a:pt x="7570800" y="0"/>
                </a:lnTo>
                <a:close/>
              </a:path>
            </a:pathLst>
          </a:custGeom>
          <a:solidFill>
            <a:srgbClr val="FFFFFF"/>
          </a:solidFill>
        </p:spPr>
        <p:txBody>
          <a:bodyPr wrap="square" lIns="0" tIns="0" rIns="0" bIns="0" rtlCol="0"/>
          <a:lstStyle/>
          <a:p>
            <a:endParaRPr/>
          </a:p>
        </p:txBody>
      </p:sp>
      <p:pic>
        <p:nvPicPr>
          <p:cNvPr id="26" name="bg object 26"/>
          <p:cNvPicPr/>
          <p:nvPr/>
        </p:nvPicPr>
        <p:blipFill>
          <a:blip r:embed="rId6" cstate="print"/>
          <a:stretch>
            <a:fillRect/>
          </a:stretch>
        </p:blipFill>
        <p:spPr>
          <a:xfrm>
            <a:off x="17556324" y="180346"/>
            <a:ext cx="2547775" cy="5330099"/>
          </a:xfrm>
          <a:prstGeom prst="rect">
            <a:avLst/>
          </a:prstGeom>
        </p:spPr>
      </p:pic>
      <p:sp>
        <p:nvSpPr>
          <p:cNvPr id="27" name="bg object 27"/>
          <p:cNvSpPr/>
          <p:nvPr/>
        </p:nvSpPr>
        <p:spPr>
          <a:xfrm>
            <a:off x="17871961" y="729124"/>
            <a:ext cx="2232660" cy="4152265"/>
          </a:xfrm>
          <a:custGeom>
            <a:avLst/>
            <a:gdLst/>
            <a:ahLst/>
            <a:cxnLst/>
            <a:rect l="l" t="t" r="r" b="b"/>
            <a:pathLst>
              <a:path w="2232659" h="4152265">
                <a:moveTo>
                  <a:pt x="2232138" y="0"/>
                </a:moveTo>
                <a:lnTo>
                  <a:pt x="0" y="4150438"/>
                </a:lnTo>
                <a:lnTo>
                  <a:pt x="1698660" y="4151758"/>
                </a:lnTo>
                <a:lnTo>
                  <a:pt x="2232138" y="3135521"/>
                </a:lnTo>
                <a:lnTo>
                  <a:pt x="2232138" y="0"/>
                </a:lnTo>
                <a:close/>
              </a:path>
            </a:pathLst>
          </a:custGeom>
          <a:solidFill>
            <a:srgbClr val="FDA800"/>
          </a:solidFill>
        </p:spPr>
        <p:txBody>
          <a:bodyPr wrap="square" lIns="0" tIns="0" rIns="0" bIns="0" rtlCol="0"/>
          <a:lstStyle/>
          <a:p>
            <a:endParaRPr/>
          </a:p>
        </p:txBody>
      </p:sp>
      <p:sp>
        <p:nvSpPr>
          <p:cNvPr id="28" name="bg object 28"/>
          <p:cNvSpPr/>
          <p:nvPr/>
        </p:nvSpPr>
        <p:spPr>
          <a:xfrm>
            <a:off x="501000" y="496885"/>
            <a:ext cx="19102705" cy="10252075"/>
          </a:xfrm>
          <a:custGeom>
            <a:avLst/>
            <a:gdLst/>
            <a:ahLst/>
            <a:cxnLst/>
            <a:rect l="l" t="t" r="r" b="b"/>
            <a:pathLst>
              <a:path w="19102705" h="10252075">
                <a:moveTo>
                  <a:pt x="19102098" y="0"/>
                </a:moveTo>
                <a:lnTo>
                  <a:pt x="0" y="0"/>
                </a:lnTo>
                <a:lnTo>
                  <a:pt x="0" y="10252022"/>
                </a:lnTo>
                <a:lnTo>
                  <a:pt x="19102098" y="10252022"/>
                </a:lnTo>
                <a:lnTo>
                  <a:pt x="19102098" y="0"/>
                </a:lnTo>
                <a:close/>
              </a:path>
            </a:pathLst>
          </a:custGeom>
          <a:solidFill>
            <a:srgbClr val="FFFFFF"/>
          </a:solidFill>
        </p:spPr>
        <p:txBody>
          <a:bodyPr wrap="square" lIns="0" tIns="0" rIns="0" bIns="0" rtlCol="0"/>
          <a:lstStyle/>
          <a:p>
            <a:endParaRPr/>
          </a:p>
        </p:txBody>
      </p:sp>
      <p:sp>
        <p:nvSpPr>
          <p:cNvPr id="2" name="Holder 2"/>
          <p:cNvSpPr>
            <a:spLocks noGrp="1"/>
          </p:cNvSpPr>
          <p:nvPr>
            <p:ph type="ctrTitle"/>
          </p:nvPr>
        </p:nvSpPr>
        <p:spPr>
          <a:xfrm>
            <a:off x="2324786" y="2737420"/>
            <a:ext cx="6141084" cy="2664460"/>
          </a:xfrm>
          <a:prstGeom prst="rect">
            <a:avLst/>
          </a:prstGeom>
        </p:spPr>
        <p:txBody>
          <a:bodyPr wrap="square" lIns="0" tIns="0" rIns="0" bIns="0">
            <a:spAutoFit/>
          </a:bodyPr>
          <a:lstStyle>
            <a:lvl1pPr>
              <a:defRPr sz="3800" b="0" i="0">
                <a:solidFill>
                  <a:schemeClr val="tx1"/>
                </a:solidFill>
                <a:latin typeface="Roboto"/>
                <a:cs typeface="Roboto"/>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6/20/2025</a:t>
            </a:fld>
            <a:endParaRPr lang="en-US"/>
          </a:p>
        </p:txBody>
      </p:sp>
      <p:sp>
        <p:nvSpPr>
          <p:cNvPr id="6" name="Holder 6"/>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‹N›</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6/20/2025</a:t>
            </a:fld>
            <a:endParaRPr lang="en-US"/>
          </a:p>
        </p:txBody>
      </p:sp>
      <p:sp>
        <p:nvSpPr>
          <p:cNvPr id="6" name="Holder 6"/>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‹N›</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6/20/2025</a:t>
            </a:fld>
            <a:endParaRPr lang="en-US"/>
          </a:p>
        </p:txBody>
      </p:sp>
      <p:sp>
        <p:nvSpPr>
          <p:cNvPr id="7" name="Holder 7"/>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‹N›</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6/20/2025</a:t>
            </a:fld>
            <a:endParaRPr lang="en-US"/>
          </a:p>
        </p:txBody>
      </p:sp>
      <p:sp>
        <p:nvSpPr>
          <p:cNvPr id="5" name="Holder 5"/>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‹N›</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6/20/2025</a:t>
            </a:fld>
            <a:endParaRPr lang="en-US"/>
          </a:p>
        </p:txBody>
      </p:sp>
      <p:sp>
        <p:nvSpPr>
          <p:cNvPr id="4" name="Holder 4"/>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‹N›</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431DB"/>
          </a:solidFill>
        </p:spPr>
        <p:txBody>
          <a:bodyPr wrap="square" lIns="0" tIns="0" rIns="0" bIns="0" rtlCol="0"/>
          <a:lstStyle/>
          <a:p>
            <a:endParaRPr/>
          </a:p>
        </p:txBody>
      </p:sp>
      <p:sp>
        <p:nvSpPr>
          <p:cNvPr id="2" name="Holder 2"/>
          <p:cNvSpPr>
            <a:spLocks noGrp="1"/>
          </p:cNvSpPr>
          <p:nvPr>
            <p:ph type="title"/>
          </p:nvPr>
        </p:nvSpPr>
        <p:spPr>
          <a:xfrm>
            <a:off x="2323605" y="1593476"/>
            <a:ext cx="7373620" cy="2299970"/>
          </a:xfrm>
          <a:prstGeom prst="rect">
            <a:avLst/>
          </a:prstGeom>
        </p:spPr>
        <p:txBody>
          <a:bodyPr wrap="square" lIns="0" tIns="0" rIns="0" bIns="0">
            <a:spAutoFit/>
          </a:bodyPr>
          <a:lstStyle>
            <a:lvl1pPr>
              <a:defRPr sz="3800" b="0" i="0">
                <a:solidFill>
                  <a:schemeClr val="tx1"/>
                </a:solidFill>
                <a:latin typeface="Roboto"/>
                <a:cs typeface="Roboto"/>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6/20/2025</a:t>
            </a:fld>
            <a:endParaRPr lang="en-US"/>
          </a:p>
        </p:txBody>
      </p:sp>
      <p:sp>
        <p:nvSpPr>
          <p:cNvPr id="6" name="Holder 6"/>
          <p:cNvSpPr>
            <a:spLocks noGrp="1"/>
          </p:cNvSpPr>
          <p:nvPr>
            <p:ph type="sldNum" sz="quarter" idx="7"/>
          </p:nvPr>
        </p:nvSpPr>
        <p:spPr>
          <a:xfrm>
            <a:off x="18717362" y="9549876"/>
            <a:ext cx="693485" cy="802919"/>
          </a:xfrm>
          <a:prstGeom prst="rect">
            <a:avLst/>
          </a:prstGeom>
        </p:spPr>
        <p:txBody>
          <a:bodyPr wrap="square" lIns="0" tIns="0" rIns="0" bIns="0">
            <a:spAutoFit/>
          </a:bodyPr>
          <a:lstStyle>
            <a:lvl1pPr>
              <a:defRPr sz="4100" b="0" i="0">
                <a:solidFill>
                  <a:schemeClr val="tx1"/>
                </a:solidFill>
                <a:latin typeface="Roboto"/>
                <a:cs typeface="Roboto"/>
              </a:defRPr>
            </a:lvl1pPr>
          </a:lstStyle>
          <a:p>
            <a:pPr marL="73025">
              <a:lnSpc>
                <a:spcPts val="4745"/>
              </a:lnSpc>
            </a:pPr>
            <a:fld id="{81D60167-4931-47E6-BA6A-407CBD079E47}" type="slidenum">
              <a:rPr spc="-50" dirty="0"/>
              <a:t>‹N›</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environment.ec.europa.eu/topics/circular-economy/reset-trend_en"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unsplash.com/@mukukostudio?utm_content=creditCopyText&amp;utm_medium=referral&amp;utm_source=unsplash" TargetMode="External"/><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hyperlink" Target="https://unsplash.com/photos/person-wearing-grey-knit-sweater-mU88MlEFcoU?utm_content=creditCopyText&amp;utm_medium=referral&amp;utm_source=unsplash"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www.michalispantelidis.com/"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unsplash.com/@alexirosemedia?utm_content=creditCopyText&amp;utm_medium=referral&amp;utm_source=unsplash" TargetMode="External"/><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hyperlink" Target="https://unsplash.com/photos/woman-near-pigeons-CCx6Fz_CmOI?utm_content=creditCopyText&amp;utm_medium=referral&amp;utm_source=unsplash"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unsplash.com/@wariontaipei?utm_content=creditCopyText&amp;utm_medium=referral&amp;utm_source=unsplash" TargetMode="External"/><Relationship Id="rId2" Type="http://schemas.openxmlformats.org/officeDocument/2006/relationships/image" Target="../media/image18.jpg"/><Relationship Id="rId1" Type="http://schemas.openxmlformats.org/officeDocument/2006/relationships/slideLayout" Target="../slideLayouts/slideLayout1.xml"/><Relationship Id="rId4" Type="http://schemas.openxmlformats.org/officeDocument/2006/relationships/hyperlink" Target="https://unsplash.com/photos/woman-wearing-white-dress-sitting-sofa-chair-vSqmb2IX3DM?utm_content=creditCopyText&amp;utm_medium=referral&amp;utm_source=unsplash"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unsplash.com/@khashi_photo?utm_content=creditCopyText&amp;utm_medium=referral&amp;utm_source=unsplash" TargetMode="External"/><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hyperlink" Target="https://unsplash.com/photos/2-women-in-white-long-sleeve-shirt-standing-beside-glass-window-xwMYVKN14Ok?utm_content=creditCopyText&amp;utm_medium=referral&amp;utm_source=unsplash"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unsplash.com/photos/black-denim-jeans-with-black-belt-LpIWiORBOmo?utm_content=creditCopyText&amp;utm_medium=referral&amp;utm_source=unsplash" TargetMode="External"/><Relationship Id="rId2" Type="http://schemas.openxmlformats.org/officeDocument/2006/relationships/hyperlink" Target="https://unsplash.com/@heftiba?utm_content=creditCopyText&amp;utm_medium=referral&amp;utm_source=unsplash" TargetMode="Externa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38.xml.rels><?xml version="1.0" encoding="UTF-8" standalone="yes"?>
<Relationships xmlns="http://schemas.openxmlformats.org/package/2006/relationships"><Relationship Id="rId3" Type="http://schemas.openxmlformats.org/officeDocument/2006/relationships/hyperlink" Target="https://unsplash.com/@bkaraivanov?utm_content=creditCopyText&amp;utm_medium=referral&amp;utm_source=unsplash" TargetMode="External"/><Relationship Id="rId2" Type="http://schemas.openxmlformats.org/officeDocument/2006/relationships/image" Target="../media/image21.jpeg"/><Relationship Id="rId1" Type="http://schemas.openxmlformats.org/officeDocument/2006/relationships/slideLayout" Target="../slideLayouts/slideLayout1.xml"/><Relationship Id="rId4" Type="http://schemas.openxmlformats.org/officeDocument/2006/relationships/hyperlink" Target="https://unsplash.com/photos/silver-sewing-machine-on-blue-textile-p1jldJ9tZ6c?utm_content=creditCopyText&amp;utm_medium=referral&amp;utm_source=unsplash"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unsplash.com/@alexagorn?utm_content=creditCopyText&amp;utm_medium=referral&amp;utm_source=unsplash" TargetMode="External"/><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hyperlink" Target="https://unsplash.com/photos/two-white-and-red-long-sleeved-shirt-with-belt-and-jeans-DWuhdofmE5Q?utm_content=creditCopyText&amp;utm_medium=referral&amp;utm_source=unsplash"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hyperlink" Target="http://www.youtube.com/watch?v=hV_-yJ6NiP8&amp;si=ayg27XqS4rB-JG8y" TargetMode="External"/><Relationship Id="rId3" Type="http://schemas.openxmlformats.org/officeDocument/2006/relationships/image" Target="../media/image25.png"/><Relationship Id="rId7" Type="http://schemas.openxmlformats.org/officeDocument/2006/relationships/hyperlink" Target="http://www.time.com/6302562/stella-mccartney-sustainability-interview-lvmh/" TargetMode="Externa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hyperlink" Target="http://www.ellenmacarthurfoundation.org/topics/fashion/overview" TargetMode="External"/><Relationship Id="rId5" Type="http://schemas.openxmlformats.org/officeDocument/2006/relationships/image" Target="../media/image27.png"/><Relationship Id="rId10" Type="http://schemas.openxmlformats.org/officeDocument/2006/relationships/hyperlink" Target="http://www.youtube.com/watch?v=YvBS6qagQdE&amp;si=VnNju3QgrXaCBkeM" TargetMode="External"/><Relationship Id="rId4" Type="http://schemas.openxmlformats.org/officeDocument/2006/relationships/image" Target="../media/image26.png"/><Relationship Id="rId9" Type="http://schemas.openxmlformats.org/officeDocument/2006/relationships/hyperlink" Target="http://www.circular.fashion/downloads/2021_circular.fashion_circular_design_kit.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consciousfashion.co/guides/textile-recycling-companies" TargetMode="External"/><Relationship Id="rId7" Type="http://schemas.openxmlformats.org/officeDocument/2006/relationships/hyperlink" Target="http://www.thesustainablefashionforum.com/pages/what-is-circular-fashion" TargetMode="External"/><Relationship Id="rId2" Type="http://schemas.openxmlformats.org/officeDocument/2006/relationships/hyperlink" Target="https://environment.ec.europa.eu/strategy/textiles-strategy_en" TargetMode="External"/><Relationship Id="rId1" Type="http://schemas.openxmlformats.org/officeDocument/2006/relationships/slideLayout" Target="../slideLayouts/slideLayout1.xml"/><Relationship Id="rId6" Type="http://schemas.openxmlformats.org/officeDocument/2006/relationships/hyperlink" Target="http://www.youtube.com/watch?v=bB8ZWOKoygY" TargetMode="External"/><Relationship Id="rId5" Type="http://schemas.openxmlformats.org/officeDocument/2006/relationships/hyperlink" Target="http://www.youtube.com/watch?v=aBpSziExmA8" TargetMode="External"/><Relationship Id="rId4" Type="http://schemas.openxmlformats.org/officeDocument/2006/relationships/hyperlink" Target="http://www.patagonia.com.hk/pages/our-missi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35"/>
            <a:ext cx="20104100" cy="11308715"/>
            <a:chOff x="0" y="0"/>
            <a:chExt cx="20104100" cy="11308715"/>
          </a:xfrm>
        </p:grpSpPr>
        <p:pic>
          <p:nvPicPr>
            <p:cNvPr id="3" name="object 3"/>
            <p:cNvPicPr/>
            <p:nvPr/>
          </p:nvPicPr>
          <p:blipFill>
            <a:blip r:embed="rId2" cstate="print"/>
            <a:stretch>
              <a:fillRect/>
            </a:stretch>
          </p:blipFill>
          <p:spPr>
            <a:xfrm>
              <a:off x="7212314" y="9984617"/>
              <a:ext cx="11416613" cy="1323938"/>
            </a:xfrm>
            <a:prstGeom prst="rect">
              <a:avLst/>
            </a:prstGeom>
          </p:spPr>
        </p:pic>
        <p:sp>
          <p:nvSpPr>
            <p:cNvPr id="4" name="object 4"/>
            <p:cNvSpPr/>
            <p:nvPr/>
          </p:nvSpPr>
          <p:spPr>
            <a:xfrm>
              <a:off x="7526649" y="10299319"/>
              <a:ext cx="7900034" cy="1009650"/>
            </a:xfrm>
            <a:custGeom>
              <a:avLst/>
              <a:gdLst/>
              <a:ahLst/>
              <a:cxnLst/>
              <a:rect l="l" t="t" r="r" b="b"/>
              <a:pathLst>
                <a:path w="7900034" h="1009650">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p:spPr>
          <p:txBody>
            <a:bodyPr wrap="square" lIns="0" tIns="0" rIns="0" bIns="0" rtlCol="0"/>
            <a:lstStyle/>
            <a:p>
              <a:endParaRPr/>
            </a:p>
          </p:txBody>
        </p:sp>
        <p:pic>
          <p:nvPicPr>
            <p:cNvPr id="5" name="object 5"/>
            <p:cNvPicPr/>
            <p:nvPr/>
          </p:nvPicPr>
          <p:blipFill>
            <a:blip r:embed="rId3" cstate="print"/>
            <a:stretch>
              <a:fillRect/>
            </a:stretch>
          </p:blipFill>
          <p:spPr>
            <a:xfrm>
              <a:off x="12230831" y="7657568"/>
              <a:ext cx="6546363" cy="3650988"/>
            </a:xfrm>
            <a:prstGeom prst="rect">
              <a:avLst/>
            </a:prstGeom>
          </p:spPr>
        </p:pic>
        <p:sp>
          <p:nvSpPr>
            <p:cNvPr id="6" name="object 6"/>
            <p:cNvSpPr/>
            <p:nvPr/>
          </p:nvSpPr>
          <p:spPr>
            <a:xfrm>
              <a:off x="14174711" y="7972345"/>
              <a:ext cx="3973829" cy="3336290"/>
            </a:xfrm>
            <a:custGeom>
              <a:avLst/>
              <a:gdLst/>
              <a:ahLst/>
              <a:cxnLst/>
              <a:rect l="l" t="t" r="r" b="b"/>
              <a:pathLst>
                <a:path w="3973830" h="3336290">
                  <a:moveTo>
                    <a:pt x="3973650" y="0"/>
                  </a:moveTo>
                  <a:lnTo>
                    <a:pt x="1774010" y="0"/>
                  </a:lnTo>
                  <a:lnTo>
                    <a:pt x="0" y="3336210"/>
                  </a:lnTo>
                  <a:lnTo>
                    <a:pt x="2223834" y="3336210"/>
                  </a:lnTo>
                  <a:lnTo>
                    <a:pt x="3973650" y="0"/>
                  </a:lnTo>
                  <a:close/>
                </a:path>
              </a:pathLst>
            </a:custGeom>
            <a:solidFill>
              <a:srgbClr val="FDA800"/>
            </a:solidFill>
          </p:spPr>
          <p:txBody>
            <a:bodyPr wrap="square" lIns="0" tIns="0" rIns="0" bIns="0" rtlCol="0"/>
            <a:lstStyle/>
            <a:p>
              <a:endParaRPr/>
            </a:p>
          </p:txBody>
        </p:sp>
        <p:pic>
          <p:nvPicPr>
            <p:cNvPr id="7" name="object 7"/>
            <p:cNvPicPr/>
            <p:nvPr/>
          </p:nvPicPr>
          <p:blipFill>
            <a:blip r:embed="rId4" cstate="print"/>
            <a:stretch>
              <a:fillRect/>
            </a:stretch>
          </p:blipFill>
          <p:spPr>
            <a:xfrm>
              <a:off x="0" y="0"/>
              <a:ext cx="11102456" cy="8439108"/>
            </a:xfrm>
            <a:prstGeom prst="rect">
              <a:avLst/>
            </a:prstGeom>
          </p:spPr>
        </p:pic>
        <p:sp>
          <p:nvSpPr>
            <p:cNvPr id="8" name="object 8"/>
            <p:cNvSpPr/>
            <p:nvPr/>
          </p:nvSpPr>
          <p:spPr>
            <a:xfrm>
              <a:off x="3" y="0"/>
              <a:ext cx="10473690" cy="7810500"/>
            </a:xfrm>
            <a:custGeom>
              <a:avLst/>
              <a:gdLst/>
              <a:ahLst/>
              <a:cxnLst/>
              <a:rect l="l" t="t" r="r" b="b"/>
              <a:pathLst>
                <a:path w="10473690" h="781050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p:spPr>
          <p:txBody>
            <a:bodyPr wrap="square" lIns="0" tIns="0" rIns="0" bIns="0" rtlCol="0"/>
            <a:lstStyle/>
            <a:p>
              <a:endParaRPr/>
            </a:p>
          </p:txBody>
        </p:sp>
        <p:pic>
          <p:nvPicPr>
            <p:cNvPr id="9" name="object 9"/>
            <p:cNvPicPr/>
            <p:nvPr/>
          </p:nvPicPr>
          <p:blipFill>
            <a:blip r:embed="rId5" cstate="print"/>
            <a:stretch>
              <a:fillRect/>
            </a:stretch>
          </p:blipFill>
          <p:spPr>
            <a:xfrm>
              <a:off x="1261500" y="2259617"/>
              <a:ext cx="7400819" cy="8323091"/>
            </a:xfrm>
            <a:prstGeom prst="rect">
              <a:avLst/>
            </a:prstGeom>
          </p:spPr>
        </p:pic>
        <p:sp>
          <p:nvSpPr>
            <p:cNvPr id="10" name="object 10"/>
            <p:cNvSpPr/>
            <p:nvPr/>
          </p:nvSpPr>
          <p:spPr>
            <a:xfrm>
              <a:off x="1576289" y="2576128"/>
              <a:ext cx="6457950" cy="7376795"/>
            </a:xfrm>
            <a:custGeom>
              <a:avLst/>
              <a:gdLst/>
              <a:ahLst/>
              <a:cxnLst/>
              <a:rect l="l" t="t" r="r" b="b"/>
              <a:pathLst>
                <a:path w="6457950" h="7376795">
                  <a:moveTo>
                    <a:pt x="6457593" y="0"/>
                  </a:moveTo>
                  <a:lnTo>
                    <a:pt x="3922519" y="0"/>
                  </a:lnTo>
                  <a:lnTo>
                    <a:pt x="0" y="7376665"/>
                  </a:lnTo>
                  <a:lnTo>
                    <a:pt x="2588591" y="7376665"/>
                  </a:lnTo>
                  <a:lnTo>
                    <a:pt x="6457593" y="0"/>
                  </a:lnTo>
                  <a:close/>
                </a:path>
              </a:pathLst>
            </a:custGeom>
            <a:solidFill>
              <a:srgbClr val="FDA800"/>
            </a:solidFill>
          </p:spPr>
          <p:txBody>
            <a:bodyPr wrap="square" lIns="0" tIns="0" rIns="0" bIns="0" rtlCol="0"/>
            <a:lstStyle/>
            <a:p>
              <a:endParaRPr/>
            </a:p>
          </p:txBody>
        </p:sp>
        <p:sp>
          <p:nvSpPr>
            <p:cNvPr id="11" name="object 11"/>
            <p:cNvSpPr/>
            <p:nvPr/>
          </p:nvSpPr>
          <p:spPr>
            <a:xfrm>
              <a:off x="1626628" y="5"/>
              <a:ext cx="7494905" cy="11308715"/>
            </a:xfrm>
            <a:custGeom>
              <a:avLst/>
              <a:gdLst/>
              <a:ahLst/>
              <a:cxnLst/>
              <a:rect l="l" t="t" r="r" b="b"/>
              <a:pathLst>
                <a:path w="7494905" h="11308715">
                  <a:moveTo>
                    <a:pt x="1475727" y="0"/>
                  </a:moveTo>
                  <a:lnTo>
                    <a:pt x="1277670" y="0"/>
                  </a:lnTo>
                  <a:lnTo>
                    <a:pt x="514908" y="1408823"/>
                  </a:lnTo>
                  <a:lnTo>
                    <a:pt x="726236" y="1408772"/>
                  </a:lnTo>
                  <a:lnTo>
                    <a:pt x="1475727" y="0"/>
                  </a:lnTo>
                  <a:close/>
                </a:path>
                <a:path w="7494905" h="11308715">
                  <a:moveTo>
                    <a:pt x="1818373" y="217487"/>
                  </a:moveTo>
                  <a:lnTo>
                    <a:pt x="1633664" y="220814"/>
                  </a:lnTo>
                  <a:lnTo>
                    <a:pt x="0" y="3238208"/>
                  </a:lnTo>
                  <a:lnTo>
                    <a:pt x="211328" y="3238157"/>
                  </a:lnTo>
                  <a:lnTo>
                    <a:pt x="1818373" y="217487"/>
                  </a:lnTo>
                  <a:close/>
                </a:path>
                <a:path w="7494905" h="11308715">
                  <a:moveTo>
                    <a:pt x="2031796" y="8515058"/>
                  </a:moveTo>
                  <a:lnTo>
                    <a:pt x="1847088" y="8518385"/>
                  </a:lnTo>
                  <a:lnTo>
                    <a:pt x="336448" y="11308550"/>
                  </a:lnTo>
                  <a:lnTo>
                    <a:pt x="545604" y="11308550"/>
                  </a:lnTo>
                  <a:lnTo>
                    <a:pt x="2031796" y="8515058"/>
                  </a:lnTo>
                  <a:close/>
                </a:path>
                <a:path w="7494905" h="11308715">
                  <a:moveTo>
                    <a:pt x="2546705" y="6685674"/>
                  </a:moveTo>
                  <a:lnTo>
                    <a:pt x="2361996" y="6689001"/>
                  </a:lnTo>
                  <a:lnTo>
                    <a:pt x="728332" y="9706394"/>
                  </a:lnTo>
                  <a:lnTo>
                    <a:pt x="939673" y="9706331"/>
                  </a:lnTo>
                  <a:lnTo>
                    <a:pt x="2546705" y="6685674"/>
                  </a:lnTo>
                  <a:close/>
                </a:path>
                <a:path w="7494905" h="11308715">
                  <a:moveTo>
                    <a:pt x="7494765" y="0"/>
                  </a:moveTo>
                  <a:lnTo>
                    <a:pt x="7293635" y="0"/>
                  </a:lnTo>
                  <a:lnTo>
                    <a:pt x="6707733" y="1082154"/>
                  </a:lnTo>
                  <a:lnTo>
                    <a:pt x="6919074" y="1082090"/>
                  </a:lnTo>
                  <a:lnTo>
                    <a:pt x="7494765"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17236752" y="580924"/>
              <a:ext cx="2867347" cy="4988324"/>
            </a:xfrm>
            <a:prstGeom prst="rect">
              <a:avLst/>
            </a:prstGeom>
          </p:spPr>
        </p:pic>
        <p:sp>
          <p:nvSpPr>
            <p:cNvPr id="13" name="object 13"/>
            <p:cNvSpPr/>
            <p:nvPr/>
          </p:nvSpPr>
          <p:spPr>
            <a:xfrm>
              <a:off x="17552080" y="898805"/>
              <a:ext cx="2552065" cy="4042410"/>
            </a:xfrm>
            <a:custGeom>
              <a:avLst/>
              <a:gdLst/>
              <a:ahLst/>
              <a:cxnLst/>
              <a:rect l="l" t="t" r="r" b="b"/>
              <a:pathLst>
                <a:path w="2552065" h="4042410">
                  <a:moveTo>
                    <a:pt x="2552018" y="0"/>
                  </a:moveTo>
                  <a:lnTo>
                    <a:pt x="2259732" y="295"/>
                  </a:lnTo>
                  <a:lnTo>
                    <a:pt x="0" y="4040936"/>
                  </a:lnTo>
                  <a:lnTo>
                    <a:pt x="1629175" y="4042151"/>
                  </a:lnTo>
                  <a:lnTo>
                    <a:pt x="2552018" y="2351602"/>
                  </a:lnTo>
                  <a:lnTo>
                    <a:pt x="2552018" y="0"/>
                  </a:lnTo>
                  <a:close/>
                </a:path>
              </a:pathLst>
            </a:custGeom>
            <a:solidFill>
              <a:srgbClr val="FDA800"/>
            </a:solidFill>
          </p:spPr>
          <p:txBody>
            <a:bodyPr wrap="square" lIns="0" tIns="0" rIns="0" bIns="0" rtlCol="0"/>
            <a:lstStyle/>
            <a:p>
              <a:endParaRPr/>
            </a:p>
          </p:txBody>
        </p:sp>
      </p:grpSp>
      <p:sp>
        <p:nvSpPr>
          <p:cNvPr id="14" name="Rectangle 13"/>
          <p:cNvSpPr/>
          <p:nvPr/>
        </p:nvSpPr>
        <p:spPr>
          <a:xfrm>
            <a:off x="8091576" y="5590874"/>
            <a:ext cx="12065849" cy="1758832"/>
          </a:xfrm>
          <a:prstGeom prst="rect">
            <a:avLst/>
          </a:prstGeom>
        </p:spPr>
        <p:txBody>
          <a:bodyPr wrap="square">
            <a:spAutoFit/>
          </a:bodyPr>
          <a:lstStyle/>
          <a:p>
            <a:r>
              <a:rPr lang="en-US" sz="5400" dirty="0">
                <a:solidFill>
                  <a:schemeClr val="bg1"/>
                </a:solidFill>
                <a:latin typeface="Roboto"/>
              </a:rPr>
              <a:t>			Circular Fashion</a:t>
            </a:r>
            <a:br>
              <a:rPr lang="en-US" sz="5400" dirty="0">
                <a:solidFill>
                  <a:schemeClr val="bg1"/>
                </a:solidFill>
                <a:latin typeface="Roboto"/>
              </a:rPr>
            </a:br>
            <a:r>
              <a:rPr lang="en-US" sz="5400" dirty="0">
                <a:solidFill>
                  <a:schemeClr val="bg1"/>
                </a:solidFill>
                <a:latin typeface="Roboto"/>
              </a:rPr>
              <a:t>Designing for Longevity and Reuse</a:t>
            </a:r>
          </a:p>
        </p:txBody>
      </p:sp>
      <p:sp>
        <p:nvSpPr>
          <p:cNvPr id="15" name="Rectangle 14"/>
          <p:cNvSpPr/>
          <p:nvPr/>
        </p:nvSpPr>
        <p:spPr>
          <a:xfrm>
            <a:off x="14457872" y="3905250"/>
            <a:ext cx="3396864" cy="707886"/>
          </a:xfrm>
          <a:prstGeom prst="rect">
            <a:avLst/>
          </a:prstGeom>
        </p:spPr>
        <p:txBody>
          <a:bodyPr wrap="square">
            <a:spAutoFit/>
          </a:bodyPr>
          <a:lstStyle/>
          <a:p>
            <a:r>
              <a:rPr lang="en-US" sz="4000" b="1" dirty="0">
                <a:solidFill>
                  <a:schemeClr val="bg1"/>
                </a:solidFill>
                <a:latin typeface="Roboto"/>
              </a:rPr>
              <a:t>Module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29047" y="930275"/>
            <a:ext cx="12148045" cy="2299970"/>
          </a:xfrm>
        </p:spPr>
        <p:txBody>
          <a:bodyPr>
            <a:normAutofit/>
          </a:bodyPr>
          <a:lstStyle/>
          <a:p>
            <a:r>
              <a:rPr lang="en-US" sz="5400" b="1" dirty="0">
                <a:solidFill>
                  <a:schemeClr val="bg1"/>
                </a:solidFill>
              </a:rPr>
              <a:t>4.2</a:t>
            </a:r>
            <a:r>
              <a:rPr lang="en-US" sz="5400" dirty="0">
                <a:solidFill>
                  <a:schemeClr val="bg1"/>
                </a:solidFill>
              </a:rPr>
              <a:t> Fundamentals of Circular Economy</a:t>
            </a:r>
            <a:br>
              <a:rPr lang="en-US" sz="5400" dirty="0">
                <a:solidFill>
                  <a:schemeClr val="bg1"/>
                </a:solidFill>
              </a:rPr>
            </a:br>
            <a:endParaRPr lang="en-US" sz="5400" dirty="0">
              <a:solidFill>
                <a:schemeClr val="bg1"/>
              </a:solidFill>
            </a:endParaRPr>
          </a:p>
        </p:txBody>
      </p:sp>
      <p:sp>
        <p:nvSpPr>
          <p:cNvPr id="5" name="Content Placeholder 2"/>
          <p:cNvSpPr>
            <a:spLocks noGrp="1"/>
          </p:cNvSpPr>
          <p:nvPr>
            <p:ph type="body" idx="1"/>
          </p:nvPr>
        </p:nvSpPr>
        <p:spPr>
          <a:xfrm>
            <a:off x="1212850" y="3749675"/>
            <a:ext cx="18029220" cy="1661993"/>
          </a:xfrm>
        </p:spPr>
        <p:txBody>
          <a:bodyPr/>
          <a:lstStyle/>
          <a:p>
            <a:pPr marL="0" indent="0">
              <a:buNone/>
            </a:pPr>
            <a:r>
              <a:rPr lang="en-US" sz="3600" dirty="0">
                <a:solidFill>
                  <a:schemeClr val="bg1"/>
                </a:solidFill>
                <a:latin typeface="Roboto"/>
              </a:rPr>
              <a:t>The </a:t>
            </a:r>
            <a:r>
              <a:rPr lang="en-US" sz="3600" b="1" dirty="0">
                <a:solidFill>
                  <a:schemeClr val="bg1"/>
                </a:solidFill>
                <a:latin typeface="Roboto"/>
              </a:rPr>
              <a:t>circular economy</a:t>
            </a:r>
            <a:r>
              <a:rPr lang="en-US" sz="3600" dirty="0">
                <a:solidFill>
                  <a:schemeClr val="bg1"/>
                </a:solidFill>
                <a:latin typeface="Roboto"/>
              </a:rPr>
              <a:t> in fashion represents a shift from the traditional </a:t>
            </a:r>
            <a:r>
              <a:rPr lang="en-US" sz="3600" b="1" dirty="0">
                <a:solidFill>
                  <a:schemeClr val="bg1"/>
                </a:solidFill>
                <a:latin typeface="Roboto"/>
              </a:rPr>
              <a:t>linear model</a:t>
            </a:r>
            <a:r>
              <a:rPr lang="en-US" sz="3600" dirty="0">
                <a:solidFill>
                  <a:schemeClr val="bg1"/>
                </a:solidFill>
                <a:latin typeface="Roboto"/>
              </a:rPr>
              <a:t> to a more sustainable, regenerative system that minimizes waste, optimizes resource use, and keeps materials in circulation as mentioned previously. </a:t>
            </a:r>
          </a:p>
        </p:txBody>
      </p:sp>
    </p:spTree>
    <p:extLst>
      <p:ext uri="{BB962C8B-B14F-4D97-AF65-F5344CB8AC3E}">
        <p14:creationId xmlns:p14="http://schemas.microsoft.com/office/powerpoint/2010/main" val="808938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6782" y="1616075"/>
            <a:ext cx="15197467" cy="1200329"/>
          </a:xfrm>
        </p:spPr>
        <p:txBody>
          <a:bodyPr/>
          <a:lstStyle/>
          <a:p>
            <a:r>
              <a:rPr lang="en-US" sz="4000" b="1" dirty="0">
                <a:solidFill>
                  <a:srgbClr val="2431DB"/>
                </a:solidFill>
              </a:rPr>
              <a:t>The core fundamentals of a circular economy in fashion are:</a:t>
            </a:r>
            <a:br>
              <a:rPr lang="en-US" sz="4000" b="1" dirty="0">
                <a:solidFill>
                  <a:srgbClr val="FDA800"/>
                </a:solidFill>
              </a:rPr>
            </a:br>
            <a:endParaRPr lang="en-US" b="1" dirty="0">
              <a:solidFill>
                <a:srgbClr val="FDA800"/>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978237756"/>
              </p:ext>
            </p:extLst>
          </p:nvPr>
        </p:nvGraphicFramePr>
        <p:xfrm>
          <a:off x="1212850" y="3140075"/>
          <a:ext cx="17754600" cy="5212080"/>
        </p:xfrm>
        <a:graphic>
          <a:graphicData uri="http://schemas.openxmlformats.org/drawingml/2006/table">
            <a:tbl>
              <a:tblPr firstRow="1" bandRow="1">
                <a:tableStyleId>{616DA210-FB5B-4158-B5E0-FEB733F419BA}</a:tableStyleId>
              </a:tblPr>
              <a:tblGrid>
                <a:gridCol w="5248991">
                  <a:extLst>
                    <a:ext uri="{9D8B030D-6E8A-4147-A177-3AD203B41FA5}">
                      <a16:colId xmlns:a16="http://schemas.microsoft.com/office/drawing/2014/main" val="2447776456"/>
                    </a:ext>
                  </a:extLst>
                </a:gridCol>
                <a:gridCol w="12505609">
                  <a:extLst>
                    <a:ext uri="{9D8B030D-6E8A-4147-A177-3AD203B41FA5}">
                      <a16:colId xmlns:a16="http://schemas.microsoft.com/office/drawing/2014/main" val="470192820"/>
                    </a:ext>
                  </a:extLst>
                </a:gridCol>
              </a:tblGrid>
              <a:tr h="1428610">
                <a:tc rowSpan="3">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marL="0" indent="0" algn="ctr">
                        <a:buNone/>
                      </a:pPr>
                      <a:r>
                        <a:rPr lang="en-US" sz="3600" b="1" dirty="0">
                          <a:solidFill>
                            <a:srgbClr val="FDA800"/>
                          </a:solidFill>
                          <a:latin typeface="Roboto"/>
                        </a:rPr>
                        <a:t>1. DEISGNING</a:t>
                      </a:r>
                    </a:p>
                    <a:p>
                      <a:pPr marL="0" indent="0" algn="ctr">
                        <a:buNone/>
                      </a:pPr>
                      <a:r>
                        <a:rPr lang="en-US" sz="3600" b="1" dirty="0">
                          <a:solidFill>
                            <a:srgbClr val="FDA800"/>
                          </a:solidFill>
                          <a:latin typeface="Roboto"/>
                        </a:rPr>
                        <a:t>FOR </a:t>
                      </a:r>
                    </a:p>
                    <a:p>
                      <a:pPr marL="0" indent="0" algn="ctr">
                        <a:buNone/>
                      </a:pPr>
                      <a:r>
                        <a:rPr lang="en-US" sz="3600" b="1" dirty="0">
                          <a:solidFill>
                            <a:srgbClr val="FDA800"/>
                          </a:solidFill>
                          <a:latin typeface="Roboto"/>
                        </a:rPr>
                        <a:t>LONGEVITY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Garments should be designed to </a:t>
                      </a:r>
                      <a:r>
                        <a:rPr lang="en-US" sz="3600" b="0" dirty="0">
                          <a:solidFill>
                            <a:srgbClr val="FDA800"/>
                          </a:solidFill>
                          <a:effectLst/>
                          <a:latin typeface="Roboto"/>
                          <a:ea typeface="+mn-ea"/>
                          <a:cs typeface="+mn-cs"/>
                        </a:rPr>
                        <a:t>last longer</a:t>
                      </a:r>
                      <a:r>
                        <a:rPr lang="en-US" sz="3600" b="0" dirty="0">
                          <a:solidFill>
                            <a:srgbClr val="2431DB"/>
                          </a:solidFill>
                          <a:effectLst/>
                          <a:latin typeface="Roboto"/>
                          <a:ea typeface="+mn-ea"/>
                          <a:cs typeface="+mn-cs"/>
                        </a:rPr>
                        <a:t>, with </a:t>
                      </a:r>
                      <a:r>
                        <a:rPr lang="en-US" sz="3600" b="0" dirty="0">
                          <a:solidFill>
                            <a:srgbClr val="FDA800"/>
                          </a:solidFill>
                          <a:effectLst/>
                          <a:latin typeface="Roboto"/>
                          <a:ea typeface="+mn-ea"/>
                          <a:cs typeface="+mn-cs"/>
                        </a:rPr>
                        <a:t>high-quality materials </a:t>
                      </a:r>
                      <a:r>
                        <a:rPr lang="en-US" sz="3600" b="0" dirty="0">
                          <a:solidFill>
                            <a:srgbClr val="2431DB"/>
                          </a:solidFill>
                          <a:effectLst/>
                          <a:latin typeface="Roboto"/>
                          <a:ea typeface="+mn-ea"/>
                          <a:cs typeface="+mn-cs"/>
                        </a:rPr>
                        <a:t>that withstand repeated wear and laundering</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2431DB"/>
                          </a:solidFill>
                          <a:effectLst/>
                          <a:latin typeface="Roboto"/>
                          <a:ea typeface="+mn-ea"/>
                          <a:cs typeface="+mn-cs"/>
                        </a:rPr>
                        <a:t>When designing, the focus should be on </a:t>
                      </a:r>
                      <a:r>
                        <a:rPr lang="en-US" sz="3600" dirty="0">
                          <a:solidFill>
                            <a:srgbClr val="FDA800"/>
                          </a:solidFill>
                          <a:effectLst/>
                          <a:latin typeface="Roboto"/>
                          <a:ea typeface="+mn-ea"/>
                          <a:cs typeface="+mn-cs"/>
                        </a:rPr>
                        <a:t>creating classic, timeless designs</a:t>
                      </a:r>
                      <a:r>
                        <a:rPr lang="en-US" sz="3600" dirty="0">
                          <a:solidFill>
                            <a:srgbClr val="2431DB"/>
                          </a:solidFill>
                          <a:effectLst/>
                          <a:latin typeface="Roboto"/>
                          <a:ea typeface="+mn-ea"/>
                          <a:cs typeface="+mn-cs"/>
                        </a:rPr>
                        <a:t> rather than trend-driven, short-lived fashion.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2431DB"/>
                          </a:solidFill>
                          <a:effectLst/>
                          <a:latin typeface="Roboto"/>
                          <a:ea typeface="+mn-ea"/>
                          <a:cs typeface="+mn-cs"/>
                        </a:rPr>
                        <a:t>Clothes must be designed  in way that allows the </a:t>
                      </a:r>
                      <a:r>
                        <a:rPr lang="en-US" sz="3600" dirty="0">
                          <a:solidFill>
                            <a:srgbClr val="FDA800"/>
                          </a:solidFill>
                          <a:effectLst/>
                          <a:latin typeface="Roboto"/>
                          <a:ea typeface="+mn-ea"/>
                          <a:cs typeface="+mn-cs"/>
                        </a:rPr>
                        <a:t>consumer to adjust, repair</a:t>
                      </a:r>
                      <a:r>
                        <a:rPr lang="en-US" sz="3600" dirty="0">
                          <a:solidFill>
                            <a:srgbClr val="2431DB"/>
                          </a:solidFill>
                          <a:effectLst/>
                          <a:latin typeface="Roboto"/>
                          <a:ea typeface="+mn-ea"/>
                          <a:cs typeface="+mn-cs"/>
                        </a:rPr>
                        <a:t>, or </a:t>
                      </a:r>
                      <a:r>
                        <a:rPr lang="en-US" sz="3600" dirty="0">
                          <a:solidFill>
                            <a:srgbClr val="FDA800"/>
                          </a:solidFill>
                          <a:effectLst/>
                          <a:latin typeface="Roboto"/>
                          <a:ea typeface="+mn-ea"/>
                          <a:cs typeface="+mn-cs"/>
                        </a:rPr>
                        <a:t>update</a:t>
                      </a:r>
                      <a:r>
                        <a:rPr lang="en-US" sz="3600" baseline="0" dirty="0">
                          <a:solidFill>
                            <a:srgbClr val="FDA800"/>
                          </a:solidFill>
                          <a:effectLst/>
                          <a:latin typeface="Roboto"/>
                          <a:ea typeface="+mn-ea"/>
                          <a:cs typeface="+mn-cs"/>
                        </a:rPr>
                        <a:t> parts </a:t>
                      </a:r>
                      <a:r>
                        <a:rPr lang="en-US" sz="3600" baseline="0" dirty="0">
                          <a:solidFill>
                            <a:srgbClr val="2431DB"/>
                          </a:solidFill>
                          <a:effectLst/>
                          <a:latin typeface="Roboto"/>
                          <a:ea typeface="+mn-ea"/>
                          <a:cs typeface="+mn-cs"/>
                        </a:rPr>
                        <a:t>easily in order to</a:t>
                      </a:r>
                      <a:r>
                        <a:rPr lang="en-US" sz="3600" dirty="0">
                          <a:solidFill>
                            <a:srgbClr val="2431DB"/>
                          </a:solidFill>
                          <a:effectLst/>
                          <a:latin typeface="Roboto"/>
                          <a:ea typeface="+mn-ea"/>
                          <a:cs typeface="+mn-cs"/>
                        </a:rPr>
                        <a:t> extend their lifespan.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330219"/>
                  </a:ext>
                </a:extLst>
              </a:tr>
            </a:tbl>
          </a:graphicData>
        </a:graphic>
      </p:graphicFrame>
    </p:spTree>
    <p:extLst>
      <p:ext uri="{BB962C8B-B14F-4D97-AF65-F5344CB8AC3E}">
        <p14:creationId xmlns:p14="http://schemas.microsoft.com/office/powerpoint/2010/main" val="2287771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59603331"/>
              </p:ext>
            </p:extLst>
          </p:nvPr>
        </p:nvGraphicFramePr>
        <p:xfrm>
          <a:off x="1212850" y="2911475"/>
          <a:ext cx="17678400" cy="5212080"/>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1123810">
                <a:tc rowSpan="3">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marL="0" indent="0" algn="ctr">
                        <a:buNone/>
                      </a:pPr>
                      <a:r>
                        <a:rPr lang="en-US" sz="3600" b="1" dirty="0">
                          <a:solidFill>
                            <a:srgbClr val="FDA800"/>
                          </a:solidFill>
                          <a:latin typeface="Roboto"/>
                        </a:rPr>
                        <a:t>2.</a:t>
                      </a:r>
                      <a:r>
                        <a:rPr lang="en-US" sz="3600" b="1" baseline="0" dirty="0">
                          <a:solidFill>
                            <a:srgbClr val="FDA800"/>
                          </a:solidFill>
                          <a:latin typeface="Roboto"/>
                        </a:rPr>
                        <a:t> Material </a:t>
                      </a:r>
                    </a:p>
                    <a:p>
                      <a:pPr marL="0" indent="0" algn="ctr">
                        <a:buNone/>
                      </a:pPr>
                      <a:r>
                        <a:rPr lang="en-US" sz="3600" b="1" baseline="0" dirty="0">
                          <a:solidFill>
                            <a:srgbClr val="FDA800"/>
                          </a:solidFill>
                          <a:latin typeface="Roboto"/>
                        </a:rPr>
                        <a:t>Circularity</a:t>
                      </a:r>
                      <a:endParaRPr lang="en-US" sz="3600" b="1" dirty="0">
                        <a:solidFill>
                          <a:srgbClr val="FDA800"/>
                        </a:solidFill>
                        <a:latin typeface="Roboto"/>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Materials should be sustainably sourced, </a:t>
                      </a:r>
                      <a:r>
                        <a:rPr lang="en-US" sz="3600" b="0" dirty="0">
                          <a:solidFill>
                            <a:srgbClr val="FDA800"/>
                          </a:solidFill>
                          <a:effectLst/>
                          <a:latin typeface="Roboto"/>
                          <a:ea typeface="+mn-ea"/>
                          <a:cs typeface="+mn-cs"/>
                        </a:rPr>
                        <a:t>renewable</a:t>
                      </a:r>
                      <a:r>
                        <a:rPr lang="en-US" sz="3600" b="0" dirty="0">
                          <a:solidFill>
                            <a:srgbClr val="2431DB"/>
                          </a:solidFill>
                          <a:effectLst/>
                          <a:latin typeface="Roboto"/>
                          <a:ea typeface="+mn-ea"/>
                          <a:cs typeface="+mn-cs"/>
                        </a:rPr>
                        <a:t>, and preferably </a:t>
                      </a:r>
                      <a:r>
                        <a:rPr lang="en-US" sz="3600" b="0" dirty="0">
                          <a:solidFill>
                            <a:srgbClr val="FDA800"/>
                          </a:solidFill>
                          <a:effectLst/>
                          <a:latin typeface="Roboto"/>
                          <a:ea typeface="+mn-ea"/>
                          <a:cs typeface="+mn-cs"/>
                        </a:rPr>
                        <a:t>biodegradable</a:t>
                      </a:r>
                      <a:r>
                        <a:rPr lang="en-US" sz="3600" b="0" dirty="0">
                          <a:solidFill>
                            <a:srgbClr val="2431DB"/>
                          </a:solidFill>
                          <a:effectLst/>
                          <a:latin typeface="Roboto"/>
                          <a:ea typeface="+mn-ea"/>
                          <a:cs typeface="+mn-cs"/>
                        </a:rPr>
                        <a:t>. Most</a:t>
                      </a:r>
                      <a:r>
                        <a:rPr lang="en-US" sz="3600" b="0" baseline="0" dirty="0">
                          <a:solidFill>
                            <a:srgbClr val="2431DB"/>
                          </a:solidFill>
                          <a:effectLst/>
                          <a:latin typeface="Roboto"/>
                          <a:ea typeface="+mn-ea"/>
                          <a:cs typeface="+mn-cs"/>
                        </a:rPr>
                        <a:t> appropriate choices are organic cotton and wool or hemp.</a:t>
                      </a:r>
                      <a:endParaRPr lang="en-US" sz="3600" b="0" dirty="0">
                        <a:solidFill>
                          <a:srgbClr val="2431DB"/>
                        </a:solidFill>
                        <a:effectLst/>
                        <a:latin typeface="Roboto"/>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2431DB"/>
                          </a:solidFill>
                          <a:effectLst/>
                          <a:latin typeface="Roboto"/>
                          <a:ea typeface="+mn-ea"/>
                          <a:cs typeface="+mn-cs"/>
                        </a:rPr>
                        <a:t>The use of fabrics that are either </a:t>
                      </a:r>
                      <a:r>
                        <a:rPr lang="en-US" sz="3600" dirty="0">
                          <a:solidFill>
                            <a:srgbClr val="FDA800"/>
                          </a:solidFill>
                          <a:effectLst/>
                          <a:latin typeface="Roboto"/>
                          <a:ea typeface="+mn-ea"/>
                          <a:cs typeface="+mn-cs"/>
                        </a:rPr>
                        <a:t>recycled </a:t>
                      </a:r>
                      <a:r>
                        <a:rPr lang="en-US" sz="3600" dirty="0">
                          <a:solidFill>
                            <a:srgbClr val="2431DB"/>
                          </a:solidFill>
                          <a:effectLst/>
                          <a:latin typeface="Roboto"/>
                          <a:ea typeface="+mn-ea"/>
                          <a:cs typeface="+mn-cs"/>
                        </a:rPr>
                        <a:t>or can be fully recycled at the end of their life helps close the loop. This reduces reliance on virgin resources.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2431DB"/>
                          </a:solidFill>
                          <a:effectLst/>
                          <a:latin typeface="Roboto"/>
                          <a:ea typeface="+mn-ea"/>
                          <a:cs typeface="+mn-cs"/>
                        </a:rPr>
                        <a:t>Should</a:t>
                      </a:r>
                      <a:r>
                        <a:rPr lang="en-US" sz="3600" baseline="0" dirty="0">
                          <a:solidFill>
                            <a:srgbClr val="2431DB"/>
                          </a:solidFill>
                          <a:effectLst/>
                          <a:latin typeface="Roboto"/>
                          <a:ea typeface="+mn-ea"/>
                          <a:cs typeface="+mn-cs"/>
                        </a:rPr>
                        <a:t> use </a:t>
                      </a:r>
                      <a:r>
                        <a:rPr lang="en-US" sz="3600" dirty="0">
                          <a:solidFill>
                            <a:srgbClr val="FDA800"/>
                          </a:solidFill>
                          <a:effectLst/>
                          <a:latin typeface="Roboto"/>
                          <a:ea typeface="+mn-ea"/>
                          <a:cs typeface="+mn-cs"/>
                        </a:rPr>
                        <a:t>safe chemicals </a:t>
                      </a:r>
                      <a:r>
                        <a:rPr lang="en-US" sz="3600" dirty="0">
                          <a:solidFill>
                            <a:srgbClr val="2431DB"/>
                          </a:solidFill>
                          <a:effectLst/>
                          <a:latin typeface="Roboto"/>
                          <a:ea typeface="+mn-ea"/>
                          <a:cs typeface="+mn-cs"/>
                        </a:rPr>
                        <a:t>and </a:t>
                      </a:r>
                      <a:r>
                        <a:rPr lang="en-US" sz="3600" dirty="0">
                          <a:solidFill>
                            <a:srgbClr val="FDA800"/>
                          </a:solidFill>
                          <a:effectLst/>
                          <a:latin typeface="Roboto"/>
                          <a:ea typeface="+mn-ea"/>
                          <a:cs typeface="+mn-cs"/>
                        </a:rPr>
                        <a:t>non-toxic dyes </a:t>
                      </a:r>
                      <a:r>
                        <a:rPr lang="en-US" sz="3600" dirty="0">
                          <a:solidFill>
                            <a:srgbClr val="2431DB"/>
                          </a:solidFill>
                          <a:effectLst/>
                          <a:latin typeface="Roboto"/>
                          <a:ea typeface="+mn-ea"/>
                          <a:cs typeface="+mn-cs"/>
                        </a:rPr>
                        <a:t>to ensure the recyclability of materials and reduces harmful impacts on the environment.</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330219"/>
                  </a:ext>
                </a:extLst>
              </a:tr>
            </a:tbl>
          </a:graphicData>
        </a:graphic>
      </p:graphicFrame>
    </p:spTree>
    <p:extLst>
      <p:ext uri="{BB962C8B-B14F-4D97-AF65-F5344CB8AC3E}">
        <p14:creationId xmlns:p14="http://schemas.microsoft.com/office/powerpoint/2010/main" val="720569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1663111373"/>
              </p:ext>
            </p:extLst>
          </p:nvPr>
        </p:nvGraphicFramePr>
        <p:xfrm>
          <a:off x="1212850" y="2911475"/>
          <a:ext cx="17678400" cy="5451970"/>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1123810">
                <a:tc rowSpan="3">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marL="0" indent="0" algn="ctr">
                        <a:buNone/>
                      </a:pPr>
                      <a:r>
                        <a:rPr lang="en-US" sz="3600" b="1" baseline="0" dirty="0">
                          <a:solidFill>
                            <a:srgbClr val="FDA800"/>
                          </a:solidFill>
                          <a:latin typeface="Roboto"/>
                        </a:rPr>
                        <a:t>3. Closed-Loop Systems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To extend a products life,</a:t>
                      </a:r>
                      <a:r>
                        <a:rPr lang="en-US" sz="3600" b="0" baseline="0" dirty="0">
                          <a:solidFill>
                            <a:srgbClr val="2431DB"/>
                          </a:solidFill>
                          <a:effectLst/>
                          <a:latin typeface="Roboto"/>
                          <a:ea typeface="+mn-ea"/>
                          <a:cs typeface="+mn-cs"/>
                        </a:rPr>
                        <a:t> brands should </a:t>
                      </a:r>
                      <a:r>
                        <a:rPr lang="en-US" sz="3600" b="0" dirty="0">
                          <a:solidFill>
                            <a:srgbClr val="2431DB"/>
                          </a:solidFill>
                          <a:effectLst/>
                          <a:latin typeface="Roboto"/>
                          <a:ea typeface="+mn-ea"/>
                          <a:cs typeface="+mn-cs"/>
                        </a:rPr>
                        <a:t>include</a:t>
                      </a:r>
                      <a:r>
                        <a:rPr lang="en-US" sz="3600" b="0" baseline="0" dirty="0">
                          <a:solidFill>
                            <a:srgbClr val="2431DB"/>
                          </a:solidFill>
                          <a:effectLst/>
                          <a:latin typeface="Roboto"/>
                          <a:ea typeface="+mn-ea"/>
                          <a:cs typeface="+mn-cs"/>
                        </a:rPr>
                        <a:t> s</a:t>
                      </a:r>
                      <a:r>
                        <a:rPr lang="en-US" sz="3600" b="0" dirty="0">
                          <a:solidFill>
                            <a:srgbClr val="2431DB"/>
                          </a:solidFill>
                          <a:effectLst/>
                          <a:latin typeface="Roboto"/>
                          <a:ea typeface="+mn-ea"/>
                          <a:cs typeface="+mn-cs"/>
                        </a:rPr>
                        <a:t>trategies like </a:t>
                      </a:r>
                      <a:r>
                        <a:rPr lang="en-US" sz="3600" b="0" dirty="0">
                          <a:solidFill>
                            <a:srgbClr val="FDA800"/>
                          </a:solidFill>
                          <a:effectLst/>
                          <a:latin typeface="Roboto"/>
                          <a:ea typeface="+mn-ea"/>
                          <a:cs typeface="+mn-cs"/>
                        </a:rPr>
                        <a:t>repairing, reselling, refurbishing</a:t>
                      </a:r>
                      <a:r>
                        <a:rPr lang="en-US" sz="3600" b="0" dirty="0">
                          <a:solidFill>
                            <a:srgbClr val="2431DB"/>
                          </a:solidFill>
                          <a:effectLst/>
                          <a:latin typeface="Roboto"/>
                          <a:ea typeface="+mn-ea"/>
                          <a:cs typeface="+mn-cs"/>
                        </a:rPr>
                        <a:t>, and </a:t>
                      </a:r>
                      <a:r>
                        <a:rPr lang="en-US" sz="3600" b="0" dirty="0">
                          <a:solidFill>
                            <a:srgbClr val="FDA800"/>
                          </a:solidFill>
                          <a:effectLst/>
                          <a:latin typeface="Roboto"/>
                          <a:ea typeface="+mn-ea"/>
                          <a:cs typeface="+mn-cs"/>
                        </a:rPr>
                        <a:t>upcycling.</a:t>
                      </a:r>
                      <a:r>
                        <a:rPr lang="en-US" sz="3600" b="0" dirty="0">
                          <a:solidFill>
                            <a:srgbClr val="2431DB"/>
                          </a:solidFill>
                          <a:effectLst/>
                          <a:latin typeface="Roboto"/>
                          <a:ea typeface="+mn-ea"/>
                          <a:cs typeface="+mn-cs"/>
                        </a:rPr>
                        <a:t> Brands can offer repair services or second-hand sales to extend the life of garments.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2431DB"/>
                          </a:solidFill>
                          <a:effectLst/>
                          <a:latin typeface="Roboto"/>
                          <a:ea typeface="+mn-ea"/>
                          <a:cs typeface="+mn-cs"/>
                        </a:rPr>
                        <a:t>At the end of a garment's life, materials should be </a:t>
                      </a:r>
                      <a:r>
                        <a:rPr lang="en-US" sz="3600" dirty="0">
                          <a:solidFill>
                            <a:srgbClr val="FDA800"/>
                          </a:solidFill>
                          <a:effectLst/>
                          <a:latin typeface="Roboto"/>
                          <a:ea typeface="+mn-ea"/>
                          <a:cs typeface="+mn-cs"/>
                        </a:rPr>
                        <a:t>easily recyclable into new textiles,</a:t>
                      </a:r>
                      <a:r>
                        <a:rPr lang="en-US" sz="3600" dirty="0">
                          <a:solidFill>
                            <a:srgbClr val="2431DB"/>
                          </a:solidFill>
                          <a:effectLst/>
                          <a:latin typeface="Roboto"/>
                          <a:ea typeface="+mn-ea"/>
                          <a:cs typeface="+mn-cs"/>
                        </a:rPr>
                        <a:t> avoiding waste and reducing the need for new raw materials.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2431DB"/>
                          </a:solidFill>
                          <a:effectLst/>
                          <a:latin typeface="Roboto"/>
                          <a:ea typeface="+mn-ea"/>
                          <a:cs typeface="+mn-cs"/>
                        </a:rPr>
                        <a:t>When recycling is not feasible, biodegradable materials can decompose naturally, reducing landfill waste.</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330219"/>
                  </a:ext>
                </a:extLst>
              </a:tr>
            </a:tbl>
          </a:graphicData>
        </a:graphic>
      </p:graphicFrame>
    </p:spTree>
    <p:extLst>
      <p:ext uri="{BB962C8B-B14F-4D97-AF65-F5344CB8AC3E}">
        <p14:creationId xmlns:p14="http://schemas.microsoft.com/office/powerpoint/2010/main" val="2390009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896142371"/>
              </p:ext>
            </p:extLst>
          </p:nvPr>
        </p:nvGraphicFramePr>
        <p:xfrm>
          <a:off x="1212850" y="2911475"/>
          <a:ext cx="17678400" cy="5212080"/>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1123810">
                <a:tc rowSpan="3">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marL="0" indent="0" algn="ctr">
                        <a:buNone/>
                      </a:pPr>
                      <a:r>
                        <a:rPr lang="en-US" sz="3600" b="1" baseline="0" dirty="0">
                          <a:solidFill>
                            <a:srgbClr val="FDA800"/>
                          </a:solidFill>
                          <a:latin typeface="Roboto"/>
                        </a:rPr>
                        <a:t>4. Business Model Innovation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Instead of owning clothes, consumers can </a:t>
                      </a:r>
                      <a:r>
                        <a:rPr lang="en-US" sz="3600" b="0" dirty="0">
                          <a:solidFill>
                            <a:srgbClr val="FDA800"/>
                          </a:solidFill>
                          <a:effectLst/>
                          <a:latin typeface="Roboto"/>
                          <a:ea typeface="+mn-ea"/>
                          <a:cs typeface="+mn-cs"/>
                        </a:rPr>
                        <a:t>lease or rent garments</a:t>
                      </a:r>
                      <a:r>
                        <a:rPr lang="en-US" sz="3600" b="0" dirty="0">
                          <a:solidFill>
                            <a:srgbClr val="2431DB"/>
                          </a:solidFill>
                          <a:effectLst/>
                          <a:latin typeface="Roboto"/>
                          <a:ea typeface="+mn-ea"/>
                          <a:cs typeface="+mn-cs"/>
                        </a:rPr>
                        <a:t>, ensuring that products are used by multiple people and maximizing their utility.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FDA800"/>
                          </a:solidFill>
                          <a:effectLst/>
                          <a:latin typeface="Roboto"/>
                          <a:ea typeface="+mn-ea"/>
                          <a:cs typeface="+mn-cs"/>
                        </a:rPr>
                        <a:t>Take-Back Programs</a:t>
                      </a:r>
                      <a:r>
                        <a:rPr lang="en-US" sz="3600" b="0" baseline="0" dirty="0">
                          <a:solidFill>
                            <a:srgbClr val="FDA800"/>
                          </a:solidFill>
                          <a:effectLst/>
                          <a:latin typeface="Roboto"/>
                          <a:ea typeface="+mn-ea"/>
                          <a:cs typeface="+mn-cs"/>
                        </a:rPr>
                        <a:t> </a:t>
                      </a:r>
                      <a:r>
                        <a:rPr lang="en-US" sz="3600" b="0" baseline="0" dirty="0">
                          <a:solidFill>
                            <a:srgbClr val="2431DB"/>
                          </a:solidFill>
                          <a:effectLst/>
                          <a:latin typeface="Roboto"/>
                          <a:ea typeface="+mn-ea"/>
                          <a:cs typeface="+mn-cs"/>
                        </a:rPr>
                        <a:t>may be introduce, were b</a:t>
                      </a:r>
                      <a:r>
                        <a:rPr lang="en-US" sz="3600" dirty="0">
                          <a:solidFill>
                            <a:srgbClr val="2431DB"/>
                          </a:solidFill>
                          <a:effectLst/>
                          <a:latin typeface="Roboto"/>
                          <a:ea typeface="+mn-ea"/>
                          <a:cs typeface="+mn-cs"/>
                        </a:rPr>
                        <a:t>rands incentivize customers to return used clothing for recycling or repurposing, often offering discounts or rewards.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FDA800"/>
                          </a:solidFill>
                          <a:effectLst/>
                          <a:latin typeface="Roboto"/>
                          <a:ea typeface="+mn-ea"/>
                          <a:cs typeface="+mn-cs"/>
                        </a:rPr>
                        <a:t>Subscription-based models </a:t>
                      </a:r>
                      <a:r>
                        <a:rPr lang="en-US" sz="3600" dirty="0">
                          <a:solidFill>
                            <a:srgbClr val="2431DB"/>
                          </a:solidFill>
                          <a:effectLst/>
                          <a:latin typeface="Roboto"/>
                          <a:ea typeface="+mn-ea"/>
                          <a:cs typeface="+mn-cs"/>
                        </a:rPr>
                        <a:t>will allow </a:t>
                      </a:r>
                      <a:r>
                        <a:rPr lang="en-US" sz="3600" i="0" dirty="0">
                          <a:solidFill>
                            <a:srgbClr val="2431DB"/>
                          </a:solidFill>
                          <a:effectLst/>
                          <a:latin typeface="Roboto"/>
                          <a:ea typeface="+mn-ea"/>
                          <a:cs typeface="+mn-cs"/>
                        </a:rPr>
                        <a:t>consumers to rent or exchange clothes </a:t>
                      </a:r>
                      <a:r>
                        <a:rPr lang="en-US" sz="3600" dirty="0">
                          <a:solidFill>
                            <a:srgbClr val="2431DB"/>
                          </a:solidFill>
                          <a:effectLst/>
                          <a:latin typeface="Roboto"/>
                          <a:ea typeface="+mn-ea"/>
                          <a:cs typeface="+mn-cs"/>
                        </a:rPr>
                        <a:t>on a regular basis, reducing consumption while still keeping wardrobes fresh.</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330219"/>
                  </a:ext>
                </a:extLst>
              </a:tr>
            </a:tbl>
          </a:graphicData>
        </a:graphic>
      </p:graphicFrame>
    </p:spTree>
    <p:extLst>
      <p:ext uri="{BB962C8B-B14F-4D97-AF65-F5344CB8AC3E}">
        <p14:creationId xmlns:p14="http://schemas.microsoft.com/office/powerpoint/2010/main" val="26017703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98327939"/>
              </p:ext>
            </p:extLst>
          </p:nvPr>
        </p:nvGraphicFramePr>
        <p:xfrm>
          <a:off x="1212850" y="2911475"/>
          <a:ext cx="17678400" cy="4354690"/>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1123810">
                <a:tc rowSpan="3">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marL="0" indent="0" algn="ctr">
                        <a:buNone/>
                      </a:pPr>
                      <a:r>
                        <a:rPr lang="en-US" sz="3600" b="1" baseline="0" dirty="0">
                          <a:solidFill>
                            <a:srgbClr val="FDA800"/>
                          </a:solidFill>
                          <a:latin typeface="Roboto"/>
                        </a:rPr>
                        <a:t>5. The Efficient Use of Resources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Efficient production processes </a:t>
                      </a:r>
                      <a:r>
                        <a:rPr lang="en-US" sz="3600" b="0" dirty="0">
                          <a:solidFill>
                            <a:srgbClr val="FDA800"/>
                          </a:solidFill>
                          <a:effectLst/>
                          <a:latin typeface="Roboto"/>
                          <a:ea typeface="+mn-ea"/>
                          <a:cs typeface="+mn-cs"/>
                        </a:rPr>
                        <a:t>reduce fabric waste </a:t>
                      </a:r>
                      <a:r>
                        <a:rPr lang="en-US" sz="3600" b="0" dirty="0">
                          <a:solidFill>
                            <a:srgbClr val="2431DB"/>
                          </a:solidFill>
                          <a:effectLst/>
                          <a:latin typeface="Roboto"/>
                          <a:ea typeface="+mn-ea"/>
                          <a:cs typeface="+mn-cs"/>
                        </a:rPr>
                        <a:t>in manufacturing. </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FDA800"/>
                          </a:solidFill>
                          <a:effectLst/>
                          <a:latin typeface="Roboto"/>
                          <a:ea typeface="+mn-ea"/>
                          <a:cs typeface="+mn-cs"/>
                        </a:rPr>
                        <a:t>Reducing water </a:t>
                      </a:r>
                      <a:r>
                        <a:rPr lang="en-US" sz="3600" dirty="0">
                          <a:solidFill>
                            <a:srgbClr val="2431DB"/>
                          </a:solidFill>
                          <a:effectLst/>
                          <a:latin typeface="Roboto"/>
                          <a:ea typeface="+mn-ea"/>
                          <a:cs typeface="+mn-cs"/>
                        </a:rPr>
                        <a:t>and </a:t>
                      </a:r>
                      <a:r>
                        <a:rPr lang="en-US" sz="3600" dirty="0">
                          <a:solidFill>
                            <a:srgbClr val="FDA800"/>
                          </a:solidFill>
                          <a:effectLst/>
                          <a:latin typeface="Roboto"/>
                          <a:ea typeface="+mn-ea"/>
                          <a:cs typeface="+mn-cs"/>
                        </a:rPr>
                        <a:t>energy usage</a:t>
                      </a:r>
                      <a:r>
                        <a:rPr lang="en-US" sz="3600" dirty="0">
                          <a:solidFill>
                            <a:srgbClr val="2431DB"/>
                          </a:solidFill>
                          <a:effectLst/>
                          <a:latin typeface="Roboto"/>
                          <a:ea typeface="+mn-ea"/>
                          <a:cs typeface="+mn-cs"/>
                        </a:rPr>
                        <a:t>, both in manufacturing and across the supply chain, minimizes the environmental footprint.</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r h="1428610">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dirty="0">
                          <a:solidFill>
                            <a:srgbClr val="2431DB"/>
                          </a:solidFill>
                          <a:effectLst/>
                          <a:latin typeface="Roboto"/>
                          <a:ea typeface="+mn-ea"/>
                          <a:cs typeface="+mn-cs"/>
                        </a:rPr>
                        <a:t>Producing garments based on actual demand instead of overproducing, helps to prevent surplus stock and waste.</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330219"/>
                  </a:ext>
                </a:extLst>
              </a:tr>
            </a:tbl>
          </a:graphicData>
        </a:graphic>
      </p:graphicFrame>
    </p:spTree>
    <p:extLst>
      <p:ext uri="{BB962C8B-B14F-4D97-AF65-F5344CB8AC3E}">
        <p14:creationId xmlns:p14="http://schemas.microsoft.com/office/powerpoint/2010/main" val="1836774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4280698912"/>
              </p:ext>
            </p:extLst>
          </p:nvPr>
        </p:nvGraphicFramePr>
        <p:xfrm>
          <a:off x="1212850" y="2911475"/>
          <a:ext cx="17678400" cy="4692213"/>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2286000">
                <a:tc rowSpan="2">
                  <a:txBody>
                    <a:bodyPr/>
                    <a:lstStyle/>
                    <a:p>
                      <a:endParaRPr lang="en-US" sz="3600" b="0" dirty="0">
                        <a:solidFill>
                          <a:srgbClr val="FDA800"/>
                        </a:solidFill>
                        <a:latin typeface="Roboto"/>
                      </a:endParaRPr>
                    </a:p>
                    <a:p>
                      <a:endParaRPr lang="en-US" sz="3600" b="0" dirty="0">
                        <a:solidFill>
                          <a:srgbClr val="FDA800"/>
                        </a:solidFill>
                        <a:latin typeface="Roboto"/>
                      </a:endParaRPr>
                    </a:p>
                    <a:p>
                      <a:pPr marL="0" indent="0" algn="ctr">
                        <a:buNone/>
                      </a:pPr>
                      <a:r>
                        <a:rPr lang="en-US" sz="3600" b="1" baseline="0" dirty="0">
                          <a:solidFill>
                            <a:srgbClr val="FDA800"/>
                          </a:solidFill>
                          <a:latin typeface="Roboto"/>
                        </a:rPr>
                        <a:t>6. Consumer Education &amp; Engagement</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Brands can </a:t>
                      </a:r>
                      <a:r>
                        <a:rPr lang="en-US" sz="3600" b="0" dirty="0">
                          <a:solidFill>
                            <a:srgbClr val="FDA800"/>
                          </a:solidFill>
                          <a:effectLst/>
                          <a:latin typeface="Roboto"/>
                          <a:ea typeface="+mn-ea"/>
                          <a:cs typeface="+mn-cs"/>
                        </a:rPr>
                        <a:t>promote sustainable behavior</a:t>
                      </a:r>
                      <a:r>
                        <a:rPr lang="en-US" sz="3600" b="0" baseline="0" dirty="0">
                          <a:solidFill>
                            <a:srgbClr val="FDA800"/>
                          </a:solidFill>
                          <a:effectLst/>
                          <a:latin typeface="Roboto"/>
                          <a:ea typeface="+mn-ea"/>
                          <a:cs typeface="+mn-cs"/>
                        </a:rPr>
                        <a:t> </a:t>
                      </a:r>
                      <a:r>
                        <a:rPr lang="en-US" sz="3600" b="0" baseline="0" dirty="0">
                          <a:solidFill>
                            <a:srgbClr val="2431DB"/>
                          </a:solidFill>
                          <a:effectLst/>
                          <a:latin typeface="Roboto"/>
                          <a:ea typeface="+mn-ea"/>
                          <a:cs typeface="+mn-cs"/>
                        </a:rPr>
                        <a:t>by </a:t>
                      </a:r>
                      <a:r>
                        <a:rPr lang="en-US" sz="3600" b="0" dirty="0">
                          <a:solidFill>
                            <a:srgbClr val="2431DB"/>
                          </a:solidFill>
                          <a:effectLst/>
                          <a:latin typeface="Roboto"/>
                          <a:ea typeface="+mn-ea"/>
                          <a:cs typeface="+mn-cs"/>
                        </a:rPr>
                        <a:t>encouraging consumers to care for their garments properly and to recycle or donate old clothes.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2406213">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Brands</a:t>
                      </a:r>
                      <a:r>
                        <a:rPr lang="en-US" sz="3600" b="0" baseline="0" dirty="0">
                          <a:solidFill>
                            <a:srgbClr val="2431DB"/>
                          </a:solidFill>
                          <a:effectLst/>
                          <a:latin typeface="Roboto"/>
                          <a:ea typeface="+mn-ea"/>
                          <a:cs typeface="+mn-cs"/>
                        </a:rPr>
                        <a:t> must be </a:t>
                      </a:r>
                      <a:r>
                        <a:rPr lang="en-US" sz="3600" b="0" baseline="0" dirty="0">
                          <a:solidFill>
                            <a:srgbClr val="FDA800"/>
                          </a:solidFill>
                          <a:effectLst/>
                          <a:latin typeface="Roboto"/>
                          <a:ea typeface="+mn-ea"/>
                          <a:cs typeface="+mn-cs"/>
                        </a:rPr>
                        <a:t>t</a:t>
                      </a:r>
                      <a:r>
                        <a:rPr lang="en-US" sz="3600" b="0" dirty="0">
                          <a:solidFill>
                            <a:srgbClr val="FDA800"/>
                          </a:solidFill>
                          <a:effectLst/>
                          <a:latin typeface="Roboto"/>
                          <a:ea typeface="+mn-ea"/>
                          <a:cs typeface="+mn-cs"/>
                        </a:rPr>
                        <a:t>ransparent </a:t>
                      </a:r>
                      <a:r>
                        <a:rPr lang="en-US" sz="3600" b="0" dirty="0">
                          <a:solidFill>
                            <a:srgbClr val="2431DB"/>
                          </a:solidFill>
                          <a:effectLst/>
                          <a:latin typeface="Roboto"/>
                          <a:ea typeface="+mn-ea"/>
                          <a:cs typeface="+mn-cs"/>
                        </a:rPr>
                        <a:t>by providing c</a:t>
                      </a:r>
                      <a:r>
                        <a:rPr lang="en-US" sz="3600" dirty="0">
                          <a:solidFill>
                            <a:srgbClr val="2431DB"/>
                          </a:solidFill>
                          <a:effectLst/>
                          <a:latin typeface="Roboto"/>
                          <a:ea typeface="+mn-ea"/>
                          <a:cs typeface="+mn-cs"/>
                        </a:rPr>
                        <a:t>lear communication about materials, processes, and sustainability efforts in order to help consumers make informed, ethical choices.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bl>
          </a:graphicData>
        </a:graphic>
      </p:graphicFrame>
    </p:spTree>
    <p:extLst>
      <p:ext uri="{BB962C8B-B14F-4D97-AF65-F5344CB8AC3E}">
        <p14:creationId xmlns:p14="http://schemas.microsoft.com/office/powerpoint/2010/main" val="3700272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279704056"/>
              </p:ext>
            </p:extLst>
          </p:nvPr>
        </p:nvGraphicFramePr>
        <p:xfrm>
          <a:off x="1212850" y="2911475"/>
          <a:ext cx="17678400" cy="4692213"/>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2286000">
                <a:tc rowSpan="2">
                  <a:txBody>
                    <a:bodyPr/>
                    <a:lstStyle/>
                    <a:p>
                      <a:endParaRPr lang="en-US" sz="3600" b="0" dirty="0">
                        <a:solidFill>
                          <a:srgbClr val="FDA800"/>
                        </a:solidFill>
                        <a:latin typeface="Roboto"/>
                      </a:endParaRPr>
                    </a:p>
                    <a:p>
                      <a:endParaRPr lang="en-US" sz="3600" b="0" dirty="0">
                        <a:solidFill>
                          <a:srgbClr val="FDA800"/>
                        </a:solidFill>
                        <a:latin typeface="Roboto"/>
                      </a:endParaRPr>
                    </a:p>
                    <a:p>
                      <a:pPr algn="ctr"/>
                      <a:r>
                        <a:rPr lang="en-US" sz="3600" b="1" dirty="0">
                          <a:solidFill>
                            <a:srgbClr val="FDA800"/>
                          </a:solidFill>
                          <a:latin typeface="Roboto"/>
                        </a:rPr>
                        <a:t>7. Collaboration Across the Supply Chain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FDA800"/>
                          </a:solidFill>
                          <a:effectLst/>
                          <a:latin typeface="Roboto"/>
                          <a:ea typeface="+mn-ea"/>
                          <a:cs typeface="+mn-cs"/>
                        </a:rPr>
                        <a:t>Collaboration</a:t>
                      </a:r>
                      <a:r>
                        <a:rPr lang="en-US" sz="3600" b="0" dirty="0">
                          <a:solidFill>
                            <a:srgbClr val="2431DB"/>
                          </a:solidFill>
                          <a:effectLst/>
                          <a:latin typeface="Roboto"/>
                          <a:ea typeface="+mn-ea"/>
                          <a:cs typeface="+mn-cs"/>
                        </a:rPr>
                        <a:t> among brands, manufacturers, recyclers, and innovators is essential to build systems for recycling, upcycling, and resource recovery.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2406213">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It must be seen as a shared responsibility</a:t>
                      </a:r>
                      <a:r>
                        <a:rPr lang="en-US" sz="3600" b="0" baseline="0" dirty="0">
                          <a:solidFill>
                            <a:srgbClr val="2431DB"/>
                          </a:solidFill>
                          <a:effectLst/>
                          <a:latin typeface="Roboto"/>
                          <a:ea typeface="+mn-ea"/>
                          <a:cs typeface="+mn-cs"/>
                        </a:rPr>
                        <a:t> f</a:t>
                      </a:r>
                      <a:r>
                        <a:rPr lang="en-US" sz="3600" b="0" dirty="0">
                          <a:solidFill>
                            <a:srgbClr val="2431DB"/>
                          </a:solidFill>
                          <a:effectLst/>
                          <a:latin typeface="Roboto"/>
                          <a:ea typeface="+mn-ea"/>
                          <a:cs typeface="+mn-cs"/>
                        </a:rPr>
                        <a:t>rom designers to consumers, all players in the supply chain must contribute to the goal of </a:t>
                      </a:r>
                      <a:r>
                        <a:rPr lang="en-US" sz="3600" b="0" dirty="0">
                          <a:solidFill>
                            <a:srgbClr val="FDA800"/>
                          </a:solidFill>
                          <a:effectLst/>
                          <a:latin typeface="Roboto"/>
                          <a:ea typeface="+mn-ea"/>
                          <a:cs typeface="+mn-cs"/>
                        </a:rPr>
                        <a:t>minimizing waste and maximizing value.</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bl>
          </a:graphicData>
        </a:graphic>
      </p:graphicFrame>
    </p:spTree>
    <p:extLst>
      <p:ext uri="{BB962C8B-B14F-4D97-AF65-F5344CB8AC3E}">
        <p14:creationId xmlns:p14="http://schemas.microsoft.com/office/powerpoint/2010/main" val="303871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1862762282"/>
              </p:ext>
            </p:extLst>
          </p:nvPr>
        </p:nvGraphicFramePr>
        <p:xfrm>
          <a:off x="1365250" y="2911475"/>
          <a:ext cx="17678400" cy="4692213"/>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2286000">
                <a:tc rowSpan="2">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algn="ctr"/>
                      <a:r>
                        <a:rPr lang="en-US" sz="3600" b="1" dirty="0">
                          <a:solidFill>
                            <a:srgbClr val="FDA800"/>
                          </a:solidFill>
                          <a:latin typeface="Roboto"/>
                        </a:rPr>
                        <a:t>8.</a:t>
                      </a:r>
                      <a:r>
                        <a:rPr lang="en-US" sz="3600" b="1" baseline="0" dirty="0">
                          <a:solidFill>
                            <a:srgbClr val="FDA800"/>
                          </a:solidFill>
                          <a:latin typeface="Roboto"/>
                        </a:rPr>
                        <a:t> Regenerative Practices</a:t>
                      </a:r>
                      <a:endParaRPr lang="en-US" sz="3600" b="1" dirty="0">
                        <a:solidFill>
                          <a:srgbClr val="FDA800"/>
                        </a:solidFill>
                        <a:latin typeface="Roboto"/>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For natural fibers like cotton or wool, adopting </a:t>
                      </a:r>
                      <a:r>
                        <a:rPr lang="en-US" sz="3600" b="0" dirty="0">
                          <a:solidFill>
                            <a:srgbClr val="FDA800"/>
                          </a:solidFill>
                          <a:effectLst/>
                          <a:latin typeface="Roboto"/>
                          <a:ea typeface="+mn-ea"/>
                          <a:cs typeface="+mn-cs"/>
                        </a:rPr>
                        <a:t>regenerative farming </a:t>
                      </a:r>
                      <a:r>
                        <a:rPr lang="en-US" sz="3600" b="0" dirty="0">
                          <a:solidFill>
                            <a:srgbClr val="2431DB"/>
                          </a:solidFill>
                          <a:effectLst/>
                          <a:latin typeface="Roboto"/>
                          <a:ea typeface="+mn-ea"/>
                          <a:cs typeface="+mn-cs"/>
                        </a:rPr>
                        <a:t>practices improves soil health, sequesters carbon, and enhances biodiversity.</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600" b="0" dirty="0">
                        <a:solidFill>
                          <a:srgbClr val="2431DB"/>
                        </a:solidFill>
                        <a:effectLst/>
                        <a:latin typeface="Roboto"/>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2406213">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A </a:t>
                      </a:r>
                      <a:r>
                        <a:rPr lang="en-US" sz="3600" b="0" dirty="0">
                          <a:solidFill>
                            <a:srgbClr val="FDA800"/>
                          </a:solidFill>
                          <a:effectLst/>
                          <a:latin typeface="Roboto"/>
                          <a:ea typeface="+mn-ea"/>
                          <a:cs typeface="+mn-cs"/>
                        </a:rPr>
                        <a:t>regenerating ecosystems</a:t>
                      </a:r>
                      <a:r>
                        <a:rPr lang="en-US" sz="3600" b="0" dirty="0">
                          <a:solidFill>
                            <a:srgbClr val="2431DB"/>
                          </a:solidFill>
                          <a:effectLst/>
                          <a:latin typeface="Roboto"/>
                          <a:ea typeface="+mn-ea"/>
                          <a:cs typeface="+mn-cs"/>
                        </a:rPr>
                        <a:t>, ensures that production processes restore, rather than degrade the environment.</a:t>
                      </a:r>
                      <a:r>
                        <a:rPr lang="en-US" sz="3600" b="0" baseline="0" dirty="0">
                          <a:solidFill>
                            <a:srgbClr val="2431DB"/>
                          </a:solidFill>
                          <a:effectLst/>
                          <a:latin typeface="Roboto"/>
                          <a:ea typeface="+mn-ea"/>
                          <a:cs typeface="+mn-cs"/>
                        </a:rPr>
                        <a:t> This can be seen as the</a:t>
                      </a:r>
                      <a:r>
                        <a:rPr lang="en-US" sz="3600" b="0" dirty="0">
                          <a:solidFill>
                            <a:srgbClr val="2431DB"/>
                          </a:solidFill>
                          <a:effectLst/>
                          <a:latin typeface="Roboto"/>
                          <a:ea typeface="+mn-ea"/>
                          <a:cs typeface="+mn-cs"/>
                        </a:rPr>
                        <a:t> key to long-term sustainability.</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bl>
          </a:graphicData>
        </a:graphic>
      </p:graphicFrame>
    </p:spTree>
    <p:extLst>
      <p:ext uri="{BB962C8B-B14F-4D97-AF65-F5344CB8AC3E}">
        <p14:creationId xmlns:p14="http://schemas.microsoft.com/office/powerpoint/2010/main" val="4169528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2368390843"/>
              </p:ext>
            </p:extLst>
          </p:nvPr>
        </p:nvGraphicFramePr>
        <p:xfrm>
          <a:off x="1365250" y="2911475"/>
          <a:ext cx="17678400" cy="4692213"/>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2286000">
                <a:tc rowSpan="2">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algn="ctr"/>
                      <a:r>
                        <a:rPr lang="en-US" sz="3600" b="1" dirty="0">
                          <a:solidFill>
                            <a:srgbClr val="FDA800"/>
                          </a:solidFill>
                          <a:latin typeface="Roboto"/>
                        </a:rPr>
                        <a:t>9.</a:t>
                      </a:r>
                      <a:r>
                        <a:rPr lang="en-US" sz="3600" b="1" baseline="0" dirty="0">
                          <a:solidFill>
                            <a:srgbClr val="FDA800"/>
                          </a:solidFill>
                          <a:latin typeface="Roboto"/>
                        </a:rPr>
                        <a:t> Data &amp; Digital Tools</a:t>
                      </a:r>
                      <a:endParaRPr lang="en-US" sz="3600" b="1" dirty="0">
                        <a:solidFill>
                          <a:srgbClr val="FDA800"/>
                        </a:solidFill>
                        <a:latin typeface="Roboto"/>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FDA800"/>
                          </a:solidFill>
                          <a:effectLst/>
                          <a:latin typeface="Roboto"/>
                          <a:ea typeface="+mn-ea"/>
                          <a:cs typeface="+mn-cs"/>
                        </a:rPr>
                        <a:t>Digital tools </a:t>
                      </a:r>
                      <a:r>
                        <a:rPr lang="en-US" sz="3600" b="0" dirty="0">
                          <a:solidFill>
                            <a:srgbClr val="2431DB"/>
                          </a:solidFill>
                          <a:effectLst/>
                          <a:latin typeface="Roboto"/>
                          <a:ea typeface="+mn-ea"/>
                          <a:cs typeface="+mn-cs"/>
                        </a:rPr>
                        <a:t>help track a product's lifecycle, verifying material sources, and </a:t>
                      </a:r>
                      <a:r>
                        <a:rPr lang="en-US" sz="3600" b="0" dirty="0">
                          <a:solidFill>
                            <a:srgbClr val="FDA800"/>
                          </a:solidFill>
                          <a:effectLst/>
                          <a:latin typeface="Roboto"/>
                          <a:ea typeface="+mn-ea"/>
                          <a:cs typeface="+mn-cs"/>
                        </a:rPr>
                        <a:t>ensuring transparency </a:t>
                      </a:r>
                      <a:r>
                        <a:rPr lang="en-US" sz="3600" b="0" dirty="0">
                          <a:solidFill>
                            <a:srgbClr val="2431DB"/>
                          </a:solidFill>
                          <a:effectLst/>
                          <a:latin typeface="Roboto"/>
                          <a:ea typeface="+mn-ea"/>
                          <a:cs typeface="+mn-cs"/>
                        </a:rPr>
                        <a:t>in recycling and waste management.</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600" b="0" dirty="0">
                        <a:solidFill>
                          <a:srgbClr val="2431DB"/>
                        </a:solidFill>
                        <a:effectLst/>
                        <a:latin typeface="Roboto"/>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2406213">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FDA800"/>
                          </a:solidFill>
                          <a:effectLst/>
                          <a:latin typeface="Roboto"/>
                          <a:ea typeface="+mn-ea"/>
                          <a:cs typeface="+mn-cs"/>
                        </a:rPr>
                        <a:t>Data driven design </a:t>
                      </a:r>
                      <a:r>
                        <a:rPr lang="en-US" sz="3600" b="0" dirty="0">
                          <a:solidFill>
                            <a:srgbClr val="2431DB"/>
                          </a:solidFill>
                          <a:effectLst/>
                          <a:latin typeface="Roboto"/>
                          <a:ea typeface="+mn-ea"/>
                          <a:cs typeface="+mn-cs"/>
                        </a:rPr>
                        <a:t>and </a:t>
                      </a:r>
                      <a:r>
                        <a:rPr lang="en-US" sz="3600" b="0" dirty="0">
                          <a:solidFill>
                            <a:srgbClr val="FDA800"/>
                          </a:solidFill>
                          <a:effectLst/>
                          <a:latin typeface="Roboto"/>
                          <a:ea typeface="+mn-ea"/>
                          <a:cs typeface="+mn-cs"/>
                        </a:rPr>
                        <a:t>AI</a:t>
                      </a:r>
                      <a:r>
                        <a:rPr lang="en-US" sz="3600" b="0" dirty="0">
                          <a:solidFill>
                            <a:srgbClr val="2431DB"/>
                          </a:solidFill>
                          <a:effectLst/>
                          <a:latin typeface="Roboto"/>
                          <a:ea typeface="+mn-ea"/>
                          <a:cs typeface="+mn-cs"/>
                        </a:rPr>
                        <a:t> can help in </a:t>
                      </a:r>
                      <a:r>
                        <a:rPr lang="en-US" sz="3600" b="0" dirty="0">
                          <a:solidFill>
                            <a:srgbClr val="FDA800"/>
                          </a:solidFill>
                          <a:effectLst/>
                          <a:latin typeface="Roboto"/>
                          <a:ea typeface="+mn-ea"/>
                          <a:cs typeface="+mn-cs"/>
                        </a:rPr>
                        <a:t>predicting demand </a:t>
                      </a:r>
                      <a:r>
                        <a:rPr lang="en-US" sz="3600" b="0" dirty="0">
                          <a:solidFill>
                            <a:srgbClr val="2431DB"/>
                          </a:solidFill>
                          <a:effectLst/>
                          <a:latin typeface="Roboto"/>
                          <a:ea typeface="+mn-ea"/>
                          <a:cs typeface="+mn-cs"/>
                        </a:rPr>
                        <a:t>forecasting, and automation in production can optimize material use and </a:t>
                      </a:r>
                      <a:r>
                        <a:rPr lang="en-US" sz="3600" b="0" dirty="0">
                          <a:solidFill>
                            <a:srgbClr val="FDA800"/>
                          </a:solidFill>
                          <a:effectLst/>
                          <a:latin typeface="Roboto"/>
                          <a:ea typeface="+mn-ea"/>
                          <a:cs typeface="+mn-cs"/>
                        </a:rPr>
                        <a:t>minimize excess</a:t>
                      </a:r>
                      <a:r>
                        <a:rPr lang="en-US" sz="3600" b="0" dirty="0">
                          <a:solidFill>
                            <a:srgbClr val="2431DB"/>
                          </a:solidFill>
                          <a:effectLst/>
                          <a:latin typeface="Roboto"/>
                          <a:ea typeface="+mn-ea"/>
                          <a:cs typeface="+mn-cs"/>
                        </a:rPr>
                        <a:t>.</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600" b="0" dirty="0">
                        <a:solidFill>
                          <a:srgbClr val="2431DB"/>
                        </a:solidFill>
                        <a:effectLst/>
                        <a:latin typeface="Roboto"/>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bl>
          </a:graphicData>
        </a:graphic>
      </p:graphicFrame>
    </p:spTree>
    <p:extLst>
      <p:ext uri="{BB962C8B-B14F-4D97-AF65-F5344CB8AC3E}">
        <p14:creationId xmlns:p14="http://schemas.microsoft.com/office/powerpoint/2010/main" val="27232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p:cNvGrpSpPr/>
          <p:nvPr/>
        </p:nvGrpSpPr>
        <p:grpSpPr>
          <a:xfrm>
            <a:off x="10890087" y="0"/>
            <a:ext cx="9211945" cy="11308715"/>
            <a:chOff x="10890087" y="0"/>
            <a:chExt cx="9211945" cy="11308715"/>
          </a:xfrm>
        </p:grpSpPr>
        <p:sp>
          <p:nvSpPr>
            <p:cNvPr id="5" name="object 5"/>
            <p:cNvSpPr/>
            <p:nvPr/>
          </p:nvSpPr>
          <p:spPr>
            <a:xfrm>
              <a:off x="10890087" y="0"/>
              <a:ext cx="9211945" cy="11308715"/>
            </a:xfrm>
            <a:custGeom>
              <a:avLst/>
              <a:gdLst/>
              <a:ahLst/>
              <a:cxnLst/>
              <a:rect l="l" t="t" r="r" b="b"/>
              <a:pathLst>
                <a:path w="9211944" h="11308715">
                  <a:moveTo>
                    <a:pt x="9211604" y="0"/>
                  </a:moveTo>
                  <a:lnTo>
                    <a:pt x="0" y="0"/>
                  </a:lnTo>
                  <a:lnTo>
                    <a:pt x="0" y="11308556"/>
                  </a:lnTo>
                  <a:lnTo>
                    <a:pt x="9211604" y="11308556"/>
                  </a:lnTo>
                  <a:lnTo>
                    <a:pt x="9211604" y="0"/>
                  </a:lnTo>
                  <a:close/>
                </a:path>
              </a:pathLst>
            </a:custGeom>
            <a:solidFill>
              <a:srgbClr val="2C34D7"/>
            </a:solidFill>
          </p:spPr>
          <p:txBody>
            <a:bodyPr wrap="square" lIns="0" tIns="0" rIns="0" bIns="0" rtlCol="0"/>
            <a:lstStyle/>
            <a:p>
              <a:endParaRPr/>
            </a:p>
          </p:txBody>
        </p:sp>
        <p:sp>
          <p:nvSpPr>
            <p:cNvPr id="6" name="object 6"/>
            <p:cNvSpPr/>
            <p:nvPr/>
          </p:nvSpPr>
          <p:spPr>
            <a:xfrm>
              <a:off x="13314680" y="7051675"/>
              <a:ext cx="4433570" cy="2413000"/>
            </a:xfrm>
            <a:custGeom>
              <a:avLst/>
              <a:gdLst/>
              <a:ahLst/>
              <a:cxnLst/>
              <a:rect l="l" t="t" r="r" b="b"/>
              <a:pathLst>
                <a:path w="4433569" h="2413000">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w="4433569" h="2413000">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w="4433569" h="2413000">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w="4433569" h="2413000">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w="4433569" h="2413000">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w="4433569" h="2413000">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w="4433569" h="2413000">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w="4433569" h="2413000">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w="4433569" h="2413000">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w="4433569" h="2413000">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w="4433569" h="2413000">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w="4433569" h="2413000">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w="4433569" h="2413000">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w="4433569" h="2413000">
                  <a:moveTo>
                    <a:pt x="2011832" y="2382786"/>
                  </a:moveTo>
                  <a:lnTo>
                    <a:pt x="290715" y="2382786"/>
                  </a:lnTo>
                  <a:lnTo>
                    <a:pt x="290715" y="2412987"/>
                  </a:lnTo>
                  <a:lnTo>
                    <a:pt x="2011832" y="2412987"/>
                  </a:lnTo>
                  <a:lnTo>
                    <a:pt x="2011832" y="2382786"/>
                  </a:lnTo>
                  <a:close/>
                </a:path>
                <a:path w="4433569" h="2413000">
                  <a:moveTo>
                    <a:pt x="2011832" y="1761998"/>
                  </a:moveTo>
                  <a:lnTo>
                    <a:pt x="290715" y="1761998"/>
                  </a:lnTo>
                  <a:lnTo>
                    <a:pt x="290715" y="1792198"/>
                  </a:lnTo>
                  <a:lnTo>
                    <a:pt x="2011832" y="1792198"/>
                  </a:lnTo>
                  <a:lnTo>
                    <a:pt x="2011832" y="1761998"/>
                  </a:lnTo>
                  <a:close/>
                </a:path>
                <a:path w="4433569" h="2413000">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w="4433569" h="2413000">
                  <a:moveTo>
                    <a:pt x="2011832" y="1131404"/>
                  </a:moveTo>
                  <a:lnTo>
                    <a:pt x="290715" y="1131404"/>
                  </a:lnTo>
                  <a:lnTo>
                    <a:pt x="290715" y="1161605"/>
                  </a:lnTo>
                  <a:lnTo>
                    <a:pt x="2011832" y="1161605"/>
                  </a:lnTo>
                  <a:lnTo>
                    <a:pt x="2011832" y="1131404"/>
                  </a:lnTo>
                  <a:close/>
                </a:path>
                <a:path w="4433569" h="2413000">
                  <a:moveTo>
                    <a:pt x="2011832" y="491248"/>
                  </a:moveTo>
                  <a:lnTo>
                    <a:pt x="290715" y="491248"/>
                  </a:lnTo>
                  <a:lnTo>
                    <a:pt x="290715" y="521449"/>
                  </a:lnTo>
                  <a:lnTo>
                    <a:pt x="2011832" y="521449"/>
                  </a:lnTo>
                  <a:lnTo>
                    <a:pt x="2011832" y="491248"/>
                  </a:lnTo>
                  <a:close/>
                </a:path>
                <a:path w="4433569" h="2413000">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w="4433569" h="2413000">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w="4433569" h="2413000">
                  <a:moveTo>
                    <a:pt x="3830548" y="800442"/>
                  </a:moveTo>
                  <a:lnTo>
                    <a:pt x="3541369" y="812419"/>
                  </a:lnTo>
                  <a:lnTo>
                    <a:pt x="3159963" y="1508709"/>
                  </a:lnTo>
                  <a:lnTo>
                    <a:pt x="3453434" y="1501419"/>
                  </a:lnTo>
                  <a:lnTo>
                    <a:pt x="3830548" y="800442"/>
                  </a:lnTo>
                  <a:close/>
                </a:path>
                <a:path w="4433569" h="2413000">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p:spPr>
          <p:txBody>
            <a:bodyPr wrap="square" lIns="0" tIns="0" rIns="0" bIns="0" rtlCol="0"/>
            <a:lstStyle/>
            <a:p>
              <a:endParaRPr/>
            </a:p>
          </p:txBody>
        </p:sp>
      </p:grpSp>
      <p:sp>
        <p:nvSpPr>
          <p:cNvPr id="11" name="Content Placeholder 2"/>
          <p:cNvSpPr txBox="1">
            <a:spLocks/>
          </p:cNvSpPr>
          <p:nvPr/>
        </p:nvSpPr>
        <p:spPr>
          <a:xfrm>
            <a:off x="816428" y="4511675"/>
            <a:ext cx="9443402" cy="4052328"/>
          </a:xfrm>
          <a:prstGeom prst="rect">
            <a:avLst/>
          </a:prstGeom>
        </p:spPr>
        <p:txBody>
          <a:bodyPr wrap="square" lIns="0" tIns="0" rIns="0" bIns="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nSpc>
                <a:spcPct val="150000"/>
              </a:lnSpc>
            </a:pPr>
            <a:r>
              <a:rPr lang="en-US" sz="3600" b="1" dirty="0">
                <a:solidFill>
                  <a:srgbClr val="2431DB"/>
                </a:solidFill>
                <a:latin typeface="Roboto"/>
              </a:rPr>
              <a:t>4.1 </a:t>
            </a:r>
            <a:r>
              <a:rPr lang="en-US" sz="3600" dirty="0">
                <a:solidFill>
                  <a:srgbClr val="2431DB"/>
                </a:solidFill>
                <a:latin typeface="Roboto"/>
              </a:rPr>
              <a:t>Circular Fashion</a:t>
            </a:r>
          </a:p>
          <a:p>
            <a:pPr>
              <a:lnSpc>
                <a:spcPct val="150000"/>
              </a:lnSpc>
            </a:pPr>
            <a:r>
              <a:rPr lang="en-US" sz="3600" b="1" dirty="0">
                <a:solidFill>
                  <a:srgbClr val="2431DB"/>
                </a:solidFill>
                <a:latin typeface="Roboto"/>
              </a:rPr>
              <a:t>4.2</a:t>
            </a:r>
            <a:r>
              <a:rPr lang="en-US" sz="3600" dirty="0">
                <a:solidFill>
                  <a:srgbClr val="2431DB"/>
                </a:solidFill>
                <a:latin typeface="Roboto"/>
              </a:rPr>
              <a:t> Fundamentals of Circular Economy.</a:t>
            </a:r>
          </a:p>
          <a:p>
            <a:pPr>
              <a:lnSpc>
                <a:spcPct val="150000"/>
              </a:lnSpc>
            </a:pPr>
            <a:r>
              <a:rPr lang="en-US" sz="3600" b="1" dirty="0">
                <a:solidFill>
                  <a:srgbClr val="2431DB"/>
                </a:solidFill>
                <a:latin typeface="Roboto"/>
              </a:rPr>
              <a:t>4.3</a:t>
            </a:r>
            <a:r>
              <a:rPr lang="en-US" sz="3600" dirty="0">
                <a:solidFill>
                  <a:srgbClr val="2431DB"/>
                </a:solidFill>
                <a:latin typeface="Roboto"/>
              </a:rPr>
              <a:t> Closed-loop systems.</a:t>
            </a:r>
          </a:p>
          <a:p>
            <a:pPr>
              <a:lnSpc>
                <a:spcPct val="150000"/>
              </a:lnSpc>
            </a:pPr>
            <a:r>
              <a:rPr lang="en-US" sz="3600" b="1" dirty="0">
                <a:solidFill>
                  <a:srgbClr val="2431DB"/>
                </a:solidFill>
                <a:latin typeface="Roboto"/>
              </a:rPr>
              <a:t>4.4</a:t>
            </a:r>
            <a:r>
              <a:rPr lang="en-US" sz="3600" dirty="0">
                <a:solidFill>
                  <a:srgbClr val="2431DB"/>
                </a:solidFill>
                <a:latin typeface="Roboto"/>
              </a:rPr>
              <a:t> Designing for Durable and Adaptable Clothing.</a:t>
            </a:r>
          </a:p>
        </p:txBody>
      </p:sp>
      <p:sp>
        <p:nvSpPr>
          <p:cNvPr id="12" name="Title 7">
            <a:extLst>
              <a:ext uri="{FF2B5EF4-FFF2-40B4-BE49-F238E27FC236}">
                <a16:creationId xmlns:a16="http://schemas.microsoft.com/office/drawing/2014/main" id="{6DAB6A09-7F68-41E6-A54F-75C165001A34}"/>
              </a:ext>
            </a:extLst>
          </p:cNvPr>
          <p:cNvSpPr>
            <a:spLocks noGrp="1"/>
          </p:cNvSpPr>
          <p:nvPr>
            <p:ph type="title"/>
          </p:nvPr>
        </p:nvSpPr>
        <p:spPr>
          <a:xfrm>
            <a:off x="816428" y="1082675"/>
            <a:ext cx="9887857" cy="4801314"/>
          </a:xfrm>
          <a:prstGeom prst="rect">
            <a:avLst/>
          </a:prstGeom>
        </p:spPr>
        <p:txBody>
          <a:bodyPr wrap="square">
            <a:spAutoFit/>
          </a:bodyPr>
          <a:lstStyle/>
          <a:p>
            <a:pPr rtl="0">
              <a:spcBef>
                <a:spcPts val="0"/>
              </a:spcBef>
              <a:spcAft>
                <a:spcPts val="0"/>
              </a:spcAft>
            </a:pPr>
            <a:r>
              <a:rPr lang="en-US" sz="5400" b="1" dirty="0">
                <a:solidFill>
                  <a:srgbClr val="2330DC"/>
                </a:solidFill>
                <a:latin typeface="Roboto"/>
              </a:rPr>
              <a:t>Sustainable Fashion Design</a:t>
            </a:r>
            <a:endParaRPr lang="en-US" sz="5400" b="1" dirty="0">
              <a:effectLst/>
            </a:endParaRPr>
          </a:p>
          <a:p>
            <a:pPr rtl="0">
              <a:spcBef>
                <a:spcPts val="0"/>
              </a:spcBef>
              <a:spcAft>
                <a:spcPts val="0"/>
              </a:spcAft>
            </a:pPr>
            <a:br>
              <a:rPr lang="en-US" sz="5400" b="0" dirty="0">
                <a:effectLst/>
              </a:rPr>
            </a:br>
            <a:r>
              <a:rPr lang="en-US" sz="4800" b="0" i="0" u="none" strike="noStrike" dirty="0">
                <a:solidFill>
                  <a:srgbClr val="2330DC"/>
                </a:solidFill>
                <a:effectLst/>
                <a:latin typeface="Roboto"/>
              </a:rPr>
              <a:t>Module </a:t>
            </a:r>
            <a:r>
              <a:rPr lang="en-US" sz="4800" dirty="0">
                <a:solidFill>
                  <a:srgbClr val="2330DC"/>
                </a:solidFill>
              </a:rPr>
              <a:t>4: Circular Fashion Designing for Longevity and Reuse</a:t>
            </a:r>
            <a:endParaRPr lang="en-US" sz="4800" b="0" dirty="0">
              <a:effectLst/>
            </a:endParaRPr>
          </a:p>
          <a:p>
            <a:br>
              <a:rPr lang="en-US" sz="5400" b="0" dirty="0">
                <a:effectLst/>
              </a:rPr>
            </a:br>
            <a:endParaRPr lang="en-US" sz="5400" dirty="0"/>
          </a:p>
        </p:txBody>
      </p:sp>
      <p:pic>
        <p:nvPicPr>
          <p:cNvPr id="8" name="939AF575-6AF6-4BB3-9126-7EC897DBCBA2" descr="279A45AE-D265-492E-93B7-E685D366C955">
            <a:extLst>
              <a:ext uri="{FF2B5EF4-FFF2-40B4-BE49-F238E27FC236}">
                <a16:creationId xmlns:a16="http://schemas.microsoft.com/office/drawing/2014/main" id="{3DAA7DB4-A310-48B5-BA99-4443BFD960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022" y="9859582"/>
            <a:ext cx="3889950" cy="824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0A6DDF7C-8C8D-44DA-A704-C7468911C63B}"/>
              </a:ext>
            </a:extLst>
          </p:cNvPr>
          <p:cNvSpPr/>
          <p:nvPr/>
        </p:nvSpPr>
        <p:spPr>
          <a:xfrm>
            <a:off x="587828" y="9236075"/>
            <a:ext cx="5104667" cy="923330"/>
          </a:xfrm>
          <a:prstGeom prst="rect">
            <a:avLst/>
          </a:prstGeom>
        </p:spPr>
        <p:txBody>
          <a:bodyPr wrap="square">
            <a:spAutoFit/>
          </a:bodyPr>
          <a:lstStyle/>
          <a:p>
            <a:pPr rtl="0">
              <a:spcBef>
                <a:spcPts val="0"/>
              </a:spcBef>
              <a:spcAft>
                <a:spcPts val="0"/>
              </a:spcAft>
            </a:pPr>
            <a:r>
              <a:rPr lang="en-US" sz="1800" b="1" i="0" u="none" strike="noStrike" dirty="0">
                <a:solidFill>
                  <a:srgbClr val="2330DC"/>
                </a:solidFill>
                <a:effectLst/>
                <a:latin typeface="Roboto"/>
              </a:rPr>
              <a:t>2023-1-CY01-KA220-HED-000160668</a:t>
            </a:r>
            <a:endParaRPr lang="en-US" b="0" dirty="0">
              <a:effectLst/>
            </a:endParaRPr>
          </a:p>
          <a:p>
            <a:br>
              <a:rPr lang="en-US" b="0" dirty="0">
                <a:effectLst/>
              </a:rPr>
            </a:br>
            <a:endParaRPr lang="en-US" dirty="0"/>
          </a:p>
        </p:txBody>
      </p:sp>
      <p:pic>
        <p:nvPicPr>
          <p:cNvPr id="10" name="Picture 4" descr="https://lh7-rt.googleusercontent.com/slidesz/AGV_vUffSp5bllk2jB8Mwq76zoIQ01fRSpNs5_DCTPNm8ODP69441V8lnW5q8JnDzOQlirFxu4dIlzQ4TuqNLqYCzr04LLPcCsNuS9lfYxSbmVPpkzigG5QocTgeoNODXiJs8x3zSDDKudw59XMQOipYEl8=s2048?key=9qSaRybv1hlA63CeB85maj2S">
            <a:extLst>
              <a:ext uri="{FF2B5EF4-FFF2-40B4-BE49-F238E27FC236}">
                <a16:creationId xmlns:a16="http://schemas.microsoft.com/office/drawing/2014/main" id="{7E9780DA-F03B-4945-89AB-F5232D7661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5650" y="9769475"/>
            <a:ext cx="3025321" cy="108098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844BAE07-2443-4832-B9F9-B5EFE84279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6050" y="9769475"/>
            <a:ext cx="2923491" cy="10677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1131317897"/>
              </p:ext>
            </p:extLst>
          </p:nvPr>
        </p:nvGraphicFramePr>
        <p:xfrm>
          <a:off x="1365250" y="2911475"/>
          <a:ext cx="17678400" cy="4692213"/>
        </p:xfrm>
        <a:graphic>
          <a:graphicData uri="http://schemas.openxmlformats.org/drawingml/2006/table">
            <a:tbl>
              <a:tblPr firstRow="1" bandRow="1">
                <a:tableStyleId>{616DA210-FB5B-4158-B5E0-FEB733F419BA}</a:tableStyleId>
              </a:tblPr>
              <a:tblGrid>
                <a:gridCol w="5226463">
                  <a:extLst>
                    <a:ext uri="{9D8B030D-6E8A-4147-A177-3AD203B41FA5}">
                      <a16:colId xmlns:a16="http://schemas.microsoft.com/office/drawing/2014/main" val="2447776456"/>
                    </a:ext>
                  </a:extLst>
                </a:gridCol>
                <a:gridCol w="12451937">
                  <a:extLst>
                    <a:ext uri="{9D8B030D-6E8A-4147-A177-3AD203B41FA5}">
                      <a16:colId xmlns:a16="http://schemas.microsoft.com/office/drawing/2014/main" val="470192820"/>
                    </a:ext>
                  </a:extLst>
                </a:gridCol>
              </a:tblGrid>
              <a:tr h="2286000">
                <a:tc rowSpan="2">
                  <a:txBody>
                    <a:bodyPr/>
                    <a:lstStyle/>
                    <a:p>
                      <a:endParaRPr lang="en-US" sz="3600" b="0" dirty="0">
                        <a:solidFill>
                          <a:srgbClr val="FDA800"/>
                        </a:solidFill>
                        <a:latin typeface="Roboto"/>
                      </a:endParaRPr>
                    </a:p>
                    <a:p>
                      <a:endParaRPr lang="en-US" sz="3600" b="0" dirty="0">
                        <a:solidFill>
                          <a:srgbClr val="FDA800"/>
                        </a:solidFill>
                        <a:latin typeface="Roboto"/>
                      </a:endParaRPr>
                    </a:p>
                    <a:p>
                      <a:endParaRPr lang="en-US" sz="3600" b="0" dirty="0">
                        <a:solidFill>
                          <a:srgbClr val="FDA800"/>
                        </a:solidFill>
                        <a:latin typeface="Roboto"/>
                      </a:endParaRPr>
                    </a:p>
                    <a:p>
                      <a:pPr algn="ctr"/>
                      <a:r>
                        <a:rPr lang="en-US" sz="3600" b="1" dirty="0">
                          <a:solidFill>
                            <a:srgbClr val="FDA800"/>
                          </a:solidFill>
                          <a:latin typeface="Roboto"/>
                        </a:rPr>
                        <a:t>9.</a:t>
                      </a:r>
                      <a:r>
                        <a:rPr lang="en-US" sz="3600" b="1" baseline="0" dirty="0">
                          <a:solidFill>
                            <a:srgbClr val="FDA800"/>
                          </a:solidFill>
                          <a:latin typeface="Roboto"/>
                        </a:rPr>
                        <a:t> Circularity Metrics &amp; Accountability</a:t>
                      </a:r>
                      <a:endParaRPr lang="en-US" sz="3600" b="1" dirty="0">
                        <a:solidFill>
                          <a:srgbClr val="FDA800"/>
                        </a:solidFill>
                        <a:latin typeface="Roboto"/>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Companies must track key indicators like material use, recyclability, carbon footprint, and water consumption, and set clear targets for circularity.</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600" b="0" dirty="0">
                        <a:solidFill>
                          <a:srgbClr val="2431DB"/>
                        </a:solidFill>
                        <a:effectLst/>
                        <a:latin typeface="Roboto"/>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6126590"/>
                  </a:ext>
                </a:extLst>
              </a:tr>
              <a:tr h="2406213">
                <a:tc vMerge="1">
                  <a:txBody>
                    <a:bodyPr/>
                    <a:lstStyle/>
                    <a:p>
                      <a:endParaRPr lang="en-US" dirty="0"/>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0" dirty="0">
                          <a:solidFill>
                            <a:srgbClr val="2431DB"/>
                          </a:solidFill>
                          <a:effectLst/>
                          <a:latin typeface="Roboto"/>
                          <a:ea typeface="+mn-ea"/>
                          <a:cs typeface="+mn-cs"/>
                        </a:rPr>
                        <a:t>Brands are responsible not only for the sale of their garments but also for their end-of-life management, promoting a full lifecycle approach.</a:t>
                      </a:r>
                    </a:p>
                    <a:p>
                      <a:pPr marL="571500" marR="0" lvl="0" indent="-5715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3600" b="0" dirty="0">
                        <a:solidFill>
                          <a:srgbClr val="2431DB"/>
                        </a:solidFill>
                        <a:effectLst/>
                        <a:latin typeface="Roboto"/>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1837431"/>
                  </a:ext>
                </a:extLst>
              </a:tr>
            </a:tbl>
          </a:graphicData>
        </a:graphic>
      </p:graphicFrame>
    </p:spTree>
    <p:extLst>
      <p:ext uri="{BB962C8B-B14F-4D97-AF65-F5344CB8AC3E}">
        <p14:creationId xmlns:p14="http://schemas.microsoft.com/office/powerpoint/2010/main" val="3164190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89050" y="2773713"/>
            <a:ext cx="17581245" cy="7386638"/>
          </a:xfrm>
        </p:spPr>
        <p:txBody>
          <a:bodyPr/>
          <a:lstStyle/>
          <a:p>
            <a:r>
              <a:rPr lang="en-US" sz="3600" dirty="0">
                <a:solidFill>
                  <a:schemeClr val="bg1"/>
                </a:solidFill>
                <a:latin typeface="Roboto"/>
              </a:rPr>
              <a:t>The fundamentals of a circular economy in fashion are grounded in creating systems where </a:t>
            </a:r>
            <a:r>
              <a:rPr lang="en-US" sz="3600" b="1" dirty="0">
                <a:solidFill>
                  <a:schemeClr val="bg1"/>
                </a:solidFill>
                <a:latin typeface="Roboto"/>
              </a:rPr>
              <a:t>resources are continually reused</a:t>
            </a:r>
            <a:r>
              <a:rPr lang="en-US" sz="3600" dirty="0">
                <a:solidFill>
                  <a:schemeClr val="bg1"/>
                </a:solidFill>
                <a:latin typeface="Roboto"/>
              </a:rPr>
              <a:t>, </a:t>
            </a:r>
            <a:r>
              <a:rPr lang="en-US" sz="3600" b="1" dirty="0">
                <a:solidFill>
                  <a:schemeClr val="bg1"/>
                </a:solidFill>
                <a:latin typeface="Roboto"/>
              </a:rPr>
              <a:t>waste is minimized</a:t>
            </a:r>
            <a:r>
              <a:rPr lang="en-US" sz="3600" dirty="0">
                <a:solidFill>
                  <a:schemeClr val="bg1"/>
                </a:solidFill>
                <a:latin typeface="Roboto"/>
              </a:rPr>
              <a:t>, and products are designed for </a:t>
            </a:r>
            <a:r>
              <a:rPr lang="en-US" sz="3600" b="1" dirty="0">
                <a:solidFill>
                  <a:schemeClr val="bg1"/>
                </a:solidFill>
                <a:latin typeface="Roboto"/>
              </a:rPr>
              <a:t>longevity, recyclability, and regenerative benefits</a:t>
            </a:r>
            <a:r>
              <a:rPr lang="en-US" sz="3600" dirty="0">
                <a:solidFill>
                  <a:schemeClr val="bg1"/>
                </a:solidFill>
                <a:latin typeface="Roboto"/>
              </a:rPr>
              <a:t>. It requires innovation, collaboration, and shifting both </a:t>
            </a:r>
            <a:r>
              <a:rPr lang="en-US" sz="3600" b="1" dirty="0">
                <a:solidFill>
                  <a:schemeClr val="bg1"/>
                </a:solidFill>
                <a:latin typeface="Roboto"/>
              </a:rPr>
              <a:t>consumer mindsets</a:t>
            </a:r>
            <a:r>
              <a:rPr lang="en-US" sz="3600" dirty="0">
                <a:solidFill>
                  <a:schemeClr val="bg1"/>
                </a:solidFill>
                <a:latin typeface="Roboto"/>
              </a:rPr>
              <a:t> and </a:t>
            </a:r>
            <a:r>
              <a:rPr lang="en-US" sz="3600" b="1" dirty="0">
                <a:solidFill>
                  <a:schemeClr val="bg1"/>
                </a:solidFill>
                <a:latin typeface="Roboto"/>
              </a:rPr>
              <a:t>business practices</a:t>
            </a:r>
            <a:r>
              <a:rPr lang="en-US" sz="3600" dirty="0">
                <a:solidFill>
                  <a:schemeClr val="bg1"/>
                </a:solidFill>
                <a:latin typeface="Roboto"/>
              </a:rPr>
              <a:t> toward a more sustainable future.</a:t>
            </a:r>
          </a:p>
          <a:p>
            <a:endParaRPr lang="en-US" sz="3600" dirty="0">
              <a:solidFill>
                <a:schemeClr val="bg1"/>
              </a:solidFill>
              <a:latin typeface="Roboto"/>
            </a:endParaRPr>
          </a:p>
          <a:p>
            <a:endParaRPr lang="en-US" sz="3600" dirty="0">
              <a:solidFill>
                <a:schemeClr val="bg1"/>
              </a:solidFill>
              <a:latin typeface="Roboto"/>
            </a:endParaRPr>
          </a:p>
          <a:p>
            <a:endParaRPr lang="en-US" sz="3600" dirty="0">
              <a:solidFill>
                <a:schemeClr val="bg1"/>
              </a:solidFill>
              <a:latin typeface="Roboto"/>
            </a:endParaRPr>
          </a:p>
          <a:p>
            <a:endParaRPr lang="en-US" sz="3600" dirty="0">
              <a:solidFill>
                <a:schemeClr val="bg1"/>
              </a:solidFill>
              <a:latin typeface="Roboto"/>
            </a:endParaRPr>
          </a:p>
          <a:p>
            <a:endParaRPr lang="en-US" sz="3600" dirty="0">
              <a:solidFill>
                <a:schemeClr val="bg1"/>
              </a:solidFill>
              <a:latin typeface="Roboto"/>
            </a:endParaRPr>
          </a:p>
          <a:p>
            <a:r>
              <a:rPr lang="en-US" sz="2800" dirty="0">
                <a:solidFill>
                  <a:srgbClr val="FDA800"/>
                </a:solidFill>
                <a:latin typeface="Roboto"/>
              </a:rPr>
              <a:t>Required reading: </a:t>
            </a:r>
            <a:r>
              <a:rPr lang="en-US" sz="2800" i="1" dirty="0">
                <a:solidFill>
                  <a:srgbClr val="FDA800"/>
                </a:solidFill>
                <a:latin typeface="Roboto"/>
              </a:rPr>
              <a:t>Stella McCartney on Wanting to Make Fashion More Sustainable</a:t>
            </a:r>
          </a:p>
          <a:p>
            <a:r>
              <a:rPr lang="en-US" sz="2800" dirty="0">
                <a:solidFill>
                  <a:srgbClr val="FDA800"/>
                </a:solidFill>
                <a:latin typeface="Roboto"/>
              </a:rPr>
              <a:t>Further reading:  </a:t>
            </a:r>
            <a:r>
              <a:rPr lang="en-US" sz="2800" i="1" dirty="0">
                <a:solidFill>
                  <a:srgbClr val="FDA800"/>
                </a:solidFill>
                <a:latin typeface="Roboto"/>
              </a:rPr>
              <a:t>Redesigning the Future of Fashion</a:t>
            </a:r>
            <a:endParaRPr lang="en-US" sz="2800" dirty="0">
              <a:solidFill>
                <a:srgbClr val="FDA800"/>
              </a:solidFill>
              <a:latin typeface="Roboto"/>
            </a:endParaRPr>
          </a:p>
          <a:p>
            <a:endParaRPr lang="en-US" sz="2800" dirty="0">
              <a:solidFill>
                <a:schemeClr val="bg1"/>
              </a:solidFill>
              <a:latin typeface="Roboto"/>
            </a:endParaRPr>
          </a:p>
          <a:p>
            <a:endParaRPr lang="en-US" sz="3600" dirty="0">
              <a:solidFill>
                <a:schemeClr val="bg1"/>
              </a:solidFill>
              <a:latin typeface="Roboto"/>
            </a:endParaRPr>
          </a:p>
        </p:txBody>
      </p:sp>
    </p:spTree>
    <p:extLst>
      <p:ext uri="{BB962C8B-B14F-4D97-AF65-F5344CB8AC3E}">
        <p14:creationId xmlns:p14="http://schemas.microsoft.com/office/powerpoint/2010/main" val="2479565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B14ED2-CE4C-402E-A0C2-612E20373EDD}"/>
              </a:ext>
            </a:extLst>
          </p:cNvPr>
          <p:cNvSpPr>
            <a:spLocks noGrp="1"/>
          </p:cNvSpPr>
          <p:nvPr>
            <p:ph type="body" idx="1"/>
          </p:nvPr>
        </p:nvSpPr>
        <p:spPr>
          <a:xfrm>
            <a:off x="998855" y="3216275"/>
            <a:ext cx="18093690" cy="6647974"/>
          </a:xfrm>
        </p:spPr>
        <p:txBody>
          <a:bodyPr/>
          <a:lstStyle/>
          <a:p>
            <a:pPr marL="571500" indent="-571500">
              <a:buFont typeface="Arial" panose="020B0604020202020204" pitchFamily="34" charset="0"/>
              <a:buChar char="•"/>
            </a:pPr>
            <a:r>
              <a:rPr lang="en-US" sz="3600" dirty="0">
                <a:solidFill>
                  <a:schemeClr val="bg1"/>
                </a:solidFill>
                <a:latin typeface="Roboto"/>
              </a:rPr>
              <a:t>The EU Strategy for Sustainable and Circular Textiles, does recognize the importance of textile sector, but at the same time it also recognizes the urgent action that is required as the impact on the  environment continues to grow.</a:t>
            </a:r>
          </a:p>
          <a:p>
            <a:pPr marL="571500" indent="-571500">
              <a:buFont typeface="Arial" panose="020B0604020202020204" pitchFamily="34" charset="0"/>
              <a:buChar char="•"/>
            </a:pPr>
            <a:endParaRPr lang="en-US" sz="3600" dirty="0">
              <a:solidFill>
                <a:schemeClr val="bg1"/>
              </a:solidFill>
              <a:latin typeface="Roboto"/>
            </a:endParaRPr>
          </a:p>
          <a:p>
            <a:pPr marL="571500" indent="-571500">
              <a:buFont typeface="Arial" panose="020B0604020202020204" pitchFamily="34" charset="0"/>
              <a:buChar char="•"/>
            </a:pPr>
            <a:r>
              <a:rPr lang="en-US" sz="3600" dirty="0">
                <a:solidFill>
                  <a:schemeClr val="bg1"/>
                </a:solidFill>
                <a:latin typeface="Roboto"/>
              </a:rPr>
              <a:t>The EU Strategy proposes actions that must be implemented in order to change how we produce and consume textiles.</a:t>
            </a:r>
          </a:p>
          <a:p>
            <a:pPr marL="571500" indent="-571500">
              <a:buFont typeface="Arial" panose="020B0604020202020204" pitchFamily="34" charset="0"/>
              <a:buChar char="•"/>
            </a:pPr>
            <a:endParaRPr lang="en-US" sz="3600" dirty="0">
              <a:solidFill>
                <a:schemeClr val="bg1"/>
              </a:solidFill>
              <a:latin typeface="Roboto"/>
            </a:endParaRPr>
          </a:p>
          <a:p>
            <a:pPr marL="571500" indent="-571500">
              <a:buFont typeface="Arial" panose="020B0604020202020204" pitchFamily="34" charset="0"/>
              <a:buChar char="•"/>
            </a:pPr>
            <a:r>
              <a:rPr lang="en-US" sz="3600" i="1" dirty="0">
                <a:solidFill>
                  <a:schemeClr val="bg1"/>
                </a:solidFill>
                <a:latin typeface="Roboto"/>
              </a:rPr>
              <a:t>‘EU consumption of textiles has, on average, the fourth highest impact on the environment and climate change, after food, housing and mobility. It is also the third highest area of consumption for water and land use, and fifth highest for the use of primary raw materials and greenhouse gas emissions.’ </a:t>
            </a:r>
            <a:r>
              <a:rPr lang="en-US" sz="2800" dirty="0">
                <a:solidFill>
                  <a:srgbClr val="FDA800"/>
                </a:solidFill>
                <a:latin typeface="Roboto"/>
              </a:rPr>
              <a:t>(European Commission)</a:t>
            </a:r>
          </a:p>
          <a:p>
            <a:pPr marL="571500" indent="-571500">
              <a:buFont typeface="Arial" panose="020B0604020202020204" pitchFamily="34" charset="0"/>
              <a:buChar char="•"/>
            </a:pPr>
            <a:endParaRPr lang="en-US" sz="3600" dirty="0">
              <a:solidFill>
                <a:schemeClr val="bg1"/>
              </a:solidFill>
              <a:latin typeface="Roboto"/>
            </a:endParaRPr>
          </a:p>
        </p:txBody>
      </p:sp>
      <p:sp>
        <p:nvSpPr>
          <p:cNvPr id="4" name="Title 1">
            <a:extLst>
              <a:ext uri="{FF2B5EF4-FFF2-40B4-BE49-F238E27FC236}">
                <a16:creationId xmlns:a16="http://schemas.microsoft.com/office/drawing/2014/main" id="{8C09E841-AB7A-49F2-A2B3-669447D3639C}"/>
              </a:ext>
            </a:extLst>
          </p:cNvPr>
          <p:cNvSpPr>
            <a:spLocks noGrp="1"/>
          </p:cNvSpPr>
          <p:nvPr>
            <p:ph type="title"/>
          </p:nvPr>
        </p:nvSpPr>
        <p:spPr>
          <a:xfrm>
            <a:off x="1005205" y="1232690"/>
            <a:ext cx="16643350" cy="830997"/>
          </a:xfrm>
        </p:spPr>
        <p:txBody>
          <a:bodyPr/>
          <a:lstStyle/>
          <a:p>
            <a:r>
              <a:rPr lang="en-US" sz="5400" dirty="0">
                <a:solidFill>
                  <a:schemeClr val="bg1"/>
                </a:solidFill>
              </a:rPr>
              <a:t>The EU Strategy for Sustainable and Circular Textiles</a:t>
            </a:r>
          </a:p>
        </p:txBody>
      </p:sp>
    </p:spTree>
    <p:extLst>
      <p:ext uri="{BB962C8B-B14F-4D97-AF65-F5344CB8AC3E}">
        <p14:creationId xmlns:p14="http://schemas.microsoft.com/office/powerpoint/2010/main" val="1975294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4EF2A76-A6E7-44BC-B063-E9D6F63ED2F8}"/>
              </a:ext>
            </a:extLst>
          </p:cNvPr>
          <p:cNvSpPr>
            <a:spLocks noGrp="1"/>
          </p:cNvSpPr>
          <p:nvPr>
            <p:ph type="subTitle" idx="4"/>
          </p:nvPr>
        </p:nvSpPr>
        <p:spPr>
          <a:xfrm>
            <a:off x="1212850" y="1158875"/>
            <a:ext cx="17145000" cy="10649069"/>
          </a:xfrm>
        </p:spPr>
        <p:txBody>
          <a:bodyPr/>
          <a:lstStyle/>
          <a:p>
            <a:r>
              <a:rPr lang="en-US" sz="3600" b="1" dirty="0">
                <a:solidFill>
                  <a:srgbClr val="2431DB"/>
                </a:solidFill>
                <a:latin typeface="Roboto"/>
              </a:rPr>
              <a:t>THE EU OBJECTIVES </a:t>
            </a:r>
          </a:p>
          <a:p>
            <a:endParaRPr lang="en-US" sz="3600" b="1" dirty="0">
              <a:solidFill>
                <a:srgbClr val="2431DB"/>
              </a:solidFill>
              <a:latin typeface="Roboto"/>
            </a:endParaRPr>
          </a:p>
          <a:p>
            <a:r>
              <a:rPr lang="en-US" sz="3600" dirty="0">
                <a:solidFill>
                  <a:srgbClr val="2431DB"/>
                </a:solidFill>
                <a:latin typeface="Roboto"/>
              </a:rPr>
              <a:t>The Commission's 2030 vision for textiles is that:</a:t>
            </a:r>
          </a:p>
          <a:p>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All textile products placed on the EU market are </a:t>
            </a:r>
            <a:r>
              <a:rPr lang="en-US" sz="3600" dirty="0">
                <a:solidFill>
                  <a:srgbClr val="FDA800"/>
                </a:solidFill>
                <a:latin typeface="Roboto"/>
              </a:rPr>
              <a:t>durable, repairable and recyclable</a:t>
            </a:r>
            <a:r>
              <a:rPr lang="en-US" sz="3600" dirty="0">
                <a:solidFill>
                  <a:srgbClr val="2431DB"/>
                </a:solidFill>
                <a:latin typeface="Roboto"/>
              </a:rPr>
              <a:t>, and are mainly made of recycled </a:t>
            </a:r>
            <a:r>
              <a:rPr lang="en-US" sz="3600" dirty="0" err="1">
                <a:solidFill>
                  <a:srgbClr val="2431DB"/>
                </a:solidFill>
                <a:latin typeface="Roboto"/>
              </a:rPr>
              <a:t>fibres</a:t>
            </a:r>
            <a:r>
              <a:rPr lang="en-US" sz="3600" dirty="0">
                <a:solidFill>
                  <a:srgbClr val="2431DB"/>
                </a:solidFill>
                <a:latin typeface="Roboto"/>
              </a:rPr>
              <a:t>, free of hazardous substances, produced in respect of social rights and the environment.</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FDA800"/>
                </a:solidFill>
                <a:latin typeface="Roboto"/>
              </a:rPr>
              <a:t>”</a:t>
            </a:r>
            <a:r>
              <a:rPr lang="en-US" sz="3600" dirty="0">
                <a:solidFill>
                  <a:srgbClr val="FDA800"/>
                </a:solidFill>
                <a:latin typeface="Roboto"/>
                <a:hlinkClick r:id="rId2">
                  <a:extLst>
                    <a:ext uri="{A12FA001-AC4F-418D-AE19-62706E023703}">
                      <ahyp:hlinkClr xmlns:ahyp="http://schemas.microsoft.com/office/drawing/2018/hyperlinkcolor" val="tx"/>
                    </a:ext>
                  </a:extLst>
                </a:hlinkClick>
              </a:rPr>
              <a:t>fast fashion is out of fashion</a:t>
            </a:r>
            <a:r>
              <a:rPr lang="en-US" sz="3600" dirty="0">
                <a:solidFill>
                  <a:srgbClr val="FDA800"/>
                </a:solidFill>
                <a:latin typeface="Roboto"/>
              </a:rPr>
              <a:t>”</a:t>
            </a:r>
            <a:r>
              <a:rPr lang="en-US" sz="3600" dirty="0">
                <a:solidFill>
                  <a:srgbClr val="2431DB"/>
                </a:solidFill>
                <a:latin typeface="Roboto"/>
              </a:rPr>
              <a:t> and consumers benefit longer from high quality affordable textiles.</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Profitable </a:t>
            </a:r>
            <a:r>
              <a:rPr lang="en-US" sz="3600" dirty="0">
                <a:solidFill>
                  <a:srgbClr val="FDA800"/>
                </a:solidFill>
                <a:latin typeface="Roboto"/>
              </a:rPr>
              <a:t>re-use</a:t>
            </a:r>
            <a:r>
              <a:rPr lang="en-US" sz="3600" dirty="0">
                <a:solidFill>
                  <a:srgbClr val="2431DB"/>
                </a:solidFill>
                <a:latin typeface="Roboto"/>
              </a:rPr>
              <a:t> and </a:t>
            </a:r>
            <a:r>
              <a:rPr lang="en-US" sz="3600" dirty="0">
                <a:solidFill>
                  <a:srgbClr val="FDA800"/>
                </a:solidFill>
                <a:latin typeface="Roboto"/>
              </a:rPr>
              <a:t>repair services </a:t>
            </a:r>
            <a:r>
              <a:rPr lang="en-US" sz="3600" dirty="0">
                <a:solidFill>
                  <a:srgbClr val="2431DB"/>
                </a:solidFill>
                <a:latin typeface="Roboto"/>
              </a:rPr>
              <a:t>are widely available.</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The textiles sector is competitive, resilient and innovative with </a:t>
            </a:r>
            <a:r>
              <a:rPr lang="en-US" sz="3600" dirty="0">
                <a:solidFill>
                  <a:srgbClr val="FDA800"/>
                </a:solidFill>
                <a:latin typeface="Roboto"/>
              </a:rPr>
              <a:t>producers taking responsibility for their products</a:t>
            </a:r>
            <a:r>
              <a:rPr lang="en-US" sz="3600" dirty="0">
                <a:solidFill>
                  <a:srgbClr val="2431DB"/>
                </a:solidFill>
                <a:latin typeface="Roboto"/>
              </a:rPr>
              <a:t> along the value chain with sufficient capacities for recycling and minimal incineration and landfilling </a:t>
            </a:r>
            <a:r>
              <a:rPr lang="en-US" sz="4400" i="1" dirty="0">
                <a:solidFill>
                  <a:schemeClr val="bg1"/>
                </a:solidFill>
                <a:latin typeface="Roboto"/>
              </a:rPr>
              <a:t>.’ </a:t>
            </a:r>
            <a:r>
              <a:rPr lang="en-US" sz="2800" dirty="0">
                <a:solidFill>
                  <a:srgbClr val="FDA800"/>
                </a:solidFill>
                <a:latin typeface="Roboto"/>
              </a:rPr>
              <a:t>European Commission (2024)</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endParaRPr lang="en-US" sz="3600" dirty="0">
              <a:solidFill>
                <a:srgbClr val="2431DB"/>
              </a:solidFill>
              <a:latin typeface="Roboto"/>
            </a:endParaRPr>
          </a:p>
          <a:p>
            <a:endParaRPr lang="en-US" sz="3600" dirty="0">
              <a:solidFill>
                <a:srgbClr val="2431DB"/>
              </a:solidFill>
            </a:endParaRPr>
          </a:p>
        </p:txBody>
      </p:sp>
    </p:spTree>
    <p:extLst>
      <p:ext uri="{BB962C8B-B14F-4D97-AF65-F5344CB8AC3E}">
        <p14:creationId xmlns:p14="http://schemas.microsoft.com/office/powerpoint/2010/main" val="397735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135F9-7AC0-4CFD-B4AE-E9B125ABE165}"/>
              </a:ext>
            </a:extLst>
          </p:cNvPr>
          <p:cNvSpPr>
            <a:spLocks noGrp="1"/>
          </p:cNvSpPr>
          <p:nvPr>
            <p:ph type="ctrTitle"/>
          </p:nvPr>
        </p:nvSpPr>
        <p:spPr>
          <a:xfrm>
            <a:off x="915086" y="1082675"/>
            <a:ext cx="9327464" cy="553998"/>
          </a:xfrm>
        </p:spPr>
        <p:txBody>
          <a:bodyPr/>
          <a:lstStyle/>
          <a:p>
            <a:r>
              <a:rPr lang="en-US" sz="3600" b="1" dirty="0">
                <a:solidFill>
                  <a:srgbClr val="2431DB"/>
                </a:solidFill>
              </a:rPr>
              <a:t>ACTIONS SET BY THE EU COMMISSION</a:t>
            </a:r>
          </a:p>
        </p:txBody>
      </p:sp>
      <p:sp>
        <p:nvSpPr>
          <p:cNvPr id="3" name="Subtitle 2">
            <a:extLst>
              <a:ext uri="{FF2B5EF4-FFF2-40B4-BE49-F238E27FC236}">
                <a16:creationId xmlns:a16="http://schemas.microsoft.com/office/drawing/2014/main" id="{49AB0EFC-31D7-404F-9EC1-3CC3D45F3340}"/>
              </a:ext>
            </a:extLst>
          </p:cNvPr>
          <p:cNvSpPr>
            <a:spLocks noGrp="1"/>
          </p:cNvSpPr>
          <p:nvPr>
            <p:ph type="subTitle" idx="4"/>
          </p:nvPr>
        </p:nvSpPr>
        <p:spPr>
          <a:xfrm>
            <a:off x="946150" y="1997075"/>
            <a:ext cx="18211800" cy="8863965"/>
          </a:xfrm>
        </p:spPr>
        <p:txBody>
          <a:bodyPr/>
          <a:lstStyle/>
          <a:p>
            <a:pPr marL="571500" indent="-571500">
              <a:buFont typeface="Arial" panose="020B0604020202020204" pitchFamily="34" charset="0"/>
              <a:buChar char="•"/>
            </a:pPr>
            <a:r>
              <a:rPr lang="en-US" sz="3600" dirty="0">
                <a:solidFill>
                  <a:srgbClr val="2431DB"/>
                </a:solidFill>
                <a:latin typeface="Roboto"/>
              </a:rPr>
              <a:t>Set </a:t>
            </a:r>
            <a:r>
              <a:rPr lang="en-US" sz="3600" dirty="0">
                <a:solidFill>
                  <a:srgbClr val="FDA800"/>
                </a:solidFill>
                <a:latin typeface="Roboto"/>
              </a:rPr>
              <a:t>design requirements </a:t>
            </a:r>
            <a:r>
              <a:rPr lang="en-US" sz="3600" dirty="0">
                <a:solidFill>
                  <a:srgbClr val="2431DB"/>
                </a:solidFill>
                <a:latin typeface="Roboto"/>
              </a:rPr>
              <a:t>for textiles to make them last longer, easier to repair and recycle, as well as requirements on minimum recycled content</a:t>
            </a:r>
          </a:p>
          <a:p>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FDA800"/>
                </a:solidFill>
                <a:latin typeface="Roboto"/>
              </a:rPr>
              <a:t>Reverse overproduction </a:t>
            </a:r>
            <a:r>
              <a:rPr lang="en-US" sz="3600" dirty="0">
                <a:solidFill>
                  <a:srgbClr val="2431DB"/>
                </a:solidFill>
                <a:latin typeface="Roboto"/>
              </a:rPr>
              <a:t>and </a:t>
            </a:r>
            <a:r>
              <a:rPr lang="en-US" sz="3600" dirty="0">
                <a:solidFill>
                  <a:srgbClr val="FDA800"/>
                </a:solidFill>
                <a:latin typeface="Roboto"/>
              </a:rPr>
              <a:t>overconsumption</a:t>
            </a:r>
            <a:r>
              <a:rPr lang="en-US" sz="3600" dirty="0">
                <a:solidFill>
                  <a:srgbClr val="2431DB"/>
                </a:solidFill>
                <a:latin typeface="Roboto"/>
              </a:rPr>
              <a:t>, and discourage the destruction of unsold or returned textiles </a:t>
            </a:r>
          </a:p>
          <a:p>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Address the unintentional release of </a:t>
            </a:r>
            <a:r>
              <a:rPr lang="en-US" sz="3600" dirty="0">
                <a:solidFill>
                  <a:srgbClr val="FDA800"/>
                </a:solidFill>
                <a:latin typeface="Roboto"/>
              </a:rPr>
              <a:t>microplastics</a:t>
            </a:r>
            <a:r>
              <a:rPr lang="en-US" sz="3600" dirty="0">
                <a:solidFill>
                  <a:srgbClr val="2431DB"/>
                </a:solidFill>
                <a:latin typeface="Roboto"/>
              </a:rPr>
              <a:t> from synthetic textiles  </a:t>
            </a:r>
          </a:p>
          <a:p>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Tackle </a:t>
            </a:r>
            <a:r>
              <a:rPr lang="en-US" sz="3600" dirty="0">
                <a:solidFill>
                  <a:srgbClr val="FDA800"/>
                </a:solidFill>
                <a:latin typeface="Roboto"/>
              </a:rPr>
              <a:t>greenwashing</a:t>
            </a:r>
            <a:r>
              <a:rPr lang="en-US" sz="3600" dirty="0">
                <a:solidFill>
                  <a:srgbClr val="2431DB"/>
                </a:solidFill>
                <a:latin typeface="Roboto"/>
              </a:rPr>
              <a:t> to empower consumers and raise awareness about sustainable fashion</a:t>
            </a:r>
          </a:p>
          <a:p>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Restrict the export of textile waste and </a:t>
            </a:r>
            <a:r>
              <a:rPr lang="en-US" sz="3600" dirty="0">
                <a:solidFill>
                  <a:srgbClr val="FDA800"/>
                </a:solidFill>
                <a:latin typeface="Roboto"/>
              </a:rPr>
              <a:t>promote sustainable textiles </a:t>
            </a:r>
            <a:r>
              <a:rPr lang="en-US" sz="3600" dirty="0">
                <a:solidFill>
                  <a:srgbClr val="2431DB"/>
                </a:solidFill>
                <a:latin typeface="Roboto"/>
              </a:rPr>
              <a:t>globally</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FDA800"/>
                </a:solidFill>
                <a:latin typeface="Roboto"/>
              </a:rPr>
              <a:t>Incentivise circular business models</a:t>
            </a:r>
            <a:r>
              <a:rPr lang="en-US" sz="3600" dirty="0">
                <a:solidFill>
                  <a:srgbClr val="2431DB"/>
                </a:solidFill>
                <a:latin typeface="Roboto"/>
              </a:rPr>
              <a:t>, including reuse and repair sectors</a:t>
            </a:r>
          </a:p>
          <a:p>
            <a:endParaRPr lang="en-US" sz="3600" dirty="0">
              <a:solidFill>
                <a:srgbClr val="2431DB"/>
              </a:solidFill>
              <a:latin typeface="Roboto"/>
            </a:endParaRPr>
          </a:p>
          <a:p>
            <a:r>
              <a:rPr lang="en-US" sz="2800" dirty="0">
                <a:solidFill>
                  <a:srgbClr val="FDA800"/>
                </a:solidFill>
                <a:latin typeface="Roboto"/>
              </a:rPr>
              <a:t>For full version of actions required reading: </a:t>
            </a:r>
            <a:r>
              <a:rPr lang="en-US" sz="2800" i="1" dirty="0">
                <a:solidFill>
                  <a:srgbClr val="FDA800"/>
                </a:solidFill>
                <a:latin typeface="Roboto"/>
              </a:rPr>
              <a:t>EU Strategy for Sustainable and Circular Textiles.</a:t>
            </a:r>
            <a:endParaRPr lang="en-US" sz="2800" dirty="0">
              <a:solidFill>
                <a:srgbClr val="FDA800"/>
              </a:solidFill>
              <a:latin typeface="Roboto"/>
            </a:endParaRPr>
          </a:p>
        </p:txBody>
      </p:sp>
    </p:spTree>
    <p:extLst>
      <p:ext uri="{BB962C8B-B14F-4D97-AF65-F5344CB8AC3E}">
        <p14:creationId xmlns:p14="http://schemas.microsoft.com/office/powerpoint/2010/main" val="2160034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205" y="939157"/>
            <a:ext cx="11660876" cy="830997"/>
          </a:xfrm>
        </p:spPr>
        <p:txBody>
          <a:bodyPr/>
          <a:lstStyle/>
          <a:p>
            <a:r>
              <a:rPr lang="en-US" sz="5400" dirty="0">
                <a:solidFill>
                  <a:schemeClr val="bg1"/>
                </a:solidFill>
              </a:rPr>
              <a:t>4.3 The Closed Looped System</a:t>
            </a:r>
          </a:p>
        </p:txBody>
      </p:sp>
      <p:sp>
        <p:nvSpPr>
          <p:cNvPr id="4" name="Content Placeholder 3"/>
          <p:cNvSpPr>
            <a:spLocks noGrp="1"/>
          </p:cNvSpPr>
          <p:nvPr>
            <p:ph type="body" idx="1"/>
          </p:nvPr>
        </p:nvSpPr>
        <p:spPr/>
        <p:txBody>
          <a:bodyPr>
            <a:normAutofit/>
          </a:bodyPr>
          <a:lstStyle/>
          <a:p>
            <a:pPr marL="571500" indent="-571500">
              <a:buFont typeface="Arial" panose="020B0604020202020204" pitchFamily="34" charset="0"/>
              <a:buChar char="•"/>
            </a:pPr>
            <a:r>
              <a:rPr lang="en-US" sz="3200" dirty="0">
                <a:solidFill>
                  <a:schemeClr val="bg1"/>
                </a:solidFill>
                <a:latin typeface="Roboto"/>
              </a:rPr>
              <a:t>The aim of a </a:t>
            </a:r>
            <a:r>
              <a:rPr lang="en-US" sz="3200" b="1" dirty="0">
                <a:solidFill>
                  <a:srgbClr val="FDA800"/>
                </a:solidFill>
                <a:latin typeface="Roboto"/>
              </a:rPr>
              <a:t>Closed-loop systems</a:t>
            </a:r>
            <a:r>
              <a:rPr lang="en-US" sz="3200" dirty="0">
                <a:solidFill>
                  <a:srgbClr val="FDA800"/>
                </a:solidFill>
                <a:latin typeface="Roboto"/>
              </a:rPr>
              <a:t> </a:t>
            </a:r>
            <a:r>
              <a:rPr lang="en-US" sz="3200" dirty="0">
                <a:solidFill>
                  <a:schemeClr val="bg1"/>
                </a:solidFill>
                <a:latin typeface="Roboto"/>
              </a:rPr>
              <a:t>is to reduce the waste and the environmental impact that the fashion industry has created. </a:t>
            </a:r>
          </a:p>
          <a:p>
            <a:pPr marL="571500" indent="-571500">
              <a:buFont typeface="Arial" panose="020B0604020202020204" pitchFamily="34" charset="0"/>
              <a:buChar char="•"/>
            </a:pPr>
            <a:endParaRPr lang="en-US" sz="3200" dirty="0">
              <a:solidFill>
                <a:schemeClr val="bg1"/>
              </a:solidFill>
              <a:latin typeface="Roboto"/>
            </a:endParaRPr>
          </a:p>
          <a:p>
            <a:pPr marL="571500" indent="-571500">
              <a:buFont typeface="Arial" panose="020B0604020202020204" pitchFamily="34" charset="0"/>
              <a:buChar char="•"/>
            </a:pPr>
            <a:r>
              <a:rPr lang="en-US" sz="3200" dirty="0">
                <a:solidFill>
                  <a:schemeClr val="bg1"/>
                </a:solidFill>
                <a:latin typeface="Roboto"/>
              </a:rPr>
              <a:t>By creating a  circular flow of resources, the design and production works to keep clothes in circulation for as long as possible.</a:t>
            </a:r>
          </a:p>
          <a:p>
            <a:pPr marL="571500" indent="-571500">
              <a:buFont typeface="Arial" panose="020B0604020202020204" pitchFamily="34" charset="0"/>
              <a:buChar char="•"/>
            </a:pPr>
            <a:endParaRPr lang="en-US" sz="3200" dirty="0">
              <a:solidFill>
                <a:schemeClr val="bg1"/>
              </a:solidFill>
              <a:latin typeface="Roboto"/>
            </a:endParaRPr>
          </a:p>
          <a:p>
            <a:pPr marL="571500" indent="-571500">
              <a:buFont typeface="Arial" panose="020B0604020202020204" pitchFamily="34" charset="0"/>
              <a:buChar char="•"/>
            </a:pPr>
            <a:r>
              <a:rPr lang="en-US" sz="3200" dirty="0">
                <a:solidFill>
                  <a:schemeClr val="bg1"/>
                </a:solidFill>
                <a:latin typeface="Roboto"/>
              </a:rPr>
              <a:t> In doing so, this  </a:t>
            </a:r>
            <a:r>
              <a:rPr lang="en-US" sz="3200" dirty="0">
                <a:solidFill>
                  <a:srgbClr val="FDA800"/>
                </a:solidFill>
                <a:latin typeface="Roboto"/>
              </a:rPr>
              <a:t>minimizes the need for new raw materials</a:t>
            </a:r>
            <a:r>
              <a:rPr lang="en-US" sz="3200" dirty="0">
                <a:solidFill>
                  <a:schemeClr val="bg1"/>
                </a:solidFill>
                <a:latin typeface="Roboto"/>
              </a:rPr>
              <a:t>, and maximizes product reuse, recycling, and recovery. </a:t>
            </a:r>
          </a:p>
          <a:p>
            <a:pPr marL="571500" indent="-571500">
              <a:buFont typeface="Arial" panose="020B0604020202020204" pitchFamily="34" charset="0"/>
              <a:buChar char="•"/>
            </a:pPr>
            <a:endParaRPr lang="en-US" sz="3200" dirty="0">
              <a:solidFill>
                <a:schemeClr val="bg1"/>
              </a:solidFill>
              <a:latin typeface="Roboto"/>
            </a:endParaRPr>
          </a:p>
          <a:p>
            <a:pPr marL="571500" indent="-571500">
              <a:buFont typeface="Arial" panose="020B0604020202020204" pitchFamily="34" charset="0"/>
              <a:buChar char="•"/>
            </a:pPr>
            <a:r>
              <a:rPr lang="en-US" sz="3200" dirty="0">
                <a:solidFill>
                  <a:schemeClr val="bg1"/>
                </a:solidFill>
                <a:latin typeface="Roboto"/>
              </a:rPr>
              <a:t>In manufacturing or consumption, this often includes: </a:t>
            </a:r>
            <a:r>
              <a:rPr lang="en-US" sz="3200" b="1" dirty="0">
                <a:solidFill>
                  <a:srgbClr val="FDA800"/>
                </a:solidFill>
                <a:latin typeface="Roboto"/>
              </a:rPr>
              <a:t>Product reuse, Material recycling </a:t>
            </a:r>
            <a:r>
              <a:rPr lang="en-US" sz="3200" b="1" dirty="0">
                <a:solidFill>
                  <a:schemeClr val="bg1"/>
                </a:solidFill>
                <a:latin typeface="Roboto"/>
              </a:rPr>
              <a:t>and</a:t>
            </a:r>
            <a:r>
              <a:rPr lang="en-US" sz="3200" dirty="0">
                <a:solidFill>
                  <a:schemeClr val="bg1"/>
                </a:solidFill>
                <a:latin typeface="Roboto"/>
              </a:rPr>
              <a:t> </a:t>
            </a:r>
          </a:p>
          <a:p>
            <a:pPr lvl="0"/>
            <a:r>
              <a:rPr lang="en-US" sz="3200" b="1" dirty="0">
                <a:solidFill>
                  <a:srgbClr val="FDA800"/>
                </a:solidFill>
                <a:latin typeface="Roboto"/>
              </a:rPr>
              <a:t>     Energy recovery.</a:t>
            </a:r>
          </a:p>
          <a:p>
            <a:pPr lvl="0"/>
            <a:r>
              <a:rPr lang="en-US" sz="3200" dirty="0">
                <a:solidFill>
                  <a:srgbClr val="FDA800"/>
                </a:solidFill>
                <a:latin typeface="Roboto"/>
              </a:rPr>
              <a:t> </a:t>
            </a:r>
          </a:p>
          <a:p>
            <a:pPr marL="457200" indent="-457200">
              <a:buFont typeface="Arial" panose="020B0604020202020204" pitchFamily="34" charset="0"/>
              <a:buChar char="•"/>
            </a:pPr>
            <a:r>
              <a:rPr lang="en-US" sz="3200" dirty="0">
                <a:solidFill>
                  <a:schemeClr val="bg1"/>
                </a:solidFill>
                <a:latin typeface="Roboto"/>
              </a:rPr>
              <a:t>The goal is to </a:t>
            </a:r>
            <a:r>
              <a:rPr lang="en-US" sz="3200" dirty="0">
                <a:solidFill>
                  <a:srgbClr val="FDA800"/>
                </a:solidFill>
                <a:latin typeface="Roboto"/>
              </a:rPr>
              <a:t>"close the loop" </a:t>
            </a:r>
            <a:r>
              <a:rPr lang="en-US" sz="3200" dirty="0">
                <a:solidFill>
                  <a:schemeClr val="bg1"/>
                </a:solidFill>
                <a:latin typeface="Roboto"/>
              </a:rPr>
              <a:t>by reintroducing waste into the system, thus maintaining the value of materials and minimizing environmental degradation</a:t>
            </a:r>
            <a:r>
              <a:rPr lang="en-US" sz="3600" dirty="0">
                <a:solidFill>
                  <a:schemeClr val="bg1"/>
                </a:solidFill>
                <a:latin typeface="Roboto"/>
              </a:rPr>
              <a:t>.</a:t>
            </a:r>
          </a:p>
          <a:p>
            <a:endParaRPr lang="en-US" sz="3600" dirty="0">
              <a:solidFill>
                <a:schemeClr val="bg1"/>
              </a:solidFill>
              <a:latin typeface="Roboto"/>
            </a:endParaRPr>
          </a:p>
        </p:txBody>
      </p:sp>
    </p:spTree>
    <p:extLst>
      <p:ext uri="{BB962C8B-B14F-4D97-AF65-F5344CB8AC3E}">
        <p14:creationId xmlns:p14="http://schemas.microsoft.com/office/powerpoint/2010/main" val="3596907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1539875"/>
            <a:ext cx="6141084" cy="830997"/>
          </a:xfrm>
        </p:spPr>
        <p:txBody>
          <a:bodyPr/>
          <a:lstStyle/>
          <a:p>
            <a:r>
              <a:rPr lang="en-US" sz="5400" b="1" dirty="0">
                <a:solidFill>
                  <a:srgbClr val="2431DB"/>
                </a:solidFill>
              </a:rPr>
              <a:t>Product Life Cycle</a:t>
            </a:r>
          </a:p>
        </p:txBody>
      </p:sp>
      <p:sp>
        <p:nvSpPr>
          <p:cNvPr id="4" name="Content Placeholder 2"/>
          <p:cNvSpPr txBox="1">
            <a:spLocks/>
          </p:cNvSpPr>
          <p:nvPr/>
        </p:nvSpPr>
        <p:spPr>
          <a:xfrm>
            <a:off x="1593850" y="3673475"/>
            <a:ext cx="17145000" cy="4331838"/>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3600" dirty="0">
                <a:solidFill>
                  <a:srgbClr val="2431DB"/>
                </a:solidFill>
                <a:latin typeface="Roboto"/>
              </a:rPr>
              <a:t>A product’s life cycle refers to all </a:t>
            </a:r>
            <a:r>
              <a:rPr lang="en-US" sz="3600" dirty="0">
                <a:solidFill>
                  <a:srgbClr val="FDA800"/>
                </a:solidFill>
                <a:latin typeface="Roboto"/>
              </a:rPr>
              <a:t>stages of a products life</a:t>
            </a:r>
            <a:r>
              <a:rPr lang="en-US" sz="3600" dirty="0">
                <a:solidFill>
                  <a:srgbClr val="2431DB"/>
                </a:solidFill>
                <a:latin typeface="Roboto"/>
              </a:rPr>
              <a:t>. This includes the raw material, right through to its introduction to the marketplace as well as its exit. All stages of the product’s life cycle can affect the environment. This includes climate change, water toxicity from dyes and fabric finishes and natural resource depletion. </a:t>
            </a:r>
          </a:p>
        </p:txBody>
      </p:sp>
    </p:spTree>
    <p:extLst>
      <p:ext uri="{BB962C8B-B14F-4D97-AF65-F5344CB8AC3E}">
        <p14:creationId xmlns:p14="http://schemas.microsoft.com/office/powerpoint/2010/main" val="3303473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1463675"/>
            <a:ext cx="9098864" cy="830997"/>
          </a:xfrm>
        </p:spPr>
        <p:txBody>
          <a:bodyPr/>
          <a:lstStyle/>
          <a:p>
            <a:r>
              <a:rPr lang="en-US" sz="5400" dirty="0">
                <a:solidFill>
                  <a:srgbClr val="2431DB"/>
                </a:solidFill>
              </a:rPr>
              <a:t>Life Cycle Assessment (LCA)</a:t>
            </a:r>
          </a:p>
        </p:txBody>
      </p:sp>
      <p:sp>
        <p:nvSpPr>
          <p:cNvPr id="4" name="Content Placeholder 2"/>
          <p:cNvSpPr>
            <a:spLocks noGrp="1"/>
          </p:cNvSpPr>
          <p:nvPr>
            <p:ph type="subTitle" idx="4"/>
          </p:nvPr>
        </p:nvSpPr>
        <p:spPr>
          <a:xfrm>
            <a:off x="1245318" y="2759075"/>
            <a:ext cx="17722131" cy="8077200"/>
          </a:xfrm>
        </p:spPr>
        <p:txBody>
          <a:bodyPr>
            <a:noAutofit/>
          </a:bodyPr>
          <a:lstStyle/>
          <a:p>
            <a:pPr marL="571500" indent="-571500">
              <a:buFont typeface="Arial" panose="020B0604020202020204" pitchFamily="34" charset="0"/>
              <a:buChar char="•"/>
            </a:pPr>
            <a:r>
              <a:rPr lang="en-US" sz="3200" b="1" dirty="0">
                <a:solidFill>
                  <a:srgbClr val="2431DB"/>
                </a:solidFill>
                <a:latin typeface="Roboto"/>
              </a:rPr>
              <a:t>Lifecycle Assessment </a:t>
            </a:r>
            <a:r>
              <a:rPr lang="en-US" sz="3200" dirty="0">
                <a:solidFill>
                  <a:srgbClr val="2431DB"/>
                </a:solidFill>
                <a:latin typeface="Roboto"/>
              </a:rPr>
              <a:t>is used to assess the </a:t>
            </a:r>
            <a:r>
              <a:rPr lang="en-US" sz="3200" b="1" dirty="0">
                <a:solidFill>
                  <a:srgbClr val="FDA800"/>
                </a:solidFill>
                <a:latin typeface="Roboto"/>
              </a:rPr>
              <a:t>environmental impacts</a:t>
            </a:r>
            <a:r>
              <a:rPr lang="en-US" sz="3200" dirty="0">
                <a:solidFill>
                  <a:srgbClr val="FDA800"/>
                </a:solidFill>
                <a:latin typeface="Roboto"/>
              </a:rPr>
              <a:t> </a:t>
            </a:r>
            <a:r>
              <a:rPr lang="en-US" sz="3200" dirty="0">
                <a:solidFill>
                  <a:srgbClr val="2431DB"/>
                </a:solidFill>
                <a:latin typeface="Roboto"/>
              </a:rPr>
              <a:t>of a product or system throughout its entire lifecycle.</a:t>
            </a:r>
          </a:p>
          <a:p>
            <a:pPr marL="571500" indent="-571500">
              <a:buFont typeface="Arial" panose="020B0604020202020204" pitchFamily="34" charset="0"/>
              <a:buChar char="•"/>
            </a:pPr>
            <a:endParaRPr lang="en-US" sz="3200" dirty="0">
              <a:solidFill>
                <a:srgbClr val="2431DB"/>
              </a:solidFill>
              <a:latin typeface="Roboto"/>
            </a:endParaRPr>
          </a:p>
          <a:p>
            <a:pPr marL="571500" indent="-571500">
              <a:buFont typeface="Arial" panose="020B0604020202020204" pitchFamily="34" charset="0"/>
              <a:buChar char="•"/>
            </a:pPr>
            <a:r>
              <a:rPr lang="en-US" sz="3200" dirty="0">
                <a:solidFill>
                  <a:srgbClr val="2431DB"/>
                </a:solidFill>
                <a:latin typeface="Roboto"/>
              </a:rPr>
              <a:t> This covers stages such as:</a:t>
            </a:r>
          </a:p>
          <a:p>
            <a:pPr lvl="0"/>
            <a:r>
              <a:rPr lang="en-US" sz="3200" b="1" dirty="0">
                <a:solidFill>
                  <a:srgbClr val="2431DB"/>
                </a:solidFill>
                <a:latin typeface="Roboto"/>
              </a:rPr>
              <a:t>			Raw material extraction</a:t>
            </a:r>
            <a:endParaRPr lang="en-US" sz="3200" dirty="0">
              <a:solidFill>
                <a:srgbClr val="2431DB"/>
              </a:solidFill>
              <a:latin typeface="Roboto"/>
            </a:endParaRPr>
          </a:p>
          <a:p>
            <a:pPr lvl="0"/>
            <a:r>
              <a:rPr lang="en-US" sz="3200" b="1" dirty="0">
                <a:solidFill>
                  <a:srgbClr val="2431DB"/>
                </a:solidFill>
                <a:latin typeface="Roboto"/>
              </a:rPr>
              <a:t>			Production</a:t>
            </a:r>
          </a:p>
          <a:p>
            <a:pPr lvl="0"/>
            <a:r>
              <a:rPr lang="en-US" sz="3200" b="1" dirty="0">
                <a:solidFill>
                  <a:srgbClr val="2431DB"/>
                </a:solidFill>
                <a:latin typeface="Roboto"/>
              </a:rPr>
              <a:t>			Packaging</a:t>
            </a:r>
            <a:endParaRPr lang="en-US" sz="3200" dirty="0">
              <a:solidFill>
                <a:srgbClr val="2431DB"/>
              </a:solidFill>
              <a:latin typeface="Roboto"/>
            </a:endParaRPr>
          </a:p>
          <a:p>
            <a:pPr lvl="1"/>
            <a:r>
              <a:rPr lang="en-US" sz="3200" b="1" dirty="0">
                <a:solidFill>
                  <a:srgbClr val="2431DB"/>
                </a:solidFill>
                <a:latin typeface="Roboto"/>
              </a:rPr>
              <a:t>			Transportation</a:t>
            </a:r>
            <a:endParaRPr lang="en-US" sz="3200" dirty="0">
              <a:solidFill>
                <a:srgbClr val="2431DB"/>
              </a:solidFill>
              <a:latin typeface="Roboto"/>
            </a:endParaRPr>
          </a:p>
          <a:p>
            <a:pPr lvl="0"/>
            <a:r>
              <a:rPr lang="en-US" sz="3200" b="1" dirty="0">
                <a:solidFill>
                  <a:srgbClr val="2431DB"/>
                </a:solidFill>
                <a:latin typeface="Roboto"/>
              </a:rPr>
              <a:t>			Use and maintenance</a:t>
            </a:r>
            <a:endParaRPr lang="en-US" sz="3200" dirty="0">
              <a:solidFill>
                <a:srgbClr val="2431DB"/>
              </a:solidFill>
              <a:latin typeface="Roboto"/>
            </a:endParaRPr>
          </a:p>
          <a:p>
            <a:pPr lvl="0"/>
            <a:r>
              <a:rPr lang="en-US" sz="3200" b="1" dirty="0">
                <a:solidFill>
                  <a:srgbClr val="2431DB"/>
                </a:solidFill>
                <a:latin typeface="Roboto"/>
              </a:rPr>
              <a:t>			End-of-life disposal or recycling</a:t>
            </a:r>
          </a:p>
          <a:p>
            <a:pPr lvl="0"/>
            <a:endParaRPr lang="en-US" sz="3200" dirty="0">
              <a:solidFill>
                <a:srgbClr val="2431DB"/>
              </a:solidFill>
              <a:latin typeface="Roboto"/>
            </a:endParaRPr>
          </a:p>
          <a:p>
            <a:pPr marL="571500" indent="-571500">
              <a:buFont typeface="Arial" panose="020B0604020202020204" pitchFamily="34" charset="0"/>
              <a:buChar char="•"/>
            </a:pPr>
            <a:r>
              <a:rPr lang="en-US" sz="3200" dirty="0">
                <a:solidFill>
                  <a:srgbClr val="2431DB"/>
                </a:solidFill>
                <a:latin typeface="Roboto"/>
              </a:rPr>
              <a:t>LCA evaluates metrics like </a:t>
            </a:r>
            <a:r>
              <a:rPr lang="en-US" sz="3200" b="1" dirty="0">
                <a:solidFill>
                  <a:srgbClr val="FDA800"/>
                </a:solidFill>
                <a:latin typeface="Roboto"/>
              </a:rPr>
              <a:t>carbon footprint</a:t>
            </a:r>
            <a:r>
              <a:rPr lang="en-US" sz="3200" dirty="0">
                <a:solidFill>
                  <a:srgbClr val="FDA800"/>
                </a:solidFill>
                <a:latin typeface="Roboto"/>
              </a:rPr>
              <a:t>, </a:t>
            </a:r>
            <a:r>
              <a:rPr lang="en-US" sz="3200" b="1" dirty="0">
                <a:solidFill>
                  <a:srgbClr val="FDA800"/>
                </a:solidFill>
                <a:latin typeface="Roboto"/>
              </a:rPr>
              <a:t>energy use</a:t>
            </a:r>
            <a:r>
              <a:rPr lang="en-US" sz="3200" dirty="0">
                <a:solidFill>
                  <a:srgbClr val="FDA800"/>
                </a:solidFill>
                <a:latin typeface="Roboto"/>
              </a:rPr>
              <a:t>, </a:t>
            </a:r>
            <a:r>
              <a:rPr lang="en-US" sz="3200" b="1" dirty="0">
                <a:solidFill>
                  <a:srgbClr val="FDA800"/>
                </a:solidFill>
                <a:latin typeface="Roboto"/>
              </a:rPr>
              <a:t>water consumption</a:t>
            </a:r>
            <a:r>
              <a:rPr lang="en-US" sz="3200" dirty="0">
                <a:solidFill>
                  <a:srgbClr val="2431DB"/>
                </a:solidFill>
                <a:latin typeface="Roboto"/>
              </a:rPr>
              <a:t>, </a:t>
            </a:r>
            <a:r>
              <a:rPr lang="en-US" sz="3200" dirty="0">
                <a:solidFill>
                  <a:srgbClr val="FDA800"/>
                </a:solidFill>
                <a:latin typeface="Roboto"/>
              </a:rPr>
              <a:t>and </a:t>
            </a:r>
            <a:r>
              <a:rPr lang="en-US" sz="3200" b="1" dirty="0">
                <a:solidFill>
                  <a:srgbClr val="FDA800"/>
                </a:solidFill>
                <a:latin typeface="Roboto"/>
              </a:rPr>
              <a:t>waste generation</a:t>
            </a:r>
            <a:r>
              <a:rPr lang="en-US" sz="3200" dirty="0">
                <a:solidFill>
                  <a:srgbClr val="2431DB"/>
                </a:solidFill>
                <a:latin typeface="Roboto"/>
              </a:rPr>
              <a:t>, offering a holistic view of a product's environmental footprint. </a:t>
            </a:r>
          </a:p>
          <a:p>
            <a:pPr marL="571500" indent="-571500">
              <a:buFont typeface="Arial" panose="020B0604020202020204" pitchFamily="34" charset="0"/>
              <a:buChar char="•"/>
            </a:pPr>
            <a:endParaRPr lang="en-US" sz="3200" dirty="0">
              <a:solidFill>
                <a:srgbClr val="2431DB"/>
              </a:solidFill>
              <a:latin typeface="Roboto"/>
            </a:endParaRPr>
          </a:p>
          <a:p>
            <a:pPr marL="571500" indent="-571500">
              <a:buFont typeface="Arial" panose="020B0604020202020204" pitchFamily="34" charset="0"/>
              <a:buChar char="•"/>
            </a:pPr>
            <a:r>
              <a:rPr lang="en-US" sz="3200" dirty="0">
                <a:solidFill>
                  <a:srgbClr val="2431DB"/>
                </a:solidFill>
                <a:latin typeface="Roboto"/>
              </a:rPr>
              <a:t>When a LCA is conducted a brand has the opportunity to understand their product better.</a:t>
            </a:r>
          </a:p>
          <a:p>
            <a:pPr marL="571500" indent="-571500">
              <a:buFont typeface="Arial" panose="020B0604020202020204" pitchFamily="34" charset="0"/>
              <a:buChar char="•"/>
            </a:pPr>
            <a:endParaRPr lang="en-US" sz="3200" dirty="0">
              <a:solidFill>
                <a:srgbClr val="2431DB"/>
              </a:solidFill>
              <a:latin typeface="Roboto"/>
            </a:endParaRPr>
          </a:p>
        </p:txBody>
      </p:sp>
    </p:spTree>
    <p:extLst>
      <p:ext uri="{BB962C8B-B14F-4D97-AF65-F5344CB8AC3E}">
        <p14:creationId xmlns:p14="http://schemas.microsoft.com/office/powerpoint/2010/main" val="32331470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9050" y="1387475"/>
            <a:ext cx="11360390" cy="1661993"/>
          </a:xfrm>
        </p:spPr>
        <p:txBody>
          <a:bodyPr/>
          <a:lstStyle/>
          <a:p>
            <a:r>
              <a:rPr lang="en-US" sz="5400" b="1" dirty="0">
                <a:solidFill>
                  <a:srgbClr val="2431DB"/>
                </a:solidFill>
              </a:rPr>
              <a:t>Benefits of Life Cycle Assessment</a:t>
            </a:r>
          </a:p>
        </p:txBody>
      </p:sp>
      <p:sp>
        <p:nvSpPr>
          <p:cNvPr id="4" name="Content Placeholder 2"/>
          <p:cNvSpPr>
            <a:spLocks noGrp="1"/>
          </p:cNvSpPr>
          <p:nvPr>
            <p:ph type="subTitle" idx="4"/>
          </p:nvPr>
        </p:nvSpPr>
        <p:spPr>
          <a:xfrm>
            <a:off x="1289050" y="3825875"/>
            <a:ext cx="17602200" cy="3877985"/>
          </a:xfrm>
        </p:spPr>
        <p:txBody>
          <a:bodyPr/>
          <a:lstStyle/>
          <a:p>
            <a:pPr marL="571500" indent="-571500">
              <a:buFont typeface="Arial" panose="020B0604020202020204" pitchFamily="34" charset="0"/>
              <a:buChar char="•"/>
            </a:pPr>
            <a:r>
              <a:rPr lang="en-US" sz="3600" dirty="0">
                <a:solidFill>
                  <a:srgbClr val="2431DB"/>
                </a:solidFill>
                <a:latin typeface="Roboto"/>
              </a:rPr>
              <a:t>The purpose of conducting a LCA is to provide critical information on how to improve a fashion brand’s sustainability challenges.</a:t>
            </a:r>
          </a:p>
          <a:p>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The benefits of conducting an LCA are:</a:t>
            </a:r>
          </a:p>
          <a:p>
            <a:r>
              <a:rPr lang="en-US" sz="3600" dirty="0">
                <a:solidFill>
                  <a:srgbClr val="2431DB"/>
                </a:solidFill>
                <a:latin typeface="Roboto"/>
              </a:rPr>
              <a:t>				- To identify environmental impacts</a:t>
            </a:r>
          </a:p>
          <a:p>
            <a:r>
              <a:rPr lang="en-US" sz="3600" dirty="0">
                <a:solidFill>
                  <a:srgbClr val="2431DB"/>
                </a:solidFill>
                <a:latin typeface="Roboto"/>
              </a:rPr>
              <a:t>				- Product design and process improvements</a:t>
            </a:r>
          </a:p>
          <a:p>
            <a:r>
              <a:rPr lang="en-US" sz="3600" dirty="0">
                <a:solidFill>
                  <a:srgbClr val="2431DB"/>
                </a:solidFill>
                <a:latin typeface="Roboto"/>
              </a:rPr>
              <a:t>				- Customer and stakeholders engagement </a:t>
            </a:r>
          </a:p>
        </p:txBody>
      </p:sp>
    </p:spTree>
    <p:extLst>
      <p:ext uri="{BB962C8B-B14F-4D97-AF65-F5344CB8AC3E}">
        <p14:creationId xmlns:p14="http://schemas.microsoft.com/office/powerpoint/2010/main" val="19501198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6650" y="1616075"/>
            <a:ext cx="17907000" cy="1661993"/>
          </a:xfrm>
        </p:spPr>
        <p:txBody>
          <a:bodyPr/>
          <a:lstStyle/>
          <a:p>
            <a:r>
              <a:rPr lang="en-US" sz="5400" b="1" dirty="0">
                <a:solidFill>
                  <a:srgbClr val="2431DB"/>
                </a:solidFill>
              </a:rPr>
              <a:t>Why Use a Closed-loop System Lifecycle Analysis?</a:t>
            </a:r>
          </a:p>
        </p:txBody>
      </p:sp>
      <p:sp>
        <p:nvSpPr>
          <p:cNvPr id="3" name="Subtitle 2"/>
          <p:cNvSpPr>
            <a:spLocks noGrp="1"/>
          </p:cNvSpPr>
          <p:nvPr>
            <p:ph type="subTitle" idx="4"/>
          </p:nvPr>
        </p:nvSpPr>
        <p:spPr>
          <a:xfrm>
            <a:off x="1136650" y="4283075"/>
            <a:ext cx="17907000" cy="2769989"/>
          </a:xfrm>
        </p:spPr>
        <p:txBody>
          <a:bodyPr/>
          <a:lstStyle/>
          <a:p>
            <a:r>
              <a:rPr lang="en-US" sz="3600" dirty="0">
                <a:solidFill>
                  <a:srgbClr val="2431DB"/>
                </a:solidFill>
                <a:latin typeface="Roboto"/>
              </a:rPr>
              <a:t>This provides an essential framework for understanding and optimizing the environmental benefits of circular processes. By integrating </a:t>
            </a:r>
            <a:r>
              <a:rPr lang="en-US" sz="3600" dirty="0">
                <a:solidFill>
                  <a:srgbClr val="FDA800"/>
                </a:solidFill>
                <a:latin typeface="Roboto"/>
              </a:rPr>
              <a:t>reuse, recycling</a:t>
            </a:r>
            <a:r>
              <a:rPr lang="en-US" sz="3600" dirty="0">
                <a:solidFill>
                  <a:srgbClr val="2431DB"/>
                </a:solidFill>
                <a:latin typeface="Roboto"/>
              </a:rPr>
              <a:t>, and </a:t>
            </a:r>
            <a:r>
              <a:rPr lang="en-US" sz="3600" dirty="0">
                <a:solidFill>
                  <a:srgbClr val="FDA800"/>
                </a:solidFill>
                <a:latin typeface="Roboto"/>
              </a:rPr>
              <a:t>material recovery</a:t>
            </a:r>
            <a:r>
              <a:rPr lang="en-US" sz="3600" dirty="0">
                <a:solidFill>
                  <a:srgbClr val="2431DB"/>
                </a:solidFill>
                <a:latin typeface="Roboto"/>
              </a:rPr>
              <a:t>, closed-loop systems can significantly reduce the overall environmental impact, which LCA helps to quantify.</a:t>
            </a:r>
          </a:p>
          <a:p>
            <a:endParaRPr lang="en-US" sz="3600" dirty="0">
              <a:solidFill>
                <a:srgbClr val="2431DB"/>
              </a:solidFill>
              <a:latin typeface="Roboto"/>
            </a:endParaRPr>
          </a:p>
        </p:txBody>
      </p:sp>
    </p:spTree>
    <p:extLst>
      <p:ext uri="{BB962C8B-B14F-4D97-AF65-F5344CB8AC3E}">
        <p14:creationId xmlns:p14="http://schemas.microsoft.com/office/powerpoint/2010/main" val="681799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212850" y="1158876"/>
            <a:ext cx="8610600" cy="1066800"/>
          </a:xfrm>
        </p:spPr>
        <p:txBody>
          <a:bodyPr/>
          <a:lstStyle/>
          <a:p>
            <a:r>
              <a:rPr lang="en-US" sz="5400" b="1" dirty="0">
                <a:solidFill>
                  <a:srgbClr val="2431DB"/>
                </a:solidFill>
              </a:rPr>
              <a:t>Module 4 Overview</a:t>
            </a:r>
          </a:p>
        </p:txBody>
      </p:sp>
      <p:sp>
        <p:nvSpPr>
          <p:cNvPr id="5" name="Rectangle 1"/>
          <p:cNvSpPr>
            <a:spLocks noChangeArrowheads="1"/>
          </p:cNvSpPr>
          <p:nvPr/>
        </p:nvSpPr>
        <p:spPr bwMode="auto">
          <a:xfrm>
            <a:off x="908050" y="2606675"/>
            <a:ext cx="10248900" cy="7848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600" dirty="0">
                <a:solidFill>
                  <a:srgbClr val="2431DB"/>
                </a:solidFill>
                <a:latin typeface="Roboto"/>
              </a:rPr>
              <a:t>This module focuses on Circular fashion and how the</a:t>
            </a:r>
            <a:r>
              <a:rPr kumimoji="0" lang="en-US" altLang="en-US" sz="3600" b="0" i="0" u="none" strike="noStrike" cap="none" normalizeH="0" baseline="0" dirty="0">
                <a:ln>
                  <a:noFill/>
                </a:ln>
                <a:solidFill>
                  <a:srgbClr val="2431DB"/>
                </a:solidFill>
                <a:effectLst/>
                <a:latin typeface="Roboto"/>
              </a:rPr>
              <a:t> fashion industry </a:t>
            </a:r>
            <a:r>
              <a:rPr lang="en-US" altLang="en-US" sz="3600" dirty="0">
                <a:solidFill>
                  <a:srgbClr val="2431DB"/>
                </a:solidFill>
                <a:latin typeface="Roboto"/>
              </a:rPr>
              <a:t>is trying to</a:t>
            </a:r>
            <a:r>
              <a:rPr kumimoji="0" lang="en-US" altLang="en-US" sz="3600" b="0" i="0" u="none" strike="noStrike" cap="none" normalizeH="0" baseline="0" dirty="0">
                <a:ln>
                  <a:noFill/>
                </a:ln>
                <a:solidFill>
                  <a:srgbClr val="2431DB"/>
                </a:solidFill>
                <a:effectLst/>
                <a:latin typeface="Roboto"/>
              </a:rPr>
              <a:t> create a closed-loop system where clothing, accessories, and textiles are designed, produced, consumed, and then reintroduced into the cycle without generating waste or pollution.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3600" dirty="0">
              <a:solidFill>
                <a:srgbClr val="2431DB"/>
              </a:solidFill>
              <a:latin typeface="Roboto"/>
            </a:endParaRPr>
          </a:p>
          <a:p>
            <a:pPr algn="l" rtl="0" eaLnBrk="0" fontAlgn="base" hangingPunct="0">
              <a:spcBef>
                <a:spcPct val="0"/>
              </a:spcBef>
              <a:spcAft>
                <a:spcPct val="0"/>
              </a:spcAft>
            </a:pPr>
            <a:r>
              <a:rPr kumimoji="0" lang="en-US" altLang="en-US" sz="3600" b="0" i="0" u="none" strike="noStrike" cap="none" normalizeH="0" baseline="0" dirty="0">
                <a:ln>
                  <a:noFill/>
                </a:ln>
                <a:solidFill>
                  <a:srgbClr val="2431DB"/>
                </a:solidFill>
                <a:effectLst/>
                <a:latin typeface="Roboto"/>
              </a:rPr>
              <a:t>It </a:t>
            </a:r>
            <a:r>
              <a:rPr lang="en-US" altLang="en-US" sz="3600" dirty="0">
                <a:solidFill>
                  <a:srgbClr val="2431DB"/>
                </a:solidFill>
                <a:latin typeface="Roboto"/>
              </a:rPr>
              <a:t>covers the topic of sus</a:t>
            </a:r>
            <a:r>
              <a:rPr kumimoji="0" lang="en-US" altLang="en-US" sz="3600" b="0" i="0" u="none" strike="noStrike" cap="none" normalizeH="0" baseline="0" dirty="0">
                <a:ln>
                  <a:noFill/>
                </a:ln>
                <a:solidFill>
                  <a:srgbClr val="2431DB"/>
                </a:solidFill>
                <a:effectLst/>
                <a:latin typeface="Roboto"/>
              </a:rPr>
              <a:t>tainability, minimizing environmental impact, and maximizing the lifecycle of garments,</a:t>
            </a:r>
            <a:r>
              <a:rPr kumimoji="0" lang="en-US" altLang="en-US" sz="3600" b="0" i="0" u="none" strike="noStrike" cap="none" normalizeH="0" dirty="0">
                <a:ln>
                  <a:noFill/>
                </a:ln>
                <a:solidFill>
                  <a:srgbClr val="2431DB"/>
                </a:solidFill>
                <a:effectLst/>
                <a:latin typeface="Roboto"/>
              </a:rPr>
              <a:t> by creating </a:t>
            </a:r>
            <a:r>
              <a:rPr kumimoji="0" lang="en-US" altLang="en-US" sz="3600" b="0" i="0" u="none" strike="noStrike" cap="none" normalizeH="0" baseline="0" dirty="0">
                <a:ln>
                  <a:noFill/>
                </a:ln>
                <a:solidFill>
                  <a:srgbClr val="2431DB"/>
                </a:solidFill>
                <a:effectLst/>
                <a:latin typeface="Roboto"/>
              </a:rPr>
              <a:t>durable, timeless pieces that are versatile and can be worn for many years.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rgbClr val="2431DB"/>
              </a:solidFill>
              <a:effectLst/>
              <a:latin typeface="Roboto"/>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rgbClr val="2431DB"/>
              </a:solidFill>
              <a:effectLst/>
              <a:latin typeface="Roboto"/>
            </a:endParaRPr>
          </a:p>
        </p:txBody>
      </p:sp>
      <p:pic>
        <p:nvPicPr>
          <p:cNvPr id="3" name="Picture 2">
            <a:extLst>
              <a:ext uri="{FF2B5EF4-FFF2-40B4-BE49-F238E27FC236}">
                <a16:creationId xmlns:a16="http://schemas.microsoft.com/office/drawing/2014/main" id="{7EE3FFBC-01DD-4BF4-B9F1-F526C505E0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260" y="473075"/>
            <a:ext cx="8222990" cy="10276233"/>
          </a:xfrm>
          <a:prstGeom prst="rect">
            <a:avLst/>
          </a:prstGeom>
        </p:spPr>
      </p:pic>
      <p:sp>
        <p:nvSpPr>
          <p:cNvPr id="6" name="Rectangle 5">
            <a:extLst>
              <a:ext uri="{FF2B5EF4-FFF2-40B4-BE49-F238E27FC236}">
                <a16:creationId xmlns:a16="http://schemas.microsoft.com/office/drawing/2014/main" id="{D6E3A3F8-6645-4856-BEF2-69EF93005FC6}"/>
              </a:ext>
            </a:extLst>
          </p:cNvPr>
          <p:cNvSpPr/>
          <p:nvPr/>
        </p:nvSpPr>
        <p:spPr>
          <a:xfrm>
            <a:off x="7722194" y="10379976"/>
            <a:ext cx="3708066" cy="369332"/>
          </a:xfrm>
          <a:prstGeom prst="rect">
            <a:avLst/>
          </a:prstGeom>
        </p:spPr>
        <p:txBody>
          <a:bodyPr wrap="none">
            <a:spAutoFit/>
          </a:bodyPr>
          <a:lstStyle/>
          <a:p>
            <a:r>
              <a:rPr lang="en-US" b="0" i="0" dirty="0">
                <a:solidFill>
                  <a:srgbClr val="000000"/>
                </a:solidFill>
                <a:effectLst/>
                <a:latin typeface="-apple-system"/>
              </a:rPr>
              <a:t>Photo by </a:t>
            </a:r>
            <a:r>
              <a:rPr lang="en-US" b="0" i="0" dirty="0" err="1">
                <a:effectLst/>
                <a:latin typeface="-apple-system"/>
                <a:hlinkClick r:id="rId3"/>
              </a:rPr>
              <a:t>Mukuko</a:t>
            </a:r>
            <a:r>
              <a:rPr lang="en-US" b="0" i="0" dirty="0">
                <a:effectLst/>
                <a:latin typeface="-apple-system"/>
                <a:hlinkClick r:id="rId3"/>
              </a:rPr>
              <a:t> Studio</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1539875"/>
            <a:ext cx="9175064" cy="830997"/>
          </a:xfrm>
        </p:spPr>
        <p:txBody>
          <a:bodyPr/>
          <a:lstStyle/>
          <a:p>
            <a:r>
              <a:rPr lang="en-US" sz="5400" dirty="0">
                <a:solidFill>
                  <a:srgbClr val="2431DB"/>
                </a:solidFill>
              </a:rPr>
              <a:t>CASE STUDY: Patagonia Inc.</a:t>
            </a:r>
          </a:p>
        </p:txBody>
      </p:sp>
      <p:sp>
        <p:nvSpPr>
          <p:cNvPr id="3" name="Subtitle 2"/>
          <p:cNvSpPr>
            <a:spLocks noGrp="1"/>
          </p:cNvSpPr>
          <p:nvPr>
            <p:ph type="subTitle" idx="4"/>
          </p:nvPr>
        </p:nvSpPr>
        <p:spPr>
          <a:xfrm>
            <a:off x="1212850" y="3521075"/>
            <a:ext cx="17297400" cy="4985980"/>
          </a:xfrm>
        </p:spPr>
        <p:txBody>
          <a:bodyPr/>
          <a:lstStyle/>
          <a:p>
            <a:pPr marL="571500" indent="-571500">
              <a:buFont typeface="Arial" panose="020B0604020202020204" pitchFamily="34" charset="0"/>
              <a:buChar char="•"/>
            </a:pPr>
            <a:r>
              <a:rPr lang="en-US" sz="3600" dirty="0">
                <a:solidFill>
                  <a:srgbClr val="2431DB"/>
                </a:solidFill>
                <a:latin typeface="Roboto"/>
              </a:rPr>
              <a:t>Patagonia Inc. is a family owned American owned corporation that produces sustainable outdoor apparel. </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 The brand Patagonia is known as one of the most environmentally responsible enterprises.</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Their garments are made from responsible sourced materials  and are guaranteed for life.</a:t>
            </a:r>
          </a:p>
          <a:p>
            <a:pPr marL="571500" indent="-571500">
              <a:buFont typeface="Arial" panose="020B0604020202020204" pitchFamily="34" charset="0"/>
              <a:buChar char="•"/>
            </a:pPr>
            <a:endParaRPr lang="en-US" sz="3600" dirty="0">
              <a:solidFill>
                <a:srgbClr val="2431DB"/>
              </a:solidFill>
              <a:latin typeface="Roboto"/>
            </a:endParaRPr>
          </a:p>
        </p:txBody>
      </p:sp>
    </p:spTree>
    <p:extLst>
      <p:ext uri="{BB962C8B-B14F-4D97-AF65-F5344CB8AC3E}">
        <p14:creationId xmlns:p14="http://schemas.microsoft.com/office/powerpoint/2010/main" val="1047238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
          </p:nvPr>
        </p:nvSpPr>
        <p:spPr>
          <a:xfrm>
            <a:off x="1289050" y="2454275"/>
            <a:ext cx="18059400" cy="7632859"/>
          </a:xfrm>
        </p:spPr>
        <p:txBody>
          <a:bodyPr/>
          <a:lstStyle/>
          <a:p>
            <a:pPr marL="571500" indent="-571500">
              <a:buFont typeface="Arial" panose="020B0604020202020204" pitchFamily="34" charset="0"/>
              <a:buChar char="•"/>
            </a:pPr>
            <a:r>
              <a:rPr lang="en-US" sz="3600" dirty="0">
                <a:solidFill>
                  <a:srgbClr val="2431DB"/>
                </a:solidFill>
                <a:latin typeface="Roboto"/>
              </a:rPr>
              <a:t>The company’s mission is:</a:t>
            </a:r>
          </a:p>
          <a:p>
            <a:r>
              <a:rPr lang="en-US" sz="3600" dirty="0">
                <a:solidFill>
                  <a:srgbClr val="2431DB"/>
                </a:solidFill>
                <a:latin typeface="Roboto"/>
              </a:rPr>
              <a:t>	1. To make the best quality products</a:t>
            </a:r>
          </a:p>
          <a:p>
            <a:r>
              <a:rPr lang="en-US" sz="3600" dirty="0">
                <a:solidFill>
                  <a:srgbClr val="2431DB"/>
                </a:solidFill>
                <a:latin typeface="Roboto"/>
              </a:rPr>
              <a:t>	2. Cause no unnecessary harm to the environment</a:t>
            </a:r>
          </a:p>
          <a:p>
            <a:r>
              <a:rPr lang="en-US" sz="3600" dirty="0">
                <a:solidFill>
                  <a:srgbClr val="2431DB"/>
                </a:solidFill>
                <a:latin typeface="Roboto"/>
              </a:rPr>
              <a:t>	3. Use their business to protect nature</a:t>
            </a:r>
          </a:p>
          <a:p>
            <a:r>
              <a:rPr lang="en-US" sz="3600" dirty="0">
                <a:solidFill>
                  <a:srgbClr val="2431DB"/>
                </a:solidFill>
                <a:latin typeface="Roboto"/>
              </a:rPr>
              <a:t>	4. Not bound by convention</a:t>
            </a: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r>
              <a:rPr lang="en-US" sz="2800" dirty="0">
                <a:solidFill>
                  <a:srgbClr val="FDA800"/>
                </a:solidFill>
                <a:latin typeface="Roboto"/>
              </a:rPr>
              <a:t>Required Video: </a:t>
            </a:r>
            <a:r>
              <a:rPr lang="en-US" sz="2800" i="1" dirty="0">
                <a:solidFill>
                  <a:srgbClr val="FDA800"/>
                </a:solidFill>
              </a:rPr>
              <a:t>Patagonia: The Sustainability Champions </a:t>
            </a:r>
            <a:r>
              <a:rPr lang="en-US" sz="2800" i="1" dirty="0" err="1">
                <a:solidFill>
                  <a:srgbClr val="FDA800"/>
                </a:solidFill>
              </a:rPr>
              <a:t>ReCrafted</a:t>
            </a:r>
            <a:r>
              <a:rPr lang="en-US" sz="2800" i="1" dirty="0">
                <a:solidFill>
                  <a:srgbClr val="FDA800"/>
                </a:solidFill>
              </a:rPr>
              <a:t> | These Are Clothes Made From Other Clothes</a:t>
            </a:r>
          </a:p>
          <a:p>
            <a:endParaRPr lang="en-US" sz="3600" i="1" dirty="0">
              <a:solidFill>
                <a:srgbClr val="2431DB"/>
              </a:solidFill>
              <a:latin typeface="Roboto"/>
            </a:endParaRPr>
          </a:p>
          <a:p>
            <a:endParaRPr lang="en-US" sz="3600" dirty="0">
              <a:solidFill>
                <a:srgbClr val="2431DB"/>
              </a:solidFill>
            </a:endParaRPr>
          </a:p>
        </p:txBody>
      </p:sp>
    </p:spTree>
    <p:extLst>
      <p:ext uri="{BB962C8B-B14F-4D97-AF65-F5344CB8AC3E}">
        <p14:creationId xmlns:p14="http://schemas.microsoft.com/office/powerpoint/2010/main" val="1658437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DF534-EA14-461A-8368-8CBED930421F}"/>
              </a:ext>
            </a:extLst>
          </p:cNvPr>
          <p:cNvSpPr>
            <a:spLocks noGrp="1"/>
          </p:cNvSpPr>
          <p:nvPr>
            <p:ph type="ctrTitle"/>
          </p:nvPr>
        </p:nvSpPr>
        <p:spPr>
          <a:xfrm>
            <a:off x="1043214" y="1463675"/>
            <a:ext cx="10380436" cy="1661993"/>
          </a:xfrm>
        </p:spPr>
        <p:txBody>
          <a:bodyPr/>
          <a:lstStyle/>
          <a:p>
            <a:r>
              <a:rPr lang="en-US" sz="5400" dirty="0">
                <a:solidFill>
                  <a:srgbClr val="2431DB"/>
                </a:solidFill>
              </a:rPr>
              <a:t>Michalis </a:t>
            </a:r>
            <a:r>
              <a:rPr lang="en-US" sz="5400" dirty="0" err="1">
                <a:solidFill>
                  <a:srgbClr val="2431DB"/>
                </a:solidFill>
              </a:rPr>
              <a:t>Pantelidis</a:t>
            </a:r>
            <a:r>
              <a:rPr lang="en-US" sz="5400" dirty="0">
                <a:solidFill>
                  <a:srgbClr val="2431DB"/>
                </a:solidFill>
              </a:rPr>
              <a:t>- Turning Trash to Fashion</a:t>
            </a:r>
            <a:endParaRPr lang="en-US" sz="5400" dirty="0"/>
          </a:p>
        </p:txBody>
      </p:sp>
      <p:sp>
        <p:nvSpPr>
          <p:cNvPr id="3" name="Subtitle 2">
            <a:extLst>
              <a:ext uri="{FF2B5EF4-FFF2-40B4-BE49-F238E27FC236}">
                <a16:creationId xmlns:a16="http://schemas.microsoft.com/office/drawing/2014/main" id="{09235F43-41D1-45DB-B54A-71F652E7ECF6}"/>
              </a:ext>
            </a:extLst>
          </p:cNvPr>
          <p:cNvSpPr>
            <a:spLocks noGrp="1"/>
          </p:cNvSpPr>
          <p:nvPr>
            <p:ph type="subTitle" idx="4"/>
          </p:nvPr>
        </p:nvSpPr>
        <p:spPr>
          <a:xfrm>
            <a:off x="755650" y="3597275"/>
            <a:ext cx="11820978" cy="6647974"/>
          </a:xfrm>
        </p:spPr>
        <p:txBody>
          <a:bodyPr/>
          <a:lstStyle/>
          <a:p>
            <a:pPr marL="571500" indent="-571500">
              <a:buFont typeface="Arial" panose="020B0604020202020204" pitchFamily="34" charset="0"/>
              <a:buChar char="•"/>
            </a:pPr>
            <a:r>
              <a:rPr lang="en-US" sz="3600" dirty="0">
                <a:solidFill>
                  <a:srgbClr val="2431DB"/>
                </a:solidFill>
                <a:latin typeface="Roboto"/>
              </a:rPr>
              <a:t>Michalis Pantelidis is a Cypriot Textiles Designer based in Italy. He graduated from the University of the West of England in Bristol in 2022. He has been nominated by his university for the “Fashion Innovation Award” and “The Considered Fashion Award” at the Graduate Fashion Week in the UK. </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In 2021, he launched his own brand which combines his love for textiles, photography, and art. His first project was  called “The Land of Decomposition” and he explored alternative ways of understanding the idea of value by turning trash into colorful and joyful scarves</a:t>
            </a:r>
          </a:p>
        </p:txBody>
      </p:sp>
      <p:pic>
        <p:nvPicPr>
          <p:cNvPr id="11" name="Picture 10">
            <a:extLst>
              <a:ext uri="{FF2B5EF4-FFF2-40B4-BE49-F238E27FC236}">
                <a16:creationId xmlns:a16="http://schemas.microsoft.com/office/drawing/2014/main" id="{F99BC6EC-C8B6-4D1C-A67C-C97FB072D6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95250" y="466796"/>
            <a:ext cx="6845300" cy="10261529"/>
          </a:xfrm>
          <a:prstGeom prst="rect">
            <a:avLst/>
          </a:prstGeom>
        </p:spPr>
      </p:pic>
    </p:spTree>
    <p:extLst>
      <p:ext uri="{BB962C8B-B14F-4D97-AF65-F5344CB8AC3E}">
        <p14:creationId xmlns:p14="http://schemas.microsoft.com/office/powerpoint/2010/main" val="4168941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92B3B-119E-4EC7-A787-80DF62A568E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8461BFE-BC69-4B38-A826-81D120A746B8}"/>
              </a:ext>
            </a:extLst>
          </p:cNvPr>
          <p:cNvSpPr>
            <a:spLocks noGrp="1"/>
          </p:cNvSpPr>
          <p:nvPr>
            <p:ph type="subTitle" idx="4"/>
          </p:nvPr>
        </p:nvSpPr>
        <p:spPr>
          <a:xfrm>
            <a:off x="11423650" y="3973238"/>
            <a:ext cx="7265035" cy="7755969"/>
          </a:xfrm>
        </p:spPr>
        <p:txBody>
          <a:bodyPr/>
          <a:lstStyle/>
          <a:p>
            <a:pPr marL="571500" indent="-571500">
              <a:buFont typeface="Arial" panose="020B0604020202020204" pitchFamily="34" charset="0"/>
              <a:buChar char="•"/>
            </a:pPr>
            <a:r>
              <a:rPr lang="en-US" sz="3600" dirty="0">
                <a:solidFill>
                  <a:srgbClr val="2431DB"/>
                </a:solidFill>
                <a:latin typeface="Roboto"/>
              </a:rPr>
              <a:t>All of his scarves and dresses are made of 100% recycled plastic bottles emphasizing eco-conscious fashion.</a:t>
            </a: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endParaRPr lang="en-US" sz="3600" dirty="0">
              <a:solidFill>
                <a:srgbClr val="2431DB"/>
              </a:solidFill>
              <a:latin typeface="Roboto"/>
            </a:endParaRPr>
          </a:p>
          <a:p>
            <a:r>
              <a:rPr lang="en-US" sz="3600" dirty="0">
                <a:solidFill>
                  <a:srgbClr val="2431DB"/>
                </a:solidFill>
              </a:rPr>
              <a:t>website. </a:t>
            </a:r>
            <a:r>
              <a:rPr lang="en-US" sz="3600" dirty="0">
                <a:solidFill>
                  <a:srgbClr val="2431DB"/>
                </a:solidFill>
                <a:hlinkClick r:id="rId2">
                  <a:extLst>
                    <a:ext uri="{A12FA001-AC4F-418D-AE19-62706E023703}">
                      <ahyp:hlinkClr xmlns:ahyp="http://schemas.microsoft.com/office/drawing/2018/hyperlinkcolor" val="tx"/>
                    </a:ext>
                  </a:extLst>
                </a:hlinkClick>
              </a:rPr>
              <a:t>www.michalispantelidis.com</a:t>
            </a:r>
            <a:endParaRPr lang="en-US" sz="3600" dirty="0">
              <a:solidFill>
                <a:srgbClr val="2431DB"/>
              </a:solidFill>
            </a:endParaRPr>
          </a:p>
          <a:p>
            <a:endParaRPr lang="en-US" sz="3600" dirty="0">
              <a:solidFill>
                <a:srgbClr val="2431DB"/>
              </a:solidFill>
              <a:latin typeface="Roboto"/>
            </a:endParaRPr>
          </a:p>
          <a:p>
            <a:endParaRPr lang="en-US" sz="3600" dirty="0"/>
          </a:p>
        </p:txBody>
      </p:sp>
      <p:pic>
        <p:nvPicPr>
          <p:cNvPr id="4" name="Picture 3">
            <a:extLst>
              <a:ext uri="{FF2B5EF4-FFF2-40B4-BE49-F238E27FC236}">
                <a16:creationId xmlns:a16="http://schemas.microsoft.com/office/drawing/2014/main" id="{1830E507-B735-45A6-B71D-80BE4ABE3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50" y="2131187"/>
            <a:ext cx="10693908" cy="7562088"/>
          </a:xfrm>
          <a:prstGeom prst="rect">
            <a:avLst/>
          </a:prstGeom>
        </p:spPr>
      </p:pic>
    </p:spTree>
    <p:extLst>
      <p:ext uri="{BB962C8B-B14F-4D97-AF65-F5344CB8AC3E}">
        <p14:creationId xmlns:p14="http://schemas.microsoft.com/office/powerpoint/2010/main" val="1001660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27050" y="930275"/>
            <a:ext cx="11353800" cy="1477328"/>
          </a:xfrm>
        </p:spPr>
        <p:txBody>
          <a:bodyPr/>
          <a:lstStyle/>
          <a:p>
            <a:r>
              <a:rPr lang="en-US" sz="4800" b="1" dirty="0">
                <a:solidFill>
                  <a:schemeClr val="bg1"/>
                </a:solidFill>
              </a:rPr>
              <a:t>4.4 Designing Durable and Adaptable   Clothing</a:t>
            </a:r>
          </a:p>
        </p:txBody>
      </p:sp>
      <p:sp>
        <p:nvSpPr>
          <p:cNvPr id="5" name="Content Placeholder 2"/>
          <p:cNvSpPr>
            <a:spLocks noGrp="1"/>
          </p:cNvSpPr>
          <p:nvPr>
            <p:ph type="body" idx="1"/>
          </p:nvPr>
        </p:nvSpPr>
        <p:spPr>
          <a:xfrm>
            <a:off x="756489" y="3749675"/>
            <a:ext cx="11124361" cy="4431983"/>
          </a:xfrm>
        </p:spPr>
        <p:txBody>
          <a:bodyPr/>
          <a:lstStyle/>
          <a:p>
            <a:pPr marL="571500" indent="-571500">
              <a:buFont typeface="Arial" panose="020B0604020202020204" pitchFamily="34" charset="0"/>
              <a:buChar char="•"/>
            </a:pPr>
            <a:r>
              <a:rPr lang="en-US" sz="3600" dirty="0">
                <a:solidFill>
                  <a:schemeClr val="bg1"/>
                </a:solidFill>
                <a:latin typeface="Roboto"/>
              </a:rPr>
              <a:t>Designing durable and adaptable clothing is essential in order to </a:t>
            </a:r>
            <a:r>
              <a:rPr lang="en-US" sz="3600" dirty="0">
                <a:solidFill>
                  <a:srgbClr val="FDA800"/>
                </a:solidFill>
                <a:latin typeface="Roboto"/>
              </a:rPr>
              <a:t>reduce waist </a:t>
            </a:r>
            <a:r>
              <a:rPr lang="en-US" sz="3600" dirty="0">
                <a:solidFill>
                  <a:schemeClr val="bg1"/>
                </a:solidFill>
                <a:latin typeface="Roboto"/>
              </a:rPr>
              <a:t>and to </a:t>
            </a:r>
            <a:r>
              <a:rPr lang="en-US" sz="3600" dirty="0">
                <a:solidFill>
                  <a:srgbClr val="FDA800"/>
                </a:solidFill>
                <a:latin typeface="Roboto"/>
              </a:rPr>
              <a:t>extend the life cycle of a garment</a:t>
            </a:r>
            <a:r>
              <a:rPr lang="en-US" sz="3600" dirty="0">
                <a:solidFill>
                  <a:schemeClr val="bg1"/>
                </a:solidFill>
                <a:latin typeface="Roboto"/>
              </a:rPr>
              <a:t>, as well as </a:t>
            </a:r>
            <a:r>
              <a:rPr lang="en-US" sz="3600" dirty="0">
                <a:solidFill>
                  <a:srgbClr val="FDA800"/>
                </a:solidFill>
                <a:latin typeface="Roboto"/>
              </a:rPr>
              <a:t>maximizing resources  efficiently</a:t>
            </a:r>
            <a:r>
              <a:rPr lang="en-US" sz="3600" dirty="0">
                <a:solidFill>
                  <a:schemeClr val="bg1"/>
                </a:solidFill>
                <a:latin typeface="Roboto"/>
              </a:rPr>
              <a:t>. </a:t>
            </a:r>
          </a:p>
          <a:p>
            <a:pPr marL="0" indent="0">
              <a:buNone/>
            </a:pPr>
            <a:endParaRPr lang="en-US" sz="3600" dirty="0">
              <a:solidFill>
                <a:schemeClr val="bg1"/>
              </a:solidFill>
              <a:latin typeface="Roboto"/>
            </a:endParaRPr>
          </a:p>
          <a:p>
            <a:pPr marL="571500" indent="-571500">
              <a:buFont typeface="Arial" panose="020B0604020202020204" pitchFamily="34" charset="0"/>
              <a:buChar char="•"/>
            </a:pPr>
            <a:r>
              <a:rPr lang="en-US" sz="3600" dirty="0">
                <a:solidFill>
                  <a:schemeClr val="bg1"/>
                </a:solidFill>
                <a:latin typeface="Roboto"/>
              </a:rPr>
              <a:t>Durable and adaptable clothing is about designing garments which can evolve with the user.</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56253" y="-11442"/>
            <a:ext cx="7547847" cy="11320792"/>
          </a:xfrm>
          <a:prstGeom prst="rect">
            <a:avLst/>
          </a:prstGeom>
        </p:spPr>
      </p:pic>
      <p:sp>
        <p:nvSpPr>
          <p:cNvPr id="7" name="Rectangle 6"/>
          <p:cNvSpPr/>
          <p:nvPr/>
        </p:nvSpPr>
        <p:spPr>
          <a:xfrm>
            <a:off x="16182962" y="10934327"/>
            <a:ext cx="3942105" cy="369332"/>
          </a:xfrm>
          <a:prstGeom prst="rect">
            <a:avLst/>
          </a:prstGeom>
        </p:spPr>
        <p:txBody>
          <a:bodyPr wrap="none">
            <a:spAutoFit/>
          </a:bodyPr>
          <a:lstStyle/>
          <a:p>
            <a:r>
              <a:rPr lang="en-US" b="0" i="0" dirty="0">
                <a:solidFill>
                  <a:schemeClr val="bg1"/>
                </a:solidFill>
                <a:effectLst/>
                <a:latin typeface="-apple-system"/>
              </a:rPr>
              <a:t>Photo by </a:t>
            </a:r>
            <a:r>
              <a:rPr lang="en-US" b="0" i="0" dirty="0">
                <a:solidFill>
                  <a:schemeClr val="bg1"/>
                </a:solidFill>
                <a:effectLst/>
                <a:latin typeface="-apple-system"/>
                <a:hlinkClick r:id="rId3"/>
              </a:rPr>
              <a:t>Alexi Romano</a:t>
            </a:r>
            <a:r>
              <a:rPr lang="en-US" b="0" i="0" dirty="0">
                <a:solidFill>
                  <a:schemeClr val="bg1"/>
                </a:solidFill>
                <a:effectLst/>
                <a:latin typeface="-apple-system"/>
              </a:rPr>
              <a:t> on </a:t>
            </a:r>
            <a:r>
              <a:rPr lang="en-US" b="0" i="0" dirty="0" err="1">
                <a:solidFill>
                  <a:schemeClr val="bg1"/>
                </a:solidFill>
                <a:effectLst/>
                <a:latin typeface="-apple-system"/>
                <a:hlinkClick r:id="rId4"/>
              </a:rPr>
              <a:t>Unsplash</a:t>
            </a:r>
            <a:endParaRPr lang="en-US" dirty="0">
              <a:solidFill>
                <a:schemeClr val="bg1"/>
              </a:solidFill>
            </a:endParaRPr>
          </a:p>
        </p:txBody>
      </p:sp>
    </p:spTree>
    <p:extLst>
      <p:ext uri="{BB962C8B-B14F-4D97-AF65-F5344CB8AC3E}">
        <p14:creationId xmlns:p14="http://schemas.microsoft.com/office/powerpoint/2010/main" val="3942374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94450" y="1082675"/>
            <a:ext cx="10820400" cy="830997"/>
          </a:xfrm>
        </p:spPr>
        <p:txBody>
          <a:bodyPr/>
          <a:lstStyle/>
          <a:p>
            <a:r>
              <a:rPr lang="en-US" sz="5400" dirty="0">
                <a:solidFill>
                  <a:srgbClr val="2431DB"/>
                </a:solidFill>
              </a:rPr>
              <a:t>Selecting the Correct Materials</a:t>
            </a:r>
          </a:p>
        </p:txBody>
      </p:sp>
      <p:sp>
        <p:nvSpPr>
          <p:cNvPr id="3" name="Subtitle 2"/>
          <p:cNvSpPr>
            <a:spLocks noGrp="1"/>
          </p:cNvSpPr>
          <p:nvPr>
            <p:ph type="subTitle" idx="4"/>
          </p:nvPr>
        </p:nvSpPr>
        <p:spPr>
          <a:xfrm>
            <a:off x="6394450" y="3183295"/>
            <a:ext cx="11887200" cy="4985980"/>
          </a:xfrm>
        </p:spPr>
        <p:txBody>
          <a:bodyPr/>
          <a:lstStyle/>
          <a:p>
            <a:pPr marL="571500" indent="-571500">
              <a:buFont typeface="Arial" panose="020B0604020202020204" pitchFamily="34" charset="0"/>
              <a:buChar char="•"/>
            </a:pPr>
            <a:r>
              <a:rPr lang="en-US" sz="3600" dirty="0">
                <a:solidFill>
                  <a:srgbClr val="2431DB"/>
                </a:solidFill>
                <a:latin typeface="Roboto"/>
              </a:rPr>
              <a:t>Use </a:t>
            </a:r>
            <a:r>
              <a:rPr lang="en-US" sz="3600" dirty="0">
                <a:solidFill>
                  <a:srgbClr val="FDA800"/>
                </a:solidFill>
                <a:latin typeface="Roboto"/>
              </a:rPr>
              <a:t>durable fabrics </a:t>
            </a:r>
            <a:r>
              <a:rPr lang="en-US" sz="3600" dirty="0">
                <a:solidFill>
                  <a:srgbClr val="2431DB"/>
                </a:solidFill>
                <a:latin typeface="Roboto"/>
              </a:rPr>
              <a:t>that can withstand frequent wear and washing.</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Select </a:t>
            </a:r>
            <a:r>
              <a:rPr lang="en-US" sz="3600" dirty="0">
                <a:solidFill>
                  <a:srgbClr val="FDA800"/>
                </a:solidFill>
                <a:latin typeface="Roboto"/>
              </a:rPr>
              <a:t>recyclable</a:t>
            </a:r>
            <a:r>
              <a:rPr lang="en-US" sz="3600" dirty="0">
                <a:solidFill>
                  <a:srgbClr val="2431DB"/>
                </a:solidFill>
                <a:latin typeface="Roboto"/>
              </a:rPr>
              <a:t> or </a:t>
            </a:r>
            <a:r>
              <a:rPr lang="en-US" sz="3600" dirty="0">
                <a:solidFill>
                  <a:srgbClr val="FDA800"/>
                </a:solidFill>
                <a:latin typeface="Roboto"/>
              </a:rPr>
              <a:t>biodegradable fabrics </a:t>
            </a:r>
            <a:r>
              <a:rPr lang="en-US" sz="3600" dirty="0">
                <a:solidFill>
                  <a:srgbClr val="2431DB"/>
                </a:solidFill>
                <a:latin typeface="Roboto"/>
              </a:rPr>
              <a:t>that facilitate end-of-life processing.</a:t>
            </a:r>
          </a:p>
          <a:p>
            <a:pPr marL="57150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FDA800"/>
                </a:solidFill>
                <a:latin typeface="Roboto"/>
              </a:rPr>
              <a:t>Use eco-friendly dyes </a:t>
            </a:r>
            <a:r>
              <a:rPr lang="en-US" sz="3600" dirty="0">
                <a:solidFill>
                  <a:srgbClr val="2431DB"/>
                </a:solidFill>
                <a:latin typeface="Roboto"/>
              </a:rPr>
              <a:t>and </a:t>
            </a:r>
            <a:r>
              <a:rPr lang="en-US" sz="3600" dirty="0">
                <a:solidFill>
                  <a:srgbClr val="FDA800"/>
                </a:solidFill>
                <a:latin typeface="Roboto"/>
              </a:rPr>
              <a:t>finishes</a:t>
            </a:r>
            <a:r>
              <a:rPr lang="en-US" sz="3600" dirty="0">
                <a:solidFill>
                  <a:srgbClr val="2431DB"/>
                </a:solidFill>
                <a:latin typeface="Roboto"/>
              </a:rPr>
              <a:t> that allow the recyclability of fabrics.</a:t>
            </a:r>
          </a:p>
          <a:p>
            <a:endParaRPr lang="en-US" sz="3600" dirty="0">
              <a:solidFill>
                <a:srgbClr val="2431DB"/>
              </a:solidFill>
              <a:latin typeface="Roboto"/>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850" y="464606"/>
            <a:ext cx="5791200" cy="10295469"/>
          </a:xfrm>
          <a:prstGeom prst="rect">
            <a:avLst/>
          </a:prstGeom>
        </p:spPr>
      </p:pic>
      <p:sp>
        <p:nvSpPr>
          <p:cNvPr id="6" name="Rectangle 5"/>
          <p:cNvSpPr/>
          <p:nvPr/>
        </p:nvSpPr>
        <p:spPr>
          <a:xfrm>
            <a:off x="6242050" y="10281086"/>
            <a:ext cx="4147289" cy="369332"/>
          </a:xfrm>
          <a:prstGeom prst="rect">
            <a:avLst/>
          </a:prstGeom>
        </p:spPr>
        <p:txBody>
          <a:bodyPr wrap="none">
            <a:spAutoFit/>
          </a:bodyPr>
          <a:lstStyle/>
          <a:p>
            <a:r>
              <a:rPr lang="en-US" b="0" i="0" dirty="0">
                <a:solidFill>
                  <a:srgbClr val="000000"/>
                </a:solidFill>
                <a:effectLst/>
                <a:latin typeface="-apple-system"/>
              </a:rPr>
              <a:t>Photo by </a:t>
            </a:r>
            <a:r>
              <a:rPr lang="en-US" b="0" i="0" dirty="0">
                <a:effectLst/>
                <a:latin typeface="-apple-system"/>
                <a:hlinkClick r:id="rId3"/>
              </a:rPr>
              <a:t>WARION Taipei</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3990767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1850" y="1539875"/>
            <a:ext cx="6141084" cy="830997"/>
          </a:xfrm>
        </p:spPr>
        <p:txBody>
          <a:bodyPr/>
          <a:lstStyle/>
          <a:p>
            <a:r>
              <a:rPr lang="en-US" sz="5400" dirty="0">
                <a:solidFill>
                  <a:srgbClr val="2431DB"/>
                </a:solidFill>
              </a:rPr>
              <a:t>Timeless Design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04650" y="473075"/>
            <a:ext cx="7848600" cy="10287000"/>
          </a:xfrm>
          <a:prstGeom prst="rect">
            <a:avLst/>
          </a:prstGeom>
        </p:spPr>
      </p:pic>
      <p:sp>
        <p:nvSpPr>
          <p:cNvPr id="5" name="Content Placeholder 2"/>
          <p:cNvSpPr>
            <a:spLocks noGrp="1"/>
          </p:cNvSpPr>
          <p:nvPr>
            <p:ph type="subTitle" idx="4"/>
          </p:nvPr>
        </p:nvSpPr>
        <p:spPr>
          <a:xfrm>
            <a:off x="831850" y="3825875"/>
            <a:ext cx="10515600" cy="3877985"/>
          </a:xfrm>
        </p:spPr>
        <p:txBody>
          <a:bodyPr/>
          <a:lstStyle/>
          <a:p>
            <a:pPr marL="571500" indent="-571500">
              <a:buFont typeface="Arial" panose="020B0604020202020204" pitchFamily="34" charset="0"/>
              <a:buChar char="•"/>
            </a:pPr>
            <a:r>
              <a:rPr lang="en-US" sz="3600" dirty="0">
                <a:solidFill>
                  <a:srgbClr val="2431DB"/>
                </a:solidFill>
                <a:latin typeface="Roboto"/>
              </a:rPr>
              <a:t>Design clothing with </a:t>
            </a:r>
            <a:r>
              <a:rPr lang="en-US" sz="3600" dirty="0">
                <a:solidFill>
                  <a:srgbClr val="FDA800"/>
                </a:solidFill>
                <a:latin typeface="Roboto"/>
              </a:rPr>
              <a:t>basic silhouettes </a:t>
            </a:r>
            <a:r>
              <a:rPr lang="en-US" sz="3600" dirty="0">
                <a:solidFill>
                  <a:srgbClr val="2431DB"/>
                </a:solidFill>
                <a:latin typeface="Roboto"/>
              </a:rPr>
              <a:t>and </a:t>
            </a:r>
            <a:r>
              <a:rPr lang="en-US" sz="3600" dirty="0">
                <a:solidFill>
                  <a:srgbClr val="FDA800"/>
                </a:solidFill>
                <a:latin typeface="Roboto"/>
              </a:rPr>
              <a:t>neutral colors </a:t>
            </a:r>
            <a:r>
              <a:rPr lang="en-US" sz="3600" dirty="0">
                <a:solidFill>
                  <a:srgbClr val="2431DB"/>
                </a:solidFill>
                <a:latin typeface="Roboto"/>
              </a:rPr>
              <a:t>that don’t go out of style quickly. </a:t>
            </a:r>
          </a:p>
          <a:p>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Design </a:t>
            </a:r>
            <a:r>
              <a:rPr lang="en-US" sz="3600" dirty="0">
                <a:solidFill>
                  <a:srgbClr val="FDA800"/>
                </a:solidFill>
                <a:latin typeface="Roboto"/>
              </a:rPr>
              <a:t>simple,</a:t>
            </a:r>
            <a:r>
              <a:rPr lang="en-US" sz="3600" dirty="0">
                <a:solidFill>
                  <a:srgbClr val="2431DB"/>
                </a:solidFill>
                <a:latin typeface="Roboto"/>
              </a:rPr>
              <a:t> </a:t>
            </a:r>
            <a:r>
              <a:rPr lang="en-US" sz="3600" dirty="0">
                <a:solidFill>
                  <a:srgbClr val="FDA800"/>
                </a:solidFill>
                <a:latin typeface="Roboto"/>
              </a:rPr>
              <a:t>modular garments </a:t>
            </a:r>
            <a:r>
              <a:rPr lang="en-US" sz="3600" dirty="0">
                <a:solidFill>
                  <a:srgbClr val="2431DB"/>
                </a:solidFill>
                <a:latin typeface="Roboto"/>
              </a:rPr>
              <a:t>that can be worn in multiple ways, this offers versatility and reduces the need for additional garments.</a:t>
            </a:r>
          </a:p>
          <a:p>
            <a:endParaRPr lang="en-US" sz="3600" dirty="0">
              <a:solidFill>
                <a:srgbClr val="2431DB"/>
              </a:solidFill>
              <a:latin typeface="Roboto"/>
            </a:endParaRPr>
          </a:p>
        </p:txBody>
      </p:sp>
      <p:sp>
        <p:nvSpPr>
          <p:cNvPr id="7" name="Rectangle 1"/>
          <p:cNvSpPr>
            <a:spLocks noChangeArrowheads="1"/>
          </p:cNvSpPr>
          <p:nvPr/>
        </p:nvSpPr>
        <p:spPr bwMode="auto">
          <a:xfrm>
            <a:off x="7385050" y="10394250"/>
            <a:ext cx="69342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chemeClr val="tx1"/>
                </a:solidFill>
                <a:effectLst/>
                <a:latin typeface="Arial" panose="020B0604020202020204" pitchFamily="34" charset="0"/>
              </a:rPr>
              <a:t>Photo by </a:t>
            </a:r>
            <a:r>
              <a:rPr kumimoji="0" lang="en-US" altLang="en-US" sz="1600" b="0" i="0" u="none" strike="noStrike" cap="none" normalizeH="0" baseline="0" dirty="0" err="1">
                <a:ln>
                  <a:noFill/>
                </a:ln>
                <a:solidFill>
                  <a:schemeClr val="tx1"/>
                </a:solidFill>
                <a:effectLst/>
                <a:latin typeface="Arial" panose="020B0604020202020204" pitchFamily="34" charset="0"/>
                <a:hlinkClick r:id="rId3"/>
              </a:rPr>
              <a:t>MohamadReza</a:t>
            </a:r>
            <a:r>
              <a:rPr kumimoji="0" lang="en-US" altLang="en-US" sz="1600" b="0" i="0" u="none" strike="noStrike" cap="none" normalizeH="0" baseline="0" dirty="0">
                <a:ln>
                  <a:noFill/>
                </a:ln>
                <a:solidFill>
                  <a:schemeClr val="tx1"/>
                </a:solidFill>
                <a:effectLst/>
                <a:latin typeface="Arial" panose="020B0604020202020204" pitchFamily="34" charset="0"/>
                <a:hlinkClick r:id="rId3"/>
              </a:rPr>
              <a:t> </a:t>
            </a:r>
            <a:r>
              <a:rPr kumimoji="0" lang="en-US" altLang="en-US" sz="1600" b="0" i="0" u="none" strike="noStrike" cap="none" normalizeH="0" baseline="0" dirty="0" err="1">
                <a:ln>
                  <a:noFill/>
                </a:ln>
                <a:solidFill>
                  <a:schemeClr val="tx1"/>
                </a:solidFill>
                <a:effectLst/>
                <a:latin typeface="Arial" panose="020B0604020202020204" pitchFamily="34" charset="0"/>
                <a:hlinkClick r:id="rId3"/>
              </a:rPr>
              <a:t>Khashay</a:t>
            </a:r>
            <a:r>
              <a:rPr kumimoji="0" lang="en-US" altLang="en-US" sz="1600" b="0" i="0" u="none" strike="noStrike" cap="none" normalizeH="0" baseline="0" dirty="0">
                <a:ln>
                  <a:noFill/>
                </a:ln>
                <a:solidFill>
                  <a:schemeClr val="tx1"/>
                </a:solidFill>
                <a:effectLst/>
                <a:latin typeface="Arial" panose="020B0604020202020204" pitchFamily="34" charset="0"/>
              </a:rPr>
              <a:t> on </a:t>
            </a:r>
            <a:r>
              <a:rPr kumimoji="0" lang="en-US" altLang="en-US" sz="1600" b="0" i="0" u="none" strike="noStrike" cap="none" normalizeH="0" baseline="0" dirty="0" err="1">
                <a:ln>
                  <a:noFill/>
                </a:ln>
                <a:solidFill>
                  <a:schemeClr val="tx1"/>
                </a:solidFill>
                <a:effectLst/>
                <a:latin typeface="Arial" panose="020B0604020202020204" pitchFamily="34" charset="0"/>
                <a:hlinkClick r:id="rId4"/>
              </a:rPr>
              <a:t>Unsplash</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04050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136650" y="1387475"/>
            <a:ext cx="6141084" cy="830997"/>
          </a:xfrm>
        </p:spPr>
        <p:txBody>
          <a:bodyPr/>
          <a:lstStyle/>
          <a:p>
            <a:r>
              <a:rPr lang="en-US" sz="5400" dirty="0">
                <a:solidFill>
                  <a:srgbClr val="2431DB"/>
                </a:solidFill>
              </a:rPr>
              <a:t>Longevity in Design</a:t>
            </a:r>
          </a:p>
        </p:txBody>
      </p:sp>
      <p:sp>
        <p:nvSpPr>
          <p:cNvPr id="5" name="Rectangle 4"/>
          <p:cNvSpPr/>
          <p:nvPr/>
        </p:nvSpPr>
        <p:spPr>
          <a:xfrm>
            <a:off x="9137650" y="10390743"/>
            <a:ext cx="3698448" cy="369332"/>
          </a:xfrm>
          <a:prstGeom prst="rect">
            <a:avLst/>
          </a:prstGeom>
        </p:spPr>
        <p:txBody>
          <a:bodyPr wrap="none">
            <a:spAutoFit/>
          </a:bodyPr>
          <a:lstStyle/>
          <a:p>
            <a:r>
              <a:rPr lang="en-US" b="0" i="0" dirty="0">
                <a:solidFill>
                  <a:srgbClr val="000000"/>
                </a:solidFill>
                <a:effectLst/>
                <a:latin typeface="-apple-system"/>
              </a:rPr>
              <a:t>Photo by </a:t>
            </a:r>
            <a:r>
              <a:rPr lang="en-US" b="0" i="0" dirty="0">
                <a:effectLst/>
                <a:latin typeface="-apple-system"/>
                <a:hlinkClick r:id="rId2"/>
              </a:rPr>
              <a:t>Toa </a:t>
            </a:r>
            <a:r>
              <a:rPr lang="en-US" b="0" i="0" dirty="0" err="1">
                <a:effectLst/>
                <a:latin typeface="-apple-system"/>
                <a:hlinkClick r:id="rId2"/>
              </a:rPr>
              <a:t>Heftiba</a:t>
            </a:r>
            <a:r>
              <a:rPr lang="en-US" b="0" i="0" dirty="0">
                <a:solidFill>
                  <a:srgbClr val="000000"/>
                </a:solidFill>
                <a:effectLst/>
                <a:latin typeface="-apple-system"/>
              </a:rPr>
              <a:t> on </a:t>
            </a:r>
            <a:r>
              <a:rPr lang="en-US" b="0" i="0" dirty="0" err="1">
                <a:effectLst/>
                <a:latin typeface="-apple-system"/>
                <a:hlinkClick r:id="rId3"/>
              </a:rPr>
              <a:t>Unsplash</a:t>
            </a:r>
            <a:endParaRPr lang="en-US"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19049" y="440809"/>
            <a:ext cx="6930311" cy="10395466"/>
          </a:xfrm>
          <a:prstGeom prst="rect">
            <a:avLst/>
          </a:prstGeom>
        </p:spPr>
      </p:pic>
      <p:sp>
        <p:nvSpPr>
          <p:cNvPr id="7" name="Content Placeholder 2"/>
          <p:cNvSpPr>
            <a:spLocks noGrp="1"/>
          </p:cNvSpPr>
          <p:nvPr>
            <p:ph type="subTitle" idx="4"/>
          </p:nvPr>
        </p:nvSpPr>
        <p:spPr>
          <a:xfrm>
            <a:off x="1136650" y="3140075"/>
            <a:ext cx="11277600" cy="5638800"/>
          </a:xfrm>
        </p:spPr>
        <p:txBody>
          <a:bodyPr>
            <a:normAutofit/>
          </a:bodyPr>
          <a:lstStyle/>
          <a:p>
            <a:pPr lvl="0"/>
            <a:r>
              <a:rPr lang="en-US" sz="3600" dirty="0">
                <a:solidFill>
                  <a:srgbClr val="2431DB"/>
                </a:solidFill>
                <a:latin typeface="Roboto"/>
              </a:rPr>
              <a:t>Longevity in design means </a:t>
            </a:r>
            <a:r>
              <a:rPr lang="en-US" sz="3600" dirty="0">
                <a:solidFill>
                  <a:srgbClr val="FDA800"/>
                </a:solidFill>
                <a:latin typeface="Roboto"/>
              </a:rPr>
              <a:t>prolonging the lifespan </a:t>
            </a:r>
            <a:r>
              <a:rPr lang="en-US" sz="3600" dirty="0">
                <a:solidFill>
                  <a:srgbClr val="2431DB"/>
                </a:solidFill>
                <a:latin typeface="Roboto"/>
              </a:rPr>
              <a:t>of a garment. This can be achieved by:</a:t>
            </a:r>
          </a:p>
          <a:p>
            <a:pPr lvl="0"/>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Reinforced seams and stress points.</a:t>
            </a:r>
          </a:p>
          <a:p>
            <a:pPr marL="571500" lvl="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Use resilient closures that can be easy to replace. </a:t>
            </a:r>
          </a:p>
          <a:p>
            <a:pPr marL="571500" lvl="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Design clothing that can be easily washed and repaired. </a:t>
            </a:r>
          </a:p>
        </p:txBody>
      </p:sp>
    </p:spTree>
    <p:extLst>
      <p:ext uri="{BB962C8B-B14F-4D97-AF65-F5344CB8AC3E}">
        <p14:creationId xmlns:p14="http://schemas.microsoft.com/office/powerpoint/2010/main" val="4147033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850" y="473076"/>
            <a:ext cx="6867120" cy="10287000"/>
          </a:xfrm>
          <a:prstGeom prst="rect">
            <a:avLst/>
          </a:prstGeom>
        </p:spPr>
      </p:pic>
      <p:sp>
        <p:nvSpPr>
          <p:cNvPr id="5" name="Rectangle 4"/>
          <p:cNvSpPr/>
          <p:nvPr/>
        </p:nvSpPr>
        <p:spPr>
          <a:xfrm>
            <a:off x="450850" y="10390744"/>
            <a:ext cx="4429418" cy="369332"/>
          </a:xfrm>
          <a:prstGeom prst="rect">
            <a:avLst/>
          </a:prstGeom>
        </p:spPr>
        <p:txBody>
          <a:bodyPr wrap="none">
            <a:spAutoFit/>
          </a:bodyPr>
          <a:lstStyle/>
          <a:p>
            <a:r>
              <a:rPr lang="en-US" b="0" i="0" dirty="0">
                <a:solidFill>
                  <a:schemeClr val="bg1"/>
                </a:solidFill>
                <a:effectLst/>
                <a:latin typeface="-apple-system"/>
              </a:rPr>
              <a:t>Photo by </a:t>
            </a:r>
            <a:r>
              <a:rPr lang="en-US" b="0" i="0" dirty="0" err="1">
                <a:solidFill>
                  <a:schemeClr val="bg1"/>
                </a:solidFill>
                <a:effectLst/>
                <a:latin typeface="-apple-system"/>
                <a:hlinkClick r:id="rId3"/>
              </a:rPr>
              <a:t>Bozhin</a:t>
            </a:r>
            <a:r>
              <a:rPr lang="en-US" b="0" i="0" dirty="0">
                <a:solidFill>
                  <a:schemeClr val="bg1"/>
                </a:solidFill>
                <a:effectLst/>
                <a:latin typeface="-apple-system"/>
                <a:hlinkClick r:id="rId3"/>
              </a:rPr>
              <a:t> </a:t>
            </a:r>
            <a:r>
              <a:rPr lang="en-US" b="0" i="0" dirty="0" err="1">
                <a:solidFill>
                  <a:schemeClr val="bg1"/>
                </a:solidFill>
                <a:effectLst/>
                <a:latin typeface="-apple-system"/>
                <a:hlinkClick r:id="rId3"/>
              </a:rPr>
              <a:t>Karaivanov</a:t>
            </a:r>
            <a:r>
              <a:rPr lang="en-US" b="0" i="0" dirty="0">
                <a:solidFill>
                  <a:schemeClr val="bg1"/>
                </a:solidFill>
                <a:effectLst/>
                <a:latin typeface="-apple-system"/>
              </a:rPr>
              <a:t> on </a:t>
            </a:r>
            <a:r>
              <a:rPr lang="en-US" b="0" i="0" dirty="0" err="1">
                <a:solidFill>
                  <a:schemeClr val="bg1"/>
                </a:solidFill>
                <a:effectLst/>
                <a:latin typeface="-apple-system"/>
                <a:hlinkClick r:id="rId4"/>
              </a:rPr>
              <a:t>Unsplash</a:t>
            </a:r>
            <a:endParaRPr lang="en-US" dirty="0">
              <a:solidFill>
                <a:schemeClr val="bg1"/>
              </a:solidFill>
            </a:endParaRPr>
          </a:p>
        </p:txBody>
      </p:sp>
      <p:sp>
        <p:nvSpPr>
          <p:cNvPr id="6" name="Title 1"/>
          <p:cNvSpPr>
            <a:spLocks noGrp="1"/>
          </p:cNvSpPr>
          <p:nvPr>
            <p:ph type="ctrTitle"/>
          </p:nvPr>
        </p:nvSpPr>
        <p:spPr>
          <a:xfrm>
            <a:off x="7689850" y="1006475"/>
            <a:ext cx="10318750" cy="830997"/>
          </a:xfrm>
        </p:spPr>
        <p:txBody>
          <a:bodyPr/>
          <a:lstStyle/>
          <a:p>
            <a:r>
              <a:rPr lang="en-US" sz="5400" b="1" dirty="0" err="1">
                <a:solidFill>
                  <a:srgbClr val="2431DB"/>
                </a:solidFill>
              </a:rPr>
              <a:t>Repairability</a:t>
            </a:r>
            <a:r>
              <a:rPr lang="en-US" sz="5400" b="1" dirty="0">
                <a:solidFill>
                  <a:srgbClr val="2431DB"/>
                </a:solidFill>
              </a:rPr>
              <a:t> in Design</a:t>
            </a:r>
            <a:endParaRPr lang="en-US" sz="5400" dirty="0">
              <a:solidFill>
                <a:srgbClr val="2431DB"/>
              </a:solidFill>
            </a:endParaRPr>
          </a:p>
        </p:txBody>
      </p:sp>
      <p:sp>
        <p:nvSpPr>
          <p:cNvPr id="7" name="Content Placeholder 2"/>
          <p:cNvSpPr>
            <a:spLocks noGrp="1"/>
          </p:cNvSpPr>
          <p:nvPr>
            <p:ph type="subTitle" idx="4"/>
          </p:nvPr>
        </p:nvSpPr>
        <p:spPr>
          <a:xfrm>
            <a:off x="7689850" y="2835275"/>
            <a:ext cx="10972801" cy="6647974"/>
          </a:xfrm>
        </p:spPr>
        <p:txBody>
          <a:bodyPr/>
          <a:lstStyle/>
          <a:p>
            <a:pPr marL="571500" lvl="0" indent="-571500">
              <a:buFont typeface="Arial" panose="020B0604020202020204" pitchFamily="34" charset="0"/>
              <a:buChar char="•"/>
            </a:pPr>
            <a:r>
              <a:rPr lang="en-US" sz="3600" dirty="0">
                <a:solidFill>
                  <a:srgbClr val="2431DB"/>
                </a:solidFill>
                <a:latin typeface="Roboto"/>
              </a:rPr>
              <a:t>Design garments that are </a:t>
            </a:r>
            <a:r>
              <a:rPr lang="en-US" sz="3600" dirty="0">
                <a:solidFill>
                  <a:srgbClr val="FDA800"/>
                </a:solidFill>
                <a:latin typeface="Roboto"/>
              </a:rPr>
              <a:t>easy to repair</a:t>
            </a:r>
            <a:r>
              <a:rPr lang="en-US" sz="3600" dirty="0">
                <a:solidFill>
                  <a:srgbClr val="2431DB"/>
                </a:solidFill>
                <a:latin typeface="Roboto"/>
              </a:rPr>
              <a:t>. Brands to offer repair kits for consumers.</a:t>
            </a:r>
          </a:p>
          <a:p>
            <a:pPr marL="571500" lvl="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Designers to </a:t>
            </a:r>
            <a:r>
              <a:rPr lang="en-US" sz="3600" dirty="0">
                <a:solidFill>
                  <a:srgbClr val="FDA800"/>
                </a:solidFill>
                <a:latin typeface="Roboto"/>
              </a:rPr>
              <a:t>encourage users to repair </a:t>
            </a:r>
            <a:r>
              <a:rPr lang="en-US" sz="3600" dirty="0">
                <a:solidFill>
                  <a:srgbClr val="2431DB"/>
                </a:solidFill>
                <a:latin typeface="Roboto"/>
              </a:rPr>
              <a:t>their garments rather than discard them. Making visible mending, part of the design. </a:t>
            </a:r>
          </a:p>
          <a:p>
            <a:pPr marL="571500" lvl="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Brands can offer </a:t>
            </a:r>
            <a:r>
              <a:rPr lang="en-US" sz="3600" dirty="0">
                <a:solidFill>
                  <a:srgbClr val="FDA800"/>
                </a:solidFill>
                <a:latin typeface="Roboto"/>
              </a:rPr>
              <a:t>repair services </a:t>
            </a:r>
            <a:r>
              <a:rPr lang="en-US" sz="3600" dirty="0">
                <a:solidFill>
                  <a:srgbClr val="2431DB"/>
                </a:solidFill>
                <a:latin typeface="Roboto"/>
              </a:rPr>
              <a:t>as part of the product lifecycle, encouraging consumers to extend the life of their garments rather than replace them.</a:t>
            </a:r>
          </a:p>
          <a:p>
            <a:endParaRPr lang="en-US" sz="3600" dirty="0">
              <a:solidFill>
                <a:srgbClr val="2431DB"/>
              </a:solidFill>
              <a:latin typeface="Roboto"/>
            </a:endParaRPr>
          </a:p>
        </p:txBody>
      </p:sp>
    </p:spTree>
    <p:extLst>
      <p:ext uri="{BB962C8B-B14F-4D97-AF65-F5344CB8AC3E}">
        <p14:creationId xmlns:p14="http://schemas.microsoft.com/office/powerpoint/2010/main" val="28212897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1450" y="511175"/>
            <a:ext cx="6843184" cy="10264775"/>
          </a:xfrm>
          <a:prstGeom prst="rect">
            <a:avLst/>
          </a:prstGeom>
        </p:spPr>
      </p:pic>
      <p:sp>
        <p:nvSpPr>
          <p:cNvPr id="5" name="Title 1"/>
          <p:cNvSpPr>
            <a:spLocks noGrp="1"/>
          </p:cNvSpPr>
          <p:nvPr>
            <p:ph type="ctrTitle"/>
          </p:nvPr>
        </p:nvSpPr>
        <p:spPr>
          <a:xfrm>
            <a:off x="908050" y="1006475"/>
            <a:ext cx="11277600" cy="830997"/>
          </a:xfrm>
        </p:spPr>
        <p:txBody>
          <a:bodyPr/>
          <a:lstStyle/>
          <a:p>
            <a:r>
              <a:rPr lang="en-US" sz="5400" dirty="0">
                <a:solidFill>
                  <a:srgbClr val="2431DB"/>
                </a:solidFill>
              </a:rPr>
              <a:t>Adaptable and Modular Garments</a:t>
            </a:r>
          </a:p>
        </p:txBody>
      </p:sp>
      <p:sp>
        <p:nvSpPr>
          <p:cNvPr id="6" name="Content Placeholder 2"/>
          <p:cNvSpPr>
            <a:spLocks noGrp="1"/>
          </p:cNvSpPr>
          <p:nvPr>
            <p:ph type="subTitle" idx="4"/>
          </p:nvPr>
        </p:nvSpPr>
        <p:spPr>
          <a:xfrm>
            <a:off x="908050" y="3140075"/>
            <a:ext cx="11302641" cy="7571303"/>
          </a:xfrm>
        </p:spPr>
        <p:txBody>
          <a:bodyPr/>
          <a:lstStyle/>
          <a:p>
            <a:pPr marL="571500" lvl="0" indent="-571500">
              <a:buFont typeface="Arial" panose="020B0604020202020204" pitchFamily="34" charset="0"/>
              <a:buChar char="•"/>
            </a:pPr>
            <a:r>
              <a:rPr lang="en-US" sz="3600" dirty="0">
                <a:solidFill>
                  <a:srgbClr val="2431DB"/>
                </a:solidFill>
                <a:latin typeface="Roboto"/>
              </a:rPr>
              <a:t>Design garments which allows </a:t>
            </a:r>
            <a:r>
              <a:rPr lang="en-US" sz="3600" dirty="0">
                <a:solidFill>
                  <a:srgbClr val="FDA800"/>
                </a:solidFill>
                <a:latin typeface="Roboto"/>
              </a:rPr>
              <a:t>adjustable sizing </a:t>
            </a:r>
            <a:r>
              <a:rPr lang="en-US" sz="3600" dirty="0">
                <a:solidFill>
                  <a:srgbClr val="2431DB"/>
                </a:solidFill>
                <a:latin typeface="Roboto"/>
              </a:rPr>
              <a:t>with the use elastic panels, adjustable waistbands, or extendable hemlines. </a:t>
            </a:r>
          </a:p>
          <a:p>
            <a:pPr marL="571500" lvl="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Design Garments with </a:t>
            </a:r>
            <a:r>
              <a:rPr lang="en-US" sz="3600" dirty="0">
                <a:solidFill>
                  <a:srgbClr val="FDA800"/>
                </a:solidFill>
                <a:latin typeface="Roboto"/>
              </a:rPr>
              <a:t>interchangeable components </a:t>
            </a:r>
            <a:r>
              <a:rPr lang="en-US" sz="3600" dirty="0">
                <a:solidFill>
                  <a:srgbClr val="2431DB"/>
                </a:solidFill>
                <a:latin typeface="Roboto"/>
              </a:rPr>
              <a:t>to allow customization, repair, or restyling of garments.</a:t>
            </a:r>
          </a:p>
          <a:p>
            <a:pPr lvl="0"/>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Design and create garments which are </a:t>
            </a:r>
            <a:r>
              <a:rPr lang="en-US" sz="3600" dirty="0">
                <a:solidFill>
                  <a:srgbClr val="FDA800"/>
                </a:solidFill>
                <a:latin typeface="Roboto"/>
              </a:rPr>
              <a:t>multi-functional </a:t>
            </a:r>
            <a:r>
              <a:rPr lang="en-US" sz="3600" dirty="0">
                <a:solidFill>
                  <a:srgbClr val="2431DB"/>
                </a:solidFill>
                <a:latin typeface="Roboto"/>
              </a:rPr>
              <a:t>and serve more than one purpose.</a:t>
            </a:r>
          </a:p>
          <a:p>
            <a:pPr marL="571500" lvl="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endParaRPr lang="en-US" sz="3600" dirty="0">
              <a:solidFill>
                <a:srgbClr val="2431DB"/>
              </a:solidFill>
              <a:latin typeface="Roboto"/>
            </a:endParaRPr>
          </a:p>
          <a:p>
            <a:pPr lvl="0"/>
            <a:r>
              <a:rPr lang="en-US" sz="2400" dirty="0">
                <a:solidFill>
                  <a:srgbClr val="FDA800"/>
                </a:solidFill>
                <a:latin typeface="Roboto"/>
              </a:rPr>
              <a:t>								Clothing by: Angela </a:t>
            </a:r>
            <a:r>
              <a:rPr lang="en-US" sz="2400" dirty="0" err="1">
                <a:solidFill>
                  <a:srgbClr val="FDA800"/>
                </a:solidFill>
                <a:latin typeface="Roboto"/>
              </a:rPr>
              <a:t>Michail</a:t>
            </a:r>
            <a:endParaRPr lang="en-US" sz="2400" dirty="0">
              <a:solidFill>
                <a:srgbClr val="FDA800"/>
              </a:solidFill>
              <a:latin typeface="Roboto"/>
            </a:endParaRPr>
          </a:p>
        </p:txBody>
      </p:sp>
    </p:spTree>
    <p:extLst>
      <p:ext uri="{BB962C8B-B14F-4D97-AF65-F5344CB8AC3E}">
        <p14:creationId xmlns:p14="http://schemas.microsoft.com/office/powerpoint/2010/main" val="2077054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1387475"/>
            <a:ext cx="9448800" cy="1661993"/>
          </a:xfrm>
        </p:spPr>
        <p:txBody>
          <a:bodyPr/>
          <a:lstStyle/>
          <a:p>
            <a:r>
              <a:rPr lang="en-US" sz="5400" b="1" dirty="0">
                <a:solidFill>
                  <a:srgbClr val="2431DB"/>
                </a:solidFill>
              </a:rPr>
              <a:t>4.1 Circular Fashion</a:t>
            </a:r>
          </a:p>
        </p:txBody>
      </p:sp>
      <p:sp>
        <p:nvSpPr>
          <p:cNvPr id="4" name="Content Placeholder 2"/>
          <p:cNvSpPr txBox="1">
            <a:spLocks/>
          </p:cNvSpPr>
          <p:nvPr/>
        </p:nvSpPr>
        <p:spPr>
          <a:xfrm>
            <a:off x="1863306" y="3368675"/>
            <a:ext cx="15961144" cy="72390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71500" indent="-571500">
              <a:lnSpc>
                <a:spcPct val="150000"/>
              </a:lnSpc>
              <a:buFont typeface="Arial" panose="020B0604020202020204" pitchFamily="34" charset="0"/>
              <a:buChar char="•"/>
            </a:pPr>
            <a:r>
              <a:rPr lang="en-US" sz="3600" dirty="0">
                <a:solidFill>
                  <a:srgbClr val="2431DB"/>
                </a:solidFill>
                <a:latin typeface="Roboto"/>
              </a:rPr>
              <a:t>The current fashion model operates linearly emphasizing </a:t>
            </a:r>
            <a:r>
              <a:rPr lang="en-US" sz="3600" dirty="0">
                <a:solidFill>
                  <a:srgbClr val="FDA800"/>
                </a:solidFill>
                <a:latin typeface="Roboto"/>
              </a:rPr>
              <a:t>mass production </a:t>
            </a:r>
            <a:r>
              <a:rPr lang="en-US" sz="3600" dirty="0">
                <a:solidFill>
                  <a:srgbClr val="2431DB"/>
                </a:solidFill>
                <a:latin typeface="Roboto"/>
              </a:rPr>
              <a:t>and </a:t>
            </a:r>
            <a:r>
              <a:rPr lang="en-US" sz="3600" dirty="0">
                <a:solidFill>
                  <a:srgbClr val="FDA800"/>
                </a:solidFill>
                <a:latin typeface="Roboto"/>
              </a:rPr>
              <a:t>consumption </a:t>
            </a:r>
            <a:r>
              <a:rPr lang="en-US" sz="3600" dirty="0">
                <a:solidFill>
                  <a:srgbClr val="2431DB"/>
                </a:solidFill>
                <a:latin typeface="Roboto"/>
              </a:rPr>
              <a:t>of clothing and footwear. An industry where the clothing we wear, the materials that have been used, the packaging, the shopping bags and all remnants we no longer wear will be discarded. </a:t>
            </a:r>
          </a:p>
          <a:p>
            <a:pPr marL="571500" indent="-571500">
              <a:lnSpc>
                <a:spcPct val="150000"/>
              </a:lnSpc>
              <a:buFont typeface="Arial" panose="020B0604020202020204" pitchFamily="34" charset="0"/>
              <a:buChar char="•"/>
            </a:pPr>
            <a:r>
              <a:rPr lang="en-US" sz="3600" dirty="0">
                <a:solidFill>
                  <a:srgbClr val="2431DB"/>
                </a:solidFill>
                <a:latin typeface="Roboto"/>
              </a:rPr>
              <a:t>All these synthetic materials will become </a:t>
            </a:r>
            <a:r>
              <a:rPr lang="en-US" sz="3600" dirty="0">
                <a:solidFill>
                  <a:srgbClr val="FDA800"/>
                </a:solidFill>
                <a:latin typeface="Roboto"/>
              </a:rPr>
              <a:t>waste</a:t>
            </a:r>
            <a:r>
              <a:rPr lang="en-US" sz="3600" dirty="0">
                <a:solidFill>
                  <a:srgbClr val="2431DB"/>
                </a:solidFill>
                <a:latin typeface="Roboto"/>
              </a:rPr>
              <a:t> in landfills in our natural environment.</a:t>
            </a:r>
          </a:p>
          <a:p>
            <a:pPr marL="571500" indent="-571500">
              <a:buFont typeface="Arial" panose="020B0604020202020204" pitchFamily="34" charset="0"/>
              <a:buChar char="•"/>
            </a:pPr>
            <a:r>
              <a:rPr lang="en-US" sz="3600" dirty="0">
                <a:solidFill>
                  <a:srgbClr val="2431DB"/>
                </a:solidFill>
                <a:latin typeface="Roboto"/>
              </a:rPr>
              <a:t>This linear model for years has created </a:t>
            </a:r>
            <a:r>
              <a:rPr lang="en-US" sz="3600" dirty="0">
                <a:solidFill>
                  <a:srgbClr val="FDA800"/>
                </a:solidFill>
                <a:latin typeface="Roboto"/>
              </a:rPr>
              <a:t>major damage to our environment</a:t>
            </a:r>
            <a:r>
              <a:rPr lang="en-US" sz="3600" dirty="0">
                <a:solidFill>
                  <a:srgbClr val="2431DB"/>
                </a:solidFill>
                <a:latin typeface="Roboto"/>
              </a:rPr>
              <a:t>.</a:t>
            </a:r>
          </a:p>
          <a:p>
            <a:endParaRPr lang="en-US" sz="3600" dirty="0">
              <a:solidFill>
                <a:srgbClr val="2431DB"/>
              </a:solidFill>
              <a:latin typeface="Roboto"/>
            </a:endParaRPr>
          </a:p>
        </p:txBody>
      </p:sp>
    </p:spTree>
    <p:extLst>
      <p:ext uri="{BB962C8B-B14F-4D97-AF65-F5344CB8AC3E}">
        <p14:creationId xmlns:p14="http://schemas.microsoft.com/office/powerpoint/2010/main" val="32868541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212850" y="1463675"/>
            <a:ext cx="13594664" cy="1661993"/>
          </a:xfrm>
        </p:spPr>
        <p:txBody>
          <a:bodyPr/>
          <a:lstStyle/>
          <a:p>
            <a:r>
              <a:rPr lang="en-US" sz="5400" dirty="0">
                <a:solidFill>
                  <a:srgbClr val="2431DB"/>
                </a:solidFill>
              </a:rPr>
              <a:t>Designing for Disassembly and Upcycling</a:t>
            </a:r>
          </a:p>
        </p:txBody>
      </p:sp>
      <p:sp>
        <p:nvSpPr>
          <p:cNvPr id="5" name="Content Placeholder 2"/>
          <p:cNvSpPr>
            <a:spLocks noGrp="1"/>
          </p:cNvSpPr>
          <p:nvPr>
            <p:ph type="subTitle" idx="4"/>
          </p:nvPr>
        </p:nvSpPr>
        <p:spPr>
          <a:xfrm>
            <a:off x="1212850" y="3134354"/>
            <a:ext cx="17780635" cy="3877985"/>
          </a:xfrm>
        </p:spPr>
        <p:txBody>
          <a:bodyPr/>
          <a:lstStyle/>
          <a:p>
            <a:pPr marL="571500" indent="-571500">
              <a:buFont typeface="Arial" panose="020B0604020202020204" pitchFamily="34" charset="0"/>
              <a:buChar char="•"/>
            </a:pPr>
            <a:r>
              <a:rPr lang="en-US" sz="3600" dirty="0">
                <a:solidFill>
                  <a:srgbClr val="2431DB"/>
                </a:solidFill>
                <a:latin typeface="Roboto"/>
              </a:rPr>
              <a:t>Design garments that can be </a:t>
            </a:r>
            <a:r>
              <a:rPr lang="en-US" sz="3600" dirty="0">
                <a:solidFill>
                  <a:srgbClr val="FDA800"/>
                </a:solidFill>
                <a:latin typeface="Roboto"/>
              </a:rPr>
              <a:t>easily disassembled </a:t>
            </a:r>
            <a:r>
              <a:rPr lang="en-US" sz="3600" dirty="0">
                <a:solidFill>
                  <a:srgbClr val="2431DB"/>
                </a:solidFill>
                <a:latin typeface="Roboto"/>
              </a:rPr>
              <a:t>into their components such as zippers and buttons. This will make it possible for the garment to be recycled or upcycled.</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Use fabrics and patterns that are</a:t>
            </a:r>
            <a:r>
              <a:rPr lang="en-US" sz="3600" dirty="0">
                <a:solidFill>
                  <a:srgbClr val="FDA800"/>
                </a:solidFill>
                <a:latin typeface="Roboto"/>
              </a:rPr>
              <a:t> simple </a:t>
            </a:r>
            <a:r>
              <a:rPr lang="en-US" sz="3600" dirty="0">
                <a:solidFill>
                  <a:srgbClr val="2431DB"/>
                </a:solidFill>
                <a:latin typeface="Roboto"/>
              </a:rPr>
              <a:t>allowing the garment to be upcycled with minimal alterations. </a:t>
            </a:r>
          </a:p>
          <a:p>
            <a:endParaRPr lang="en-US" sz="3600" dirty="0">
              <a:solidFill>
                <a:srgbClr val="2431DB"/>
              </a:solidFill>
              <a:latin typeface="Roboto"/>
            </a:endParaRPr>
          </a:p>
        </p:txBody>
      </p:sp>
    </p:spTree>
    <p:extLst>
      <p:ext uri="{BB962C8B-B14F-4D97-AF65-F5344CB8AC3E}">
        <p14:creationId xmlns:p14="http://schemas.microsoft.com/office/powerpoint/2010/main" val="38257925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212850" y="1387475"/>
            <a:ext cx="11232464" cy="830997"/>
          </a:xfrm>
        </p:spPr>
        <p:txBody>
          <a:bodyPr/>
          <a:lstStyle/>
          <a:p>
            <a:r>
              <a:rPr lang="en-US" sz="5400" dirty="0">
                <a:solidFill>
                  <a:srgbClr val="2431DB"/>
                </a:solidFill>
              </a:rPr>
              <a:t>Circular Business Model Integration</a:t>
            </a:r>
          </a:p>
        </p:txBody>
      </p:sp>
      <p:sp>
        <p:nvSpPr>
          <p:cNvPr id="5" name="Content Placeholder 2"/>
          <p:cNvSpPr>
            <a:spLocks noGrp="1"/>
          </p:cNvSpPr>
          <p:nvPr>
            <p:ph type="subTitle" idx="4"/>
          </p:nvPr>
        </p:nvSpPr>
        <p:spPr>
          <a:xfrm>
            <a:off x="1212850" y="3521075"/>
            <a:ext cx="10744200" cy="6093976"/>
          </a:xfrm>
        </p:spPr>
        <p:txBody>
          <a:bodyPr/>
          <a:lstStyle/>
          <a:p>
            <a:pPr marL="571500" indent="-571500">
              <a:buFont typeface="Arial" panose="020B0604020202020204" pitchFamily="34" charset="0"/>
              <a:buChar char="•"/>
            </a:pPr>
            <a:r>
              <a:rPr lang="en-US" sz="3600" dirty="0">
                <a:solidFill>
                  <a:srgbClr val="2431DB"/>
                </a:solidFill>
                <a:latin typeface="Roboto"/>
              </a:rPr>
              <a:t>Brands to design </a:t>
            </a:r>
            <a:r>
              <a:rPr lang="en-US" sz="3600" dirty="0">
                <a:solidFill>
                  <a:srgbClr val="FDA800"/>
                </a:solidFill>
                <a:latin typeface="Roboto"/>
              </a:rPr>
              <a:t>Take-back schemes</a:t>
            </a:r>
            <a:r>
              <a:rPr lang="en-US" sz="3600" dirty="0">
                <a:solidFill>
                  <a:srgbClr val="2431DB"/>
                </a:solidFill>
                <a:latin typeface="Roboto"/>
              </a:rPr>
              <a:t>, where garments will be returned to the manufacturer at the end of its life, ensuring that materials can be recycled or reused correctly.</a:t>
            </a:r>
          </a:p>
          <a:p>
            <a:pPr marL="571500" indent="-571500">
              <a:buFont typeface="Arial" panose="020B0604020202020204" pitchFamily="34" charset="0"/>
              <a:buChar char="•"/>
            </a:pPr>
            <a:endParaRPr lang="en-US" sz="3600" dirty="0">
              <a:solidFill>
                <a:srgbClr val="2431DB"/>
              </a:solidFill>
              <a:latin typeface="Roboto"/>
            </a:endParaRPr>
          </a:p>
          <a:p>
            <a:pPr marL="571500" lvl="0" indent="-571500">
              <a:buFont typeface="Arial" panose="020B0604020202020204" pitchFamily="34" charset="0"/>
              <a:buChar char="•"/>
            </a:pPr>
            <a:r>
              <a:rPr lang="en-US" sz="3600" dirty="0">
                <a:solidFill>
                  <a:srgbClr val="2431DB"/>
                </a:solidFill>
                <a:latin typeface="Roboto"/>
              </a:rPr>
              <a:t>Brands to design clothes specifically for </a:t>
            </a:r>
            <a:r>
              <a:rPr lang="en-US" sz="3600" dirty="0">
                <a:solidFill>
                  <a:srgbClr val="FDA800"/>
                </a:solidFill>
                <a:latin typeface="Roboto"/>
              </a:rPr>
              <a:t>rental programs</a:t>
            </a:r>
            <a:r>
              <a:rPr lang="en-US" sz="3600" dirty="0">
                <a:solidFill>
                  <a:srgbClr val="2431DB"/>
                </a:solidFill>
                <a:latin typeface="Roboto"/>
              </a:rPr>
              <a:t>. Garments need to be durable, easy to clean, and versatile enough to appeal to many consumers.</a:t>
            </a:r>
          </a:p>
          <a:p>
            <a:pPr lvl="0"/>
            <a:endParaRPr lang="en-US" sz="3600" dirty="0">
              <a:solidFill>
                <a:srgbClr val="2431DB"/>
              </a:solidFill>
              <a:latin typeface="Roboto"/>
            </a:endParaRPr>
          </a:p>
          <a:p>
            <a:endParaRPr lang="en-US" sz="3600" dirty="0">
              <a:solidFill>
                <a:srgbClr val="2431DB"/>
              </a:solidFill>
              <a:latin typeface="Roboto"/>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1450" y="473075"/>
            <a:ext cx="6858000" cy="10271190"/>
          </a:xfrm>
          <a:prstGeom prst="rect">
            <a:avLst/>
          </a:prstGeom>
        </p:spPr>
      </p:pic>
      <p:sp>
        <p:nvSpPr>
          <p:cNvPr id="7" name="Rectangle 6"/>
          <p:cNvSpPr/>
          <p:nvPr/>
        </p:nvSpPr>
        <p:spPr>
          <a:xfrm>
            <a:off x="15607809" y="10348600"/>
            <a:ext cx="4121641" cy="369332"/>
          </a:xfrm>
          <a:prstGeom prst="rect">
            <a:avLst/>
          </a:prstGeom>
        </p:spPr>
        <p:txBody>
          <a:bodyPr wrap="none">
            <a:spAutoFit/>
          </a:bodyPr>
          <a:lstStyle/>
          <a:p>
            <a:r>
              <a:rPr lang="en-US" b="0" i="0" dirty="0">
                <a:solidFill>
                  <a:srgbClr val="000000"/>
                </a:solidFill>
                <a:effectLst/>
                <a:latin typeface="-apple-system"/>
              </a:rPr>
              <a:t>Photo by </a:t>
            </a:r>
            <a:r>
              <a:rPr lang="en-US" b="0" i="0" dirty="0">
                <a:effectLst/>
                <a:latin typeface="-apple-system"/>
                <a:hlinkClick r:id="rId3"/>
              </a:rPr>
              <a:t>Alexandra </a:t>
            </a:r>
            <a:r>
              <a:rPr lang="en-US" b="0" i="0" dirty="0" err="1">
                <a:effectLst/>
                <a:latin typeface="-apple-system"/>
                <a:hlinkClick r:id="rId3"/>
              </a:rPr>
              <a:t>Gorn</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13017559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136650" y="1463675"/>
            <a:ext cx="8717864" cy="830997"/>
          </a:xfrm>
        </p:spPr>
        <p:txBody>
          <a:bodyPr/>
          <a:lstStyle/>
          <a:p>
            <a:r>
              <a:rPr lang="en-US" sz="5400" dirty="0">
                <a:solidFill>
                  <a:srgbClr val="2431DB"/>
                </a:solidFill>
              </a:rPr>
              <a:t>Educating Consumers</a:t>
            </a:r>
          </a:p>
        </p:txBody>
      </p:sp>
      <p:sp>
        <p:nvSpPr>
          <p:cNvPr id="5" name="Content Placeholder 2"/>
          <p:cNvSpPr>
            <a:spLocks noGrp="1"/>
          </p:cNvSpPr>
          <p:nvPr>
            <p:ph type="subTitle" idx="4"/>
          </p:nvPr>
        </p:nvSpPr>
        <p:spPr>
          <a:xfrm>
            <a:off x="1136650" y="3597275"/>
            <a:ext cx="16916400" cy="6832640"/>
          </a:xfrm>
        </p:spPr>
        <p:txBody>
          <a:bodyPr/>
          <a:lstStyle/>
          <a:p>
            <a:pPr marL="571500" lvl="0" indent="-571500">
              <a:buFont typeface="Arial" panose="020B0604020202020204" pitchFamily="34" charset="0"/>
              <a:buChar char="•"/>
            </a:pPr>
            <a:r>
              <a:rPr lang="en-US" sz="3600" dirty="0">
                <a:solidFill>
                  <a:srgbClr val="FDA800"/>
                </a:solidFill>
                <a:latin typeface="Roboto"/>
              </a:rPr>
              <a:t>Educate consumers </a:t>
            </a:r>
            <a:r>
              <a:rPr lang="en-US" sz="3600" dirty="0">
                <a:solidFill>
                  <a:srgbClr val="2431DB"/>
                </a:solidFill>
                <a:latin typeface="Roboto"/>
              </a:rPr>
              <a:t>on how to repair and care for their clothing properly, to extend the lifespan of the their garment.</a:t>
            </a:r>
          </a:p>
          <a:p>
            <a:pPr marL="571500" lvl="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Offer consumers </a:t>
            </a:r>
            <a:r>
              <a:rPr lang="en-US" sz="3600" dirty="0">
                <a:solidFill>
                  <a:srgbClr val="FDA800"/>
                </a:solidFill>
                <a:latin typeface="Roboto"/>
              </a:rPr>
              <a:t>guides or tutorials </a:t>
            </a:r>
            <a:r>
              <a:rPr lang="en-US" sz="3600" dirty="0">
                <a:solidFill>
                  <a:srgbClr val="2431DB"/>
                </a:solidFill>
                <a:latin typeface="Roboto"/>
              </a:rPr>
              <a:t>on how to personalize or repurpose their clothing, extending the life of the garments while tapping into their creativity and desire for individuality.</a:t>
            </a:r>
          </a:p>
          <a:p>
            <a:pPr lvl="0"/>
            <a:endParaRPr lang="en-US" sz="3600" dirty="0">
              <a:solidFill>
                <a:srgbClr val="2431DB"/>
              </a:solidFill>
              <a:latin typeface="Roboto"/>
            </a:endParaRPr>
          </a:p>
          <a:p>
            <a:pPr lvl="0"/>
            <a:endParaRPr lang="en-US" sz="3600" dirty="0">
              <a:solidFill>
                <a:srgbClr val="2431DB"/>
              </a:solidFill>
              <a:latin typeface="Roboto"/>
            </a:endParaRPr>
          </a:p>
          <a:p>
            <a:pPr lvl="0"/>
            <a:endParaRPr lang="en-US" sz="3600" dirty="0">
              <a:solidFill>
                <a:srgbClr val="2431DB"/>
              </a:solidFill>
              <a:latin typeface="Roboto"/>
            </a:endParaRPr>
          </a:p>
          <a:p>
            <a:pPr lvl="0"/>
            <a:r>
              <a:rPr lang="en-US" sz="2800" dirty="0">
                <a:solidFill>
                  <a:srgbClr val="FDA800"/>
                </a:solidFill>
                <a:latin typeface="Roboto"/>
              </a:rPr>
              <a:t>Required Reading: </a:t>
            </a:r>
          </a:p>
          <a:p>
            <a:pPr marL="571500" lvl="0" indent="-571500">
              <a:buFont typeface="Arial" panose="020B0604020202020204" pitchFamily="34" charset="0"/>
              <a:buChar char="•"/>
            </a:pPr>
            <a:r>
              <a:rPr lang="en-US" sz="2800" i="1" dirty="0">
                <a:solidFill>
                  <a:srgbClr val="FDA800"/>
                </a:solidFill>
                <a:latin typeface="Roboto"/>
              </a:rPr>
              <a:t>What is Circular Fashion?</a:t>
            </a:r>
          </a:p>
          <a:p>
            <a:pPr marL="571500" lvl="0" indent="-571500">
              <a:buFont typeface="Arial" panose="020B0604020202020204" pitchFamily="34" charset="0"/>
              <a:buChar char="•"/>
            </a:pPr>
            <a:r>
              <a:rPr lang="en-US" sz="2800" i="1" dirty="0">
                <a:solidFill>
                  <a:srgbClr val="FDA800"/>
                </a:solidFill>
              </a:rPr>
              <a:t>CIRCULAR DESIGN KIT Design strategies for material cyclability and longevity. </a:t>
            </a:r>
            <a:endParaRPr lang="en-US" sz="2800" dirty="0">
              <a:solidFill>
                <a:srgbClr val="FDA800"/>
              </a:solidFill>
              <a:latin typeface="Roboto"/>
            </a:endParaRPr>
          </a:p>
          <a:p>
            <a:endParaRPr lang="en-US" sz="3600" dirty="0">
              <a:solidFill>
                <a:srgbClr val="2431DB"/>
              </a:solidFill>
              <a:latin typeface="Roboto"/>
            </a:endParaRPr>
          </a:p>
        </p:txBody>
      </p:sp>
    </p:spTree>
    <p:extLst>
      <p:ext uri="{BB962C8B-B14F-4D97-AF65-F5344CB8AC3E}">
        <p14:creationId xmlns:p14="http://schemas.microsoft.com/office/powerpoint/2010/main" val="298256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20104621" cy="11309016"/>
            <a:chOff x="0" y="0"/>
            <a:chExt cx="20104621" cy="11309016"/>
          </a:xfrm>
        </p:grpSpPr>
        <p:pic>
          <p:nvPicPr>
            <p:cNvPr id="3" name="object 3"/>
            <p:cNvPicPr/>
            <p:nvPr/>
          </p:nvPicPr>
          <p:blipFill>
            <a:blip r:embed="rId2" cstate="print"/>
            <a:stretch>
              <a:fillRect/>
            </a:stretch>
          </p:blipFill>
          <p:spPr>
            <a:xfrm>
              <a:off x="7104664" y="10376205"/>
              <a:ext cx="11863931" cy="932350"/>
            </a:xfrm>
            <a:prstGeom prst="rect">
              <a:avLst/>
            </a:prstGeom>
          </p:spPr>
        </p:pic>
        <p:sp>
          <p:nvSpPr>
            <p:cNvPr id="4" name="object 4"/>
            <p:cNvSpPr/>
            <p:nvPr/>
          </p:nvSpPr>
          <p:spPr>
            <a:xfrm>
              <a:off x="7418939" y="10690526"/>
              <a:ext cx="7435850" cy="618490"/>
            </a:xfrm>
            <a:custGeom>
              <a:avLst/>
              <a:gdLst/>
              <a:ahLst/>
              <a:cxnLst/>
              <a:rect l="l" t="t" r="r" b="b"/>
              <a:pathLst>
                <a:path w="7435850" h="61849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p:spPr>
          <p:txBody>
            <a:bodyPr wrap="square" lIns="0" tIns="0" rIns="0" bIns="0" rtlCol="0"/>
            <a:lstStyle/>
            <a:p>
              <a:endParaRPr/>
            </a:p>
          </p:txBody>
        </p:sp>
        <p:pic>
          <p:nvPicPr>
            <p:cNvPr id="5" name="object 5"/>
            <p:cNvPicPr/>
            <p:nvPr/>
          </p:nvPicPr>
          <p:blipFill>
            <a:blip r:embed="rId3" cstate="print"/>
            <a:stretch>
              <a:fillRect/>
            </a:stretch>
          </p:blipFill>
          <p:spPr>
            <a:xfrm>
              <a:off x="12336797" y="7853142"/>
              <a:ext cx="6787606" cy="3455413"/>
            </a:xfrm>
            <a:prstGeom prst="rect">
              <a:avLst/>
            </a:prstGeom>
          </p:spPr>
        </p:pic>
        <p:sp>
          <p:nvSpPr>
            <p:cNvPr id="6" name="object 6"/>
            <p:cNvSpPr/>
            <p:nvPr/>
          </p:nvSpPr>
          <p:spPr>
            <a:xfrm>
              <a:off x="14594055" y="8167573"/>
              <a:ext cx="3900170" cy="3141345"/>
            </a:xfrm>
            <a:custGeom>
              <a:avLst/>
              <a:gdLst/>
              <a:ahLst/>
              <a:cxnLst/>
              <a:rect l="l" t="t" r="r" b="b"/>
              <a:pathLst>
                <a:path w="3900169" h="3141345">
                  <a:moveTo>
                    <a:pt x="3899617" y="0"/>
                  </a:moveTo>
                  <a:lnTo>
                    <a:pt x="1606168" y="0"/>
                  </a:lnTo>
                  <a:lnTo>
                    <a:pt x="0" y="3140982"/>
                  </a:lnTo>
                  <a:lnTo>
                    <a:pt x="2315358" y="3140982"/>
                  </a:lnTo>
                  <a:lnTo>
                    <a:pt x="3899617" y="0"/>
                  </a:lnTo>
                  <a:close/>
                </a:path>
              </a:pathLst>
            </a:custGeom>
            <a:solidFill>
              <a:srgbClr val="FDA800"/>
            </a:solidFill>
          </p:spPr>
          <p:txBody>
            <a:bodyPr wrap="square" lIns="0" tIns="0" rIns="0" bIns="0" rtlCol="0"/>
            <a:lstStyle/>
            <a:p>
              <a:endParaRPr/>
            </a:p>
          </p:txBody>
        </p:sp>
        <p:pic>
          <p:nvPicPr>
            <p:cNvPr id="7" name="object 7"/>
            <p:cNvPicPr/>
            <p:nvPr/>
          </p:nvPicPr>
          <p:blipFill>
            <a:blip r:embed="rId4" cstate="print"/>
            <a:stretch>
              <a:fillRect/>
            </a:stretch>
          </p:blipFill>
          <p:spPr>
            <a:xfrm>
              <a:off x="0" y="0"/>
              <a:ext cx="11120458" cy="8622121"/>
            </a:xfrm>
            <a:prstGeom prst="rect">
              <a:avLst/>
            </a:prstGeom>
          </p:spPr>
        </p:pic>
        <p:sp>
          <p:nvSpPr>
            <p:cNvPr id="8" name="object 8"/>
            <p:cNvSpPr/>
            <p:nvPr/>
          </p:nvSpPr>
          <p:spPr>
            <a:xfrm>
              <a:off x="0" y="0"/>
              <a:ext cx="10492105" cy="7990840"/>
            </a:xfrm>
            <a:custGeom>
              <a:avLst/>
              <a:gdLst/>
              <a:ahLst/>
              <a:cxnLst/>
              <a:rect l="l" t="t" r="r" b="b"/>
              <a:pathLst>
                <a:path w="10492105" h="7990840">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p:spPr>
          <p:txBody>
            <a:bodyPr wrap="square" lIns="0" tIns="0" rIns="0" bIns="0" rtlCol="0"/>
            <a:lstStyle/>
            <a:p>
              <a:endParaRPr/>
            </a:p>
          </p:txBody>
        </p:sp>
        <p:pic>
          <p:nvPicPr>
            <p:cNvPr id="9" name="object 9"/>
            <p:cNvPicPr/>
            <p:nvPr/>
          </p:nvPicPr>
          <p:blipFill>
            <a:blip r:embed="rId5" cstate="print"/>
            <a:stretch>
              <a:fillRect/>
            </a:stretch>
          </p:blipFill>
          <p:spPr>
            <a:xfrm>
              <a:off x="900037" y="2000337"/>
              <a:ext cx="7677251" cy="8943809"/>
            </a:xfrm>
            <a:prstGeom prst="rect">
              <a:avLst/>
            </a:prstGeom>
          </p:spPr>
        </p:pic>
        <p:sp>
          <p:nvSpPr>
            <p:cNvPr id="10" name="object 10"/>
            <p:cNvSpPr/>
            <p:nvPr/>
          </p:nvSpPr>
          <p:spPr>
            <a:xfrm>
              <a:off x="1214797" y="2316887"/>
              <a:ext cx="6733540" cy="7998459"/>
            </a:xfrm>
            <a:custGeom>
              <a:avLst/>
              <a:gdLst/>
              <a:ahLst/>
              <a:cxnLst/>
              <a:rect l="l" t="t" r="r" b="b"/>
              <a:pathLst>
                <a:path w="6733540" h="7998459">
                  <a:moveTo>
                    <a:pt x="6733009" y="0"/>
                  </a:moveTo>
                  <a:lnTo>
                    <a:pt x="4089812" y="0"/>
                  </a:lnTo>
                  <a:lnTo>
                    <a:pt x="0" y="7997934"/>
                  </a:lnTo>
                  <a:lnTo>
                    <a:pt x="2698985" y="7997934"/>
                  </a:lnTo>
                  <a:lnTo>
                    <a:pt x="6733009" y="0"/>
                  </a:lnTo>
                  <a:close/>
                </a:path>
              </a:pathLst>
            </a:custGeom>
            <a:solidFill>
              <a:srgbClr val="FDA800"/>
            </a:solidFill>
          </p:spPr>
          <p:txBody>
            <a:bodyPr wrap="square" lIns="0" tIns="0" rIns="0" bIns="0" rtlCol="0"/>
            <a:lstStyle/>
            <a:p>
              <a:endParaRPr/>
            </a:p>
          </p:txBody>
        </p:sp>
        <p:sp>
          <p:nvSpPr>
            <p:cNvPr id="11" name="object 11"/>
            <p:cNvSpPr/>
            <p:nvPr/>
          </p:nvSpPr>
          <p:spPr>
            <a:xfrm>
              <a:off x="1267269" y="5"/>
              <a:ext cx="7571105" cy="11308715"/>
            </a:xfrm>
            <a:custGeom>
              <a:avLst/>
              <a:gdLst/>
              <a:ahLst/>
              <a:cxnLst/>
              <a:rect l="l" t="t" r="r" b="b"/>
              <a:pathLst>
                <a:path w="7571105" h="11308715">
                  <a:moveTo>
                    <a:pt x="1295044" y="0"/>
                  </a:moveTo>
                  <a:lnTo>
                    <a:pt x="1084224" y="0"/>
                  </a:lnTo>
                  <a:lnTo>
                    <a:pt x="536867" y="1051280"/>
                  </a:lnTo>
                  <a:lnTo>
                    <a:pt x="757224" y="1051217"/>
                  </a:lnTo>
                  <a:lnTo>
                    <a:pt x="1295044" y="0"/>
                  </a:lnTo>
                  <a:close/>
                </a:path>
                <a:path w="7571105" h="11308715">
                  <a:moveTo>
                    <a:pt x="1772932" y="0"/>
                  </a:moveTo>
                  <a:lnTo>
                    <a:pt x="1580057" y="0"/>
                  </a:lnTo>
                  <a:lnTo>
                    <a:pt x="0" y="3034741"/>
                  </a:lnTo>
                  <a:lnTo>
                    <a:pt x="220357" y="3034677"/>
                  </a:lnTo>
                  <a:lnTo>
                    <a:pt x="1772932" y="0"/>
                  </a:lnTo>
                  <a:close/>
                </a:path>
                <a:path w="7571105" h="11308715">
                  <a:moveTo>
                    <a:pt x="2118461" y="8755990"/>
                  </a:moveTo>
                  <a:lnTo>
                    <a:pt x="1925878" y="8759596"/>
                  </a:lnTo>
                  <a:lnTo>
                    <a:pt x="598741" y="11308550"/>
                  </a:lnTo>
                  <a:lnTo>
                    <a:pt x="812533" y="11308550"/>
                  </a:lnTo>
                  <a:lnTo>
                    <a:pt x="2118461" y="8755990"/>
                  </a:lnTo>
                  <a:close/>
                </a:path>
                <a:path w="7571105" h="11308715">
                  <a:moveTo>
                    <a:pt x="2655328" y="6772529"/>
                  </a:moveTo>
                  <a:lnTo>
                    <a:pt x="2462758" y="6776148"/>
                  </a:lnTo>
                  <a:lnTo>
                    <a:pt x="759396" y="10047668"/>
                  </a:lnTo>
                  <a:lnTo>
                    <a:pt x="979766" y="10047605"/>
                  </a:lnTo>
                  <a:lnTo>
                    <a:pt x="2655328" y="6772529"/>
                  </a:lnTo>
                  <a:close/>
                </a:path>
                <a:path w="7571105" h="11308715">
                  <a:moveTo>
                    <a:pt x="7570800" y="0"/>
                  </a:moveTo>
                  <a:lnTo>
                    <a:pt x="7356780" y="0"/>
                  </a:lnTo>
                  <a:lnTo>
                    <a:pt x="6993826" y="697090"/>
                  </a:lnTo>
                  <a:lnTo>
                    <a:pt x="7214197" y="697026"/>
                  </a:lnTo>
                  <a:lnTo>
                    <a:pt x="757080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17556324" y="180936"/>
              <a:ext cx="2547775" cy="5330075"/>
            </a:xfrm>
            <a:prstGeom prst="rect">
              <a:avLst/>
            </a:prstGeom>
          </p:spPr>
        </p:pic>
        <p:sp>
          <p:nvSpPr>
            <p:cNvPr id="13" name="object 13"/>
            <p:cNvSpPr/>
            <p:nvPr/>
          </p:nvSpPr>
          <p:spPr>
            <a:xfrm>
              <a:off x="17871961" y="729124"/>
              <a:ext cx="2232660" cy="4152265"/>
            </a:xfrm>
            <a:custGeom>
              <a:avLst/>
              <a:gdLst/>
              <a:ahLst/>
              <a:cxnLst/>
              <a:rect l="l" t="t" r="r" b="b"/>
              <a:pathLst>
                <a:path w="2232659" h="4152265">
                  <a:moveTo>
                    <a:pt x="2232138" y="0"/>
                  </a:moveTo>
                  <a:lnTo>
                    <a:pt x="0" y="4150438"/>
                  </a:lnTo>
                  <a:lnTo>
                    <a:pt x="1698660" y="4151758"/>
                  </a:lnTo>
                  <a:lnTo>
                    <a:pt x="2232138" y="3135521"/>
                  </a:lnTo>
                  <a:lnTo>
                    <a:pt x="2232138" y="0"/>
                  </a:lnTo>
                  <a:close/>
                </a:path>
              </a:pathLst>
            </a:custGeom>
            <a:solidFill>
              <a:srgbClr val="FDA800"/>
            </a:solidFill>
          </p:spPr>
          <p:txBody>
            <a:bodyPr wrap="square" lIns="0" tIns="0" rIns="0" bIns="0" rtlCol="0"/>
            <a:lstStyle/>
            <a:p>
              <a:endParaRPr/>
            </a:p>
          </p:txBody>
        </p:sp>
        <p:sp>
          <p:nvSpPr>
            <p:cNvPr id="14" name="object 14"/>
            <p:cNvSpPr/>
            <p:nvPr/>
          </p:nvSpPr>
          <p:spPr>
            <a:xfrm>
              <a:off x="374650" y="567178"/>
              <a:ext cx="19102705" cy="10252075"/>
            </a:xfrm>
            <a:custGeom>
              <a:avLst/>
              <a:gdLst/>
              <a:ahLst/>
              <a:cxnLst/>
              <a:rect l="l" t="t" r="r" b="b"/>
              <a:pathLst>
                <a:path w="19102705" h="10252075">
                  <a:moveTo>
                    <a:pt x="19102098" y="0"/>
                  </a:moveTo>
                  <a:lnTo>
                    <a:pt x="0" y="0"/>
                  </a:lnTo>
                  <a:lnTo>
                    <a:pt x="0" y="10252022"/>
                  </a:lnTo>
                  <a:lnTo>
                    <a:pt x="19102098" y="10252022"/>
                  </a:lnTo>
                  <a:lnTo>
                    <a:pt x="19102098" y="0"/>
                  </a:lnTo>
                  <a:close/>
                </a:path>
              </a:pathLst>
            </a:custGeom>
            <a:solidFill>
              <a:srgbClr val="FFFFFF"/>
            </a:solidFill>
          </p:spPr>
          <p:txBody>
            <a:bodyPr wrap="square" lIns="0" tIns="0" rIns="0" bIns="0" rtlCol="0"/>
            <a:lstStyle/>
            <a:p>
              <a:endParaRPr dirty="0"/>
            </a:p>
          </p:txBody>
        </p:sp>
      </p:grpSp>
      <p:sp>
        <p:nvSpPr>
          <p:cNvPr id="17" name="Title 16"/>
          <p:cNvSpPr>
            <a:spLocks noGrp="1"/>
          </p:cNvSpPr>
          <p:nvPr>
            <p:ph type="title"/>
          </p:nvPr>
        </p:nvSpPr>
        <p:spPr>
          <a:xfrm>
            <a:off x="1163298" y="804766"/>
            <a:ext cx="7385346" cy="830997"/>
          </a:xfrm>
        </p:spPr>
        <p:txBody>
          <a:bodyPr/>
          <a:lstStyle/>
          <a:p>
            <a:r>
              <a:rPr lang="en-US" sz="5400" dirty="0">
                <a:solidFill>
                  <a:srgbClr val="2431DB"/>
                </a:solidFill>
              </a:rPr>
              <a:t>References</a:t>
            </a:r>
          </a:p>
        </p:txBody>
      </p:sp>
      <p:sp>
        <p:nvSpPr>
          <p:cNvPr id="18" name="TextBox 17"/>
          <p:cNvSpPr txBox="1"/>
          <p:nvPr/>
        </p:nvSpPr>
        <p:spPr>
          <a:xfrm>
            <a:off x="1035895" y="1873155"/>
            <a:ext cx="15672520" cy="8279190"/>
          </a:xfrm>
          <a:prstGeom prst="rect">
            <a:avLst/>
          </a:prstGeom>
          <a:noFill/>
        </p:spPr>
        <p:txBody>
          <a:bodyPr wrap="square" rtlCol="0">
            <a:spAutoFit/>
          </a:bodyPr>
          <a:lstStyle/>
          <a:p>
            <a:r>
              <a:rPr lang="en-US" sz="2800" dirty="0" err="1">
                <a:solidFill>
                  <a:schemeClr val="tx1"/>
                </a:solidFill>
                <a:latin typeface="Roboto"/>
              </a:rPr>
              <a:t>Bajekal</a:t>
            </a:r>
            <a:r>
              <a:rPr lang="en-US" sz="2800" dirty="0">
                <a:solidFill>
                  <a:schemeClr val="tx1"/>
                </a:solidFill>
                <a:latin typeface="Roboto"/>
              </a:rPr>
              <a:t>, N. (2023) TIME: </a:t>
            </a:r>
            <a:r>
              <a:rPr lang="en-US" sz="2800" i="1" dirty="0"/>
              <a:t>Stella McCartney on Wanting to Make Fashion More Sustainable</a:t>
            </a:r>
            <a:r>
              <a:rPr lang="en-US" sz="2800" dirty="0">
                <a:solidFill>
                  <a:schemeClr val="tx1"/>
                </a:solidFill>
                <a:latin typeface="Roboto"/>
              </a:rPr>
              <a:t>.</a:t>
            </a:r>
            <a:r>
              <a:rPr lang="en-US" sz="2800" i="1" dirty="0">
                <a:solidFill>
                  <a:schemeClr val="tx1"/>
                </a:solidFill>
                <a:latin typeface="Roboto"/>
              </a:rPr>
              <a:t> </a:t>
            </a:r>
            <a:r>
              <a:rPr lang="en-US" sz="2800" dirty="0">
                <a:solidFill>
                  <a:schemeClr val="tx1"/>
                </a:solidFill>
                <a:latin typeface="Roboto"/>
              </a:rPr>
              <a:t>Available at: </a:t>
            </a:r>
            <a:r>
              <a:rPr lang="en-US" sz="2800" dirty="0">
                <a:solidFill>
                  <a:schemeClr val="tx1"/>
                </a:solidFill>
                <a:latin typeface="Roboto"/>
                <a:hlinkClick r:id="rId7"/>
              </a:rPr>
              <a:t>www.time.com/6302562/stella-mccartney-sustainability-interview-lvmh/</a:t>
            </a:r>
            <a:endParaRPr lang="en-US" sz="2800" dirty="0">
              <a:solidFill>
                <a:schemeClr val="tx1"/>
              </a:solidFill>
              <a:latin typeface="Roboto"/>
            </a:endParaRPr>
          </a:p>
          <a:p>
            <a:endParaRPr lang="en-US" sz="2800" dirty="0"/>
          </a:p>
          <a:p>
            <a:r>
              <a:rPr lang="en-US" sz="2800" dirty="0">
                <a:solidFill>
                  <a:schemeClr val="tx1"/>
                </a:solidFill>
                <a:latin typeface="Roboto"/>
              </a:rPr>
              <a:t>Blum, P. (2021) </a:t>
            </a:r>
            <a:r>
              <a:rPr lang="en-US" sz="2800" i="1" dirty="0">
                <a:solidFill>
                  <a:schemeClr val="tx1"/>
                </a:solidFill>
                <a:latin typeface="Roboto"/>
              </a:rPr>
              <a:t>Circular Fashion: Making the Fashion Industry Sustainable.</a:t>
            </a:r>
            <a:r>
              <a:rPr lang="en-US" sz="2800" dirty="0">
                <a:solidFill>
                  <a:schemeClr val="tx1"/>
                </a:solidFill>
                <a:latin typeface="Roboto"/>
              </a:rPr>
              <a:t> UK: Laurence King Publishing</a:t>
            </a:r>
          </a:p>
          <a:p>
            <a:endParaRPr lang="en-US" sz="2800" dirty="0">
              <a:solidFill>
                <a:schemeClr val="tx1"/>
              </a:solidFill>
              <a:latin typeface="Roboto"/>
            </a:endParaRPr>
          </a:p>
          <a:p>
            <a:r>
              <a:rPr lang="en-US" sz="2800" dirty="0">
                <a:latin typeface="Roboto"/>
              </a:rPr>
              <a:t>Business Insider (2023) </a:t>
            </a:r>
            <a:r>
              <a:rPr lang="en-US" sz="2800" i="1" dirty="0">
                <a:latin typeface="Roboto"/>
              </a:rPr>
              <a:t>How Millions of Jeans Get Recycled Into New Pairs. Worldwide Waste.</a:t>
            </a:r>
            <a:endParaRPr lang="en-US" sz="2800" dirty="0">
              <a:latin typeface="Roboto"/>
            </a:endParaRPr>
          </a:p>
          <a:p>
            <a:r>
              <a:rPr lang="en-US" sz="2800" dirty="0">
                <a:latin typeface="Roboto"/>
              </a:rPr>
              <a:t>Available at: </a:t>
            </a:r>
            <a:r>
              <a:rPr lang="en-US" sz="2800" u="sng" dirty="0">
                <a:latin typeface="Roboto"/>
                <a:hlinkClick r:id="rId8"/>
              </a:rPr>
              <a:t>www.youtube.com/watch?v=hV_-yJ6NiP8&amp;si=ayg27XqS4rB-JG8y</a:t>
            </a:r>
            <a:endParaRPr lang="en-US" sz="2800" dirty="0">
              <a:latin typeface="Roboto"/>
            </a:endParaRPr>
          </a:p>
          <a:p>
            <a:endParaRPr lang="en-US" sz="2800" dirty="0">
              <a:solidFill>
                <a:schemeClr val="tx1"/>
              </a:solidFill>
              <a:latin typeface="Roboto"/>
            </a:endParaRPr>
          </a:p>
          <a:p>
            <a:r>
              <a:rPr lang="en-US" sz="2800" dirty="0" err="1"/>
              <a:t>Circular.Fashion</a:t>
            </a:r>
            <a:r>
              <a:rPr lang="en-US" sz="2800" dirty="0"/>
              <a:t> (2019) </a:t>
            </a:r>
            <a:r>
              <a:rPr lang="en-US" sz="2800" i="1" dirty="0"/>
              <a:t>CIRCULAR DESIGN KIT Design strategies for material cyclability and longevity. </a:t>
            </a:r>
            <a:r>
              <a:rPr lang="en-US" sz="2800" dirty="0"/>
              <a:t>Available at: </a:t>
            </a:r>
            <a:r>
              <a:rPr lang="en-US" sz="2800" dirty="0">
                <a:hlinkClick r:id="rId9"/>
              </a:rPr>
              <a:t>www.circular.fashion/downloads/2021_circular.fashion_circular_design_kit.pdf</a:t>
            </a:r>
            <a:endParaRPr lang="en-US" sz="2800" dirty="0"/>
          </a:p>
          <a:p>
            <a:endParaRPr lang="en-US" sz="2800" dirty="0">
              <a:solidFill>
                <a:schemeClr val="tx1"/>
              </a:solidFill>
              <a:latin typeface="Roboto"/>
            </a:endParaRPr>
          </a:p>
          <a:p>
            <a:r>
              <a:rPr lang="en-US" sz="2800" dirty="0"/>
              <a:t>D.W Planet (2024) </a:t>
            </a:r>
            <a:r>
              <a:rPr lang="en-US" sz="2800" i="1" dirty="0"/>
              <a:t>Can we really recycle our old Clothes</a:t>
            </a:r>
            <a:r>
              <a:rPr lang="en-US" sz="2800" dirty="0"/>
              <a:t>. Available at: </a:t>
            </a:r>
            <a:r>
              <a:rPr lang="en-US" sz="2800" u="sng" dirty="0">
                <a:hlinkClick r:id="rId10"/>
              </a:rPr>
              <a:t>www.youtube.com/watch?v=YvBS6qagQdE&amp;si=VnNju3QgrXaCBkeM</a:t>
            </a:r>
            <a:endParaRPr lang="en-US" sz="2800" dirty="0"/>
          </a:p>
          <a:p>
            <a:endParaRPr lang="en-US" sz="2800" dirty="0"/>
          </a:p>
          <a:p>
            <a:r>
              <a:rPr lang="en-US" sz="2800" dirty="0">
                <a:latin typeface="Roboto"/>
              </a:rPr>
              <a:t>Ellen Macarthur Foundation (2024) </a:t>
            </a:r>
            <a:r>
              <a:rPr lang="en-US" sz="2800" i="1" dirty="0">
                <a:latin typeface="Roboto"/>
              </a:rPr>
              <a:t>Redesigning the Future of Fashion.</a:t>
            </a:r>
            <a:r>
              <a:rPr lang="en-US" sz="2800" dirty="0">
                <a:latin typeface="Roboto"/>
              </a:rPr>
              <a:t> Available at: </a:t>
            </a:r>
            <a:r>
              <a:rPr lang="en-US" sz="2800" u="sng" dirty="0">
                <a:latin typeface="Roboto"/>
                <a:hlinkClick r:id="rId11"/>
              </a:rPr>
              <a:t>www.ellenmacarthurfoundation.org/topics/fashion/overview</a:t>
            </a:r>
            <a:endParaRPr lang="en-US" sz="2800" dirty="0">
              <a:latin typeface="Roboto"/>
            </a:endParaRPr>
          </a:p>
          <a:p>
            <a:endParaRPr lang="en-US" sz="2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
          </p:nvPr>
        </p:nvSpPr>
        <p:spPr>
          <a:xfrm>
            <a:off x="1517650" y="1539875"/>
            <a:ext cx="17145000" cy="7325082"/>
          </a:xfrm>
        </p:spPr>
        <p:txBody>
          <a:bodyPr/>
          <a:lstStyle/>
          <a:p>
            <a:pPr algn="l" rtl="0"/>
            <a:r>
              <a:rPr lang="en-US" sz="2800" dirty="0">
                <a:latin typeface="Roboto"/>
              </a:rPr>
              <a:t>European Commission (2024) </a:t>
            </a:r>
            <a:r>
              <a:rPr lang="en-US" sz="2800" i="1" dirty="0">
                <a:solidFill>
                  <a:schemeClr val="tx1"/>
                </a:solidFill>
                <a:latin typeface="Roboto"/>
              </a:rPr>
              <a:t>EU Strategy for Sustainable and Circular Textiles. </a:t>
            </a:r>
            <a:r>
              <a:rPr lang="en-US" sz="2800" dirty="0">
                <a:solidFill>
                  <a:schemeClr val="tx1"/>
                </a:solidFill>
                <a:latin typeface="Roboto"/>
              </a:rPr>
              <a:t>Available at: </a:t>
            </a:r>
            <a:r>
              <a:rPr lang="en-US" sz="2800" dirty="0">
                <a:latin typeface="Roboto"/>
                <a:hlinkClick r:id="rId2"/>
              </a:rPr>
              <a:t>Textiles strategy - European Commission</a:t>
            </a:r>
            <a:endParaRPr lang="en-US" sz="2800" dirty="0">
              <a:solidFill>
                <a:schemeClr val="tx1"/>
              </a:solidFill>
              <a:latin typeface="Roboto"/>
            </a:endParaRPr>
          </a:p>
          <a:p>
            <a:pPr algn="l" rtl="0"/>
            <a:endParaRPr lang="en-US" sz="2800" dirty="0">
              <a:latin typeface="Roboto"/>
            </a:endParaRPr>
          </a:p>
          <a:p>
            <a:pPr algn="l" rtl="0"/>
            <a:r>
              <a:rPr lang="en-US" sz="2800" dirty="0" err="1">
                <a:latin typeface="Roboto"/>
              </a:rPr>
              <a:t>Hertantyos</a:t>
            </a:r>
            <a:r>
              <a:rPr lang="en-US" sz="2800" dirty="0">
                <a:latin typeface="Roboto"/>
              </a:rPr>
              <a:t>, S. (2024) </a:t>
            </a:r>
            <a:r>
              <a:rPr lang="en-US" sz="2800" i="1" dirty="0">
                <a:latin typeface="Roboto"/>
              </a:rPr>
              <a:t>14 Textile recycling companies Pushing for Circularity in Fashion</a:t>
            </a:r>
            <a:r>
              <a:rPr lang="en-US" sz="2800" dirty="0">
                <a:latin typeface="Roboto"/>
              </a:rPr>
              <a:t>. Available at: </a:t>
            </a:r>
            <a:r>
              <a:rPr lang="en-US" sz="2800" dirty="0">
                <a:latin typeface="Roboto"/>
                <a:hlinkClick r:id="rId3"/>
              </a:rPr>
              <a:t>www.consciousfashion.co/guides/textile-recycling-companies</a:t>
            </a:r>
            <a:endParaRPr lang="en-US" sz="2800" dirty="0">
              <a:latin typeface="Roboto"/>
            </a:endParaRPr>
          </a:p>
          <a:p>
            <a:endParaRPr lang="en-US" sz="2800" dirty="0">
              <a:latin typeface="Roboto"/>
            </a:endParaRPr>
          </a:p>
          <a:p>
            <a:r>
              <a:rPr lang="en-US" sz="2800" dirty="0">
                <a:latin typeface="Roboto"/>
              </a:rPr>
              <a:t>Patagonia (2024) </a:t>
            </a:r>
            <a:r>
              <a:rPr lang="en-US" sz="2800" i="1" dirty="0">
                <a:latin typeface="Roboto"/>
              </a:rPr>
              <a:t>Patagonia's Mission Statement. </a:t>
            </a:r>
            <a:r>
              <a:rPr lang="en-US" sz="2800" dirty="0">
                <a:latin typeface="Roboto"/>
              </a:rPr>
              <a:t>Available at: </a:t>
            </a:r>
            <a:r>
              <a:rPr lang="en-US" sz="2800" dirty="0">
                <a:latin typeface="Roboto"/>
                <a:hlinkClick r:id="rId4"/>
              </a:rPr>
              <a:t>www.patagonia.com.hk/pages/our-mission</a:t>
            </a:r>
            <a:endParaRPr lang="en-US" sz="2800" dirty="0">
              <a:latin typeface="Roboto"/>
            </a:endParaRPr>
          </a:p>
          <a:p>
            <a:endParaRPr lang="en-US" sz="2800" dirty="0">
              <a:latin typeface="Roboto"/>
            </a:endParaRPr>
          </a:p>
          <a:p>
            <a:r>
              <a:rPr lang="en-US" sz="2800" dirty="0">
                <a:latin typeface="Roboto"/>
              </a:rPr>
              <a:t>Patagonia (2020) </a:t>
            </a:r>
            <a:r>
              <a:rPr lang="en-US" sz="2800" i="1" dirty="0" err="1">
                <a:latin typeface="Roboto"/>
              </a:rPr>
              <a:t>ReCrafted</a:t>
            </a:r>
            <a:r>
              <a:rPr lang="en-US" sz="2800" i="1" dirty="0">
                <a:latin typeface="Roboto"/>
              </a:rPr>
              <a:t> | These Are Clothes Made From Other Clothes.</a:t>
            </a:r>
            <a:r>
              <a:rPr lang="en-US" sz="2800" dirty="0">
                <a:latin typeface="Roboto"/>
              </a:rPr>
              <a:t> Available at: </a:t>
            </a:r>
            <a:r>
              <a:rPr lang="en-US" sz="2800" dirty="0">
                <a:latin typeface="Roboto"/>
                <a:hlinkClick r:id="rId5"/>
              </a:rPr>
              <a:t>www.youtube.com/watch?v=aBpSziExmA8</a:t>
            </a:r>
            <a:endParaRPr lang="en-US" sz="2800" dirty="0">
              <a:latin typeface="Roboto"/>
            </a:endParaRPr>
          </a:p>
          <a:p>
            <a:endParaRPr lang="en-US" sz="2800" dirty="0">
              <a:latin typeface="Roboto"/>
            </a:endParaRPr>
          </a:p>
          <a:p>
            <a:r>
              <a:rPr lang="en-US" sz="2800" dirty="0" err="1">
                <a:latin typeface="Roboto"/>
              </a:rPr>
              <a:t>Samatvam</a:t>
            </a:r>
            <a:r>
              <a:rPr lang="en-US" sz="2800" dirty="0">
                <a:latin typeface="Roboto"/>
              </a:rPr>
              <a:t> Academy (2016) </a:t>
            </a:r>
            <a:r>
              <a:rPr lang="en-US" sz="2800" i="1" dirty="0">
                <a:latin typeface="Roboto"/>
              </a:rPr>
              <a:t>Patagonia: The Sustainability Champions. </a:t>
            </a:r>
            <a:r>
              <a:rPr lang="en-US" sz="2800" dirty="0">
                <a:latin typeface="Roboto"/>
              </a:rPr>
              <a:t>Available at: </a:t>
            </a:r>
            <a:r>
              <a:rPr lang="en-US" sz="2800" dirty="0">
                <a:latin typeface="Roboto"/>
                <a:hlinkClick r:id="rId6"/>
              </a:rPr>
              <a:t>www.youtube.com/watch?v=bB8ZWOKoygY</a:t>
            </a:r>
            <a:endParaRPr lang="en-US" sz="2800" dirty="0">
              <a:latin typeface="Roboto"/>
            </a:endParaRPr>
          </a:p>
          <a:p>
            <a:endParaRPr lang="en-US" sz="2800" dirty="0">
              <a:latin typeface="Roboto"/>
            </a:endParaRPr>
          </a:p>
          <a:p>
            <a:r>
              <a:rPr lang="en-US" sz="2800" dirty="0">
                <a:latin typeface="Roboto"/>
              </a:rPr>
              <a:t>Sustainable Fashion Forum. (2024) </a:t>
            </a:r>
            <a:r>
              <a:rPr lang="en-US" sz="2800" i="1" dirty="0">
                <a:latin typeface="Roboto"/>
              </a:rPr>
              <a:t>What is Circular Fashion?</a:t>
            </a:r>
            <a:r>
              <a:rPr lang="en-US" sz="2800" dirty="0">
                <a:latin typeface="Roboto"/>
              </a:rPr>
              <a:t> Available at: </a:t>
            </a:r>
            <a:r>
              <a:rPr lang="en-US" sz="2800" dirty="0">
                <a:latin typeface="Roboto"/>
                <a:hlinkClick r:id="rId7"/>
              </a:rPr>
              <a:t>www.thesustainablefashionforum.com/pages/what-is-circular-fashion</a:t>
            </a:r>
            <a:endParaRPr lang="en-US" sz="2800" dirty="0">
              <a:latin typeface="Roboto"/>
            </a:endParaRPr>
          </a:p>
          <a:p>
            <a:endParaRPr lang="en-US" sz="2800" dirty="0">
              <a:latin typeface="Roboto"/>
            </a:endParaRPr>
          </a:p>
        </p:txBody>
      </p:sp>
    </p:spTree>
    <p:extLst>
      <p:ext uri="{BB962C8B-B14F-4D97-AF65-F5344CB8AC3E}">
        <p14:creationId xmlns:p14="http://schemas.microsoft.com/office/powerpoint/2010/main" val="3008062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1463675"/>
            <a:ext cx="10554903" cy="830997"/>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pPr algn="ctr"/>
            <a:r>
              <a:rPr lang="en-US" sz="5400" b="1">
                <a:solidFill>
                  <a:srgbClr val="2431DB"/>
                </a:solidFill>
              </a:rPr>
              <a:t>The Linear Supply Chain</a:t>
            </a:r>
            <a:endParaRPr lang="en-US" sz="5400" b="1" dirty="0">
              <a:solidFill>
                <a:srgbClr val="2431DB"/>
              </a:solidFill>
            </a:endParaRPr>
          </a:p>
        </p:txBody>
      </p:sp>
      <p:sp>
        <p:nvSpPr>
          <p:cNvPr id="6" name="TextBox 5"/>
          <p:cNvSpPr txBox="1"/>
          <p:nvPr/>
        </p:nvSpPr>
        <p:spPr>
          <a:xfrm>
            <a:off x="1212850" y="4054475"/>
            <a:ext cx="17531152" cy="923330"/>
          </a:xfrm>
          <a:prstGeom prst="rect">
            <a:avLst/>
          </a:prstGeom>
          <a:noFill/>
        </p:spPr>
        <p:txBody>
          <a:bodyPr wrap="square" rtlCol="0">
            <a:spAutoFit/>
          </a:bodyPr>
          <a:lstStyle/>
          <a:p>
            <a:r>
              <a:rPr lang="en-US" sz="5400" dirty="0">
                <a:solidFill>
                  <a:srgbClr val="2431DB"/>
                </a:solidFill>
              </a:rPr>
              <a:t>1			2			3			4			5			6			7</a:t>
            </a:r>
          </a:p>
        </p:txBody>
      </p:sp>
      <p:sp>
        <p:nvSpPr>
          <p:cNvPr id="7" name="Right Arrow 6"/>
          <p:cNvSpPr/>
          <p:nvPr/>
        </p:nvSpPr>
        <p:spPr>
          <a:xfrm flipV="1">
            <a:off x="2355850" y="4309855"/>
            <a:ext cx="948907" cy="412569"/>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8" name="Right Arrow 7"/>
          <p:cNvSpPr/>
          <p:nvPr/>
        </p:nvSpPr>
        <p:spPr>
          <a:xfrm>
            <a:off x="5277451" y="4323573"/>
            <a:ext cx="948907" cy="385132"/>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9" name="Right Arrow 8"/>
          <p:cNvSpPr/>
          <p:nvPr/>
        </p:nvSpPr>
        <p:spPr>
          <a:xfrm>
            <a:off x="7994650" y="4309855"/>
            <a:ext cx="948907" cy="385132"/>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10" name="Right Arrow 9"/>
          <p:cNvSpPr/>
          <p:nvPr/>
        </p:nvSpPr>
        <p:spPr>
          <a:xfrm>
            <a:off x="10711849" y="4309855"/>
            <a:ext cx="948907" cy="385132"/>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11" name="Right Arrow 10"/>
          <p:cNvSpPr/>
          <p:nvPr/>
        </p:nvSpPr>
        <p:spPr>
          <a:xfrm>
            <a:off x="13429048" y="4323573"/>
            <a:ext cx="948907" cy="385132"/>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12" name="Right Arrow 11"/>
          <p:cNvSpPr/>
          <p:nvPr/>
        </p:nvSpPr>
        <p:spPr>
          <a:xfrm>
            <a:off x="16163569" y="4309855"/>
            <a:ext cx="948907" cy="385132"/>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13" name="TextBox 12"/>
          <p:cNvSpPr txBox="1"/>
          <p:nvPr/>
        </p:nvSpPr>
        <p:spPr>
          <a:xfrm>
            <a:off x="679450" y="5247622"/>
            <a:ext cx="2971800" cy="523220"/>
          </a:xfrm>
          <a:prstGeom prst="rect">
            <a:avLst/>
          </a:prstGeom>
          <a:noFill/>
        </p:spPr>
        <p:txBody>
          <a:bodyPr wrap="square" rtlCol="0">
            <a:spAutoFit/>
          </a:bodyPr>
          <a:lstStyle/>
          <a:p>
            <a:r>
              <a:rPr lang="en-US" sz="2800" dirty="0">
                <a:solidFill>
                  <a:srgbClr val="2431DB"/>
                </a:solidFill>
              </a:rPr>
              <a:t>Inspiration</a:t>
            </a:r>
          </a:p>
        </p:txBody>
      </p:sp>
      <p:sp>
        <p:nvSpPr>
          <p:cNvPr id="14" name="TextBox 13"/>
          <p:cNvSpPr txBox="1"/>
          <p:nvPr/>
        </p:nvSpPr>
        <p:spPr>
          <a:xfrm>
            <a:off x="3533477" y="5251995"/>
            <a:ext cx="4436853" cy="523220"/>
          </a:xfrm>
          <a:prstGeom prst="rect">
            <a:avLst/>
          </a:prstGeom>
          <a:noFill/>
        </p:spPr>
        <p:txBody>
          <a:bodyPr wrap="square" rtlCol="0">
            <a:spAutoFit/>
          </a:bodyPr>
          <a:lstStyle/>
          <a:p>
            <a:r>
              <a:rPr lang="en-US" sz="2800" dirty="0">
                <a:solidFill>
                  <a:srgbClr val="2431DB"/>
                </a:solidFill>
              </a:rPr>
              <a:t>Design</a:t>
            </a:r>
          </a:p>
        </p:txBody>
      </p:sp>
      <p:sp>
        <p:nvSpPr>
          <p:cNvPr id="15" name="TextBox 14"/>
          <p:cNvSpPr txBox="1"/>
          <p:nvPr/>
        </p:nvSpPr>
        <p:spPr>
          <a:xfrm>
            <a:off x="5556250" y="5223067"/>
            <a:ext cx="3098199" cy="954107"/>
          </a:xfrm>
          <a:prstGeom prst="rect">
            <a:avLst/>
          </a:prstGeom>
          <a:noFill/>
        </p:spPr>
        <p:txBody>
          <a:bodyPr wrap="square" rtlCol="0">
            <a:spAutoFit/>
          </a:bodyPr>
          <a:lstStyle/>
          <a:p>
            <a:pPr algn="ctr"/>
            <a:r>
              <a:rPr lang="en-US" sz="2800" dirty="0">
                <a:solidFill>
                  <a:srgbClr val="2431DB"/>
                </a:solidFill>
              </a:rPr>
              <a:t>Raw </a:t>
            </a:r>
          </a:p>
          <a:p>
            <a:pPr algn="ctr"/>
            <a:r>
              <a:rPr lang="en-US" sz="2800" dirty="0">
                <a:solidFill>
                  <a:srgbClr val="2431DB"/>
                </a:solidFill>
              </a:rPr>
              <a:t>Materials</a:t>
            </a:r>
          </a:p>
        </p:txBody>
      </p:sp>
      <p:sp>
        <p:nvSpPr>
          <p:cNvPr id="16" name="TextBox 15"/>
          <p:cNvSpPr txBox="1"/>
          <p:nvPr/>
        </p:nvSpPr>
        <p:spPr>
          <a:xfrm>
            <a:off x="8664222" y="5291798"/>
            <a:ext cx="4402347" cy="523220"/>
          </a:xfrm>
          <a:prstGeom prst="rect">
            <a:avLst/>
          </a:prstGeom>
          <a:noFill/>
        </p:spPr>
        <p:txBody>
          <a:bodyPr wrap="square" rtlCol="0">
            <a:spAutoFit/>
          </a:bodyPr>
          <a:lstStyle/>
          <a:p>
            <a:r>
              <a:rPr lang="en-US" sz="2800" dirty="0">
                <a:solidFill>
                  <a:srgbClr val="2431DB"/>
                </a:solidFill>
                <a:latin typeface="Roboto"/>
              </a:rPr>
              <a:t>Manufacturing</a:t>
            </a:r>
          </a:p>
        </p:txBody>
      </p:sp>
      <p:sp>
        <p:nvSpPr>
          <p:cNvPr id="17" name="TextBox 16"/>
          <p:cNvSpPr txBox="1"/>
          <p:nvPr/>
        </p:nvSpPr>
        <p:spPr>
          <a:xfrm>
            <a:off x="11880906" y="5266432"/>
            <a:ext cx="3096284" cy="523220"/>
          </a:xfrm>
          <a:prstGeom prst="rect">
            <a:avLst/>
          </a:prstGeom>
          <a:noFill/>
        </p:spPr>
        <p:txBody>
          <a:bodyPr wrap="square" rtlCol="0">
            <a:spAutoFit/>
          </a:bodyPr>
          <a:lstStyle/>
          <a:p>
            <a:r>
              <a:rPr lang="en-US" sz="2800" dirty="0">
                <a:solidFill>
                  <a:srgbClr val="2431DB"/>
                </a:solidFill>
                <a:latin typeface="Roboto"/>
              </a:rPr>
              <a:t>Distribution</a:t>
            </a:r>
          </a:p>
        </p:txBody>
      </p:sp>
      <p:sp>
        <p:nvSpPr>
          <p:cNvPr id="18" name="TextBox 17"/>
          <p:cNvSpPr txBox="1"/>
          <p:nvPr/>
        </p:nvSpPr>
        <p:spPr>
          <a:xfrm>
            <a:off x="14775972" y="5223067"/>
            <a:ext cx="4000499" cy="523220"/>
          </a:xfrm>
          <a:prstGeom prst="rect">
            <a:avLst/>
          </a:prstGeom>
          <a:noFill/>
        </p:spPr>
        <p:txBody>
          <a:bodyPr wrap="square" rtlCol="0">
            <a:spAutoFit/>
          </a:bodyPr>
          <a:lstStyle/>
          <a:p>
            <a:r>
              <a:rPr lang="en-US" sz="2800" dirty="0">
                <a:solidFill>
                  <a:srgbClr val="2431DB"/>
                </a:solidFill>
                <a:latin typeface="Roboto"/>
              </a:rPr>
              <a:t>Retail</a:t>
            </a:r>
          </a:p>
        </p:txBody>
      </p:sp>
      <p:sp>
        <p:nvSpPr>
          <p:cNvPr id="19" name="TextBox 18"/>
          <p:cNvSpPr txBox="1"/>
          <p:nvPr/>
        </p:nvSpPr>
        <p:spPr>
          <a:xfrm>
            <a:off x="17096356" y="5241931"/>
            <a:ext cx="4002357" cy="523220"/>
          </a:xfrm>
          <a:prstGeom prst="rect">
            <a:avLst/>
          </a:prstGeom>
          <a:noFill/>
        </p:spPr>
        <p:txBody>
          <a:bodyPr wrap="square" rtlCol="0">
            <a:spAutoFit/>
          </a:bodyPr>
          <a:lstStyle/>
          <a:p>
            <a:r>
              <a:rPr lang="en-US" sz="2800" dirty="0">
                <a:solidFill>
                  <a:srgbClr val="2431DB"/>
                </a:solidFill>
                <a:latin typeface="Roboto"/>
              </a:rPr>
              <a:t>Consumer</a:t>
            </a:r>
          </a:p>
        </p:txBody>
      </p:sp>
      <p:sp>
        <p:nvSpPr>
          <p:cNvPr id="20" name="Right Arrow 19"/>
          <p:cNvSpPr/>
          <p:nvPr/>
        </p:nvSpPr>
        <p:spPr>
          <a:xfrm rot="5400000" flipV="1">
            <a:off x="17556281" y="6626529"/>
            <a:ext cx="948907" cy="412569"/>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21" name="Right Arrow 20"/>
          <p:cNvSpPr/>
          <p:nvPr/>
        </p:nvSpPr>
        <p:spPr>
          <a:xfrm rot="5400000" flipV="1">
            <a:off x="9321980" y="6626530"/>
            <a:ext cx="948907" cy="412569"/>
          </a:xfrm>
          <a:prstGeom prst="rightArrow">
            <a:avLst/>
          </a:prstGeom>
          <a:solidFill>
            <a:srgbClr val="EB1C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B1C24"/>
              </a:solidFill>
            </a:endParaRPr>
          </a:p>
        </p:txBody>
      </p:sp>
      <p:sp>
        <p:nvSpPr>
          <p:cNvPr id="22" name="TextBox 21"/>
          <p:cNvSpPr txBox="1"/>
          <p:nvPr/>
        </p:nvSpPr>
        <p:spPr>
          <a:xfrm>
            <a:off x="8223250" y="7559675"/>
            <a:ext cx="3886200" cy="1384995"/>
          </a:xfrm>
          <a:prstGeom prst="rect">
            <a:avLst/>
          </a:prstGeom>
          <a:noFill/>
        </p:spPr>
        <p:txBody>
          <a:bodyPr wrap="square" rtlCol="0">
            <a:spAutoFit/>
          </a:bodyPr>
          <a:lstStyle/>
          <a:p>
            <a:r>
              <a:rPr lang="en-US" sz="2800" dirty="0">
                <a:solidFill>
                  <a:srgbClr val="FDA800"/>
                </a:solidFill>
                <a:latin typeface="Roboto"/>
              </a:rPr>
              <a:t>Pre-consumer waste</a:t>
            </a:r>
          </a:p>
          <a:p>
            <a:r>
              <a:rPr lang="en-US" sz="2800" dirty="0">
                <a:solidFill>
                  <a:srgbClr val="FDA800"/>
                </a:solidFill>
                <a:latin typeface="Roboto"/>
              </a:rPr>
              <a:t>25% of resources gets</a:t>
            </a:r>
          </a:p>
          <a:p>
            <a:r>
              <a:rPr lang="en-US" sz="2800" dirty="0">
                <a:solidFill>
                  <a:srgbClr val="FDA800"/>
                </a:solidFill>
                <a:latin typeface="Roboto"/>
              </a:rPr>
              <a:t>spilled from factories.</a:t>
            </a:r>
          </a:p>
        </p:txBody>
      </p:sp>
      <p:sp>
        <p:nvSpPr>
          <p:cNvPr id="23" name="TextBox 22"/>
          <p:cNvSpPr txBox="1"/>
          <p:nvPr/>
        </p:nvSpPr>
        <p:spPr>
          <a:xfrm>
            <a:off x="15843250" y="7559675"/>
            <a:ext cx="3657600" cy="1384995"/>
          </a:xfrm>
          <a:prstGeom prst="rect">
            <a:avLst/>
          </a:prstGeom>
          <a:noFill/>
        </p:spPr>
        <p:txBody>
          <a:bodyPr wrap="square" rtlCol="0">
            <a:spAutoFit/>
          </a:bodyPr>
          <a:lstStyle/>
          <a:p>
            <a:r>
              <a:rPr lang="en-US" sz="2800" dirty="0">
                <a:solidFill>
                  <a:srgbClr val="FDA800"/>
                </a:solidFill>
                <a:latin typeface="Roboto"/>
              </a:rPr>
              <a:t>Post-consumer waste</a:t>
            </a:r>
          </a:p>
          <a:p>
            <a:r>
              <a:rPr lang="en-US" sz="2800" dirty="0">
                <a:solidFill>
                  <a:srgbClr val="FDA800"/>
                </a:solidFill>
                <a:latin typeface="Roboto"/>
              </a:rPr>
              <a:t>73% of clothing ends up in landfills.</a:t>
            </a:r>
          </a:p>
        </p:txBody>
      </p:sp>
      <p:sp>
        <p:nvSpPr>
          <p:cNvPr id="24" name="Rectangle 23"/>
          <p:cNvSpPr/>
          <p:nvPr/>
        </p:nvSpPr>
        <p:spPr>
          <a:xfrm>
            <a:off x="13323831" y="10226675"/>
            <a:ext cx="6160661" cy="369332"/>
          </a:xfrm>
          <a:prstGeom prst="rect">
            <a:avLst/>
          </a:prstGeom>
        </p:spPr>
        <p:txBody>
          <a:bodyPr wrap="none">
            <a:spAutoFit/>
          </a:bodyPr>
          <a:lstStyle/>
          <a:p>
            <a:pPr marL="0" indent="0" algn="r">
              <a:buNone/>
            </a:pPr>
            <a:r>
              <a:rPr lang="en-US" sz="1800" dirty="0"/>
              <a:t>Circular Fashion: Making the Fashion Industry Sustainable</a:t>
            </a:r>
          </a:p>
        </p:txBody>
      </p:sp>
    </p:spTree>
    <p:extLst>
      <p:ext uri="{BB962C8B-B14F-4D97-AF65-F5344CB8AC3E}">
        <p14:creationId xmlns:p14="http://schemas.microsoft.com/office/powerpoint/2010/main" val="70664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2"/>
          <p:cNvSpPr>
            <a:spLocks noGrp="1"/>
          </p:cNvSpPr>
          <p:nvPr>
            <p:ph type="body" idx="1"/>
          </p:nvPr>
        </p:nvSpPr>
        <p:spPr>
          <a:xfrm>
            <a:off x="1060450" y="3893446"/>
            <a:ext cx="18093690" cy="4431983"/>
          </a:xfrm>
        </p:spPr>
        <p:txBody>
          <a:bodyPr/>
          <a:lstStyle/>
          <a:p>
            <a:pPr marL="0" indent="0">
              <a:buNone/>
            </a:pPr>
            <a:endParaRPr lang="en-US" sz="3600" i="1" dirty="0">
              <a:solidFill>
                <a:schemeClr val="bg1"/>
              </a:solidFill>
              <a:latin typeface="Roboto"/>
            </a:endParaRPr>
          </a:p>
          <a:p>
            <a:pPr marL="0" indent="0">
              <a:buNone/>
            </a:pPr>
            <a:r>
              <a:rPr lang="en-US" sz="3600" i="1" dirty="0">
                <a:solidFill>
                  <a:schemeClr val="bg1"/>
                </a:solidFill>
                <a:latin typeface="Roboto"/>
              </a:rPr>
              <a:t>‘Circular fashion’ can be defined as clothes, shoes or accessories that are designed sourced, produced, and provided with the intention to be used circulated responsibly and effectively in society for as long as possible in their most valuable form, and hereafter returned safely to the biosphere when no longer of human use.  </a:t>
            </a:r>
          </a:p>
          <a:p>
            <a:pPr marL="0" indent="0" algn="r">
              <a:buNone/>
            </a:pPr>
            <a:endParaRPr lang="en-US" sz="3600" i="1" dirty="0">
              <a:solidFill>
                <a:schemeClr val="bg1"/>
              </a:solidFill>
              <a:latin typeface="Roboto"/>
            </a:endParaRPr>
          </a:p>
          <a:p>
            <a:pPr marL="0" indent="0" algn="r">
              <a:buNone/>
            </a:pPr>
            <a:endParaRPr lang="en-US" sz="3600" i="1" dirty="0">
              <a:solidFill>
                <a:schemeClr val="bg1"/>
              </a:solidFill>
              <a:latin typeface="Roboto"/>
            </a:endParaRPr>
          </a:p>
          <a:p>
            <a:pPr marL="0" indent="0" algn="r">
              <a:buNone/>
            </a:pPr>
            <a:r>
              <a:rPr lang="en-US" sz="2800" i="1" dirty="0">
                <a:solidFill>
                  <a:schemeClr val="bg1"/>
                </a:solidFill>
                <a:latin typeface="Roboto"/>
              </a:rPr>
              <a:t>Dr. Anna </a:t>
            </a:r>
            <a:r>
              <a:rPr lang="en-US" sz="2800" i="1" dirty="0" err="1">
                <a:solidFill>
                  <a:schemeClr val="bg1"/>
                </a:solidFill>
                <a:latin typeface="Roboto"/>
              </a:rPr>
              <a:t>Brismar</a:t>
            </a:r>
            <a:r>
              <a:rPr lang="en-US" sz="2800" i="1" dirty="0">
                <a:solidFill>
                  <a:schemeClr val="bg1"/>
                </a:solidFill>
                <a:latin typeface="Roboto"/>
              </a:rPr>
              <a:t>, 2017 Green Strategy</a:t>
            </a:r>
          </a:p>
        </p:txBody>
      </p:sp>
    </p:spTree>
    <p:extLst>
      <p:ext uri="{BB962C8B-B14F-4D97-AF65-F5344CB8AC3E}">
        <p14:creationId xmlns:p14="http://schemas.microsoft.com/office/powerpoint/2010/main" val="3393347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136650" y="3216275"/>
            <a:ext cx="17602200" cy="60198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71500" indent="-571500">
              <a:buFont typeface="Arial" panose="020B0604020202020204" pitchFamily="34" charset="0"/>
              <a:buChar char="•"/>
            </a:pPr>
            <a:r>
              <a:rPr lang="en-US" sz="3600" dirty="0">
                <a:solidFill>
                  <a:srgbClr val="2431DB"/>
                </a:solidFill>
                <a:latin typeface="Roboto"/>
              </a:rPr>
              <a:t>The circular Fashion Model is in fact a </a:t>
            </a:r>
            <a:r>
              <a:rPr lang="en-US" sz="3600" dirty="0">
                <a:solidFill>
                  <a:srgbClr val="FDA800"/>
                </a:solidFill>
                <a:latin typeface="Roboto"/>
              </a:rPr>
              <a:t>‘circle of responsibility’. </a:t>
            </a:r>
            <a:r>
              <a:rPr lang="en-US" sz="3600" dirty="0">
                <a:solidFill>
                  <a:srgbClr val="2431DB"/>
                </a:solidFill>
                <a:latin typeface="Roboto"/>
              </a:rPr>
              <a:t>It is about accountability, traceability and the ownership of the entire life cycle of a product. </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It looks at </a:t>
            </a:r>
            <a:r>
              <a:rPr lang="en-US" sz="3600" dirty="0">
                <a:solidFill>
                  <a:srgbClr val="FDA800"/>
                </a:solidFill>
                <a:latin typeface="Roboto"/>
              </a:rPr>
              <a:t>the product life cycle </a:t>
            </a:r>
            <a:r>
              <a:rPr lang="en-CY" sz="3600" dirty="0">
                <a:solidFill>
                  <a:srgbClr val="2431DB"/>
                </a:solidFill>
                <a:latin typeface="Roboto"/>
              </a:rPr>
              <a:t>–</a:t>
            </a:r>
            <a:r>
              <a:rPr lang="en-US" sz="3600" dirty="0">
                <a:solidFill>
                  <a:srgbClr val="2431DB"/>
                </a:solidFill>
                <a:latin typeface="Roboto"/>
              </a:rPr>
              <a:t> from its fibers right through the manufacturing stages, the workers, the transportation of goods, packaging as well as how the customer will repair or resell the product.</a:t>
            </a:r>
          </a:p>
          <a:p>
            <a:pPr marL="571500" indent="-571500">
              <a:buFont typeface="Arial" panose="020B0604020202020204" pitchFamily="34" charset="0"/>
              <a:buChar char="•"/>
            </a:pPr>
            <a:endParaRPr lang="en-US" sz="3600" dirty="0">
              <a:solidFill>
                <a:srgbClr val="2431DB"/>
              </a:solidFill>
              <a:latin typeface="Roboto"/>
            </a:endParaRPr>
          </a:p>
          <a:p>
            <a:pPr marL="571500" indent="-571500">
              <a:buFont typeface="Arial" panose="020B0604020202020204" pitchFamily="34" charset="0"/>
              <a:buChar char="•"/>
            </a:pPr>
            <a:r>
              <a:rPr lang="en-US" sz="3600" dirty="0">
                <a:solidFill>
                  <a:srgbClr val="2431DB"/>
                </a:solidFill>
                <a:latin typeface="Roboto"/>
              </a:rPr>
              <a:t>The common goal of a circular model is to </a:t>
            </a:r>
            <a:r>
              <a:rPr lang="en-US" sz="3600" dirty="0">
                <a:solidFill>
                  <a:srgbClr val="FDA800"/>
                </a:solidFill>
                <a:latin typeface="Roboto"/>
              </a:rPr>
              <a:t>design, produce and consume clean safe and ethical apparel.</a:t>
            </a:r>
          </a:p>
        </p:txBody>
      </p:sp>
      <p:sp>
        <p:nvSpPr>
          <p:cNvPr id="5" name="Title 1"/>
          <p:cNvSpPr>
            <a:spLocks noGrp="1"/>
          </p:cNvSpPr>
          <p:nvPr>
            <p:ph type="ctrTitle"/>
          </p:nvPr>
        </p:nvSpPr>
        <p:spPr>
          <a:xfrm>
            <a:off x="1136650" y="1539875"/>
            <a:ext cx="10726348" cy="830997"/>
          </a:xfrm>
        </p:spPr>
        <p:txBody>
          <a:bodyPr/>
          <a:lstStyle/>
          <a:p>
            <a:r>
              <a:rPr lang="en-US" sz="5400" b="1" dirty="0">
                <a:solidFill>
                  <a:srgbClr val="2431DB"/>
                </a:solidFill>
              </a:rPr>
              <a:t>The Circular Fashion Model</a:t>
            </a:r>
          </a:p>
        </p:txBody>
      </p:sp>
    </p:spTree>
    <p:extLst>
      <p:ext uri="{BB962C8B-B14F-4D97-AF65-F5344CB8AC3E}">
        <p14:creationId xmlns:p14="http://schemas.microsoft.com/office/powerpoint/2010/main" val="2222969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6546850" y="2530475"/>
            <a:ext cx="6400800" cy="6400800"/>
          </a:xfrm>
          <a:prstGeom prst="ellipse">
            <a:avLst/>
          </a:prstGeom>
          <a:solidFill>
            <a:srgbClr val="2431D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latin typeface="Roboto"/>
              </a:rPr>
              <a:t>CIRCULAR FASHION</a:t>
            </a:r>
          </a:p>
          <a:p>
            <a:pPr algn="ctr"/>
            <a:r>
              <a:rPr lang="en-US" sz="4000" b="1" dirty="0">
                <a:solidFill>
                  <a:schemeClr val="bg1"/>
                </a:solidFill>
                <a:latin typeface="Roboto"/>
              </a:rPr>
              <a:t>MODEL</a:t>
            </a:r>
          </a:p>
        </p:txBody>
      </p:sp>
      <p:sp>
        <p:nvSpPr>
          <p:cNvPr id="5" name="TextBox 4"/>
          <p:cNvSpPr txBox="1"/>
          <p:nvPr/>
        </p:nvSpPr>
        <p:spPr>
          <a:xfrm>
            <a:off x="12214645" y="2511006"/>
            <a:ext cx="4176024" cy="593725"/>
          </a:xfrm>
          <a:prstGeom prst="rect">
            <a:avLst/>
          </a:prstGeom>
          <a:noFill/>
        </p:spPr>
        <p:txBody>
          <a:bodyPr wrap="square" rtlCol="0">
            <a:spAutoFit/>
          </a:bodyPr>
          <a:lstStyle/>
          <a:p>
            <a:r>
              <a:rPr lang="en-US" sz="3200" b="1" dirty="0">
                <a:solidFill>
                  <a:srgbClr val="2431DB"/>
                </a:solidFill>
                <a:latin typeface="Roboto"/>
              </a:rPr>
              <a:t>1. CREATE</a:t>
            </a:r>
          </a:p>
        </p:txBody>
      </p:sp>
      <p:sp>
        <p:nvSpPr>
          <p:cNvPr id="7" name="TextBox 6"/>
          <p:cNvSpPr txBox="1"/>
          <p:nvPr/>
        </p:nvSpPr>
        <p:spPr>
          <a:xfrm>
            <a:off x="13328650" y="6161685"/>
            <a:ext cx="4176024" cy="593725"/>
          </a:xfrm>
          <a:prstGeom prst="rect">
            <a:avLst/>
          </a:prstGeom>
          <a:noFill/>
        </p:spPr>
        <p:txBody>
          <a:bodyPr wrap="square" rtlCol="0">
            <a:spAutoFit/>
          </a:bodyPr>
          <a:lstStyle/>
          <a:p>
            <a:r>
              <a:rPr lang="en-US" sz="3200" b="1" dirty="0">
                <a:solidFill>
                  <a:srgbClr val="2431DB"/>
                </a:solidFill>
                <a:latin typeface="Roboto"/>
              </a:rPr>
              <a:t>2. MAKE</a:t>
            </a:r>
          </a:p>
        </p:txBody>
      </p:sp>
      <p:sp>
        <p:nvSpPr>
          <p:cNvPr id="8" name="TextBox 7"/>
          <p:cNvSpPr txBox="1"/>
          <p:nvPr/>
        </p:nvSpPr>
        <p:spPr>
          <a:xfrm>
            <a:off x="8465870" y="9395664"/>
            <a:ext cx="4176024" cy="593725"/>
          </a:xfrm>
          <a:prstGeom prst="rect">
            <a:avLst/>
          </a:prstGeom>
          <a:noFill/>
        </p:spPr>
        <p:txBody>
          <a:bodyPr wrap="square" rtlCol="0">
            <a:spAutoFit/>
          </a:bodyPr>
          <a:lstStyle/>
          <a:p>
            <a:r>
              <a:rPr lang="en-US" sz="3200" b="1" dirty="0">
                <a:solidFill>
                  <a:srgbClr val="2431DB"/>
                </a:solidFill>
                <a:latin typeface="Roboto"/>
              </a:rPr>
              <a:t>3. MARKET</a:t>
            </a:r>
          </a:p>
        </p:txBody>
      </p:sp>
      <p:sp>
        <p:nvSpPr>
          <p:cNvPr id="9" name="TextBox 8"/>
          <p:cNvSpPr txBox="1"/>
          <p:nvPr/>
        </p:nvSpPr>
        <p:spPr>
          <a:xfrm>
            <a:off x="3544438" y="6167317"/>
            <a:ext cx="4176024" cy="593725"/>
          </a:xfrm>
          <a:prstGeom prst="rect">
            <a:avLst/>
          </a:prstGeom>
          <a:noFill/>
        </p:spPr>
        <p:txBody>
          <a:bodyPr wrap="square" rtlCol="0">
            <a:spAutoFit/>
          </a:bodyPr>
          <a:lstStyle/>
          <a:p>
            <a:r>
              <a:rPr lang="en-US" sz="3200" b="1" dirty="0">
                <a:solidFill>
                  <a:srgbClr val="2431DB"/>
                </a:solidFill>
                <a:latin typeface="Roboto"/>
              </a:rPr>
              <a:t>4. USE / CARE</a:t>
            </a:r>
          </a:p>
        </p:txBody>
      </p:sp>
      <p:sp>
        <p:nvSpPr>
          <p:cNvPr id="10" name="TextBox 9"/>
          <p:cNvSpPr txBox="1"/>
          <p:nvPr/>
        </p:nvSpPr>
        <p:spPr>
          <a:xfrm>
            <a:off x="4718050" y="2511005"/>
            <a:ext cx="4176024" cy="593725"/>
          </a:xfrm>
          <a:prstGeom prst="rect">
            <a:avLst/>
          </a:prstGeom>
          <a:noFill/>
        </p:spPr>
        <p:txBody>
          <a:bodyPr wrap="square" rtlCol="0">
            <a:spAutoFit/>
          </a:bodyPr>
          <a:lstStyle/>
          <a:p>
            <a:r>
              <a:rPr lang="en-US" sz="3200" b="1" dirty="0">
                <a:solidFill>
                  <a:srgbClr val="2431DB"/>
                </a:solidFill>
                <a:latin typeface="Roboto"/>
              </a:rPr>
              <a:t>1. CREATE</a:t>
            </a:r>
          </a:p>
        </p:txBody>
      </p:sp>
      <p:sp>
        <p:nvSpPr>
          <p:cNvPr id="11" name="Right Arrow 10"/>
          <p:cNvSpPr/>
          <p:nvPr/>
        </p:nvSpPr>
        <p:spPr>
          <a:xfrm>
            <a:off x="9213850" y="1539874"/>
            <a:ext cx="1066800" cy="526211"/>
          </a:xfrm>
          <a:prstGeom prst="rightArrow">
            <a:avLst/>
          </a:prstGeom>
          <a:solidFill>
            <a:srgbClr val="FDA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DA800"/>
              </a:solidFill>
            </a:endParaRPr>
          </a:p>
        </p:txBody>
      </p:sp>
      <p:sp>
        <p:nvSpPr>
          <p:cNvPr id="12" name="Right Arrow 11"/>
          <p:cNvSpPr/>
          <p:nvPr/>
        </p:nvSpPr>
        <p:spPr>
          <a:xfrm rot="4138513">
            <a:off x="13303693" y="4233661"/>
            <a:ext cx="1066800" cy="526211"/>
          </a:xfrm>
          <a:prstGeom prst="rightArrow">
            <a:avLst/>
          </a:prstGeom>
          <a:solidFill>
            <a:srgbClr val="FDA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DA800"/>
              </a:solidFill>
            </a:endParaRPr>
          </a:p>
        </p:txBody>
      </p:sp>
      <p:sp>
        <p:nvSpPr>
          <p:cNvPr id="13" name="Right Arrow 12"/>
          <p:cNvSpPr/>
          <p:nvPr/>
        </p:nvSpPr>
        <p:spPr>
          <a:xfrm rot="8117502">
            <a:off x="12596962" y="8486493"/>
            <a:ext cx="1066800" cy="526211"/>
          </a:xfrm>
          <a:prstGeom prst="rightArrow">
            <a:avLst/>
          </a:prstGeom>
          <a:solidFill>
            <a:srgbClr val="FDA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DA800"/>
              </a:solidFill>
            </a:endParaRPr>
          </a:p>
        </p:txBody>
      </p:sp>
      <p:sp>
        <p:nvSpPr>
          <p:cNvPr id="14" name="Right Arrow 13"/>
          <p:cNvSpPr/>
          <p:nvPr/>
        </p:nvSpPr>
        <p:spPr>
          <a:xfrm rot="13612183">
            <a:off x="5560966" y="8289297"/>
            <a:ext cx="1066800" cy="526211"/>
          </a:xfrm>
          <a:prstGeom prst="rightArrow">
            <a:avLst/>
          </a:prstGeom>
          <a:solidFill>
            <a:srgbClr val="FDA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DA800"/>
              </a:solidFill>
            </a:endParaRPr>
          </a:p>
        </p:txBody>
      </p:sp>
      <p:sp>
        <p:nvSpPr>
          <p:cNvPr id="15" name="Right Arrow 14"/>
          <p:cNvSpPr/>
          <p:nvPr/>
        </p:nvSpPr>
        <p:spPr>
          <a:xfrm rot="17756574">
            <a:off x="5004287" y="4231193"/>
            <a:ext cx="1066800" cy="526211"/>
          </a:xfrm>
          <a:prstGeom prst="rightArrow">
            <a:avLst/>
          </a:prstGeom>
          <a:solidFill>
            <a:srgbClr val="FDA8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DA800"/>
              </a:solidFill>
            </a:endParaRPr>
          </a:p>
        </p:txBody>
      </p:sp>
      <p:sp>
        <p:nvSpPr>
          <p:cNvPr id="16" name="TextBox 15"/>
          <p:cNvSpPr txBox="1"/>
          <p:nvPr/>
        </p:nvSpPr>
        <p:spPr>
          <a:xfrm>
            <a:off x="17146319" y="10226675"/>
            <a:ext cx="2957781" cy="369332"/>
          </a:xfrm>
          <a:prstGeom prst="rect">
            <a:avLst/>
          </a:prstGeom>
          <a:noFill/>
        </p:spPr>
        <p:txBody>
          <a:bodyPr wrap="square" rtlCol="0">
            <a:spAutoFit/>
          </a:bodyPr>
          <a:lstStyle/>
          <a:p>
            <a:r>
              <a:rPr lang="en-US" dirty="0">
                <a:solidFill>
                  <a:srgbClr val="FDA800"/>
                </a:solidFill>
                <a:latin typeface="Roboto"/>
              </a:rPr>
              <a:t>Blum, P. (2021)</a:t>
            </a:r>
          </a:p>
        </p:txBody>
      </p:sp>
    </p:spTree>
    <p:extLst>
      <p:ext uri="{BB962C8B-B14F-4D97-AF65-F5344CB8AC3E}">
        <p14:creationId xmlns:p14="http://schemas.microsoft.com/office/powerpoint/2010/main" val="2811785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8050" y="930275"/>
            <a:ext cx="12665854" cy="830997"/>
          </a:xfrm>
        </p:spPr>
        <p:txBody>
          <a:bodyPr/>
          <a:lstStyle/>
          <a:p>
            <a:r>
              <a:rPr lang="en-US" sz="5400" dirty="0">
                <a:solidFill>
                  <a:srgbClr val="2431DB"/>
                </a:solidFill>
              </a:rPr>
              <a:t>The Circular Fashion Model Explained </a:t>
            </a:r>
          </a:p>
        </p:txBody>
      </p:sp>
      <p:sp>
        <p:nvSpPr>
          <p:cNvPr id="4" name="Content Placeholder 2"/>
          <p:cNvSpPr txBox="1">
            <a:spLocks/>
          </p:cNvSpPr>
          <p:nvPr/>
        </p:nvSpPr>
        <p:spPr>
          <a:xfrm>
            <a:off x="917515" y="2301875"/>
            <a:ext cx="18516600" cy="8715509"/>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en-US" sz="3200" b="1" dirty="0">
                <a:solidFill>
                  <a:srgbClr val="FDA800"/>
                </a:solidFill>
                <a:latin typeface="Roboto"/>
              </a:rPr>
              <a:t>CREATE</a:t>
            </a:r>
            <a:r>
              <a:rPr lang="en-US" sz="3200" dirty="0">
                <a:solidFill>
                  <a:srgbClr val="FDA800"/>
                </a:solidFill>
                <a:latin typeface="Roboto"/>
              </a:rPr>
              <a:t>: </a:t>
            </a:r>
            <a:r>
              <a:rPr lang="en-US" sz="3200" dirty="0">
                <a:solidFill>
                  <a:srgbClr val="2431DB"/>
                </a:solidFill>
                <a:latin typeface="Roboto"/>
              </a:rPr>
              <a:t>To design garments which are </a:t>
            </a:r>
            <a:r>
              <a:rPr lang="en-US" sz="3200" b="1" dirty="0">
                <a:solidFill>
                  <a:srgbClr val="2431DB"/>
                </a:solidFill>
                <a:latin typeface="Roboto"/>
              </a:rPr>
              <a:t>durable</a:t>
            </a:r>
            <a:r>
              <a:rPr lang="en-US" sz="3200" dirty="0">
                <a:solidFill>
                  <a:srgbClr val="2431DB"/>
                </a:solidFill>
                <a:latin typeface="Roboto"/>
              </a:rPr>
              <a:t>, can be </a:t>
            </a:r>
            <a:r>
              <a:rPr lang="en-US" sz="3200" b="1" dirty="0">
                <a:solidFill>
                  <a:srgbClr val="2431DB"/>
                </a:solidFill>
                <a:latin typeface="Roboto"/>
              </a:rPr>
              <a:t>disassembled</a:t>
            </a:r>
            <a:r>
              <a:rPr lang="en-US" sz="3200" dirty="0">
                <a:solidFill>
                  <a:srgbClr val="2431DB"/>
                </a:solidFill>
                <a:latin typeface="Roboto"/>
              </a:rPr>
              <a:t>, can be </a:t>
            </a:r>
            <a:r>
              <a:rPr lang="en-US" sz="3200" b="1" dirty="0">
                <a:solidFill>
                  <a:srgbClr val="2431DB"/>
                </a:solidFill>
                <a:latin typeface="Roboto"/>
              </a:rPr>
              <a:t>recycled</a:t>
            </a:r>
            <a:r>
              <a:rPr lang="en-US" sz="3200" dirty="0">
                <a:solidFill>
                  <a:srgbClr val="2431DB"/>
                </a:solidFill>
                <a:latin typeface="Roboto"/>
              </a:rPr>
              <a:t> and are </a:t>
            </a:r>
            <a:r>
              <a:rPr lang="en-US" sz="3200" b="1" dirty="0">
                <a:solidFill>
                  <a:srgbClr val="2431DB"/>
                </a:solidFill>
                <a:latin typeface="Roboto"/>
              </a:rPr>
              <a:t>biodegradable. </a:t>
            </a:r>
          </a:p>
          <a:p>
            <a:endParaRPr lang="en-US" sz="3200" dirty="0">
              <a:solidFill>
                <a:srgbClr val="2431DB"/>
              </a:solidFill>
              <a:latin typeface="Roboto"/>
            </a:endParaRPr>
          </a:p>
          <a:p>
            <a:r>
              <a:rPr lang="en-US" sz="3200" b="1" dirty="0">
                <a:solidFill>
                  <a:srgbClr val="FDA800"/>
                </a:solidFill>
                <a:latin typeface="Roboto"/>
              </a:rPr>
              <a:t>MAKE: </a:t>
            </a:r>
            <a:r>
              <a:rPr lang="en-US" sz="3200" dirty="0">
                <a:solidFill>
                  <a:srgbClr val="2431DB"/>
                </a:solidFill>
                <a:latin typeface="Roboto"/>
              </a:rPr>
              <a:t>To make products using new technologies and innovations which </a:t>
            </a:r>
            <a:r>
              <a:rPr lang="en-US" sz="3200" b="1" dirty="0">
                <a:solidFill>
                  <a:srgbClr val="2431DB"/>
                </a:solidFill>
                <a:latin typeface="Roboto"/>
              </a:rPr>
              <a:t>will limit waste, reduce water consumption</a:t>
            </a:r>
            <a:r>
              <a:rPr lang="en-US" sz="3200" dirty="0">
                <a:solidFill>
                  <a:srgbClr val="2431DB"/>
                </a:solidFill>
                <a:latin typeface="Roboto"/>
              </a:rPr>
              <a:t>, include </a:t>
            </a:r>
            <a:r>
              <a:rPr lang="en-US" sz="3200" b="1" dirty="0">
                <a:solidFill>
                  <a:srgbClr val="2431DB"/>
                </a:solidFill>
                <a:latin typeface="Roboto"/>
              </a:rPr>
              <a:t>recycled fibers </a:t>
            </a:r>
            <a:r>
              <a:rPr lang="en-US" sz="3200" dirty="0">
                <a:solidFill>
                  <a:srgbClr val="2431DB"/>
                </a:solidFill>
                <a:latin typeface="Roboto"/>
              </a:rPr>
              <a:t>and eliminate the use of toxic materials</a:t>
            </a:r>
          </a:p>
          <a:p>
            <a:r>
              <a:rPr lang="en-US" sz="3200" dirty="0">
                <a:solidFill>
                  <a:srgbClr val="2431DB"/>
                </a:solidFill>
                <a:latin typeface="Roboto"/>
              </a:rPr>
              <a:t>.</a:t>
            </a:r>
          </a:p>
          <a:p>
            <a:r>
              <a:rPr lang="en-US" sz="3200" b="1" dirty="0">
                <a:solidFill>
                  <a:srgbClr val="FDA800"/>
                </a:solidFill>
                <a:latin typeface="Roboto"/>
              </a:rPr>
              <a:t>MARKET:</a:t>
            </a:r>
            <a:r>
              <a:rPr lang="en-US" sz="3200" dirty="0">
                <a:solidFill>
                  <a:srgbClr val="FDA800"/>
                </a:solidFill>
                <a:latin typeface="Roboto"/>
              </a:rPr>
              <a:t> </a:t>
            </a:r>
            <a:r>
              <a:rPr lang="en-US" sz="3200" dirty="0">
                <a:solidFill>
                  <a:srgbClr val="2431DB"/>
                </a:solidFill>
                <a:latin typeface="Roboto"/>
              </a:rPr>
              <a:t>To use </a:t>
            </a:r>
            <a:r>
              <a:rPr lang="en-US" sz="3200" b="1" dirty="0">
                <a:solidFill>
                  <a:srgbClr val="2431DB"/>
                </a:solidFill>
                <a:latin typeface="Roboto"/>
              </a:rPr>
              <a:t>renewable energy, clean transport </a:t>
            </a:r>
            <a:r>
              <a:rPr lang="en-US" sz="3200" dirty="0">
                <a:solidFill>
                  <a:srgbClr val="2431DB"/>
                </a:solidFill>
                <a:latin typeface="Roboto"/>
              </a:rPr>
              <a:t>and </a:t>
            </a:r>
            <a:r>
              <a:rPr lang="en-US" sz="3200" b="1" dirty="0">
                <a:solidFill>
                  <a:srgbClr val="2431DB"/>
                </a:solidFill>
                <a:latin typeface="Roboto"/>
              </a:rPr>
              <a:t>environmentally friendly packaging</a:t>
            </a:r>
            <a:r>
              <a:rPr lang="en-US" sz="3200" dirty="0">
                <a:solidFill>
                  <a:srgbClr val="2431DB"/>
                </a:solidFill>
                <a:latin typeface="Roboto"/>
              </a:rPr>
              <a:t>. To include store fittings, lighting designs and merchandizing models which have zero impact on our environment.</a:t>
            </a:r>
          </a:p>
          <a:p>
            <a:endParaRPr lang="en-US" sz="3200" dirty="0">
              <a:solidFill>
                <a:srgbClr val="2431DB"/>
              </a:solidFill>
              <a:latin typeface="Roboto"/>
            </a:endParaRPr>
          </a:p>
          <a:p>
            <a:r>
              <a:rPr lang="en-US" sz="3200" b="1" dirty="0">
                <a:solidFill>
                  <a:srgbClr val="FDA800"/>
                </a:solidFill>
                <a:latin typeface="Roboto"/>
              </a:rPr>
              <a:t>USE/ CARE /REPAIR: </a:t>
            </a:r>
            <a:r>
              <a:rPr lang="en-US" sz="3200" dirty="0">
                <a:solidFill>
                  <a:srgbClr val="2431DB"/>
                </a:solidFill>
                <a:latin typeface="Roboto"/>
              </a:rPr>
              <a:t>To provide consumers with </a:t>
            </a:r>
            <a:r>
              <a:rPr lang="en-US" sz="3200" b="1" dirty="0">
                <a:solidFill>
                  <a:srgbClr val="2431DB"/>
                </a:solidFill>
                <a:latin typeface="Roboto"/>
              </a:rPr>
              <a:t>garment warranties, repair-kits </a:t>
            </a:r>
            <a:r>
              <a:rPr lang="en-US" sz="3200" dirty="0">
                <a:solidFill>
                  <a:srgbClr val="2431DB"/>
                </a:solidFill>
                <a:latin typeface="Roboto"/>
              </a:rPr>
              <a:t>in order to adhere to quality, environmental and longevity standards. To change the mindset of consumers where they are responsible for smart consumption habits.</a:t>
            </a:r>
          </a:p>
          <a:p>
            <a:endParaRPr lang="en-US" sz="3200" dirty="0">
              <a:solidFill>
                <a:srgbClr val="2431DB"/>
              </a:solidFill>
              <a:latin typeface="Roboto"/>
            </a:endParaRPr>
          </a:p>
          <a:p>
            <a:r>
              <a:rPr lang="en-US" sz="3200" b="1" dirty="0">
                <a:solidFill>
                  <a:srgbClr val="FDA800"/>
                </a:solidFill>
                <a:latin typeface="Roboto"/>
              </a:rPr>
              <a:t>RENEW: </a:t>
            </a:r>
            <a:r>
              <a:rPr lang="en-US" sz="3200" dirty="0">
                <a:solidFill>
                  <a:srgbClr val="2431DB"/>
                </a:solidFill>
                <a:latin typeface="Roboto"/>
              </a:rPr>
              <a:t>To introduce initiatives to </a:t>
            </a:r>
            <a:r>
              <a:rPr lang="en-US" sz="3200" b="1" dirty="0">
                <a:solidFill>
                  <a:srgbClr val="2431DB"/>
                </a:solidFill>
                <a:latin typeface="Roboto"/>
              </a:rPr>
              <a:t>eliminate textile waste </a:t>
            </a:r>
            <a:r>
              <a:rPr lang="en-US" sz="3200" dirty="0">
                <a:solidFill>
                  <a:srgbClr val="2431DB"/>
                </a:solidFill>
                <a:latin typeface="Roboto"/>
              </a:rPr>
              <a:t>by introducing second and third generation garments mixed with first generation waste to go back around the system.</a:t>
            </a:r>
          </a:p>
          <a:p>
            <a:pPr algn="r"/>
            <a:endParaRPr lang="en-US" sz="3200" b="1" dirty="0">
              <a:solidFill>
                <a:srgbClr val="2431DB"/>
              </a:solidFill>
              <a:latin typeface="Roboto"/>
            </a:endParaRPr>
          </a:p>
        </p:txBody>
      </p:sp>
      <p:sp>
        <p:nvSpPr>
          <p:cNvPr id="5" name="TextBox 4">
            <a:extLst>
              <a:ext uri="{FF2B5EF4-FFF2-40B4-BE49-F238E27FC236}">
                <a16:creationId xmlns:a16="http://schemas.microsoft.com/office/drawing/2014/main" id="{A0B4F8EC-4086-41CE-8971-D1EC11656B0E}"/>
              </a:ext>
            </a:extLst>
          </p:cNvPr>
          <p:cNvSpPr txBox="1"/>
          <p:nvPr/>
        </p:nvSpPr>
        <p:spPr>
          <a:xfrm>
            <a:off x="17146319" y="10226675"/>
            <a:ext cx="2957781" cy="369332"/>
          </a:xfrm>
          <a:prstGeom prst="rect">
            <a:avLst/>
          </a:prstGeom>
          <a:noFill/>
        </p:spPr>
        <p:txBody>
          <a:bodyPr wrap="square" rtlCol="0">
            <a:spAutoFit/>
          </a:bodyPr>
          <a:lstStyle/>
          <a:p>
            <a:r>
              <a:rPr lang="en-US" dirty="0">
                <a:solidFill>
                  <a:srgbClr val="FDA800"/>
                </a:solidFill>
                <a:latin typeface="Roboto"/>
              </a:rPr>
              <a:t>Blum, P. (2021)</a:t>
            </a:r>
          </a:p>
        </p:txBody>
      </p:sp>
    </p:spTree>
    <p:extLst>
      <p:ext uri="{BB962C8B-B14F-4D97-AF65-F5344CB8AC3E}">
        <p14:creationId xmlns:p14="http://schemas.microsoft.com/office/powerpoint/2010/main" val="27890758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948</TotalTime>
  <Words>3274</Words>
  <Application>Microsoft Office PowerPoint</Application>
  <PresentationFormat>Personalizzato</PresentationFormat>
  <Paragraphs>328</Paragraphs>
  <Slides>44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44</vt:i4>
      </vt:variant>
    </vt:vector>
  </HeadingPairs>
  <TitlesOfParts>
    <vt:vector size="49" baseType="lpstr">
      <vt:lpstr>-apple-system</vt:lpstr>
      <vt:lpstr>Arial</vt:lpstr>
      <vt:lpstr>Calibri</vt:lpstr>
      <vt:lpstr>Roboto</vt:lpstr>
      <vt:lpstr>Office Theme</vt:lpstr>
      <vt:lpstr>Presentazione standard di PowerPoint</vt:lpstr>
      <vt:lpstr>Sustainable Fashion Design  Module 4: Circular Fashion Designing for Longevity and Reuse  </vt:lpstr>
      <vt:lpstr>Module 4 Overview</vt:lpstr>
      <vt:lpstr>4.1 Circular Fashion</vt:lpstr>
      <vt:lpstr>Presentazione standard di PowerPoint</vt:lpstr>
      <vt:lpstr>Presentazione standard di PowerPoint</vt:lpstr>
      <vt:lpstr>The Circular Fashion Model</vt:lpstr>
      <vt:lpstr>Presentazione standard di PowerPoint</vt:lpstr>
      <vt:lpstr>The Circular Fashion Model Explained </vt:lpstr>
      <vt:lpstr>4.2 Fundamentals of Circular Economy </vt:lpstr>
      <vt:lpstr>The core fundamentals of a circular economy in fashion are: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The EU Strategy for Sustainable and Circular Textiles</vt:lpstr>
      <vt:lpstr>Presentazione standard di PowerPoint</vt:lpstr>
      <vt:lpstr>ACTIONS SET BY THE EU COMMISSION</vt:lpstr>
      <vt:lpstr>4.3 The Closed Looped System</vt:lpstr>
      <vt:lpstr>Product Life Cycle</vt:lpstr>
      <vt:lpstr>Life Cycle Assessment (LCA)</vt:lpstr>
      <vt:lpstr>Benefits of Life Cycle Assessment</vt:lpstr>
      <vt:lpstr>Why Use a Closed-loop System Lifecycle Analysis?</vt:lpstr>
      <vt:lpstr>CASE STUDY: Patagonia Inc.</vt:lpstr>
      <vt:lpstr>Presentazione standard di PowerPoint</vt:lpstr>
      <vt:lpstr>Michalis Pantelidis- Turning Trash to Fashion</vt:lpstr>
      <vt:lpstr>Presentazione standard di PowerPoint</vt:lpstr>
      <vt:lpstr>4.4 Designing Durable and Adaptable   Clothing</vt:lpstr>
      <vt:lpstr>Selecting the Correct Materials</vt:lpstr>
      <vt:lpstr>Timeless Design</vt:lpstr>
      <vt:lpstr>Longevity in Design</vt:lpstr>
      <vt:lpstr>Repairability in Design</vt:lpstr>
      <vt:lpstr>Adaptable and Modular Garments</vt:lpstr>
      <vt:lpstr>Designing for Disassembly and Upcycling</vt:lpstr>
      <vt:lpstr>Circular Business Model Integration</vt:lpstr>
      <vt:lpstr>Educating Consumers</vt:lpstr>
      <vt:lpstr>References</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Rekomendacijos</dc:title>
  <dc:creator>Doris Kailos</dc:creator>
  <cp:lastModifiedBy>Carlo Magni</cp:lastModifiedBy>
  <cp:revision>84</cp:revision>
  <dcterms:created xsi:type="dcterms:W3CDTF">2024-10-02T15:30:20Z</dcterms:created>
  <dcterms:modified xsi:type="dcterms:W3CDTF">2025-06-20T06:41:10Z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