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73" r:id="rId2"/>
    <p:sldId id="259" r:id="rId3"/>
    <p:sldId id="275" r:id="rId4"/>
    <p:sldId id="315" r:id="rId5"/>
    <p:sldId id="281" r:id="rId6"/>
    <p:sldId id="282" r:id="rId7"/>
    <p:sldId id="283" r:id="rId8"/>
    <p:sldId id="284" r:id="rId9"/>
    <p:sldId id="285" r:id="rId10"/>
    <p:sldId id="286" r:id="rId11"/>
    <p:sldId id="287" r:id="rId12"/>
    <p:sldId id="289" r:id="rId13"/>
    <p:sldId id="290" r:id="rId14"/>
    <p:sldId id="316" r:id="rId15"/>
    <p:sldId id="277" r:id="rId16"/>
    <p:sldId id="291" r:id="rId17"/>
    <p:sldId id="293" r:id="rId18"/>
    <p:sldId id="294" r:id="rId19"/>
    <p:sldId id="295" r:id="rId20"/>
    <p:sldId id="296" r:id="rId21"/>
    <p:sldId id="297" r:id="rId22"/>
    <p:sldId id="298" r:id="rId23"/>
    <p:sldId id="299" r:id="rId24"/>
    <p:sldId id="301" r:id="rId25"/>
    <p:sldId id="302" r:id="rId26"/>
    <p:sldId id="303" r:id="rId27"/>
    <p:sldId id="305" r:id="rId28"/>
    <p:sldId id="306" r:id="rId29"/>
    <p:sldId id="308" r:id="rId30"/>
    <p:sldId id="309" r:id="rId31"/>
    <p:sldId id="310" r:id="rId32"/>
    <p:sldId id="311" r:id="rId33"/>
    <p:sldId id="313" r:id="rId34"/>
    <p:sldId id="314" r:id="rId35"/>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800"/>
    <a:srgbClr val="233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98" autoAdjust="0"/>
  </p:normalViewPr>
  <p:slideViewPr>
    <p:cSldViewPr>
      <p:cViewPr varScale="1">
        <p:scale>
          <a:sx n="43" d="100"/>
          <a:sy n="43" d="100"/>
        </p:scale>
        <p:origin x="690" y="3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07724238-A707-44EB-A8FF-2E91F1BA0821}" type="datetimeFigureOut">
              <a:rPr lang="en-US" smtClean="0"/>
              <a:t>3/3/2025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E5E8AC5E-C79F-4B11-B180-F838D39188D6}" type="slidenum">
              <a:rPr lang="en-US" smtClean="0"/>
              <a:t>‹#›</a:t>
            </a:fld>
            <a:endParaRPr lang="en-US"/>
          </a:p>
        </p:txBody>
      </p:sp>
    </p:spTree>
    <p:extLst>
      <p:ext uri="{BB962C8B-B14F-4D97-AF65-F5344CB8AC3E}">
        <p14:creationId xmlns:p14="http://schemas.microsoft.com/office/powerpoint/2010/main" val="3572645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E5E8AC5E-C79F-4B11-B180-F838D39188D6}" type="slidenum">
              <a:rPr lang="en-US" smtClean="0"/>
              <a:t>4</a:t>
            </a:fld>
            <a:endParaRPr lang="en-US"/>
          </a:p>
        </p:txBody>
      </p:sp>
    </p:spTree>
    <p:extLst>
      <p:ext uri="{BB962C8B-B14F-4D97-AF65-F5344CB8AC3E}">
        <p14:creationId xmlns:p14="http://schemas.microsoft.com/office/powerpoint/2010/main" val="36490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431DB"/>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7104664" y="10375639"/>
            <a:ext cx="11863931" cy="932917"/>
          </a:xfrm>
          <a:prstGeom prst="rect">
            <a:avLst/>
          </a:prstGeom>
        </p:spPr>
      </p:pic>
      <p:sp>
        <p:nvSpPr>
          <p:cNvPr id="18" name="bg object 18"/>
          <p:cNvSpPr/>
          <p:nvPr/>
        </p:nvSpPr>
        <p:spPr>
          <a:xfrm>
            <a:off x="7418939" y="10690526"/>
            <a:ext cx="7435850" cy="618490"/>
          </a:xfrm>
          <a:custGeom>
            <a:avLst/>
            <a:gdLst/>
            <a:ahLst/>
            <a:cxnLst/>
            <a:rect l="l" t="t" r="r" b="b"/>
            <a:pathLst>
              <a:path w="7435850" h="61849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12336797" y="7852577"/>
            <a:ext cx="6787606" cy="3455978"/>
          </a:xfrm>
          <a:prstGeom prst="rect">
            <a:avLst/>
          </a:prstGeom>
        </p:spPr>
      </p:pic>
      <p:sp>
        <p:nvSpPr>
          <p:cNvPr id="20" name="bg object 20"/>
          <p:cNvSpPr/>
          <p:nvPr/>
        </p:nvSpPr>
        <p:spPr>
          <a:xfrm>
            <a:off x="14594055" y="8167573"/>
            <a:ext cx="3900170" cy="3141345"/>
          </a:xfrm>
          <a:custGeom>
            <a:avLst/>
            <a:gdLst/>
            <a:ahLst/>
            <a:cxnLst/>
            <a:rect l="l" t="t" r="r" b="b"/>
            <a:pathLst>
              <a:path w="3900169" h="3141345">
                <a:moveTo>
                  <a:pt x="3899617" y="0"/>
                </a:moveTo>
                <a:lnTo>
                  <a:pt x="1606168" y="0"/>
                </a:lnTo>
                <a:lnTo>
                  <a:pt x="0" y="3140982"/>
                </a:lnTo>
                <a:lnTo>
                  <a:pt x="2315358" y="3140982"/>
                </a:lnTo>
                <a:lnTo>
                  <a:pt x="3899617" y="0"/>
                </a:lnTo>
                <a:close/>
              </a:path>
            </a:pathLst>
          </a:custGeom>
          <a:solidFill>
            <a:srgbClr val="FDA800"/>
          </a:solidFill>
        </p:spPr>
        <p:txBody>
          <a:bodyPr wrap="square" lIns="0" tIns="0" rIns="0" bIns="0" rtlCol="0"/>
          <a:lstStyle/>
          <a:p>
            <a:endParaRPr/>
          </a:p>
        </p:txBody>
      </p:sp>
      <p:pic>
        <p:nvPicPr>
          <p:cNvPr id="21" name="bg object 21"/>
          <p:cNvPicPr/>
          <p:nvPr/>
        </p:nvPicPr>
        <p:blipFill>
          <a:blip r:embed="rId4" cstate="print"/>
          <a:stretch>
            <a:fillRect/>
          </a:stretch>
        </p:blipFill>
        <p:spPr>
          <a:xfrm>
            <a:off x="0" y="0"/>
            <a:ext cx="11120458" cy="8621555"/>
          </a:xfrm>
          <a:prstGeom prst="rect">
            <a:avLst/>
          </a:prstGeom>
        </p:spPr>
      </p:pic>
      <p:sp>
        <p:nvSpPr>
          <p:cNvPr id="22" name="bg object 22"/>
          <p:cNvSpPr/>
          <p:nvPr/>
        </p:nvSpPr>
        <p:spPr>
          <a:xfrm>
            <a:off x="0" y="0"/>
            <a:ext cx="10492105" cy="7990840"/>
          </a:xfrm>
          <a:custGeom>
            <a:avLst/>
            <a:gdLst/>
            <a:ahLst/>
            <a:cxnLst/>
            <a:rect l="l" t="t" r="r" b="b"/>
            <a:pathLst>
              <a:path w="10492105" h="7990840">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p:spPr>
        <p:txBody>
          <a:bodyPr wrap="square" lIns="0" tIns="0" rIns="0" bIns="0" rtlCol="0"/>
          <a:lstStyle/>
          <a:p>
            <a:endParaRPr/>
          </a:p>
        </p:txBody>
      </p:sp>
      <p:pic>
        <p:nvPicPr>
          <p:cNvPr id="23" name="bg object 23"/>
          <p:cNvPicPr/>
          <p:nvPr/>
        </p:nvPicPr>
        <p:blipFill>
          <a:blip r:embed="rId5" cstate="print"/>
          <a:stretch>
            <a:fillRect/>
          </a:stretch>
        </p:blipFill>
        <p:spPr>
          <a:xfrm>
            <a:off x="900037" y="2002284"/>
            <a:ext cx="7677251" cy="8941294"/>
          </a:xfrm>
          <a:prstGeom prst="rect">
            <a:avLst/>
          </a:prstGeom>
        </p:spPr>
      </p:pic>
      <p:sp>
        <p:nvSpPr>
          <p:cNvPr id="24" name="bg object 24"/>
          <p:cNvSpPr/>
          <p:nvPr/>
        </p:nvSpPr>
        <p:spPr>
          <a:xfrm>
            <a:off x="1214797" y="2316887"/>
            <a:ext cx="6733540" cy="7998459"/>
          </a:xfrm>
          <a:custGeom>
            <a:avLst/>
            <a:gdLst/>
            <a:ahLst/>
            <a:cxnLst/>
            <a:rect l="l" t="t" r="r" b="b"/>
            <a:pathLst>
              <a:path w="6733540" h="7998459">
                <a:moveTo>
                  <a:pt x="6733009" y="0"/>
                </a:moveTo>
                <a:lnTo>
                  <a:pt x="4089812" y="0"/>
                </a:lnTo>
                <a:lnTo>
                  <a:pt x="0" y="7997934"/>
                </a:lnTo>
                <a:lnTo>
                  <a:pt x="2698985" y="7997934"/>
                </a:lnTo>
                <a:lnTo>
                  <a:pt x="6733009" y="0"/>
                </a:lnTo>
                <a:close/>
              </a:path>
            </a:pathLst>
          </a:custGeom>
          <a:solidFill>
            <a:srgbClr val="FDA800"/>
          </a:solidFill>
        </p:spPr>
        <p:txBody>
          <a:bodyPr wrap="square" lIns="0" tIns="0" rIns="0" bIns="0" rtlCol="0"/>
          <a:lstStyle/>
          <a:p>
            <a:endParaRPr/>
          </a:p>
        </p:txBody>
      </p:sp>
      <p:sp>
        <p:nvSpPr>
          <p:cNvPr id="25" name="bg object 25"/>
          <p:cNvSpPr/>
          <p:nvPr/>
        </p:nvSpPr>
        <p:spPr>
          <a:xfrm>
            <a:off x="1267269" y="5"/>
            <a:ext cx="7571105" cy="11308715"/>
          </a:xfrm>
          <a:custGeom>
            <a:avLst/>
            <a:gdLst/>
            <a:ahLst/>
            <a:cxnLst/>
            <a:rect l="l" t="t" r="r" b="b"/>
            <a:pathLst>
              <a:path w="7571105" h="11308715">
                <a:moveTo>
                  <a:pt x="1295044" y="0"/>
                </a:moveTo>
                <a:lnTo>
                  <a:pt x="1084224" y="0"/>
                </a:lnTo>
                <a:lnTo>
                  <a:pt x="536867" y="1051280"/>
                </a:lnTo>
                <a:lnTo>
                  <a:pt x="757224" y="1051217"/>
                </a:lnTo>
                <a:lnTo>
                  <a:pt x="1295044" y="0"/>
                </a:lnTo>
                <a:close/>
              </a:path>
              <a:path w="7571105" h="11308715">
                <a:moveTo>
                  <a:pt x="1772932" y="0"/>
                </a:moveTo>
                <a:lnTo>
                  <a:pt x="1580057" y="0"/>
                </a:lnTo>
                <a:lnTo>
                  <a:pt x="0" y="3034741"/>
                </a:lnTo>
                <a:lnTo>
                  <a:pt x="220357" y="3034677"/>
                </a:lnTo>
                <a:lnTo>
                  <a:pt x="1772932" y="0"/>
                </a:lnTo>
                <a:close/>
              </a:path>
              <a:path w="7571105" h="11308715">
                <a:moveTo>
                  <a:pt x="2118461" y="8755990"/>
                </a:moveTo>
                <a:lnTo>
                  <a:pt x="1925878" y="8759596"/>
                </a:lnTo>
                <a:lnTo>
                  <a:pt x="598741" y="11308550"/>
                </a:lnTo>
                <a:lnTo>
                  <a:pt x="812533" y="11308550"/>
                </a:lnTo>
                <a:lnTo>
                  <a:pt x="2118461" y="8755990"/>
                </a:lnTo>
                <a:close/>
              </a:path>
              <a:path w="7571105" h="11308715">
                <a:moveTo>
                  <a:pt x="2655328" y="6772529"/>
                </a:moveTo>
                <a:lnTo>
                  <a:pt x="2462758" y="6776148"/>
                </a:lnTo>
                <a:lnTo>
                  <a:pt x="759396" y="10047668"/>
                </a:lnTo>
                <a:lnTo>
                  <a:pt x="979766" y="10047605"/>
                </a:lnTo>
                <a:lnTo>
                  <a:pt x="2655328" y="6772529"/>
                </a:lnTo>
                <a:close/>
              </a:path>
              <a:path w="7571105" h="11308715">
                <a:moveTo>
                  <a:pt x="7570800" y="0"/>
                </a:moveTo>
                <a:lnTo>
                  <a:pt x="7356780" y="0"/>
                </a:lnTo>
                <a:lnTo>
                  <a:pt x="6993826" y="697090"/>
                </a:lnTo>
                <a:lnTo>
                  <a:pt x="7214197" y="697026"/>
                </a:lnTo>
                <a:lnTo>
                  <a:pt x="7570800" y="0"/>
                </a:lnTo>
                <a:close/>
              </a:path>
            </a:pathLst>
          </a:custGeom>
          <a:solidFill>
            <a:srgbClr val="FFFFFF"/>
          </a:solidFill>
        </p:spPr>
        <p:txBody>
          <a:bodyPr wrap="square" lIns="0" tIns="0" rIns="0" bIns="0" rtlCol="0"/>
          <a:lstStyle/>
          <a:p>
            <a:endParaRPr/>
          </a:p>
        </p:txBody>
      </p:sp>
      <p:pic>
        <p:nvPicPr>
          <p:cNvPr id="26" name="bg object 26"/>
          <p:cNvPicPr/>
          <p:nvPr/>
        </p:nvPicPr>
        <p:blipFill>
          <a:blip r:embed="rId6" cstate="print"/>
          <a:stretch>
            <a:fillRect/>
          </a:stretch>
        </p:blipFill>
        <p:spPr>
          <a:xfrm>
            <a:off x="17556324" y="180346"/>
            <a:ext cx="2547775" cy="5330099"/>
          </a:xfrm>
          <a:prstGeom prst="rect">
            <a:avLst/>
          </a:prstGeom>
        </p:spPr>
      </p:pic>
      <p:sp>
        <p:nvSpPr>
          <p:cNvPr id="27" name="bg object 27"/>
          <p:cNvSpPr/>
          <p:nvPr/>
        </p:nvSpPr>
        <p:spPr>
          <a:xfrm>
            <a:off x="17871961" y="729124"/>
            <a:ext cx="2232660" cy="4152265"/>
          </a:xfrm>
          <a:custGeom>
            <a:avLst/>
            <a:gdLst/>
            <a:ahLst/>
            <a:cxnLst/>
            <a:rect l="l" t="t" r="r" b="b"/>
            <a:pathLst>
              <a:path w="2232659" h="4152265">
                <a:moveTo>
                  <a:pt x="2232138" y="0"/>
                </a:moveTo>
                <a:lnTo>
                  <a:pt x="0" y="4150438"/>
                </a:lnTo>
                <a:lnTo>
                  <a:pt x="1698660" y="4151758"/>
                </a:lnTo>
                <a:lnTo>
                  <a:pt x="2232138" y="3135521"/>
                </a:lnTo>
                <a:lnTo>
                  <a:pt x="2232138" y="0"/>
                </a:lnTo>
                <a:close/>
              </a:path>
            </a:pathLst>
          </a:custGeom>
          <a:solidFill>
            <a:srgbClr val="FDA800"/>
          </a:solidFill>
        </p:spPr>
        <p:txBody>
          <a:bodyPr wrap="square" lIns="0" tIns="0" rIns="0" bIns="0" rtlCol="0"/>
          <a:lstStyle/>
          <a:p>
            <a:endParaRPr/>
          </a:p>
        </p:txBody>
      </p:sp>
      <p:sp>
        <p:nvSpPr>
          <p:cNvPr id="28" name="bg object 28"/>
          <p:cNvSpPr/>
          <p:nvPr/>
        </p:nvSpPr>
        <p:spPr>
          <a:xfrm>
            <a:off x="501000" y="496885"/>
            <a:ext cx="19102705" cy="10252075"/>
          </a:xfrm>
          <a:custGeom>
            <a:avLst/>
            <a:gdLst/>
            <a:ahLst/>
            <a:cxnLst/>
            <a:rect l="l" t="t" r="r" b="b"/>
            <a:pathLst>
              <a:path w="19102705" h="10252075">
                <a:moveTo>
                  <a:pt x="19102098" y="0"/>
                </a:moveTo>
                <a:lnTo>
                  <a:pt x="0" y="0"/>
                </a:lnTo>
                <a:lnTo>
                  <a:pt x="0" y="10252022"/>
                </a:lnTo>
                <a:lnTo>
                  <a:pt x="19102098" y="10252022"/>
                </a:lnTo>
                <a:lnTo>
                  <a:pt x="19102098" y="0"/>
                </a:lnTo>
                <a:close/>
              </a:path>
            </a:pathLst>
          </a:custGeom>
          <a:solidFill>
            <a:srgbClr val="FFFFFF"/>
          </a:solidFill>
        </p:spPr>
        <p:txBody>
          <a:bodyPr wrap="square" lIns="0" tIns="0" rIns="0" bIns="0" rtlCol="0"/>
          <a:lstStyle/>
          <a:p>
            <a:endParaRPr/>
          </a:p>
        </p:txBody>
      </p:sp>
      <p:sp>
        <p:nvSpPr>
          <p:cNvPr id="2" name="Holder 2"/>
          <p:cNvSpPr>
            <a:spLocks noGrp="1"/>
          </p:cNvSpPr>
          <p:nvPr>
            <p:ph type="ctrTitle"/>
          </p:nvPr>
        </p:nvSpPr>
        <p:spPr>
          <a:xfrm>
            <a:off x="2324786" y="2737420"/>
            <a:ext cx="6141084" cy="2664460"/>
          </a:xfrm>
          <a:prstGeom prst="rect">
            <a:avLst/>
          </a:prstGeom>
        </p:spPr>
        <p:txBody>
          <a:bodyPr wrap="square" lIns="0" tIns="0" rIns="0" bIns="0">
            <a:spAutoFit/>
          </a:bodyPr>
          <a:lstStyle>
            <a:lvl1pPr>
              <a:defRPr sz="3800" b="0" i="0">
                <a:solidFill>
                  <a:schemeClr val="tx1"/>
                </a:solidFill>
                <a:latin typeface="Roboto"/>
                <a:cs typeface="Roboto"/>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41F96D5-FBEC-43D8-B1A0-98779BCE2DE1}" type="datetime1">
              <a:rPr lang="en-US" smtClean="0"/>
              <a:t>3/3/2025</a:t>
            </a:fld>
            <a:endParaRPr lang="en-US"/>
          </a:p>
        </p:txBody>
      </p:sp>
      <p:sp>
        <p:nvSpPr>
          <p:cNvPr id="6" name="Holder 6"/>
          <p:cNvSpPr>
            <a:spLocks noGrp="1"/>
          </p:cNvSpPr>
          <p:nvPr>
            <p:ph type="sldNum" sz="quarter" idx="7"/>
          </p:nvPr>
        </p:nvSpPr>
        <p:spPr/>
        <p:txBody>
          <a:bodyPr lIns="0" tIns="0" rIns="0" bIns="0"/>
          <a:lstStyle>
            <a:lvl1pPr>
              <a:defRPr sz="4100" b="0" i="0">
                <a:solidFill>
                  <a:schemeClr val="tx1"/>
                </a:solidFill>
                <a:latin typeface="Roboto"/>
                <a:cs typeface="Roboto"/>
              </a:defRPr>
            </a:lvl1pPr>
          </a:lstStyle>
          <a:p>
            <a:pPr marL="73025">
              <a:lnSpc>
                <a:spcPts val="4745"/>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0" i="0">
                <a:solidFill>
                  <a:schemeClr val="tx1"/>
                </a:solidFill>
                <a:latin typeface="Roboto"/>
                <a:cs typeface="Roboto"/>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4CF2EF9-BF26-4283-8153-22754534EE8B}" type="datetime1">
              <a:rPr lang="en-US" smtClean="0"/>
              <a:t>3/3/2025</a:t>
            </a:fld>
            <a:endParaRPr lang="en-US"/>
          </a:p>
        </p:txBody>
      </p:sp>
      <p:sp>
        <p:nvSpPr>
          <p:cNvPr id="6" name="Holder 6"/>
          <p:cNvSpPr>
            <a:spLocks noGrp="1"/>
          </p:cNvSpPr>
          <p:nvPr>
            <p:ph type="sldNum" sz="quarter" idx="7"/>
          </p:nvPr>
        </p:nvSpPr>
        <p:spPr/>
        <p:txBody>
          <a:bodyPr lIns="0" tIns="0" rIns="0" bIns="0"/>
          <a:lstStyle>
            <a:lvl1pPr>
              <a:defRPr sz="4100" b="0" i="0">
                <a:solidFill>
                  <a:schemeClr val="tx1"/>
                </a:solidFill>
                <a:latin typeface="Roboto"/>
                <a:cs typeface="Roboto"/>
              </a:defRPr>
            </a:lvl1pPr>
          </a:lstStyle>
          <a:p>
            <a:pPr marL="73025">
              <a:lnSpc>
                <a:spcPts val="4745"/>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0" i="0">
                <a:solidFill>
                  <a:schemeClr val="tx1"/>
                </a:solidFill>
                <a:latin typeface="Roboto"/>
                <a:cs typeface="Roboto"/>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61DCAD44-2FAE-40AB-A56F-BD8AC8A8C7BA}" type="datetime1">
              <a:rPr lang="en-US" smtClean="0"/>
              <a:t>3/3/2025</a:t>
            </a:fld>
            <a:endParaRPr lang="en-US"/>
          </a:p>
        </p:txBody>
      </p:sp>
      <p:sp>
        <p:nvSpPr>
          <p:cNvPr id="7" name="Holder 7"/>
          <p:cNvSpPr>
            <a:spLocks noGrp="1"/>
          </p:cNvSpPr>
          <p:nvPr>
            <p:ph type="sldNum" sz="quarter" idx="7"/>
          </p:nvPr>
        </p:nvSpPr>
        <p:spPr/>
        <p:txBody>
          <a:bodyPr lIns="0" tIns="0" rIns="0" bIns="0"/>
          <a:lstStyle>
            <a:lvl1pPr>
              <a:defRPr sz="4100" b="0" i="0">
                <a:solidFill>
                  <a:schemeClr val="tx1"/>
                </a:solidFill>
                <a:latin typeface="Roboto"/>
                <a:cs typeface="Roboto"/>
              </a:defRPr>
            </a:lvl1pPr>
          </a:lstStyle>
          <a:p>
            <a:pPr marL="73025">
              <a:lnSpc>
                <a:spcPts val="4745"/>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0" i="0">
                <a:solidFill>
                  <a:schemeClr val="tx1"/>
                </a:solidFill>
                <a:latin typeface="Roboto"/>
                <a:cs typeface="Robo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9E2603B-0A3D-4451-BB2E-D7292A91FC0F}" type="datetime1">
              <a:rPr lang="en-US" smtClean="0"/>
              <a:t>3/3/2025</a:t>
            </a:fld>
            <a:endParaRPr lang="en-US"/>
          </a:p>
        </p:txBody>
      </p:sp>
      <p:sp>
        <p:nvSpPr>
          <p:cNvPr id="5" name="Holder 5"/>
          <p:cNvSpPr>
            <a:spLocks noGrp="1"/>
          </p:cNvSpPr>
          <p:nvPr>
            <p:ph type="sldNum" sz="quarter" idx="7"/>
          </p:nvPr>
        </p:nvSpPr>
        <p:spPr/>
        <p:txBody>
          <a:bodyPr lIns="0" tIns="0" rIns="0" bIns="0"/>
          <a:lstStyle>
            <a:lvl1pPr>
              <a:defRPr sz="4100" b="0" i="0">
                <a:solidFill>
                  <a:schemeClr val="tx1"/>
                </a:solidFill>
                <a:latin typeface="Roboto"/>
                <a:cs typeface="Roboto"/>
              </a:defRPr>
            </a:lvl1pPr>
          </a:lstStyle>
          <a:p>
            <a:pPr marL="73025">
              <a:lnSpc>
                <a:spcPts val="4745"/>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2E5AFB3-BA28-474B-A1FF-560093B9A98D}" type="datetime1">
              <a:rPr lang="en-US" smtClean="0"/>
              <a:t>3/3/2025</a:t>
            </a:fld>
            <a:endParaRPr lang="en-US"/>
          </a:p>
        </p:txBody>
      </p:sp>
      <p:sp>
        <p:nvSpPr>
          <p:cNvPr id="4" name="Holder 4"/>
          <p:cNvSpPr>
            <a:spLocks noGrp="1"/>
          </p:cNvSpPr>
          <p:nvPr>
            <p:ph type="sldNum" sz="quarter" idx="7"/>
          </p:nvPr>
        </p:nvSpPr>
        <p:spPr/>
        <p:txBody>
          <a:bodyPr lIns="0" tIns="0" rIns="0" bIns="0"/>
          <a:lstStyle>
            <a:lvl1pPr>
              <a:defRPr sz="4100" b="0" i="0">
                <a:solidFill>
                  <a:schemeClr val="tx1"/>
                </a:solidFill>
                <a:latin typeface="Roboto"/>
                <a:cs typeface="Roboto"/>
              </a:defRPr>
            </a:lvl1pPr>
          </a:lstStyle>
          <a:p>
            <a:pPr marL="73025">
              <a:lnSpc>
                <a:spcPts val="4745"/>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431DB"/>
          </a:solidFill>
        </p:spPr>
        <p:txBody>
          <a:bodyPr wrap="square" lIns="0" tIns="0" rIns="0" bIns="0" rtlCol="0"/>
          <a:lstStyle/>
          <a:p>
            <a:endParaRPr/>
          </a:p>
        </p:txBody>
      </p:sp>
      <p:sp>
        <p:nvSpPr>
          <p:cNvPr id="2" name="Holder 2"/>
          <p:cNvSpPr>
            <a:spLocks noGrp="1"/>
          </p:cNvSpPr>
          <p:nvPr>
            <p:ph type="title"/>
          </p:nvPr>
        </p:nvSpPr>
        <p:spPr>
          <a:xfrm>
            <a:off x="2323605" y="1593476"/>
            <a:ext cx="7373620" cy="2299970"/>
          </a:xfrm>
          <a:prstGeom prst="rect">
            <a:avLst/>
          </a:prstGeom>
        </p:spPr>
        <p:txBody>
          <a:bodyPr wrap="square" lIns="0" tIns="0" rIns="0" bIns="0">
            <a:spAutoFit/>
          </a:bodyPr>
          <a:lstStyle>
            <a:lvl1pPr>
              <a:defRPr sz="3800" b="0" i="0">
                <a:solidFill>
                  <a:schemeClr val="tx1"/>
                </a:solidFill>
                <a:latin typeface="Roboto"/>
                <a:cs typeface="Roboto"/>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F824B3AE-5524-45C0-95A5-61D04E889105}" type="datetime1">
              <a:rPr lang="en-US" smtClean="0"/>
              <a:t>3/3/2025</a:t>
            </a:fld>
            <a:endParaRPr lang="en-US"/>
          </a:p>
        </p:txBody>
      </p:sp>
      <p:sp>
        <p:nvSpPr>
          <p:cNvPr id="6" name="Holder 6"/>
          <p:cNvSpPr>
            <a:spLocks noGrp="1"/>
          </p:cNvSpPr>
          <p:nvPr>
            <p:ph type="sldNum" sz="quarter" idx="7"/>
          </p:nvPr>
        </p:nvSpPr>
        <p:spPr>
          <a:xfrm>
            <a:off x="18717362" y="9549876"/>
            <a:ext cx="693485" cy="802919"/>
          </a:xfrm>
          <a:prstGeom prst="rect">
            <a:avLst/>
          </a:prstGeom>
        </p:spPr>
        <p:txBody>
          <a:bodyPr wrap="square" lIns="0" tIns="0" rIns="0" bIns="0">
            <a:spAutoFit/>
          </a:bodyPr>
          <a:lstStyle>
            <a:lvl1pPr>
              <a:defRPr sz="4100" b="0" i="0">
                <a:solidFill>
                  <a:schemeClr val="tx1"/>
                </a:solidFill>
                <a:latin typeface="Roboto"/>
                <a:cs typeface="Roboto"/>
              </a:defRPr>
            </a:lvl1pPr>
          </a:lstStyle>
          <a:p>
            <a:pPr marL="73025">
              <a:lnSpc>
                <a:spcPts val="4745"/>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fashionheritagecy.com/"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unsplash.com/@tgdwinos?utm_content=creditCopyText&amp;utm_medium=referral&amp;utm_source=unsplash" TargetMode="External"/><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hyperlink" Target="https://unsplash.com/photos/field-of-cotton-trees-pyud8ZaVq4I?utm_content=creditCopyText&amp;utm_medium=referral&amp;utm_source=unsplash"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unsplash.com/@ethanbodnar?utm_content=creditCopyText&amp;utm_medium=referral&amp;utm_source=unsplash" TargetMode="External"/><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hyperlink" Target="https://unsplash.com/photos/white-textile-lot-kgC99X3WH1w?utm_content=creditCopyText&amp;utm_medium=referral&amp;utm_source=unsplash"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unsplash.com/@theblowup?utm_content=creditCopyText&amp;utm_medium=referral&amp;utm_source=unsplash" TargetMode="External"/><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hyperlink" Target="https://unsplash.com/photos/text-TDOQPhq631s?utm_content=creditCopyText&amp;utm_medium=referral&amp;utm_source=unsplash"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unsplash.com/@flenguyen?utm_content=creditCopyText&amp;utm_medium=referral&amp;utm_source=unsplash" TargetMode="External"/><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hyperlink" Target="https://unsplash.com/photos/garbage-on-the-street-during-daytime-pouTfHUG430?utm_content=creditCopyText&amp;utm_medium=referral&amp;utm_source=unsplash"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photos/white-wooden-drawer-with-i-love-you-print-J6MJPuJiDPo?utm_content=creditCopyText&amp;utm_medium=referral&amp;utm_source=unsplash" TargetMode="External"/><Relationship Id="rId2" Type="http://schemas.openxmlformats.org/officeDocument/2006/relationships/hyperlink" Target="https://unsplash.com/@cheriebirkner?utm_content=creditCopyText&amp;utm_medium=referral&amp;utm_source=unsplash"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changeoracle.com/2021/09/10/10-reasons-why-patagonia-is-worlds-most/" TargetMode="External"/><Relationship Id="rId2" Type="http://schemas.openxmlformats.org/officeDocument/2006/relationships/hyperlink" Target="http://www.vogue.co.uk/fashion/article/sustainable-fashion#:~:text=What%20does%20sustainable%20fashion%20mean?%20What" TargetMode="External"/><Relationship Id="rId1" Type="http://schemas.openxmlformats.org/officeDocument/2006/relationships/slideLayout" Target="../slideLayouts/slideLayout1.xml"/><Relationship Id="rId6" Type="http://schemas.openxmlformats.org/officeDocument/2006/relationships/hyperlink" Target="http://www.genevaenvironmentnetwork.org/resources/updates/sustainable-fashion/#scroll-nav__7" TargetMode="External"/><Relationship Id="rId5" Type="http://schemas.openxmlformats.org/officeDocument/2006/relationships/hyperlink" Target="http://www.fibre2fashion.com/news/sustainability-news" TargetMode="External"/><Relationship Id="rId4" Type="http://schemas.openxmlformats.org/officeDocument/2006/relationships/hyperlink" Target="https://environment.ec.europa.eu/strategy/textiles-strategy_e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6510"/>
            <a:ext cx="20104100" cy="11308715"/>
            <a:chOff x="0" y="0"/>
            <a:chExt cx="20104100" cy="11308715"/>
          </a:xfrm>
        </p:grpSpPr>
        <p:pic>
          <p:nvPicPr>
            <p:cNvPr id="3" name="object 3"/>
            <p:cNvPicPr/>
            <p:nvPr/>
          </p:nvPicPr>
          <p:blipFill>
            <a:blip r:embed="rId2" cstate="print"/>
            <a:stretch>
              <a:fillRect/>
            </a:stretch>
          </p:blipFill>
          <p:spPr>
            <a:xfrm>
              <a:off x="7212314" y="9984617"/>
              <a:ext cx="11416613" cy="1323938"/>
            </a:xfrm>
            <a:prstGeom prst="rect">
              <a:avLst/>
            </a:prstGeom>
          </p:spPr>
        </p:pic>
        <p:sp>
          <p:nvSpPr>
            <p:cNvPr id="4" name="object 4"/>
            <p:cNvSpPr/>
            <p:nvPr/>
          </p:nvSpPr>
          <p:spPr>
            <a:xfrm>
              <a:off x="7526649" y="10299319"/>
              <a:ext cx="7900034" cy="1009650"/>
            </a:xfrm>
            <a:custGeom>
              <a:avLst/>
              <a:gdLst/>
              <a:ahLst/>
              <a:cxnLst/>
              <a:rect l="l" t="t" r="r" b="b"/>
              <a:pathLst>
                <a:path w="7900034" h="1009650">
                  <a:moveTo>
                    <a:pt x="4423341" y="0"/>
                  </a:moveTo>
                  <a:lnTo>
                    <a:pt x="0" y="24889"/>
                  </a:lnTo>
                  <a:lnTo>
                    <a:pt x="0" y="1009237"/>
                  </a:lnTo>
                  <a:lnTo>
                    <a:pt x="7899469" y="1009237"/>
                  </a:lnTo>
                  <a:lnTo>
                    <a:pt x="7872364" y="990654"/>
                  </a:lnTo>
                  <a:lnTo>
                    <a:pt x="7832479" y="963842"/>
                  </a:lnTo>
                  <a:lnTo>
                    <a:pt x="7792345" y="937389"/>
                  </a:lnTo>
                  <a:lnTo>
                    <a:pt x="7751963" y="911296"/>
                  </a:lnTo>
                  <a:lnTo>
                    <a:pt x="7711335" y="885565"/>
                  </a:lnTo>
                  <a:lnTo>
                    <a:pt x="7670460" y="860194"/>
                  </a:lnTo>
                  <a:lnTo>
                    <a:pt x="7629340" y="835185"/>
                  </a:lnTo>
                  <a:lnTo>
                    <a:pt x="7587977" y="810537"/>
                  </a:lnTo>
                  <a:lnTo>
                    <a:pt x="7546370" y="786252"/>
                  </a:lnTo>
                  <a:lnTo>
                    <a:pt x="7504522" y="762330"/>
                  </a:lnTo>
                  <a:lnTo>
                    <a:pt x="7462433" y="738770"/>
                  </a:lnTo>
                  <a:lnTo>
                    <a:pt x="7420104" y="715574"/>
                  </a:lnTo>
                  <a:lnTo>
                    <a:pt x="7377537" y="692742"/>
                  </a:lnTo>
                  <a:lnTo>
                    <a:pt x="7334731" y="670274"/>
                  </a:lnTo>
                  <a:lnTo>
                    <a:pt x="7291690" y="648170"/>
                  </a:lnTo>
                  <a:lnTo>
                    <a:pt x="7248412" y="626432"/>
                  </a:lnTo>
                  <a:lnTo>
                    <a:pt x="7204900" y="605059"/>
                  </a:lnTo>
                  <a:lnTo>
                    <a:pt x="7161154" y="584052"/>
                  </a:lnTo>
                  <a:lnTo>
                    <a:pt x="7117176" y="563411"/>
                  </a:lnTo>
                  <a:lnTo>
                    <a:pt x="7072966" y="543136"/>
                  </a:lnTo>
                  <a:lnTo>
                    <a:pt x="7028525" y="523229"/>
                  </a:lnTo>
                  <a:lnTo>
                    <a:pt x="6983856" y="503688"/>
                  </a:lnTo>
                  <a:lnTo>
                    <a:pt x="6938957" y="484516"/>
                  </a:lnTo>
                  <a:lnTo>
                    <a:pt x="6893832" y="465711"/>
                  </a:lnTo>
                  <a:lnTo>
                    <a:pt x="6848480" y="447276"/>
                  </a:lnTo>
                  <a:lnTo>
                    <a:pt x="6802902" y="429209"/>
                  </a:lnTo>
                  <a:lnTo>
                    <a:pt x="6757101" y="411511"/>
                  </a:lnTo>
                  <a:lnTo>
                    <a:pt x="6711076" y="394183"/>
                  </a:lnTo>
                  <a:lnTo>
                    <a:pt x="6664828" y="377225"/>
                  </a:lnTo>
                  <a:lnTo>
                    <a:pt x="6618360" y="360638"/>
                  </a:lnTo>
                  <a:lnTo>
                    <a:pt x="6571671" y="344421"/>
                  </a:lnTo>
                  <a:lnTo>
                    <a:pt x="6524764" y="328576"/>
                  </a:lnTo>
                  <a:lnTo>
                    <a:pt x="6477638" y="313102"/>
                  </a:lnTo>
                  <a:lnTo>
                    <a:pt x="6430295" y="298001"/>
                  </a:lnTo>
                  <a:lnTo>
                    <a:pt x="6382736" y="283272"/>
                  </a:lnTo>
                  <a:lnTo>
                    <a:pt x="6334961" y="268915"/>
                  </a:lnTo>
                  <a:lnTo>
                    <a:pt x="6286973" y="254932"/>
                  </a:lnTo>
                  <a:lnTo>
                    <a:pt x="6238772" y="241323"/>
                  </a:lnTo>
                  <a:lnTo>
                    <a:pt x="6190359" y="228087"/>
                  </a:lnTo>
                  <a:lnTo>
                    <a:pt x="6141735" y="215226"/>
                  </a:lnTo>
                  <a:lnTo>
                    <a:pt x="6092902" y="202740"/>
                  </a:lnTo>
                  <a:lnTo>
                    <a:pt x="6043859" y="190629"/>
                  </a:lnTo>
                  <a:lnTo>
                    <a:pt x="5994608" y="178893"/>
                  </a:lnTo>
                  <a:lnTo>
                    <a:pt x="5945151" y="167534"/>
                  </a:lnTo>
                  <a:lnTo>
                    <a:pt x="5895488" y="156550"/>
                  </a:lnTo>
                  <a:lnTo>
                    <a:pt x="5845620" y="145944"/>
                  </a:lnTo>
                  <a:lnTo>
                    <a:pt x="5795549" y="135714"/>
                  </a:lnTo>
                  <a:lnTo>
                    <a:pt x="5745275" y="125863"/>
                  </a:lnTo>
                  <a:lnTo>
                    <a:pt x="5694799" y="116389"/>
                  </a:lnTo>
                  <a:lnTo>
                    <a:pt x="5644123" y="107293"/>
                  </a:lnTo>
                  <a:lnTo>
                    <a:pt x="5593247" y="98576"/>
                  </a:lnTo>
                  <a:lnTo>
                    <a:pt x="5542172" y="90238"/>
                  </a:lnTo>
                  <a:lnTo>
                    <a:pt x="5490900" y="82280"/>
                  </a:lnTo>
                  <a:lnTo>
                    <a:pt x="5439432" y="74701"/>
                  </a:lnTo>
                  <a:lnTo>
                    <a:pt x="5387768" y="67503"/>
                  </a:lnTo>
                  <a:lnTo>
                    <a:pt x="5335910" y="60685"/>
                  </a:lnTo>
                  <a:lnTo>
                    <a:pt x="5283858" y="54249"/>
                  </a:lnTo>
                  <a:lnTo>
                    <a:pt x="5231614" y="48194"/>
                  </a:lnTo>
                  <a:lnTo>
                    <a:pt x="5179179" y="42520"/>
                  </a:lnTo>
                  <a:lnTo>
                    <a:pt x="5126553" y="37229"/>
                  </a:lnTo>
                  <a:lnTo>
                    <a:pt x="5073738" y="32321"/>
                  </a:lnTo>
                  <a:lnTo>
                    <a:pt x="5020735" y="27795"/>
                  </a:lnTo>
                  <a:lnTo>
                    <a:pt x="4967545" y="23653"/>
                  </a:lnTo>
                  <a:lnTo>
                    <a:pt x="4423341" y="0"/>
                  </a:lnTo>
                  <a:close/>
                </a:path>
              </a:pathLst>
            </a:custGeom>
            <a:solidFill>
              <a:srgbClr val="EB1C24"/>
            </a:solidFill>
          </p:spPr>
          <p:txBody>
            <a:bodyPr wrap="square" lIns="0" tIns="0" rIns="0" bIns="0" rtlCol="0"/>
            <a:lstStyle/>
            <a:p>
              <a:endParaRPr>
                <a:solidFill>
                  <a:srgbClr val="FDA800"/>
                </a:solidFill>
              </a:endParaRPr>
            </a:p>
          </p:txBody>
        </p:sp>
        <p:pic>
          <p:nvPicPr>
            <p:cNvPr id="5" name="object 5"/>
            <p:cNvPicPr/>
            <p:nvPr/>
          </p:nvPicPr>
          <p:blipFill>
            <a:blip r:embed="rId3" cstate="print"/>
            <a:stretch>
              <a:fillRect/>
            </a:stretch>
          </p:blipFill>
          <p:spPr>
            <a:xfrm>
              <a:off x="12230831" y="7657568"/>
              <a:ext cx="6546363" cy="3650988"/>
            </a:xfrm>
            <a:prstGeom prst="rect">
              <a:avLst/>
            </a:prstGeom>
          </p:spPr>
        </p:pic>
        <p:sp>
          <p:nvSpPr>
            <p:cNvPr id="6" name="object 6"/>
            <p:cNvSpPr/>
            <p:nvPr/>
          </p:nvSpPr>
          <p:spPr>
            <a:xfrm>
              <a:off x="14174711" y="7972345"/>
              <a:ext cx="3973829" cy="3336290"/>
            </a:xfrm>
            <a:custGeom>
              <a:avLst/>
              <a:gdLst/>
              <a:ahLst/>
              <a:cxnLst/>
              <a:rect l="l" t="t" r="r" b="b"/>
              <a:pathLst>
                <a:path w="3973830" h="3336290">
                  <a:moveTo>
                    <a:pt x="3973650" y="0"/>
                  </a:moveTo>
                  <a:lnTo>
                    <a:pt x="1774010" y="0"/>
                  </a:lnTo>
                  <a:lnTo>
                    <a:pt x="0" y="3336210"/>
                  </a:lnTo>
                  <a:lnTo>
                    <a:pt x="2223834" y="3336210"/>
                  </a:lnTo>
                  <a:lnTo>
                    <a:pt x="3973650" y="0"/>
                  </a:lnTo>
                  <a:close/>
                </a:path>
              </a:pathLst>
            </a:custGeom>
            <a:solidFill>
              <a:srgbClr val="FDA800"/>
            </a:solidFill>
          </p:spPr>
          <p:txBody>
            <a:bodyPr wrap="square" lIns="0" tIns="0" rIns="0" bIns="0" rtlCol="0"/>
            <a:lstStyle/>
            <a:p>
              <a:endParaRPr>
                <a:solidFill>
                  <a:srgbClr val="FDA800"/>
                </a:solidFill>
              </a:endParaRPr>
            </a:p>
          </p:txBody>
        </p:sp>
        <p:pic>
          <p:nvPicPr>
            <p:cNvPr id="7" name="object 7"/>
            <p:cNvPicPr/>
            <p:nvPr/>
          </p:nvPicPr>
          <p:blipFill>
            <a:blip r:embed="rId4" cstate="print"/>
            <a:stretch>
              <a:fillRect/>
            </a:stretch>
          </p:blipFill>
          <p:spPr>
            <a:xfrm>
              <a:off x="0" y="0"/>
              <a:ext cx="11102456" cy="8439108"/>
            </a:xfrm>
            <a:prstGeom prst="rect">
              <a:avLst/>
            </a:prstGeom>
          </p:spPr>
        </p:pic>
        <p:sp>
          <p:nvSpPr>
            <p:cNvPr id="8" name="object 8"/>
            <p:cNvSpPr/>
            <p:nvPr/>
          </p:nvSpPr>
          <p:spPr>
            <a:xfrm>
              <a:off x="3" y="0"/>
              <a:ext cx="10473690" cy="7810500"/>
            </a:xfrm>
            <a:custGeom>
              <a:avLst/>
              <a:gdLst/>
              <a:ahLst/>
              <a:cxnLst/>
              <a:rect l="l" t="t" r="r" b="b"/>
              <a:pathLst>
                <a:path w="10473690" h="7810500">
                  <a:moveTo>
                    <a:pt x="10371550" y="0"/>
                  </a:moveTo>
                  <a:lnTo>
                    <a:pt x="0" y="0"/>
                  </a:lnTo>
                  <a:lnTo>
                    <a:pt x="0" y="7810255"/>
                  </a:lnTo>
                  <a:lnTo>
                    <a:pt x="4580645" y="7799438"/>
                  </a:lnTo>
                  <a:lnTo>
                    <a:pt x="4637143" y="7795735"/>
                  </a:lnTo>
                  <a:lnTo>
                    <a:pt x="4693392" y="7791627"/>
                  </a:lnTo>
                  <a:lnTo>
                    <a:pt x="4749392" y="7787115"/>
                  </a:lnTo>
                  <a:lnTo>
                    <a:pt x="4805143" y="7782201"/>
                  </a:lnTo>
                  <a:lnTo>
                    <a:pt x="4860643" y="7776887"/>
                  </a:lnTo>
                  <a:lnTo>
                    <a:pt x="4915893" y="7771175"/>
                  </a:lnTo>
                  <a:lnTo>
                    <a:pt x="4970893" y="7765067"/>
                  </a:lnTo>
                  <a:lnTo>
                    <a:pt x="5025642" y="7758564"/>
                  </a:lnTo>
                  <a:lnTo>
                    <a:pt x="5080139" y="7751669"/>
                  </a:lnTo>
                  <a:lnTo>
                    <a:pt x="5134385" y="7744382"/>
                  </a:lnTo>
                  <a:lnTo>
                    <a:pt x="5188379" y="7736706"/>
                  </a:lnTo>
                  <a:lnTo>
                    <a:pt x="5242121" y="7728643"/>
                  </a:lnTo>
                  <a:lnTo>
                    <a:pt x="5295610" y="7720194"/>
                  </a:lnTo>
                  <a:lnTo>
                    <a:pt x="5348846" y="7711362"/>
                  </a:lnTo>
                  <a:lnTo>
                    <a:pt x="5401829" y="7702147"/>
                  </a:lnTo>
                  <a:lnTo>
                    <a:pt x="5454557" y="7692552"/>
                  </a:lnTo>
                  <a:lnTo>
                    <a:pt x="5507032" y="7682579"/>
                  </a:lnTo>
                  <a:lnTo>
                    <a:pt x="5559253" y="7672228"/>
                  </a:lnTo>
                  <a:lnTo>
                    <a:pt x="5611219" y="7661503"/>
                  </a:lnTo>
                  <a:lnTo>
                    <a:pt x="5662929" y="7650405"/>
                  </a:lnTo>
                  <a:lnTo>
                    <a:pt x="5714385" y="7638935"/>
                  </a:lnTo>
                  <a:lnTo>
                    <a:pt x="5765584" y="7627096"/>
                  </a:lnTo>
                  <a:lnTo>
                    <a:pt x="5816528" y="7614889"/>
                  </a:lnTo>
                  <a:lnTo>
                    <a:pt x="5867215" y="7602316"/>
                  </a:lnTo>
                  <a:lnTo>
                    <a:pt x="5917645" y="7589379"/>
                  </a:lnTo>
                  <a:lnTo>
                    <a:pt x="5967818" y="7576079"/>
                  </a:lnTo>
                  <a:lnTo>
                    <a:pt x="6017733" y="7562419"/>
                  </a:lnTo>
                  <a:lnTo>
                    <a:pt x="6067391" y="7548400"/>
                  </a:lnTo>
                  <a:lnTo>
                    <a:pt x="6116791" y="7534024"/>
                  </a:lnTo>
                  <a:lnTo>
                    <a:pt x="6165931" y="7519293"/>
                  </a:lnTo>
                  <a:lnTo>
                    <a:pt x="6214814" y="7504208"/>
                  </a:lnTo>
                  <a:lnTo>
                    <a:pt x="6263436" y="7488771"/>
                  </a:lnTo>
                  <a:lnTo>
                    <a:pt x="6311800" y="7472985"/>
                  </a:lnTo>
                  <a:lnTo>
                    <a:pt x="6359903" y="7456850"/>
                  </a:lnTo>
                  <a:lnTo>
                    <a:pt x="6407746" y="7440369"/>
                  </a:lnTo>
                  <a:lnTo>
                    <a:pt x="6455329" y="7423544"/>
                  </a:lnTo>
                  <a:lnTo>
                    <a:pt x="6502650" y="7406376"/>
                  </a:lnTo>
                  <a:lnTo>
                    <a:pt x="6549710" y="7388867"/>
                  </a:lnTo>
                  <a:lnTo>
                    <a:pt x="6596509" y="7371018"/>
                  </a:lnTo>
                  <a:lnTo>
                    <a:pt x="6643045" y="7352833"/>
                  </a:lnTo>
                  <a:lnTo>
                    <a:pt x="6689320" y="7334311"/>
                  </a:lnTo>
                  <a:lnTo>
                    <a:pt x="6735331" y="7315456"/>
                  </a:lnTo>
                  <a:lnTo>
                    <a:pt x="6781080" y="7296269"/>
                  </a:lnTo>
                  <a:lnTo>
                    <a:pt x="6826565" y="7276751"/>
                  </a:lnTo>
                  <a:lnTo>
                    <a:pt x="6871786" y="7256905"/>
                  </a:lnTo>
                  <a:lnTo>
                    <a:pt x="6916743" y="7236732"/>
                  </a:lnTo>
                  <a:lnTo>
                    <a:pt x="6961436" y="7216235"/>
                  </a:lnTo>
                  <a:lnTo>
                    <a:pt x="7005864" y="7195414"/>
                  </a:lnTo>
                  <a:lnTo>
                    <a:pt x="7050027" y="7174272"/>
                  </a:lnTo>
                  <a:lnTo>
                    <a:pt x="7093925" y="7152811"/>
                  </a:lnTo>
                  <a:lnTo>
                    <a:pt x="7137557" y="7131031"/>
                  </a:lnTo>
                  <a:lnTo>
                    <a:pt x="7180922" y="7108936"/>
                  </a:lnTo>
                  <a:lnTo>
                    <a:pt x="7224021" y="7086527"/>
                  </a:lnTo>
                  <a:lnTo>
                    <a:pt x="7266854" y="7063805"/>
                  </a:lnTo>
                  <a:lnTo>
                    <a:pt x="7309419" y="7040772"/>
                  </a:lnTo>
                  <a:lnTo>
                    <a:pt x="7351716" y="7017431"/>
                  </a:lnTo>
                  <a:lnTo>
                    <a:pt x="7393746" y="6993783"/>
                  </a:lnTo>
                  <a:lnTo>
                    <a:pt x="7435507" y="6969829"/>
                  </a:lnTo>
                  <a:lnTo>
                    <a:pt x="7477000" y="6945572"/>
                  </a:lnTo>
                  <a:lnTo>
                    <a:pt x="7518224" y="6921014"/>
                  </a:lnTo>
                  <a:lnTo>
                    <a:pt x="7559179" y="6896155"/>
                  </a:lnTo>
                  <a:lnTo>
                    <a:pt x="7599864" y="6870999"/>
                  </a:lnTo>
                  <a:lnTo>
                    <a:pt x="7640279" y="6845546"/>
                  </a:lnTo>
                  <a:lnTo>
                    <a:pt x="7680424" y="6819798"/>
                  </a:lnTo>
                  <a:lnTo>
                    <a:pt x="7720298" y="6793758"/>
                  </a:lnTo>
                  <a:lnTo>
                    <a:pt x="7759901" y="6767427"/>
                  </a:lnTo>
                  <a:lnTo>
                    <a:pt x="7799233" y="6740807"/>
                  </a:lnTo>
                  <a:lnTo>
                    <a:pt x="7838293" y="6713899"/>
                  </a:lnTo>
                  <a:lnTo>
                    <a:pt x="7877081" y="6686706"/>
                  </a:lnTo>
                  <a:lnTo>
                    <a:pt x="7915596" y="6659228"/>
                  </a:lnTo>
                  <a:lnTo>
                    <a:pt x="7953839" y="6631469"/>
                  </a:lnTo>
                  <a:lnTo>
                    <a:pt x="7991809" y="6603430"/>
                  </a:lnTo>
                  <a:lnTo>
                    <a:pt x="8029506" y="6575112"/>
                  </a:lnTo>
                  <a:lnTo>
                    <a:pt x="8066929" y="6546518"/>
                  </a:lnTo>
                  <a:lnTo>
                    <a:pt x="8104077" y="6517648"/>
                  </a:lnTo>
                  <a:lnTo>
                    <a:pt x="8140951" y="6488506"/>
                  </a:lnTo>
                  <a:lnTo>
                    <a:pt x="8177551" y="6459092"/>
                  </a:lnTo>
                  <a:lnTo>
                    <a:pt x="8213875" y="6429409"/>
                  </a:lnTo>
                  <a:lnTo>
                    <a:pt x="8249923" y="6399458"/>
                  </a:lnTo>
                  <a:lnTo>
                    <a:pt x="8285696" y="6369241"/>
                  </a:lnTo>
                  <a:lnTo>
                    <a:pt x="8321193" y="6338760"/>
                  </a:lnTo>
                  <a:lnTo>
                    <a:pt x="8356413" y="6308017"/>
                  </a:lnTo>
                  <a:lnTo>
                    <a:pt x="8391356" y="6277013"/>
                  </a:lnTo>
                  <a:lnTo>
                    <a:pt x="8426022" y="6245750"/>
                  </a:lnTo>
                  <a:lnTo>
                    <a:pt x="8460411" y="6214230"/>
                  </a:lnTo>
                  <a:lnTo>
                    <a:pt x="8494521" y="6182455"/>
                  </a:lnTo>
                  <a:lnTo>
                    <a:pt x="8528354" y="6150427"/>
                  </a:lnTo>
                  <a:lnTo>
                    <a:pt x="8561907" y="6118146"/>
                  </a:lnTo>
                  <a:lnTo>
                    <a:pt x="8595182" y="6085616"/>
                  </a:lnTo>
                  <a:lnTo>
                    <a:pt x="8628177" y="6052838"/>
                  </a:lnTo>
                  <a:lnTo>
                    <a:pt x="8660893" y="6019814"/>
                  </a:lnTo>
                  <a:lnTo>
                    <a:pt x="8693329" y="5986545"/>
                  </a:lnTo>
                  <a:lnTo>
                    <a:pt x="8725484" y="5953034"/>
                  </a:lnTo>
                  <a:lnTo>
                    <a:pt x="8757359" y="5919281"/>
                  </a:lnTo>
                  <a:lnTo>
                    <a:pt x="8788952" y="5885290"/>
                  </a:lnTo>
                  <a:lnTo>
                    <a:pt x="8820265" y="5851061"/>
                  </a:lnTo>
                  <a:lnTo>
                    <a:pt x="8851295" y="5816596"/>
                  </a:lnTo>
                  <a:lnTo>
                    <a:pt x="8882044" y="5781898"/>
                  </a:lnTo>
                  <a:lnTo>
                    <a:pt x="8912510" y="5746967"/>
                  </a:lnTo>
                  <a:lnTo>
                    <a:pt x="8942693" y="5711807"/>
                  </a:lnTo>
                  <a:lnTo>
                    <a:pt x="8972593" y="5676418"/>
                  </a:lnTo>
                  <a:lnTo>
                    <a:pt x="9002210" y="5640802"/>
                  </a:lnTo>
                  <a:lnTo>
                    <a:pt x="9031543" y="5604962"/>
                  </a:lnTo>
                  <a:lnTo>
                    <a:pt x="9060592" y="5568898"/>
                  </a:lnTo>
                  <a:lnTo>
                    <a:pt x="9089356" y="5532614"/>
                  </a:lnTo>
                  <a:lnTo>
                    <a:pt x="9117836" y="5496109"/>
                  </a:lnTo>
                  <a:lnTo>
                    <a:pt x="9146030" y="5459387"/>
                  </a:lnTo>
                  <a:lnTo>
                    <a:pt x="9173939" y="5422450"/>
                  </a:lnTo>
                  <a:lnTo>
                    <a:pt x="9201561" y="5385298"/>
                  </a:lnTo>
                  <a:lnTo>
                    <a:pt x="9228898" y="5347933"/>
                  </a:lnTo>
                  <a:lnTo>
                    <a:pt x="9255948" y="5310358"/>
                  </a:lnTo>
                  <a:lnTo>
                    <a:pt x="9282711" y="5272575"/>
                  </a:lnTo>
                  <a:lnTo>
                    <a:pt x="9309187" y="5234584"/>
                  </a:lnTo>
                  <a:lnTo>
                    <a:pt x="9335375" y="5196388"/>
                  </a:lnTo>
                  <a:lnTo>
                    <a:pt x="9361276" y="5157989"/>
                  </a:lnTo>
                  <a:lnTo>
                    <a:pt x="9386888" y="5119388"/>
                  </a:lnTo>
                  <a:lnTo>
                    <a:pt x="9412211" y="5080587"/>
                  </a:lnTo>
                  <a:lnTo>
                    <a:pt x="9437245" y="5041588"/>
                  </a:lnTo>
                  <a:lnTo>
                    <a:pt x="9461990" y="5002393"/>
                  </a:lnTo>
                  <a:lnTo>
                    <a:pt x="9486446" y="4963004"/>
                  </a:lnTo>
                  <a:lnTo>
                    <a:pt x="9510611" y="4923421"/>
                  </a:lnTo>
                  <a:lnTo>
                    <a:pt x="9534486" y="4883648"/>
                  </a:lnTo>
                  <a:lnTo>
                    <a:pt x="9558070" y="4843686"/>
                  </a:lnTo>
                  <a:lnTo>
                    <a:pt x="9581363" y="4803537"/>
                  </a:lnTo>
                  <a:lnTo>
                    <a:pt x="9604365" y="4763201"/>
                  </a:lnTo>
                  <a:lnTo>
                    <a:pt x="9627075" y="4722682"/>
                  </a:lnTo>
                  <a:lnTo>
                    <a:pt x="9649492" y="4681982"/>
                  </a:lnTo>
                  <a:lnTo>
                    <a:pt x="9671618" y="4641101"/>
                  </a:lnTo>
                  <a:lnTo>
                    <a:pt x="9693450" y="4600041"/>
                  </a:lnTo>
                  <a:lnTo>
                    <a:pt x="9714990" y="4558805"/>
                  </a:lnTo>
                  <a:lnTo>
                    <a:pt x="9736236" y="4517394"/>
                  </a:lnTo>
                  <a:lnTo>
                    <a:pt x="9757188" y="4475810"/>
                  </a:lnTo>
                  <a:lnTo>
                    <a:pt x="9777846" y="4434055"/>
                  </a:lnTo>
                  <a:lnTo>
                    <a:pt x="9798209" y="4392130"/>
                  </a:lnTo>
                  <a:lnTo>
                    <a:pt x="9818277" y="4350038"/>
                  </a:lnTo>
                  <a:lnTo>
                    <a:pt x="9838051" y="4307780"/>
                  </a:lnTo>
                  <a:lnTo>
                    <a:pt x="9857528" y="4265358"/>
                  </a:lnTo>
                  <a:lnTo>
                    <a:pt x="9876710" y="4222773"/>
                  </a:lnTo>
                  <a:lnTo>
                    <a:pt x="9895595" y="4180028"/>
                  </a:lnTo>
                  <a:lnTo>
                    <a:pt x="9914184" y="4137124"/>
                  </a:lnTo>
                  <a:lnTo>
                    <a:pt x="9932476" y="4094063"/>
                  </a:lnTo>
                  <a:lnTo>
                    <a:pt x="9950471" y="4050847"/>
                  </a:lnTo>
                  <a:lnTo>
                    <a:pt x="9968168" y="4007477"/>
                  </a:lnTo>
                  <a:lnTo>
                    <a:pt x="9985567" y="3963956"/>
                  </a:lnTo>
                  <a:lnTo>
                    <a:pt x="10002667" y="3920286"/>
                  </a:lnTo>
                  <a:lnTo>
                    <a:pt x="10019469" y="3876467"/>
                  </a:lnTo>
                  <a:lnTo>
                    <a:pt x="10035972" y="3832502"/>
                  </a:lnTo>
                  <a:lnTo>
                    <a:pt x="10052176" y="3788392"/>
                  </a:lnTo>
                  <a:lnTo>
                    <a:pt x="10068080" y="3744140"/>
                  </a:lnTo>
                  <a:lnTo>
                    <a:pt x="10083683" y="3699747"/>
                  </a:lnTo>
                  <a:lnTo>
                    <a:pt x="10098987" y="3655214"/>
                  </a:lnTo>
                  <a:lnTo>
                    <a:pt x="10113989" y="3610545"/>
                  </a:lnTo>
                  <a:lnTo>
                    <a:pt x="10128691" y="3565740"/>
                  </a:lnTo>
                  <a:lnTo>
                    <a:pt x="10143091" y="3520801"/>
                  </a:lnTo>
                  <a:lnTo>
                    <a:pt x="10157189" y="3475730"/>
                  </a:lnTo>
                  <a:lnTo>
                    <a:pt x="10170985" y="3430529"/>
                  </a:lnTo>
                  <a:lnTo>
                    <a:pt x="10184478" y="3385200"/>
                  </a:lnTo>
                  <a:lnTo>
                    <a:pt x="10197669" y="3339744"/>
                  </a:lnTo>
                  <a:lnTo>
                    <a:pt x="10210556" y="3294164"/>
                  </a:lnTo>
                  <a:lnTo>
                    <a:pt x="10223140" y="3248460"/>
                  </a:lnTo>
                  <a:lnTo>
                    <a:pt x="10235421" y="3202635"/>
                  </a:lnTo>
                  <a:lnTo>
                    <a:pt x="10247396" y="3156691"/>
                  </a:lnTo>
                  <a:lnTo>
                    <a:pt x="10259068" y="3110629"/>
                  </a:lnTo>
                  <a:lnTo>
                    <a:pt x="10270434" y="3064451"/>
                  </a:lnTo>
                  <a:lnTo>
                    <a:pt x="10281495" y="3018159"/>
                  </a:lnTo>
                  <a:lnTo>
                    <a:pt x="10292251" y="2971755"/>
                  </a:lnTo>
                  <a:lnTo>
                    <a:pt x="10302700" y="2925240"/>
                  </a:lnTo>
                  <a:lnTo>
                    <a:pt x="10312843" y="2878616"/>
                  </a:lnTo>
                  <a:lnTo>
                    <a:pt x="10322680" y="2831886"/>
                  </a:lnTo>
                  <a:lnTo>
                    <a:pt x="10332210" y="2785050"/>
                  </a:lnTo>
                  <a:lnTo>
                    <a:pt x="10341432" y="2738111"/>
                  </a:lnTo>
                  <a:lnTo>
                    <a:pt x="10350346" y="2691071"/>
                  </a:lnTo>
                  <a:lnTo>
                    <a:pt x="10358953" y="2643930"/>
                  </a:lnTo>
                  <a:lnTo>
                    <a:pt x="10367251" y="2596692"/>
                  </a:lnTo>
                  <a:lnTo>
                    <a:pt x="10375241" y="2549358"/>
                  </a:lnTo>
                  <a:lnTo>
                    <a:pt x="10382921" y="2501929"/>
                  </a:lnTo>
                  <a:lnTo>
                    <a:pt x="10390292" y="2454407"/>
                  </a:lnTo>
                  <a:lnTo>
                    <a:pt x="10397353" y="2406795"/>
                  </a:lnTo>
                  <a:lnTo>
                    <a:pt x="10404104" y="2359093"/>
                  </a:lnTo>
                  <a:lnTo>
                    <a:pt x="10410545" y="2311304"/>
                  </a:lnTo>
                  <a:lnTo>
                    <a:pt x="10416675" y="2263430"/>
                  </a:lnTo>
                  <a:lnTo>
                    <a:pt x="10422493" y="2215472"/>
                  </a:lnTo>
                  <a:lnTo>
                    <a:pt x="10428000" y="2167432"/>
                  </a:lnTo>
                  <a:lnTo>
                    <a:pt x="10433196" y="2119312"/>
                  </a:lnTo>
                  <a:lnTo>
                    <a:pt x="10438079" y="2071113"/>
                  </a:lnTo>
                  <a:lnTo>
                    <a:pt x="10442650" y="2022838"/>
                  </a:lnTo>
                  <a:lnTo>
                    <a:pt x="10446907" y="1974489"/>
                  </a:lnTo>
                  <a:lnTo>
                    <a:pt x="10450852" y="1926066"/>
                  </a:lnTo>
                  <a:lnTo>
                    <a:pt x="10454483" y="1877572"/>
                  </a:lnTo>
                  <a:lnTo>
                    <a:pt x="10457800" y="1829008"/>
                  </a:lnTo>
                  <a:lnTo>
                    <a:pt x="10460802" y="1780377"/>
                  </a:lnTo>
                  <a:lnTo>
                    <a:pt x="10463491" y="1731680"/>
                  </a:lnTo>
                  <a:lnTo>
                    <a:pt x="10465864" y="1682919"/>
                  </a:lnTo>
                  <a:lnTo>
                    <a:pt x="10467922" y="1634096"/>
                  </a:lnTo>
                  <a:lnTo>
                    <a:pt x="10469664" y="1585213"/>
                  </a:lnTo>
                  <a:lnTo>
                    <a:pt x="10471090" y="1536270"/>
                  </a:lnTo>
                  <a:lnTo>
                    <a:pt x="10472200" y="1487271"/>
                  </a:lnTo>
                  <a:lnTo>
                    <a:pt x="10472993" y="1438216"/>
                  </a:lnTo>
                  <a:lnTo>
                    <a:pt x="10473469" y="1389109"/>
                  </a:lnTo>
                  <a:lnTo>
                    <a:pt x="10473628" y="1339949"/>
                  </a:lnTo>
                  <a:lnTo>
                    <a:pt x="10473465" y="1285117"/>
                  </a:lnTo>
                  <a:lnTo>
                    <a:pt x="10472976" y="1230406"/>
                  </a:lnTo>
                  <a:lnTo>
                    <a:pt x="10472161" y="1175819"/>
                  </a:lnTo>
                  <a:lnTo>
                    <a:pt x="10471021" y="1121357"/>
                  </a:lnTo>
                  <a:lnTo>
                    <a:pt x="10469558" y="1067022"/>
                  </a:lnTo>
                  <a:lnTo>
                    <a:pt x="10467770" y="1012815"/>
                  </a:lnTo>
                  <a:lnTo>
                    <a:pt x="10465659" y="958738"/>
                  </a:lnTo>
                  <a:lnTo>
                    <a:pt x="10463225" y="904792"/>
                  </a:lnTo>
                  <a:lnTo>
                    <a:pt x="10460469" y="850979"/>
                  </a:lnTo>
                  <a:lnTo>
                    <a:pt x="10457392" y="797300"/>
                  </a:lnTo>
                  <a:lnTo>
                    <a:pt x="10453994" y="743758"/>
                  </a:lnTo>
                  <a:lnTo>
                    <a:pt x="10450275" y="690353"/>
                  </a:lnTo>
                  <a:lnTo>
                    <a:pt x="10446237" y="637087"/>
                  </a:lnTo>
                  <a:lnTo>
                    <a:pt x="10441879" y="583962"/>
                  </a:lnTo>
                  <a:lnTo>
                    <a:pt x="10437202" y="530979"/>
                  </a:lnTo>
                  <a:lnTo>
                    <a:pt x="10432207" y="478140"/>
                  </a:lnTo>
                  <a:lnTo>
                    <a:pt x="10426895" y="425446"/>
                  </a:lnTo>
                  <a:lnTo>
                    <a:pt x="10421265" y="372899"/>
                  </a:lnTo>
                  <a:lnTo>
                    <a:pt x="10415319" y="320501"/>
                  </a:lnTo>
                  <a:lnTo>
                    <a:pt x="10409058" y="268253"/>
                  </a:lnTo>
                  <a:lnTo>
                    <a:pt x="10402480" y="216156"/>
                  </a:lnTo>
                  <a:lnTo>
                    <a:pt x="10395588" y="164213"/>
                  </a:lnTo>
                  <a:lnTo>
                    <a:pt x="10388382" y="112425"/>
                  </a:lnTo>
                  <a:lnTo>
                    <a:pt x="10380862" y="60792"/>
                  </a:lnTo>
                  <a:lnTo>
                    <a:pt x="10371550" y="0"/>
                  </a:lnTo>
                  <a:close/>
                </a:path>
              </a:pathLst>
            </a:custGeom>
            <a:solidFill>
              <a:srgbClr val="EB1C24"/>
            </a:solidFill>
          </p:spPr>
          <p:txBody>
            <a:bodyPr wrap="square" lIns="0" tIns="0" rIns="0" bIns="0" rtlCol="0"/>
            <a:lstStyle/>
            <a:p>
              <a:endParaRPr>
                <a:solidFill>
                  <a:srgbClr val="FDA800"/>
                </a:solidFill>
              </a:endParaRPr>
            </a:p>
          </p:txBody>
        </p:sp>
        <p:pic>
          <p:nvPicPr>
            <p:cNvPr id="9" name="object 9"/>
            <p:cNvPicPr/>
            <p:nvPr/>
          </p:nvPicPr>
          <p:blipFill>
            <a:blip r:embed="rId5" cstate="print"/>
            <a:stretch>
              <a:fillRect/>
            </a:stretch>
          </p:blipFill>
          <p:spPr>
            <a:xfrm>
              <a:off x="1261500" y="2259617"/>
              <a:ext cx="7400819" cy="8323091"/>
            </a:xfrm>
            <a:prstGeom prst="rect">
              <a:avLst/>
            </a:prstGeom>
          </p:spPr>
        </p:pic>
        <p:sp>
          <p:nvSpPr>
            <p:cNvPr id="10" name="object 10"/>
            <p:cNvSpPr/>
            <p:nvPr/>
          </p:nvSpPr>
          <p:spPr>
            <a:xfrm>
              <a:off x="1576289" y="2576128"/>
              <a:ext cx="6457950" cy="7376795"/>
            </a:xfrm>
            <a:custGeom>
              <a:avLst/>
              <a:gdLst/>
              <a:ahLst/>
              <a:cxnLst/>
              <a:rect l="l" t="t" r="r" b="b"/>
              <a:pathLst>
                <a:path w="6457950" h="7376795">
                  <a:moveTo>
                    <a:pt x="6457593" y="0"/>
                  </a:moveTo>
                  <a:lnTo>
                    <a:pt x="3922519" y="0"/>
                  </a:lnTo>
                  <a:lnTo>
                    <a:pt x="0" y="7376665"/>
                  </a:lnTo>
                  <a:lnTo>
                    <a:pt x="2588591" y="7376665"/>
                  </a:lnTo>
                  <a:lnTo>
                    <a:pt x="6457593" y="0"/>
                  </a:lnTo>
                  <a:close/>
                </a:path>
              </a:pathLst>
            </a:custGeom>
            <a:solidFill>
              <a:srgbClr val="FDA800"/>
            </a:solidFill>
          </p:spPr>
          <p:txBody>
            <a:bodyPr wrap="square" lIns="0" tIns="0" rIns="0" bIns="0" rtlCol="0"/>
            <a:lstStyle/>
            <a:p>
              <a:endParaRPr>
                <a:solidFill>
                  <a:srgbClr val="FDA800"/>
                </a:solidFill>
              </a:endParaRPr>
            </a:p>
          </p:txBody>
        </p:sp>
        <p:sp>
          <p:nvSpPr>
            <p:cNvPr id="11" name="object 11"/>
            <p:cNvSpPr/>
            <p:nvPr/>
          </p:nvSpPr>
          <p:spPr>
            <a:xfrm>
              <a:off x="1626628" y="5"/>
              <a:ext cx="7494905" cy="11308715"/>
            </a:xfrm>
            <a:custGeom>
              <a:avLst/>
              <a:gdLst/>
              <a:ahLst/>
              <a:cxnLst/>
              <a:rect l="l" t="t" r="r" b="b"/>
              <a:pathLst>
                <a:path w="7494905" h="11308715">
                  <a:moveTo>
                    <a:pt x="1475727" y="0"/>
                  </a:moveTo>
                  <a:lnTo>
                    <a:pt x="1277670" y="0"/>
                  </a:lnTo>
                  <a:lnTo>
                    <a:pt x="514908" y="1408823"/>
                  </a:lnTo>
                  <a:lnTo>
                    <a:pt x="726236" y="1408772"/>
                  </a:lnTo>
                  <a:lnTo>
                    <a:pt x="1475727" y="0"/>
                  </a:lnTo>
                  <a:close/>
                </a:path>
                <a:path w="7494905" h="11308715">
                  <a:moveTo>
                    <a:pt x="1818373" y="217487"/>
                  </a:moveTo>
                  <a:lnTo>
                    <a:pt x="1633664" y="220814"/>
                  </a:lnTo>
                  <a:lnTo>
                    <a:pt x="0" y="3238208"/>
                  </a:lnTo>
                  <a:lnTo>
                    <a:pt x="211328" y="3238157"/>
                  </a:lnTo>
                  <a:lnTo>
                    <a:pt x="1818373" y="217487"/>
                  </a:lnTo>
                  <a:close/>
                </a:path>
                <a:path w="7494905" h="11308715">
                  <a:moveTo>
                    <a:pt x="2031796" y="8515058"/>
                  </a:moveTo>
                  <a:lnTo>
                    <a:pt x="1847088" y="8518385"/>
                  </a:lnTo>
                  <a:lnTo>
                    <a:pt x="336448" y="11308550"/>
                  </a:lnTo>
                  <a:lnTo>
                    <a:pt x="545604" y="11308550"/>
                  </a:lnTo>
                  <a:lnTo>
                    <a:pt x="2031796" y="8515058"/>
                  </a:lnTo>
                  <a:close/>
                </a:path>
                <a:path w="7494905" h="11308715">
                  <a:moveTo>
                    <a:pt x="2546705" y="6685674"/>
                  </a:moveTo>
                  <a:lnTo>
                    <a:pt x="2361996" y="6689001"/>
                  </a:lnTo>
                  <a:lnTo>
                    <a:pt x="728332" y="9706394"/>
                  </a:lnTo>
                  <a:lnTo>
                    <a:pt x="939673" y="9706331"/>
                  </a:lnTo>
                  <a:lnTo>
                    <a:pt x="2546705" y="6685674"/>
                  </a:lnTo>
                  <a:close/>
                </a:path>
                <a:path w="7494905" h="11308715">
                  <a:moveTo>
                    <a:pt x="7494765" y="0"/>
                  </a:moveTo>
                  <a:lnTo>
                    <a:pt x="7293635" y="0"/>
                  </a:lnTo>
                  <a:lnTo>
                    <a:pt x="6707733" y="1082154"/>
                  </a:lnTo>
                  <a:lnTo>
                    <a:pt x="6919074" y="1082090"/>
                  </a:lnTo>
                  <a:lnTo>
                    <a:pt x="7494765" y="0"/>
                  </a:lnTo>
                  <a:close/>
                </a:path>
              </a:pathLst>
            </a:custGeom>
            <a:solidFill>
              <a:srgbClr val="FFFFFF"/>
            </a:solidFill>
          </p:spPr>
          <p:txBody>
            <a:bodyPr wrap="square" lIns="0" tIns="0" rIns="0" bIns="0" rtlCol="0"/>
            <a:lstStyle/>
            <a:p>
              <a:endParaRPr>
                <a:solidFill>
                  <a:srgbClr val="FDA800"/>
                </a:solidFill>
              </a:endParaRPr>
            </a:p>
          </p:txBody>
        </p:sp>
        <p:pic>
          <p:nvPicPr>
            <p:cNvPr id="12" name="object 12"/>
            <p:cNvPicPr/>
            <p:nvPr/>
          </p:nvPicPr>
          <p:blipFill>
            <a:blip r:embed="rId6" cstate="print"/>
            <a:stretch>
              <a:fillRect/>
            </a:stretch>
          </p:blipFill>
          <p:spPr>
            <a:xfrm>
              <a:off x="17236752" y="580924"/>
              <a:ext cx="2867347" cy="4988324"/>
            </a:xfrm>
            <a:prstGeom prst="rect">
              <a:avLst/>
            </a:prstGeom>
          </p:spPr>
        </p:pic>
        <p:sp>
          <p:nvSpPr>
            <p:cNvPr id="13" name="object 13"/>
            <p:cNvSpPr/>
            <p:nvPr/>
          </p:nvSpPr>
          <p:spPr>
            <a:xfrm>
              <a:off x="17552080" y="898805"/>
              <a:ext cx="2552065" cy="4042410"/>
            </a:xfrm>
            <a:custGeom>
              <a:avLst/>
              <a:gdLst/>
              <a:ahLst/>
              <a:cxnLst/>
              <a:rect l="l" t="t" r="r" b="b"/>
              <a:pathLst>
                <a:path w="2552065" h="4042410">
                  <a:moveTo>
                    <a:pt x="2552018" y="0"/>
                  </a:moveTo>
                  <a:lnTo>
                    <a:pt x="2259732" y="295"/>
                  </a:lnTo>
                  <a:lnTo>
                    <a:pt x="0" y="4040936"/>
                  </a:lnTo>
                  <a:lnTo>
                    <a:pt x="1629175" y="4042151"/>
                  </a:lnTo>
                  <a:lnTo>
                    <a:pt x="2552018" y="2351602"/>
                  </a:lnTo>
                  <a:lnTo>
                    <a:pt x="2552018" y="0"/>
                  </a:lnTo>
                  <a:close/>
                </a:path>
              </a:pathLst>
            </a:custGeom>
            <a:solidFill>
              <a:srgbClr val="FDA800"/>
            </a:solidFill>
          </p:spPr>
          <p:txBody>
            <a:bodyPr wrap="square" lIns="0" tIns="0" rIns="0" bIns="0" rtlCol="0"/>
            <a:lstStyle/>
            <a:p>
              <a:endParaRPr>
                <a:solidFill>
                  <a:srgbClr val="FDA800"/>
                </a:solidFill>
              </a:endParaRPr>
            </a:p>
          </p:txBody>
        </p:sp>
      </p:grpSp>
      <p:sp>
        <p:nvSpPr>
          <p:cNvPr id="14" name="Title 1"/>
          <p:cNvSpPr txBox="1">
            <a:spLocks/>
          </p:cNvSpPr>
          <p:nvPr/>
        </p:nvSpPr>
        <p:spPr>
          <a:xfrm>
            <a:off x="10288944" y="3825875"/>
            <a:ext cx="8145106" cy="3733800"/>
          </a:xfrm>
          <a:prstGeom prst="rect">
            <a:avLst/>
          </a:prstGeom>
        </p:spPr>
        <p:txBody>
          <a:bodyPr/>
          <a:lstStyle>
            <a:lvl1pPr>
              <a:defRPr>
                <a:latin typeface="+mj-lt"/>
                <a:ea typeface="+mj-ea"/>
                <a:cs typeface="+mj-cs"/>
              </a:defRPr>
            </a:lvl1pPr>
          </a:lstStyle>
          <a:p>
            <a:r>
              <a:rPr lang="el-GR" sz="7200" dirty="0" smtClean="0">
                <a:solidFill>
                  <a:schemeClr val="bg1"/>
                </a:solidFill>
                <a:latin typeface="Roboto"/>
              </a:rPr>
              <a:t>Εισαγωγή στον </a:t>
            </a:r>
            <a:r>
              <a:rPr lang="el-GR" sz="7200" dirty="0" smtClean="0">
                <a:solidFill>
                  <a:schemeClr val="bg1"/>
                </a:solidFill>
                <a:latin typeface="Roboto"/>
              </a:rPr>
              <a:t>Σχεδιασμό Βιώσιμης Μόδας</a:t>
            </a:r>
            <a:endParaRPr lang="en-US" sz="7200" dirty="0">
              <a:solidFill>
                <a:schemeClr val="bg1"/>
              </a:solidFill>
              <a:latin typeface="Roboto"/>
            </a:endParaRPr>
          </a:p>
          <a:p>
            <a:r>
              <a:rPr lang="en-US" sz="6000" dirty="0"/>
              <a:t>			</a:t>
            </a:r>
          </a:p>
        </p:txBody>
      </p:sp>
      <p:sp>
        <p:nvSpPr>
          <p:cNvPr id="15" name="Subtitle 2"/>
          <p:cNvSpPr txBox="1">
            <a:spLocks/>
          </p:cNvSpPr>
          <p:nvPr/>
        </p:nvSpPr>
        <p:spPr>
          <a:xfrm>
            <a:off x="14796615" y="1612967"/>
            <a:ext cx="3351925" cy="116874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l-GR" sz="5400" dirty="0" smtClean="0">
                <a:solidFill>
                  <a:schemeClr val="bg1"/>
                </a:solidFill>
                <a:latin typeface="Roboto"/>
              </a:rPr>
              <a:t>Ενότητα</a:t>
            </a:r>
            <a:r>
              <a:rPr lang="en-US" sz="5400" dirty="0" smtClean="0">
                <a:solidFill>
                  <a:schemeClr val="bg1"/>
                </a:solidFill>
                <a:latin typeface="Roboto"/>
              </a:rPr>
              <a:t> </a:t>
            </a:r>
            <a:r>
              <a:rPr lang="en-US" sz="5400" dirty="0">
                <a:solidFill>
                  <a:schemeClr val="bg1"/>
                </a:solidFill>
                <a:latin typeface="Roboto"/>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74850" y="5197476"/>
            <a:ext cx="8001000" cy="1169551"/>
          </a:xfrm>
          <a:prstGeom prst="rect">
            <a:avLst/>
          </a:prstGeom>
        </p:spPr>
        <p:txBody>
          <a:bodyPr wrap="square" lIns="0" tIns="0" rIns="0" bIns="0">
            <a:spAutoFit/>
          </a:bodyPr>
          <a:lstStyle>
            <a:lvl1pPr>
              <a:defRPr sz="3800" b="0" i="0">
                <a:solidFill>
                  <a:schemeClr val="tx1"/>
                </a:solidFill>
                <a:latin typeface="Roboto"/>
                <a:ea typeface="+mj-ea"/>
                <a:cs typeface="Roboto"/>
              </a:defRPr>
            </a:lvl1pPr>
          </a:lstStyle>
          <a:p>
            <a:r>
              <a:rPr lang="en-US" b="1" dirty="0">
                <a:solidFill>
                  <a:srgbClr val="2330DC"/>
                </a:solidFill>
              </a:rPr>
              <a:t>5. </a:t>
            </a:r>
            <a:r>
              <a:rPr lang="el-GR" b="1" dirty="0">
                <a:solidFill>
                  <a:srgbClr val="2330DC"/>
                </a:solidFill>
              </a:rPr>
              <a:t>Βιώσιμη Κατανάλωση</a:t>
            </a:r>
            <a:r>
              <a:rPr lang="en-US" dirty="0">
                <a:solidFill>
                  <a:srgbClr val="2330DC"/>
                </a:solidFill>
              </a:rPr>
              <a:t/>
            </a:r>
            <a:br>
              <a:rPr lang="en-US" dirty="0">
                <a:solidFill>
                  <a:srgbClr val="2330DC"/>
                </a:solidFill>
              </a:rPr>
            </a:br>
            <a:endParaRPr lang="en-US" dirty="0">
              <a:solidFill>
                <a:srgbClr val="2330DC"/>
              </a:solidFill>
            </a:endParaRPr>
          </a:p>
        </p:txBody>
      </p:sp>
      <p:sp>
        <p:nvSpPr>
          <p:cNvPr id="6" name="Rectangle 5"/>
          <p:cNvSpPr/>
          <p:nvPr/>
        </p:nvSpPr>
        <p:spPr>
          <a:xfrm>
            <a:off x="9060543" y="3404930"/>
            <a:ext cx="10287907" cy="3046988"/>
          </a:xfrm>
          <a:prstGeom prst="rect">
            <a:avLst/>
          </a:prstGeom>
        </p:spPr>
        <p:txBody>
          <a:bodyPr wrap="square">
            <a:spAutoFit/>
          </a:bodyPr>
          <a:lstStyle/>
          <a:p>
            <a:pPr marL="457200" lvl="0" indent="-457200">
              <a:buFont typeface="Arial" panose="020B0604020202020204" pitchFamily="34" charset="0"/>
              <a:buChar char="•"/>
            </a:pPr>
            <a:r>
              <a:rPr lang="el-GR" sz="3200" dirty="0" smtClean="0">
                <a:solidFill>
                  <a:srgbClr val="2330DC"/>
                </a:solidFill>
              </a:rPr>
              <a:t>Ενθαρρύνει πρακτικές όπως </a:t>
            </a:r>
            <a:r>
              <a:rPr lang="el-GR" sz="3200" b="1" dirty="0">
                <a:solidFill>
                  <a:srgbClr val="FDA800"/>
                </a:solidFill>
              </a:rPr>
              <a:t>οι ανταλλαγές ρούχων, οι αγορές από δεύτερο χέρι </a:t>
            </a:r>
            <a:r>
              <a:rPr lang="el-GR" sz="3200" dirty="0" smtClean="0">
                <a:solidFill>
                  <a:srgbClr val="2330DC"/>
                </a:solidFill>
              </a:rPr>
              <a:t>και </a:t>
            </a:r>
            <a:r>
              <a:rPr lang="el-GR" sz="3200" b="1" dirty="0">
                <a:solidFill>
                  <a:srgbClr val="FDA800"/>
                </a:solidFill>
              </a:rPr>
              <a:t>οι υπηρεσίες ενοικίασης</a:t>
            </a:r>
            <a:r>
              <a:rPr lang="el-GR" sz="3200" dirty="0" smtClean="0">
                <a:solidFill>
                  <a:srgbClr val="2330DC"/>
                </a:solidFill>
              </a:rPr>
              <a:t> για την παράταση της διάρκειας ζωής των ενδυμάτων. Ενθαρρύνει συνειδητές αποφάσεις αγοράς</a:t>
            </a:r>
            <a:r>
              <a:rPr lang="en-US" sz="3200" dirty="0" smtClean="0">
                <a:solidFill>
                  <a:srgbClr val="2330DC"/>
                </a:solidFill>
              </a:rPr>
              <a:t>.</a:t>
            </a:r>
            <a:endParaRPr lang="en-US" sz="3200" dirty="0">
              <a:solidFill>
                <a:srgbClr val="2330DC"/>
              </a:solidFill>
            </a:endParaRPr>
          </a:p>
          <a:p>
            <a:pPr marL="457200" indent="-457200">
              <a:buFont typeface="Arial" panose="020B0604020202020204" pitchFamily="34" charset="0"/>
              <a:buChar char="•"/>
            </a:pPr>
            <a:endParaRPr lang="en-US" sz="3200" dirty="0">
              <a:solidFill>
                <a:srgbClr val="2330DC"/>
              </a:solidFill>
            </a:endParaRPr>
          </a:p>
        </p:txBody>
      </p:sp>
      <p:sp>
        <p:nvSpPr>
          <p:cNvPr id="7" name="Rectangle 6"/>
          <p:cNvSpPr/>
          <p:nvPr/>
        </p:nvSpPr>
        <p:spPr>
          <a:xfrm>
            <a:off x="9060543" y="6426905"/>
            <a:ext cx="10052050" cy="3046988"/>
          </a:xfrm>
          <a:prstGeom prst="rect">
            <a:avLst/>
          </a:prstGeom>
        </p:spPr>
        <p:txBody>
          <a:bodyPr>
            <a:spAutoFit/>
          </a:bodyPr>
          <a:lstStyle/>
          <a:p>
            <a:pPr marL="457200" lvl="0" indent="-457200">
              <a:buFont typeface="Arial" panose="020B0604020202020204" pitchFamily="34" charset="0"/>
              <a:buChar char="•"/>
            </a:pPr>
            <a:r>
              <a:rPr lang="el-GR" sz="3200" dirty="0" smtClean="0">
                <a:solidFill>
                  <a:srgbClr val="2330DC"/>
                </a:solidFill>
              </a:rPr>
              <a:t>Οι εμπορικές εταιρείες θα πρέπει να είναι πιο διαφανείς. Πρέπει να παρέχουν πιστοποιήσεις όπως </a:t>
            </a:r>
            <a:r>
              <a:rPr lang="el-GR" sz="3200" b="1" dirty="0">
                <a:solidFill>
                  <a:srgbClr val="FDA800"/>
                </a:solidFill>
              </a:rPr>
              <a:t>το Δίκαιο Εμπόριο, το Παγκόσμιο Πρότυπο Βιολογικών Κλωστοϋφαντουργικών Προϊόντων (GOTS) </a:t>
            </a:r>
            <a:r>
              <a:rPr lang="el-GR" sz="3200" dirty="0">
                <a:solidFill>
                  <a:srgbClr val="FDA800"/>
                </a:solidFill>
              </a:rPr>
              <a:t>και</a:t>
            </a:r>
            <a:r>
              <a:rPr lang="el-GR" sz="3200" b="1" dirty="0">
                <a:solidFill>
                  <a:srgbClr val="FDA800"/>
                </a:solidFill>
              </a:rPr>
              <a:t> το </a:t>
            </a:r>
            <a:r>
              <a:rPr lang="el-GR" sz="3200" b="1" dirty="0" err="1" smtClean="0">
                <a:solidFill>
                  <a:srgbClr val="FDA800"/>
                </a:solidFill>
              </a:rPr>
              <a:t>Bluesign</a:t>
            </a:r>
            <a:r>
              <a:rPr lang="en-US" sz="3200" dirty="0" smtClean="0">
                <a:solidFill>
                  <a:srgbClr val="FDA800"/>
                </a:solidFill>
              </a:rPr>
              <a:t>.</a:t>
            </a:r>
            <a:endParaRPr lang="en-US" sz="3200" dirty="0">
              <a:solidFill>
                <a:srgbClr val="FDA800"/>
              </a:solidFill>
            </a:endParaRPr>
          </a:p>
          <a:p>
            <a:pPr marL="457200" indent="-457200">
              <a:buFont typeface="Arial" panose="020B0604020202020204" pitchFamily="34" charset="0"/>
              <a:buChar char="•"/>
            </a:pPr>
            <a:endParaRPr lang="en-US" sz="3200" dirty="0">
              <a:solidFill>
                <a:srgbClr val="2330DC"/>
              </a:solidFill>
            </a:endParaRPr>
          </a:p>
        </p:txBody>
      </p:sp>
    </p:spTree>
    <p:extLst>
      <p:ext uri="{BB962C8B-B14F-4D97-AF65-F5344CB8AC3E}">
        <p14:creationId xmlns:p14="http://schemas.microsoft.com/office/powerpoint/2010/main" val="3357219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98650" y="5045075"/>
            <a:ext cx="8001000" cy="1169551"/>
          </a:xfrm>
          <a:prstGeom prst="rect">
            <a:avLst/>
          </a:prstGeom>
        </p:spPr>
        <p:txBody>
          <a:bodyPr wrap="square" lIns="0" tIns="0" rIns="0" bIns="0">
            <a:spAutoFit/>
          </a:bodyPr>
          <a:lstStyle>
            <a:lvl1pPr>
              <a:defRPr sz="3800" b="0" i="0">
                <a:solidFill>
                  <a:schemeClr val="tx1"/>
                </a:solidFill>
                <a:latin typeface="Roboto"/>
                <a:ea typeface="+mj-ea"/>
                <a:cs typeface="Roboto"/>
              </a:defRPr>
            </a:lvl1pPr>
          </a:lstStyle>
          <a:p>
            <a:r>
              <a:rPr lang="en-US" b="1" dirty="0">
                <a:solidFill>
                  <a:srgbClr val="2330DC"/>
                </a:solidFill>
              </a:rPr>
              <a:t>6. </a:t>
            </a:r>
            <a:r>
              <a:rPr lang="el-GR" b="1" dirty="0">
                <a:solidFill>
                  <a:srgbClr val="2330DC"/>
                </a:solidFill>
              </a:rPr>
              <a:t>Καινοτομία και Τεχνολογία</a:t>
            </a:r>
            <a:r>
              <a:rPr lang="en-US" dirty="0">
                <a:solidFill>
                  <a:srgbClr val="2330DC"/>
                </a:solidFill>
              </a:rPr>
              <a:t/>
            </a:r>
            <a:br>
              <a:rPr lang="en-US" dirty="0">
                <a:solidFill>
                  <a:srgbClr val="2330DC"/>
                </a:solidFill>
              </a:rPr>
            </a:br>
            <a:endParaRPr lang="en-US" dirty="0">
              <a:solidFill>
                <a:srgbClr val="2330DC"/>
              </a:solidFill>
            </a:endParaRPr>
          </a:p>
        </p:txBody>
      </p:sp>
      <p:sp>
        <p:nvSpPr>
          <p:cNvPr id="6" name="Rectangle 5"/>
          <p:cNvSpPr/>
          <p:nvPr/>
        </p:nvSpPr>
        <p:spPr>
          <a:xfrm>
            <a:off x="9060543" y="3440172"/>
            <a:ext cx="10052957" cy="2554545"/>
          </a:xfrm>
          <a:prstGeom prst="rect">
            <a:avLst/>
          </a:prstGeom>
        </p:spPr>
        <p:txBody>
          <a:bodyPr wrap="square">
            <a:spAutoFit/>
          </a:bodyPr>
          <a:lstStyle/>
          <a:p>
            <a:pPr marL="457200" lvl="0" indent="-457200">
              <a:buFont typeface="Arial" panose="020B0604020202020204" pitchFamily="34" charset="0"/>
              <a:buChar char="•"/>
            </a:pPr>
            <a:r>
              <a:rPr lang="el-GR" sz="3200" dirty="0" smtClean="0">
                <a:solidFill>
                  <a:srgbClr val="2330DC"/>
                </a:solidFill>
                <a:latin typeface="Roboto"/>
              </a:rPr>
              <a:t>Προωθεί τη χρήση τεχνολογιών, όπως </a:t>
            </a:r>
            <a:r>
              <a:rPr lang="el-GR" sz="3200" dirty="0">
                <a:solidFill>
                  <a:srgbClr val="FDA800"/>
                </a:solidFill>
                <a:latin typeface="Roboto"/>
              </a:rPr>
              <a:t>η </a:t>
            </a:r>
            <a:r>
              <a:rPr lang="el-GR" sz="3200" dirty="0" smtClean="0">
                <a:solidFill>
                  <a:srgbClr val="FDA800"/>
                </a:solidFill>
                <a:latin typeface="Roboto"/>
              </a:rPr>
              <a:t>τρισδιάστατη (3</a:t>
            </a:r>
            <a:r>
              <a:rPr lang="en-US" sz="3200" dirty="0" smtClean="0">
                <a:solidFill>
                  <a:srgbClr val="FDA800"/>
                </a:solidFill>
                <a:latin typeface="Roboto"/>
              </a:rPr>
              <a:t>D</a:t>
            </a:r>
            <a:r>
              <a:rPr lang="el-GR" sz="3200" dirty="0" smtClean="0">
                <a:solidFill>
                  <a:srgbClr val="FDA800"/>
                </a:solidFill>
                <a:latin typeface="Roboto"/>
              </a:rPr>
              <a:t>) </a:t>
            </a:r>
            <a:r>
              <a:rPr lang="el-GR" sz="3200" dirty="0">
                <a:solidFill>
                  <a:srgbClr val="FDA800"/>
                </a:solidFill>
                <a:latin typeface="Roboto"/>
              </a:rPr>
              <a:t>εκτύπωση, ο σχεδιασμός με </a:t>
            </a:r>
            <a:r>
              <a:rPr lang="en-US" sz="3200" dirty="0" smtClean="0">
                <a:solidFill>
                  <a:srgbClr val="FDA800"/>
                </a:solidFill>
                <a:latin typeface="Roboto"/>
              </a:rPr>
              <a:t>T</a:t>
            </a:r>
            <a:r>
              <a:rPr lang="el-GR" sz="3200" dirty="0" err="1" smtClean="0">
                <a:solidFill>
                  <a:srgbClr val="FDA800"/>
                </a:solidFill>
                <a:latin typeface="Roboto"/>
              </a:rPr>
              <a:t>εχνητή</a:t>
            </a:r>
            <a:r>
              <a:rPr lang="el-GR" sz="3200" dirty="0" smtClean="0">
                <a:solidFill>
                  <a:srgbClr val="FDA800"/>
                </a:solidFill>
                <a:latin typeface="Roboto"/>
              </a:rPr>
              <a:t> </a:t>
            </a:r>
            <a:r>
              <a:rPr lang="en-US" sz="3200" dirty="0" smtClean="0">
                <a:solidFill>
                  <a:srgbClr val="FDA800"/>
                </a:solidFill>
                <a:latin typeface="Roboto"/>
              </a:rPr>
              <a:t>N</a:t>
            </a:r>
            <a:r>
              <a:rPr lang="el-GR" sz="3200" dirty="0" err="1" smtClean="0">
                <a:solidFill>
                  <a:srgbClr val="FDA800"/>
                </a:solidFill>
                <a:latin typeface="Roboto"/>
              </a:rPr>
              <a:t>οημοσύνη</a:t>
            </a:r>
            <a:r>
              <a:rPr lang="el-GR" sz="3200" dirty="0" smtClean="0">
                <a:solidFill>
                  <a:srgbClr val="FDA800"/>
                </a:solidFill>
                <a:latin typeface="Roboto"/>
              </a:rPr>
              <a:t> </a:t>
            </a:r>
            <a:r>
              <a:rPr lang="el-GR" sz="3200" dirty="0">
                <a:solidFill>
                  <a:srgbClr val="FDA800"/>
                </a:solidFill>
                <a:latin typeface="Roboto"/>
              </a:rPr>
              <a:t>και τα ψηφιακά πρότυπα</a:t>
            </a:r>
            <a:r>
              <a:rPr lang="el-GR" sz="3200" dirty="0" smtClean="0">
                <a:solidFill>
                  <a:srgbClr val="2330DC"/>
                </a:solidFill>
                <a:latin typeface="Roboto"/>
              </a:rPr>
              <a:t>, για τη μείωση της σπατάλης υλικών</a:t>
            </a:r>
            <a:r>
              <a:rPr lang="en-US" sz="3200" dirty="0" smtClean="0">
                <a:solidFill>
                  <a:srgbClr val="2330DC"/>
                </a:solidFill>
                <a:latin typeface="Roboto"/>
              </a:rPr>
              <a:t>.</a:t>
            </a:r>
          </a:p>
          <a:p>
            <a:pPr marL="457200" indent="-457200">
              <a:buFont typeface="Arial" panose="020B0604020202020204" pitchFamily="34" charset="0"/>
              <a:buChar char="•"/>
            </a:pPr>
            <a:endParaRPr lang="en-US" sz="3200" dirty="0">
              <a:solidFill>
                <a:srgbClr val="2330DC"/>
              </a:solidFill>
            </a:endParaRPr>
          </a:p>
        </p:txBody>
      </p:sp>
      <p:sp>
        <p:nvSpPr>
          <p:cNvPr id="7" name="Rectangle 6"/>
          <p:cNvSpPr/>
          <p:nvPr/>
        </p:nvSpPr>
        <p:spPr>
          <a:xfrm>
            <a:off x="9061450" y="5807075"/>
            <a:ext cx="10052050" cy="2062103"/>
          </a:xfrm>
          <a:prstGeom prst="rect">
            <a:avLst/>
          </a:prstGeom>
        </p:spPr>
        <p:txBody>
          <a:bodyPr>
            <a:spAutoFit/>
          </a:bodyPr>
          <a:lstStyle/>
          <a:p>
            <a:pPr marL="457200" indent="-457200">
              <a:buFont typeface="Arial" panose="020B0604020202020204" pitchFamily="34" charset="0"/>
              <a:buChar char="•"/>
            </a:pPr>
            <a:r>
              <a:rPr lang="el-GR" sz="3200" dirty="0" smtClean="0">
                <a:solidFill>
                  <a:srgbClr val="2330DC"/>
                </a:solidFill>
                <a:latin typeface="Roboto"/>
              </a:rPr>
              <a:t>Ενθαρρύνει </a:t>
            </a:r>
            <a:r>
              <a:rPr lang="el-GR" sz="3200" dirty="0">
                <a:solidFill>
                  <a:srgbClr val="FDA800"/>
                </a:solidFill>
                <a:latin typeface="Roboto"/>
              </a:rPr>
              <a:t>εναλλακτικές λύσεις φιλικές προς το περιβάλλον</a:t>
            </a:r>
            <a:r>
              <a:rPr lang="el-GR" sz="3200" dirty="0" smtClean="0">
                <a:solidFill>
                  <a:srgbClr val="2330DC"/>
                </a:solidFill>
                <a:latin typeface="Roboto"/>
              </a:rPr>
              <a:t>, όπως καινοτόμα υλικά όπως </a:t>
            </a:r>
            <a:r>
              <a:rPr lang="el-GR" sz="3200" b="1" dirty="0" err="1" smtClean="0">
                <a:solidFill>
                  <a:srgbClr val="2330DC"/>
                </a:solidFill>
                <a:latin typeface="Roboto"/>
              </a:rPr>
              <a:t>βιοκατασκευασμένα</a:t>
            </a:r>
            <a:r>
              <a:rPr lang="el-GR" sz="3200" b="1" dirty="0" smtClean="0">
                <a:solidFill>
                  <a:srgbClr val="2330DC"/>
                </a:solidFill>
                <a:latin typeface="Roboto"/>
              </a:rPr>
              <a:t> δέρματα </a:t>
            </a:r>
            <a:r>
              <a:rPr lang="el-GR" sz="3200" dirty="0" smtClean="0">
                <a:solidFill>
                  <a:srgbClr val="2330DC"/>
                </a:solidFill>
                <a:latin typeface="Roboto"/>
              </a:rPr>
              <a:t>και υφάσματα από απορρίμματα τροφίμων ή φύκια</a:t>
            </a:r>
            <a:r>
              <a:rPr lang="en-US" sz="3200" dirty="0" smtClean="0">
                <a:solidFill>
                  <a:srgbClr val="2330DC"/>
                </a:solidFill>
                <a:latin typeface="Roboto"/>
              </a:rPr>
              <a:t>.</a:t>
            </a:r>
            <a:endParaRPr lang="en-US" sz="3200" dirty="0">
              <a:solidFill>
                <a:srgbClr val="2330DC"/>
              </a:solidFill>
              <a:latin typeface="Roboto"/>
            </a:endParaRPr>
          </a:p>
        </p:txBody>
      </p:sp>
    </p:spTree>
    <p:extLst>
      <p:ext uri="{BB962C8B-B14F-4D97-AF65-F5344CB8AC3E}">
        <p14:creationId xmlns:p14="http://schemas.microsoft.com/office/powerpoint/2010/main" val="89678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41450" y="5121275"/>
            <a:ext cx="8001000" cy="1169551"/>
          </a:xfrm>
          <a:prstGeom prst="rect">
            <a:avLst/>
          </a:prstGeom>
        </p:spPr>
        <p:txBody>
          <a:bodyPr wrap="square" lIns="0" tIns="0" rIns="0" bIns="0">
            <a:spAutoFit/>
          </a:bodyPr>
          <a:lstStyle>
            <a:lvl1pPr>
              <a:defRPr sz="3800" b="0" i="0">
                <a:solidFill>
                  <a:schemeClr val="tx1"/>
                </a:solidFill>
                <a:latin typeface="Roboto"/>
                <a:ea typeface="+mj-ea"/>
                <a:cs typeface="Roboto"/>
              </a:defRPr>
            </a:lvl1pPr>
          </a:lstStyle>
          <a:p>
            <a:r>
              <a:rPr lang="en-US" b="1" dirty="0">
                <a:solidFill>
                  <a:srgbClr val="2330DC"/>
                </a:solidFill>
              </a:rPr>
              <a:t>7. </a:t>
            </a:r>
            <a:r>
              <a:rPr lang="el-GR" b="1" dirty="0">
                <a:solidFill>
                  <a:srgbClr val="2330DC"/>
                </a:solidFill>
              </a:rPr>
              <a:t>Προκλήσεις στη Βιωσιμότητα</a:t>
            </a:r>
            <a:r>
              <a:rPr lang="en-US" dirty="0">
                <a:solidFill>
                  <a:srgbClr val="2330DC"/>
                </a:solidFill>
              </a:rPr>
              <a:t/>
            </a:r>
            <a:br>
              <a:rPr lang="en-US" dirty="0">
                <a:solidFill>
                  <a:srgbClr val="2330DC"/>
                </a:solidFill>
              </a:rPr>
            </a:br>
            <a:endParaRPr lang="en-US" dirty="0">
              <a:solidFill>
                <a:srgbClr val="2330DC"/>
              </a:solidFill>
            </a:endParaRPr>
          </a:p>
        </p:txBody>
      </p:sp>
      <p:sp>
        <p:nvSpPr>
          <p:cNvPr id="6" name="Rectangle 5"/>
          <p:cNvSpPr/>
          <p:nvPr/>
        </p:nvSpPr>
        <p:spPr>
          <a:xfrm>
            <a:off x="9061450" y="2298469"/>
            <a:ext cx="10286999" cy="2554545"/>
          </a:xfrm>
          <a:prstGeom prst="rect">
            <a:avLst/>
          </a:prstGeom>
        </p:spPr>
        <p:txBody>
          <a:bodyPr wrap="square">
            <a:spAutoFit/>
          </a:bodyPr>
          <a:lstStyle/>
          <a:p>
            <a:pPr marL="457200" indent="-457200">
              <a:buFont typeface="Arial" panose="020B0604020202020204" pitchFamily="34" charset="0"/>
              <a:buChar char="•"/>
            </a:pPr>
            <a:r>
              <a:rPr lang="el-GR" sz="3200" dirty="0" smtClean="0">
                <a:solidFill>
                  <a:srgbClr val="2330DC"/>
                </a:solidFill>
                <a:latin typeface="Roboto"/>
              </a:rPr>
              <a:t>Οι εμπορικές εταιρείες παραπλανούν </a:t>
            </a:r>
            <a:r>
              <a:rPr lang="el-GR" sz="3200" dirty="0" smtClean="0">
                <a:solidFill>
                  <a:srgbClr val="2330DC"/>
                </a:solidFill>
                <a:latin typeface="Roboto"/>
              </a:rPr>
              <a:t>τους/τις καταναλωτές/-</a:t>
            </a:r>
            <a:r>
              <a:rPr lang="el-GR" sz="3200" dirty="0" err="1" smtClean="0">
                <a:solidFill>
                  <a:srgbClr val="2330DC"/>
                </a:solidFill>
                <a:latin typeface="Roboto"/>
              </a:rPr>
              <a:t>τριες</a:t>
            </a:r>
            <a:r>
              <a:rPr lang="el-GR" sz="3200" dirty="0" smtClean="0">
                <a:solidFill>
                  <a:srgbClr val="2330DC"/>
                </a:solidFill>
                <a:latin typeface="Roboto"/>
              </a:rPr>
              <a:t> </a:t>
            </a:r>
            <a:r>
              <a:rPr lang="el-GR" sz="3200" dirty="0" smtClean="0">
                <a:solidFill>
                  <a:srgbClr val="2330DC"/>
                </a:solidFill>
                <a:latin typeface="Roboto"/>
              </a:rPr>
              <a:t>με ψευδή διαφήμιση σχετικά με τη φιλικότητά τους προς το περιβάλλον. Αυτό το φαινόμενο είναι γνωστό ως </a:t>
            </a:r>
            <a:r>
              <a:rPr lang="el-GR" sz="3200" b="1" dirty="0" err="1">
                <a:solidFill>
                  <a:srgbClr val="FDA800"/>
                </a:solidFill>
                <a:latin typeface="Roboto"/>
              </a:rPr>
              <a:t>Greenwashing</a:t>
            </a:r>
            <a:r>
              <a:rPr lang="el-GR" sz="3200" b="1" dirty="0">
                <a:solidFill>
                  <a:srgbClr val="FDA800"/>
                </a:solidFill>
                <a:latin typeface="Roboto"/>
              </a:rPr>
              <a:t> </a:t>
            </a:r>
            <a:r>
              <a:rPr lang="el-GR" sz="3200" dirty="0" smtClean="0">
                <a:solidFill>
                  <a:srgbClr val="2330DC"/>
                </a:solidFill>
                <a:latin typeface="Roboto"/>
              </a:rPr>
              <a:t>(προβολή </a:t>
            </a:r>
            <a:r>
              <a:rPr lang="el-GR" sz="3200" dirty="0" err="1" smtClean="0">
                <a:solidFill>
                  <a:srgbClr val="2330DC"/>
                </a:solidFill>
                <a:latin typeface="Roboto"/>
              </a:rPr>
              <a:t>ψευδοοικολογικής</a:t>
            </a:r>
            <a:r>
              <a:rPr lang="el-GR" sz="3200" dirty="0" smtClean="0">
                <a:solidFill>
                  <a:srgbClr val="2330DC"/>
                </a:solidFill>
                <a:latin typeface="Roboto"/>
              </a:rPr>
              <a:t> ταυτότητας)</a:t>
            </a:r>
            <a:r>
              <a:rPr lang="en-US" sz="3200" b="1" dirty="0" smtClean="0">
                <a:solidFill>
                  <a:srgbClr val="FDA800"/>
                </a:solidFill>
                <a:latin typeface="Roboto"/>
              </a:rPr>
              <a:t>.</a:t>
            </a:r>
            <a:r>
              <a:rPr lang="en-US" sz="3200" dirty="0" smtClean="0">
                <a:solidFill>
                  <a:srgbClr val="FDA800"/>
                </a:solidFill>
                <a:latin typeface="Roboto"/>
              </a:rPr>
              <a:t> </a:t>
            </a:r>
            <a:endParaRPr lang="en-US" sz="3200" dirty="0">
              <a:solidFill>
                <a:srgbClr val="FDA800"/>
              </a:solidFill>
              <a:latin typeface="Roboto"/>
            </a:endParaRPr>
          </a:p>
        </p:txBody>
      </p:sp>
      <p:sp>
        <p:nvSpPr>
          <p:cNvPr id="7" name="Rectangle 6"/>
          <p:cNvSpPr/>
          <p:nvPr/>
        </p:nvSpPr>
        <p:spPr>
          <a:xfrm>
            <a:off x="9061450" y="4874310"/>
            <a:ext cx="10052050" cy="3046988"/>
          </a:xfrm>
          <a:prstGeom prst="rect">
            <a:avLst/>
          </a:prstGeom>
        </p:spPr>
        <p:txBody>
          <a:bodyPr>
            <a:spAutoFit/>
          </a:bodyPr>
          <a:lstStyle/>
          <a:p>
            <a:pPr marL="457200" lvl="0" indent="-457200">
              <a:buFont typeface="Arial" panose="020B0604020202020204" pitchFamily="34" charset="0"/>
              <a:buChar char="•"/>
            </a:pPr>
            <a:r>
              <a:rPr lang="el-GR" sz="3200" dirty="0" smtClean="0">
                <a:solidFill>
                  <a:srgbClr val="2330DC"/>
                </a:solidFill>
                <a:latin typeface="Roboto"/>
              </a:rPr>
              <a:t>Τα βιώσιμα ενδύματα είναι λιγότερο προσιτά σε όλους/-λες τους/τις καταναλωτές/-</a:t>
            </a:r>
            <a:r>
              <a:rPr lang="el-GR" sz="3200" dirty="0" err="1" smtClean="0">
                <a:solidFill>
                  <a:srgbClr val="2330DC"/>
                </a:solidFill>
                <a:latin typeface="Roboto"/>
              </a:rPr>
              <a:t>τριες</a:t>
            </a:r>
            <a:r>
              <a:rPr lang="el-GR" sz="3200" dirty="0" smtClean="0">
                <a:solidFill>
                  <a:srgbClr val="2330DC"/>
                </a:solidFill>
                <a:latin typeface="Roboto"/>
              </a:rPr>
              <a:t> λόγω των </a:t>
            </a:r>
            <a:r>
              <a:rPr lang="el-GR" sz="3200" dirty="0">
                <a:solidFill>
                  <a:srgbClr val="FDA800"/>
                </a:solidFill>
                <a:latin typeface="Roboto"/>
              </a:rPr>
              <a:t>υψηλών</a:t>
            </a:r>
            <a:r>
              <a:rPr lang="el-GR" sz="3200" dirty="0" smtClean="0">
                <a:solidFill>
                  <a:srgbClr val="2330DC"/>
                </a:solidFill>
                <a:latin typeface="Roboto"/>
              </a:rPr>
              <a:t> τους </a:t>
            </a:r>
            <a:r>
              <a:rPr lang="el-GR" sz="3200" dirty="0">
                <a:solidFill>
                  <a:srgbClr val="FDA800"/>
                </a:solidFill>
                <a:latin typeface="Roboto"/>
              </a:rPr>
              <a:t>τιμών</a:t>
            </a:r>
            <a:r>
              <a:rPr lang="el-GR" sz="3200" dirty="0" smtClean="0">
                <a:solidFill>
                  <a:srgbClr val="2330DC"/>
                </a:solidFill>
                <a:latin typeface="Roboto"/>
              </a:rPr>
              <a:t>. Αυτό οφείλεται στην καλύτερη ποιότητα των υλικών και στη χρήση ηθικών μεθόδων παραγωγής</a:t>
            </a:r>
            <a:r>
              <a:rPr lang="en-US" sz="3200" dirty="0" smtClean="0">
                <a:solidFill>
                  <a:srgbClr val="2330DC"/>
                </a:solidFill>
                <a:latin typeface="Roboto"/>
              </a:rPr>
              <a:t>.         </a:t>
            </a: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endParaRPr>
          </a:p>
        </p:txBody>
      </p:sp>
      <p:sp>
        <p:nvSpPr>
          <p:cNvPr id="8" name="Rectangle 7"/>
          <p:cNvSpPr/>
          <p:nvPr/>
        </p:nvSpPr>
        <p:spPr>
          <a:xfrm>
            <a:off x="9061450" y="7541311"/>
            <a:ext cx="10052050" cy="2554545"/>
          </a:xfrm>
          <a:prstGeom prst="rect">
            <a:avLst/>
          </a:prstGeom>
        </p:spPr>
        <p:txBody>
          <a:bodyPr>
            <a:spAutoFit/>
          </a:bodyPr>
          <a:lstStyle/>
          <a:p>
            <a:pPr marL="457200" lvl="0" indent="-457200">
              <a:buFont typeface="Arial" panose="020B0604020202020204" pitchFamily="34" charset="0"/>
              <a:buChar char="•"/>
            </a:pPr>
            <a:r>
              <a:rPr lang="el-GR" sz="3200" dirty="0" smtClean="0">
                <a:solidFill>
                  <a:srgbClr val="2330DC"/>
                </a:solidFill>
                <a:latin typeface="Roboto"/>
              </a:rPr>
              <a:t>Μια σημαντική πρόκληση για τις εμπορικές εταιρείες είναι η κλιμάκωση της παραγωγής τους, ώστε να διατηρήσουν την ελάχιστη δυνατή επίδραση στο περιβάλλον</a:t>
            </a:r>
            <a:r>
              <a:rPr lang="en-US" sz="3200" dirty="0" smtClean="0">
                <a:solidFill>
                  <a:srgbClr val="2330DC"/>
                </a:solidFill>
                <a:latin typeface="Roboto"/>
              </a:rPr>
              <a:t>. </a:t>
            </a:r>
            <a:endParaRPr lang="en-US" sz="3200" dirty="0">
              <a:solidFill>
                <a:srgbClr val="2330DC"/>
              </a:solidFill>
              <a:latin typeface="Roboto"/>
            </a:endParaRPr>
          </a:p>
          <a:p>
            <a:endParaRPr lang="en-US" sz="3200" dirty="0">
              <a:solidFill>
                <a:srgbClr val="2330DC"/>
              </a:solidFill>
            </a:endParaRPr>
          </a:p>
        </p:txBody>
      </p:sp>
    </p:spTree>
    <p:extLst>
      <p:ext uri="{BB962C8B-B14F-4D97-AF65-F5344CB8AC3E}">
        <p14:creationId xmlns:p14="http://schemas.microsoft.com/office/powerpoint/2010/main" val="1854340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4250" y="1235075"/>
            <a:ext cx="17068800" cy="1661993"/>
          </a:xfrm>
        </p:spPr>
        <p:txBody>
          <a:bodyPr/>
          <a:lstStyle/>
          <a:p>
            <a:r>
              <a:rPr lang="el-GR" sz="5400" dirty="0">
                <a:solidFill>
                  <a:srgbClr val="2330DC"/>
                </a:solidFill>
              </a:rPr>
              <a:t>Παραδείγματα Βιώσιμων Εμπορικών Εταιρειών Μόδας</a:t>
            </a:r>
            <a:endParaRPr lang="en-US" sz="5400" dirty="0">
              <a:solidFill>
                <a:srgbClr val="2330DC"/>
              </a:solidFill>
            </a:endParaRPr>
          </a:p>
        </p:txBody>
      </p:sp>
      <p:sp>
        <p:nvSpPr>
          <p:cNvPr id="3" name="Subtitle 2"/>
          <p:cNvSpPr>
            <a:spLocks noGrp="1"/>
          </p:cNvSpPr>
          <p:nvPr>
            <p:ph type="subTitle" idx="4"/>
          </p:nvPr>
        </p:nvSpPr>
        <p:spPr>
          <a:xfrm>
            <a:off x="984250" y="2586015"/>
            <a:ext cx="17678400" cy="8309967"/>
          </a:xfrm>
        </p:spPr>
        <p:txBody>
          <a:bodyPr/>
          <a:lstStyle/>
          <a:p>
            <a:pPr marL="457200" lvl="0" indent="-457200">
              <a:buFont typeface="Arial" panose="020B0604020202020204" pitchFamily="34" charset="0"/>
              <a:buChar char="•"/>
            </a:pPr>
            <a:r>
              <a:rPr lang="en-US" sz="3200" b="1" dirty="0">
                <a:solidFill>
                  <a:srgbClr val="2330DC"/>
                </a:solidFill>
                <a:latin typeface="Roboto"/>
              </a:rPr>
              <a:t>Patagonia</a:t>
            </a:r>
            <a:r>
              <a:rPr lang="en-US" sz="3200" dirty="0">
                <a:solidFill>
                  <a:srgbClr val="2330DC"/>
                </a:solidFill>
                <a:latin typeface="Roboto"/>
              </a:rPr>
              <a:t>: </a:t>
            </a:r>
            <a:r>
              <a:rPr lang="el-GR" sz="3200" dirty="0">
                <a:solidFill>
                  <a:srgbClr val="2330DC"/>
                </a:solidFill>
                <a:latin typeface="Roboto"/>
              </a:rPr>
              <a:t>Ηγετική δύναμη </a:t>
            </a:r>
            <a:r>
              <a:rPr lang="el-GR" sz="3200" dirty="0" smtClean="0">
                <a:solidFill>
                  <a:srgbClr val="2330DC"/>
                </a:solidFill>
                <a:latin typeface="Roboto"/>
              </a:rPr>
              <a:t>στη συνηγορία για την </a:t>
            </a:r>
            <a:r>
              <a:rPr lang="el-GR" sz="3200" dirty="0">
                <a:solidFill>
                  <a:srgbClr val="2330DC"/>
                </a:solidFill>
                <a:latin typeface="Roboto"/>
              </a:rPr>
              <a:t>προστασία του περιβάλλοντος, γνωστή για τα ανακυκλωμένα υλικά της, τα προγράμματα επισκευών και τη δέσμευσή της για τη μείωση των περιβαλλοντικών </a:t>
            </a:r>
            <a:r>
              <a:rPr lang="el-GR" sz="3200" dirty="0" smtClean="0">
                <a:solidFill>
                  <a:srgbClr val="2330DC"/>
                </a:solidFill>
                <a:latin typeface="Roboto"/>
              </a:rPr>
              <a:t>επιπτώσεων</a:t>
            </a:r>
            <a:r>
              <a:rPr lang="en-US" sz="3200" dirty="0" smtClean="0">
                <a:solidFill>
                  <a:srgbClr val="2330DC"/>
                </a:solidFill>
                <a:latin typeface="Roboto"/>
              </a:rPr>
              <a:t>.</a:t>
            </a:r>
            <a:endParaRPr lang="en-US" sz="3200" dirty="0">
              <a:solidFill>
                <a:srgbClr val="2330DC"/>
              </a:solidFill>
              <a:latin typeface="Roboto"/>
            </a:endParaRPr>
          </a:p>
          <a:p>
            <a:pPr lvl="0"/>
            <a:endParaRPr lang="en-US" sz="3200" dirty="0">
              <a:solidFill>
                <a:srgbClr val="2330DC"/>
              </a:solidFill>
              <a:latin typeface="Roboto"/>
            </a:endParaRPr>
          </a:p>
          <a:p>
            <a:pPr marL="457200" lvl="0" indent="-457200">
              <a:buFont typeface="Arial" panose="020B0604020202020204" pitchFamily="34" charset="0"/>
              <a:buChar char="•"/>
            </a:pPr>
            <a:r>
              <a:rPr lang="en-US" sz="3200" b="1" dirty="0">
                <a:solidFill>
                  <a:srgbClr val="2330DC"/>
                </a:solidFill>
                <a:latin typeface="Roboto"/>
              </a:rPr>
              <a:t>Stella McCartney</a:t>
            </a:r>
            <a:r>
              <a:rPr lang="en-US" sz="3200" dirty="0">
                <a:solidFill>
                  <a:srgbClr val="2330DC"/>
                </a:solidFill>
                <a:latin typeface="Roboto"/>
              </a:rPr>
              <a:t>: </a:t>
            </a:r>
            <a:r>
              <a:rPr lang="el-GR" sz="3200" dirty="0">
                <a:solidFill>
                  <a:srgbClr val="2330DC"/>
                </a:solidFill>
                <a:latin typeface="Roboto"/>
              </a:rPr>
              <a:t>Μια πολυτελής μάρκα που δίνει έμφαση στα </a:t>
            </a:r>
            <a:r>
              <a:rPr lang="el-GR" sz="3200" dirty="0" err="1">
                <a:solidFill>
                  <a:srgbClr val="2330DC"/>
                </a:solidFill>
                <a:latin typeface="Roboto"/>
              </a:rPr>
              <a:t>vegan</a:t>
            </a:r>
            <a:r>
              <a:rPr lang="el-GR" sz="3200" dirty="0">
                <a:solidFill>
                  <a:srgbClr val="2330DC"/>
                </a:solidFill>
                <a:latin typeface="Roboto"/>
              </a:rPr>
              <a:t>, </a:t>
            </a:r>
            <a:r>
              <a:rPr lang="el-GR" sz="3200" dirty="0" err="1">
                <a:solidFill>
                  <a:srgbClr val="2330DC"/>
                </a:solidFill>
                <a:latin typeface="Roboto"/>
              </a:rPr>
              <a:t>cruelty-free</a:t>
            </a:r>
            <a:r>
              <a:rPr lang="el-GR" sz="3200" dirty="0">
                <a:solidFill>
                  <a:srgbClr val="2330DC"/>
                </a:solidFill>
                <a:latin typeface="Roboto"/>
              </a:rPr>
              <a:t> και βιώσιμα υλικά</a:t>
            </a:r>
            <a:r>
              <a:rPr lang="en-US" sz="3200" dirty="0" smtClean="0">
                <a:solidFill>
                  <a:srgbClr val="2330DC"/>
                </a:solidFill>
                <a:latin typeface="Roboto"/>
              </a:rPr>
              <a:t>.</a:t>
            </a:r>
            <a:endParaRPr lang="en-US" sz="3200" dirty="0">
              <a:solidFill>
                <a:srgbClr val="2330DC"/>
              </a:solidFill>
              <a:latin typeface="Roboto"/>
            </a:endParaRPr>
          </a:p>
          <a:p>
            <a:pPr lvl="0"/>
            <a:endParaRPr lang="en-US" sz="3200" dirty="0">
              <a:solidFill>
                <a:srgbClr val="2330DC"/>
              </a:solidFill>
              <a:latin typeface="Roboto"/>
            </a:endParaRPr>
          </a:p>
          <a:p>
            <a:pPr marL="457200" lvl="0" indent="-457200">
              <a:buFont typeface="Arial" panose="020B0604020202020204" pitchFamily="34" charset="0"/>
              <a:buChar char="•"/>
            </a:pPr>
            <a:r>
              <a:rPr lang="en-US" sz="3200" b="1" dirty="0">
                <a:solidFill>
                  <a:srgbClr val="2330DC"/>
                </a:solidFill>
                <a:latin typeface="Roboto"/>
              </a:rPr>
              <a:t>Eileen Fisher</a:t>
            </a:r>
            <a:r>
              <a:rPr lang="en-US" sz="3200" dirty="0">
                <a:solidFill>
                  <a:srgbClr val="2330DC"/>
                </a:solidFill>
                <a:latin typeface="Roboto"/>
              </a:rPr>
              <a:t>: </a:t>
            </a:r>
            <a:r>
              <a:rPr lang="el-GR" sz="3200" dirty="0">
                <a:solidFill>
                  <a:srgbClr val="2330DC"/>
                </a:solidFill>
                <a:latin typeface="Roboto"/>
              </a:rPr>
              <a:t>Επικεντρώνεται στην αργή μόδα, στις ηθικές εργασιακές πρακτικές και στο σύστημα κυκλικού σχεδιασμού</a:t>
            </a:r>
            <a:r>
              <a:rPr lang="en-US" sz="3200" dirty="0" smtClean="0">
                <a:solidFill>
                  <a:srgbClr val="2330DC"/>
                </a:solidFill>
                <a:latin typeface="Roboto"/>
              </a:rPr>
              <a:t>.</a:t>
            </a:r>
            <a:endParaRPr lang="en-US" sz="3200" dirty="0">
              <a:solidFill>
                <a:srgbClr val="2330DC"/>
              </a:solidFill>
              <a:latin typeface="Roboto"/>
            </a:endParaRPr>
          </a:p>
          <a:p>
            <a:pPr lvl="0"/>
            <a:endParaRPr lang="en-US" sz="3200" dirty="0">
              <a:solidFill>
                <a:srgbClr val="2330DC"/>
              </a:solidFill>
              <a:latin typeface="Roboto"/>
            </a:endParaRPr>
          </a:p>
          <a:p>
            <a:pPr marL="457200" lvl="0" indent="-457200">
              <a:buFont typeface="Arial" panose="020B0604020202020204" pitchFamily="34" charset="0"/>
              <a:buChar char="•"/>
            </a:pPr>
            <a:r>
              <a:rPr lang="en-US" sz="3200" b="1" dirty="0" err="1">
                <a:solidFill>
                  <a:srgbClr val="2330DC"/>
                </a:solidFill>
                <a:latin typeface="Roboto"/>
              </a:rPr>
              <a:t>Everlane</a:t>
            </a:r>
            <a:r>
              <a:rPr lang="en-US" sz="3200" dirty="0">
                <a:solidFill>
                  <a:srgbClr val="2330DC"/>
                </a:solidFill>
                <a:latin typeface="Roboto"/>
              </a:rPr>
              <a:t>: </a:t>
            </a:r>
            <a:r>
              <a:rPr lang="el-GR" sz="3200" dirty="0">
                <a:solidFill>
                  <a:srgbClr val="2330DC"/>
                </a:solidFill>
                <a:latin typeface="Roboto"/>
              </a:rPr>
              <a:t>Διαφανείς τιμές και αλυσίδες εφοδιασμού, με έμφαση σε φιλικές προς το περιβάλλον πρακτικές και υλικά</a:t>
            </a:r>
            <a:r>
              <a:rPr lang="en-US" sz="3200" dirty="0" smtClean="0">
                <a:solidFill>
                  <a:srgbClr val="2330DC"/>
                </a:solidFill>
                <a:latin typeface="Roboto"/>
              </a:rPr>
              <a:t>.</a:t>
            </a:r>
            <a:endParaRPr lang="en-US" sz="3200" dirty="0">
              <a:solidFill>
                <a:srgbClr val="2330DC"/>
              </a:solidFill>
              <a:latin typeface="Roboto"/>
            </a:endParaRPr>
          </a:p>
          <a:p>
            <a:pPr marL="457200" lvl="0" indent="-457200">
              <a:buFont typeface="Arial" panose="020B0604020202020204" pitchFamily="34" charset="0"/>
              <a:buChar char="•"/>
            </a:pPr>
            <a:endParaRPr lang="en-US" sz="3200" dirty="0">
              <a:solidFill>
                <a:srgbClr val="2330DC"/>
              </a:solidFill>
              <a:latin typeface="Roboto"/>
            </a:endParaRPr>
          </a:p>
          <a:p>
            <a:pPr marL="457200" lvl="0" indent="-457200">
              <a:buFont typeface="Arial" panose="020B0604020202020204" pitchFamily="34" charset="0"/>
              <a:buChar char="•"/>
            </a:pPr>
            <a:r>
              <a:rPr lang="en-US" sz="3200" b="1" dirty="0">
                <a:solidFill>
                  <a:srgbClr val="2330DC"/>
                </a:solidFill>
                <a:latin typeface="Roboto"/>
              </a:rPr>
              <a:t>Zero Waste Daniel: </a:t>
            </a:r>
            <a:r>
              <a:rPr lang="el-GR" sz="3200" dirty="0">
                <a:solidFill>
                  <a:srgbClr val="2330DC"/>
                </a:solidFill>
                <a:latin typeface="Roboto"/>
              </a:rPr>
              <a:t>Χρησιμοποιεί μεθόδους ανακύκλωσης και υπολείμματα υφασμάτων για τον σχεδιασμό και την παραγωγή μοναδικών κομματιών </a:t>
            </a:r>
            <a:r>
              <a:rPr lang="el-GR" sz="3200" dirty="0" err="1">
                <a:solidFill>
                  <a:srgbClr val="2330DC"/>
                </a:solidFill>
                <a:latin typeface="Roboto"/>
              </a:rPr>
              <a:t>street</a:t>
            </a:r>
            <a:r>
              <a:rPr lang="el-GR" sz="3200" dirty="0">
                <a:solidFill>
                  <a:srgbClr val="2330DC"/>
                </a:solidFill>
                <a:latin typeface="Roboto"/>
              </a:rPr>
              <a:t> </a:t>
            </a:r>
            <a:r>
              <a:rPr lang="el-GR" sz="3200" dirty="0" err="1">
                <a:solidFill>
                  <a:srgbClr val="2330DC"/>
                </a:solidFill>
                <a:latin typeface="Roboto"/>
              </a:rPr>
              <a:t>wear</a:t>
            </a:r>
            <a:r>
              <a:rPr lang="en-US" sz="3200" dirty="0" smtClean="0">
                <a:solidFill>
                  <a:srgbClr val="2330DC"/>
                </a:solidFill>
                <a:latin typeface="Roboto"/>
              </a:rPr>
              <a:t>.</a:t>
            </a:r>
            <a:endParaRPr lang="en-US" sz="3200" dirty="0">
              <a:solidFill>
                <a:srgbClr val="2330DC"/>
              </a:solidFill>
              <a:latin typeface="Roboto"/>
            </a:endParaRPr>
          </a:p>
          <a:p>
            <a:pPr marL="457200" lvl="0" indent="-457200">
              <a:buFont typeface="Arial" panose="020B0604020202020204" pitchFamily="34" charset="0"/>
              <a:buChar char="•"/>
            </a:pPr>
            <a:endParaRPr lang="en-US" sz="3200" dirty="0">
              <a:solidFill>
                <a:srgbClr val="2330DC"/>
              </a:solidFill>
              <a:latin typeface="Roboto"/>
            </a:endParaRPr>
          </a:p>
          <a:p>
            <a:pPr marL="457200" lvl="0" indent="-457200">
              <a:buFont typeface="Arial" panose="020B0604020202020204" pitchFamily="34" charset="0"/>
              <a:buChar char="•"/>
            </a:pPr>
            <a:r>
              <a:rPr lang="el-GR" sz="2800" dirty="0">
                <a:solidFill>
                  <a:srgbClr val="FDA800"/>
                </a:solidFill>
                <a:latin typeface="Roboto"/>
              </a:rPr>
              <a:t>Απαιτούμενο </a:t>
            </a:r>
            <a:r>
              <a:rPr lang="el-GR" sz="2800" dirty="0" smtClean="0">
                <a:solidFill>
                  <a:srgbClr val="FDA800"/>
                </a:solidFill>
                <a:latin typeface="Roboto"/>
              </a:rPr>
              <a:t>Υλικό Ανάγνωσης</a:t>
            </a:r>
            <a:r>
              <a:rPr lang="en-US" sz="2800" dirty="0" smtClean="0">
                <a:solidFill>
                  <a:srgbClr val="FDA800"/>
                </a:solidFill>
                <a:latin typeface="Roboto"/>
              </a:rPr>
              <a:t>: </a:t>
            </a:r>
            <a:r>
              <a:rPr lang="en-US" sz="2800" i="1" dirty="0">
                <a:solidFill>
                  <a:srgbClr val="FDA800"/>
                </a:solidFill>
                <a:latin typeface="Roboto"/>
              </a:rPr>
              <a:t>10 Reasons Why Patagonia Is the World’s Most Responsible Company</a:t>
            </a:r>
            <a:r>
              <a:rPr lang="en-US" sz="2800" dirty="0">
                <a:solidFill>
                  <a:srgbClr val="FDA800"/>
                </a:solidFill>
                <a:latin typeface="Roboto"/>
              </a:rPr>
              <a:t>.</a:t>
            </a:r>
          </a:p>
        </p:txBody>
      </p:sp>
    </p:spTree>
    <p:extLst>
      <p:ext uri="{BB962C8B-B14F-4D97-AF65-F5344CB8AC3E}">
        <p14:creationId xmlns:p14="http://schemas.microsoft.com/office/powerpoint/2010/main" val="3841230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5861EE04-026E-4497-9635-1F13AF447931}"/>
              </a:ext>
            </a:extLst>
          </p:cNvPr>
          <p:cNvSpPr>
            <a:spLocks noGrp="1"/>
          </p:cNvSpPr>
          <p:nvPr>
            <p:ph type="subTitle" idx="4"/>
          </p:nvPr>
        </p:nvSpPr>
        <p:spPr>
          <a:xfrm>
            <a:off x="984250" y="995083"/>
            <a:ext cx="10624047" cy="10341293"/>
          </a:xfrm>
        </p:spPr>
        <p:txBody>
          <a:bodyPr/>
          <a:lstStyle/>
          <a:p>
            <a:pPr marL="571500" indent="-571500">
              <a:buFont typeface="Arial" panose="020B0604020202020204" pitchFamily="34" charset="0"/>
              <a:buChar char="•"/>
            </a:pPr>
            <a:r>
              <a:rPr lang="el-GR" sz="3200" dirty="0">
                <a:solidFill>
                  <a:srgbClr val="2330DC"/>
                </a:solidFill>
                <a:latin typeface="Roboto"/>
              </a:rPr>
              <a:t>Το Fashion </a:t>
            </a:r>
            <a:r>
              <a:rPr lang="el-GR" sz="3200" dirty="0" err="1">
                <a:solidFill>
                  <a:srgbClr val="2330DC"/>
                </a:solidFill>
                <a:latin typeface="Roboto"/>
              </a:rPr>
              <a:t>Heritage</a:t>
            </a:r>
            <a:r>
              <a:rPr lang="el-GR" sz="3200" dirty="0">
                <a:solidFill>
                  <a:srgbClr val="2330DC"/>
                </a:solidFill>
                <a:latin typeface="Roboto"/>
              </a:rPr>
              <a:t> </a:t>
            </a:r>
            <a:r>
              <a:rPr lang="el-GR" sz="3200" dirty="0" err="1">
                <a:solidFill>
                  <a:srgbClr val="2330DC"/>
                </a:solidFill>
                <a:latin typeface="Roboto"/>
              </a:rPr>
              <a:t>Network</a:t>
            </a:r>
            <a:r>
              <a:rPr lang="el-GR" sz="3200" dirty="0">
                <a:solidFill>
                  <a:srgbClr val="2330DC"/>
                </a:solidFill>
                <a:latin typeface="Roboto"/>
              </a:rPr>
              <a:t> Cyprus είναι μια ομάδα νέων Κυπρίων σχεδιαστών/-</a:t>
            </a:r>
            <a:r>
              <a:rPr lang="el-GR" sz="3200" dirty="0" err="1">
                <a:solidFill>
                  <a:srgbClr val="2330DC"/>
                </a:solidFill>
                <a:latin typeface="Roboto"/>
              </a:rPr>
              <a:t>στριών</a:t>
            </a:r>
            <a:r>
              <a:rPr lang="el-GR" sz="3200" dirty="0">
                <a:solidFill>
                  <a:srgbClr val="2330DC"/>
                </a:solidFill>
                <a:latin typeface="Roboto"/>
              </a:rPr>
              <a:t> μόδας που έχουν εμπνευστεί από την κυπριακή κληρονομιά τους</a:t>
            </a:r>
            <a:r>
              <a:rPr lang="en-US" sz="3200" dirty="0" smtClean="0">
                <a:solidFill>
                  <a:srgbClr val="2330DC"/>
                </a:solidFill>
                <a:latin typeface="Roboto"/>
              </a:rPr>
              <a:t>. </a:t>
            </a:r>
            <a:endParaRPr lang="en-US" sz="3200" dirty="0">
              <a:solidFill>
                <a:srgbClr val="2330DC"/>
              </a:solidFill>
              <a:latin typeface="Roboto"/>
            </a:endParaRPr>
          </a:p>
          <a:p>
            <a:endParaRPr lang="en-US" sz="3200" dirty="0">
              <a:solidFill>
                <a:srgbClr val="2330DC"/>
              </a:solidFill>
              <a:latin typeface="Roboto"/>
            </a:endParaRPr>
          </a:p>
          <a:p>
            <a:pPr marL="571500" indent="-571500">
              <a:buFont typeface="Arial" panose="020B0604020202020204" pitchFamily="34" charset="0"/>
              <a:buChar char="•"/>
            </a:pPr>
            <a:r>
              <a:rPr lang="el-GR" sz="3200" dirty="0">
                <a:solidFill>
                  <a:srgbClr val="2330DC"/>
                </a:solidFill>
                <a:latin typeface="Roboto"/>
              </a:rPr>
              <a:t>Στόχος τους είναι να επαναφέρουν παραδοσιακά ενδύματα και τεχνικές στις συλλογές τους, αλλά με έναν σύγχρονο και πιο καινοτόμο τρόπο</a:t>
            </a:r>
            <a:r>
              <a:rPr lang="en-US" sz="3200" dirty="0" smtClean="0">
                <a:solidFill>
                  <a:srgbClr val="2330DC"/>
                </a:solidFill>
                <a:latin typeface="Roboto"/>
              </a:rPr>
              <a:t>.</a:t>
            </a:r>
            <a:endParaRPr lang="en-US" sz="3200" dirty="0">
              <a:solidFill>
                <a:srgbClr val="2330DC"/>
              </a:solidFill>
              <a:latin typeface="Roboto"/>
            </a:endParaRPr>
          </a:p>
          <a:p>
            <a:pPr marL="571500" indent="-571500">
              <a:buFont typeface="Arial" panose="020B0604020202020204" pitchFamily="34" charset="0"/>
              <a:buChar char="•"/>
            </a:pPr>
            <a:endParaRPr lang="en-US" sz="3200" dirty="0">
              <a:solidFill>
                <a:srgbClr val="2330DC"/>
              </a:solidFill>
              <a:latin typeface="Roboto"/>
            </a:endParaRPr>
          </a:p>
          <a:p>
            <a:pPr marL="571500" indent="-571500">
              <a:buFont typeface="Arial" panose="020B0604020202020204" pitchFamily="34" charset="0"/>
              <a:buChar char="•"/>
            </a:pPr>
            <a:r>
              <a:rPr lang="el-GR" sz="3200" dirty="0">
                <a:solidFill>
                  <a:srgbClr val="2330DC"/>
                </a:solidFill>
                <a:latin typeface="Roboto"/>
              </a:rPr>
              <a:t>Η FHNC δεσμεύεται να δημιουργεί σχέδια που είναι φιλικά προς το περιβάλλον και μηδενικά απόβλητα, προκειμένου να έχει τον </a:t>
            </a:r>
            <a:r>
              <a:rPr lang="el-GR" sz="3200" b="1" dirty="0">
                <a:solidFill>
                  <a:srgbClr val="2330DC"/>
                </a:solidFill>
                <a:latin typeface="Roboto"/>
              </a:rPr>
              <a:t>ελάχιστο δυνατό αντίκτυπο </a:t>
            </a:r>
            <a:r>
              <a:rPr lang="el-GR" sz="3200" dirty="0">
                <a:solidFill>
                  <a:srgbClr val="2330DC"/>
                </a:solidFill>
                <a:latin typeface="Roboto"/>
              </a:rPr>
              <a:t>στο περιβάλλον</a:t>
            </a:r>
            <a:r>
              <a:rPr lang="en-US" sz="3200" dirty="0" smtClean="0">
                <a:solidFill>
                  <a:srgbClr val="2330DC"/>
                </a:solidFill>
                <a:latin typeface="Roboto"/>
              </a:rPr>
              <a:t>.</a:t>
            </a:r>
            <a:endParaRPr lang="en-US" sz="3200" dirty="0">
              <a:solidFill>
                <a:srgbClr val="2330DC"/>
              </a:solidFill>
              <a:latin typeface="Roboto"/>
            </a:endParaRPr>
          </a:p>
          <a:p>
            <a:pPr marL="571500" indent="-571500">
              <a:buFont typeface="Arial" panose="020B0604020202020204" pitchFamily="34" charset="0"/>
              <a:buChar char="•"/>
            </a:pPr>
            <a:endParaRPr lang="en-US" sz="3200" dirty="0">
              <a:solidFill>
                <a:srgbClr val="2330DC"/>
              </a:solidFill>
              <a:latin typeface="Roboto"/>
            </a:endParaRPr>
          </a:p>
          <a:p>
            <a:pPr marL="571500" indent="-571500">
              <a:buFont typeface="Arial" panose="020B0604020202020204" pitchFamily="34" charset="0"/>
              <a:buChar char="•"/>
            </a:pPr>
            <a:r>
              <a:rPr lang="el-GR" sz="3200" dirty="0">
                <a:solidFill>
                  <a:srgbClr val="2330DC"/>
                </a:solidFill>
                <a:latin typeface="Roboto"/>
              </a:rPr>
              <a:t>Τα σχέδιά της εφαρμόζουν διάφορες πρακτικές βιωσιμότητας της μόδας, όπως η επαναχρησιμοποίηση υφασμάτων, η χρήση φυσικών βαφών, η επισκευή παλαιών ενδυμάτων και η δημιουργική επαναχρησιμοποίηση (</a:t>
            </a:r>
            <a:r>
              <a:rPr lang="el-GR" sz="3200" dirty="0" err="1">
                <a:solidFill>
                  <a:srgbClr val="2330DC"/>
                </a:solidFill>
                <a:latin typeface="Roboto"/>
              </a:rPr>
              <a:t>upcycling</a:t>
            </a:r>
            <a:r>
              <a:rPr lang="el-GR" sz="3200" dirty="0" smtClean="0">
                <a:solidFill>
                  <a:srgbClr val="2330DC"/>
                </a:solidFill>
                <a:latin typeface="Roboto"/>
              </a:rPr>
              <a:t>).</a:t>
            </a:r>
            <a:endParaRPr lang="en-US" sz="3200" dirty="0">
              <a:solidFill>
                <a:srgbClr val="2330DC"/>
              </a:solidFill>
              <a:latin typeface="Roboto"/>
            </a:endParaRPr>
          </a:p>
          <a:p>
            <a:pPr marL="571500" indent="-571500">
              <a:buFont typeface="Arial" panose="020B0604020202020204" pitchFamily="34" charset="0"/>
              <a:buChar char="•"/>
            </a:pPr>
            <a:endParaRPr lang="en-US" sz="3200" dirty="0">
              <a:solidFill>
                <a:srgbClr val="2330DC"/>
              </a:solidFill>
              <a:latin typeface="Roboto"/>
            </a:endParaRPr>
          </a:p>
          <a:p>
            <a:pPr marL="571500" indent="-571500">
              <a:buFont typeface="Arial" panose="020B0604020202020204" pitchFamily="34" charset="0"/>
              <a:buChar char="•"/>
            </a:pPr>
            <a:r>
              <a:rPr lang="en-US" sz="3200" dirty="0">
                <a:solidFill>
                  <a:srgbClr val="2330DC"/>
                </a:solidFill>
                <a:latin typeface="Roboto"/>
                <a:hlinkClick r:id="rId2"/>
              </a:rPr>
              <a:t>www.fashionheritagecy.com</a:t>
            </a:r>
            <a:endParaRPr lang="en-US" sz="3200" dirty="0">
              <a:solidFill>
                <a:srgbClr val="2330DC"/>
              </a:solidFill>
              <a:latin typeface="Roboto"/>
            </a:endParaRPr>
          </a:p>
          <a:p>
            <a:pPr marL="571500" indent="-571500">
              <a:buFont typeface="Arial" panose="020B0604020202020204" pitchFamily="34" charset="0"/>
              <a:buChar char="•"/>
            </a:pPr>
            <a:endParaRPr lang="en-US" sz="3200" dirty="0">
              <a:solidFill>
                <a:srgbClr val="2330DC"/>
              </a:solidFill>
              <a:latin typeface="Roboto"/>
            </a:endParaRPr>
          </a:p>
        </p:txBody>
      </p:sp>
      <p:pic>
        <p:nvPicPr>
          <p:cNvPr id="4098" name="Picture 2" descr="fhnc logo">
            <a:extLst>
              <a:ext uri="{FF2B5EF4-FFF2-40B4-BE49-F238E27FC236}">
                <a16:creationId xmlns="" xmlns:a16="http://schemas.microsoft.com/office/drawing/2014/main" id="{7EB900AA-B6B1-4E4C-BA3E-5836806BF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4650" y="4054475"/>
            <a:ext cx="7540492" cy="207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42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050" y="1616075"/>
            <a:ext cx="13632258" cy="923330"/>
          </a:xfrm>
          <a:prstGeom prst="rect">
            <a:avLst/>
          </a:prstGeom>
        </p:spPr>
        <p:txBody>
          <a:bodyPr wrap="none">
            <a:spAutoFit/>
          </a:bodyPr>
          <a:lstStyle/>
          <a:p>
            <a:r>
              <a:rPr lang="en-US" sz="5400" dirty="0">
                <a:solidFill>
                  <a:schemeClr val="bg1"/>
                </a:solidFill>
                <a:latin typeface="Roboto"/>
              </a:rPr>
              <a:t>1.2 </a:t>
            </a:r>
            <a:r>
              <a:rPr lang="el-GR" sz="5400" dirty="0" smtClean="0">
                <a:solidFill>
                  <a:schemeClr val="bg1"/>
                </a:solidFill>
                <a:latin typeface="Roboto"/>
              </a:rPr>
              <a:t>Ιστορία και Εξέλιξη της Βιώσιμης Μόδας</a:t>
            </a:r>
            <a:endParaRPr lang="en-US" sz="5400" dirty="0">
              <a:solidFill>
                <a:schemeClr val="bg1"/>
              </a:solidFill>
              <a:latin typeface="Roboto"/>
            </a:endParaRPr>
          </a:p>
        </p:txBody>
      </p:sp>
      <p:sp>
        <p:nvSpPr>
          <p:cNvPr id="3" name="Rectangle 2"/>
          <p:cNvSpPr/>
          <p:nvPr/>
        </p:nvSpPr>
        <p:spPr>
          <a:xfrm>
            <a:off x="1060450" y="3521075"/>
            <a:ext cx="14398625" cy="5509200"/>
          </a:xfrm>
          <a:prstGeom prst="rect">
            <a:avLst/>
          </a:prstGeom>
        </p:spPr>
        <p:txBody>
          <a:bodyPr wrap="square">
            <a:spAutoFit/>
          </a:bodyPr>
          <a:lstStyle/>
          <a:p>
            <a:pPr marL="457200" indent="-457200">
              <a:buFont typeface="Arial" panose="020B0604020202020204" pitchFamily="34" charset="0"/>
              <a:buChar char="•"/>
            </a:pPr>
            <a:r>
              <a:rPr lang="el-GR" sz="3200" dirty="0" smtClean="0">
                <a:solidFill>
                  <a:schemeClr val="bg1"/>
                </a:solidFill>
                <a:latin typeface="Roboto"/>
              </a:rPr>
              <a:t>Η μόδα αποτελεί σημαντικό μέρος της κουλτούρας και της ταυτότητάς μας. Συνεπώς, τα ρούχα έχουν μεγάλο αντίκτυπο στη ζωή μας και στο περιβάλλον μας, γεγονός που οδήγησε στην εισαγωγή της Βιώσιμης Μόδας</a:t>
            </a:r>
            <a:r>
              <a:rPr lang="en-US" sz="3200" dirty="0" smtClean="0">
                <a:solidFill>
                  <a:schemeClr val="bg1"/>
                </a:solidFill>
                <a:latin typeface="Roboto"/>
              </a:rPr>
              <a:t>.</a:t>
            </a:r>
            <a:endParaRPr lang="en-US" sz="3200" dirty="0">
              <a:solidFill>
                <a:schemeClr val="bg1"/>
              </a:solidFill>
              <a:latin typeface="Roboto"/>
            </a:endParaRPr>
          </a:p>
          <a:p>
            <a:endParaRPr lang="en-US" sz="3200" dirty="0">
              <a:solidFill>
                <a:schemeClr val="bg1"/>
              </a:solidFill>
              <a:latin typeface="Roboto"/>
            </a:endParaRPr>
          </a:p>
          <a:p>
            <a:pPr marL="457200" indent="-457200">
              <a:buFont typeface="Arial" panose="020B0604020202020204" pitchFamily="34" charset="0"/>
              <a:buChar char="•"/>
            </a:pPr>
            <a:r>
              <a:rPr lang="el-GR" sz="3200" dirty="0" smtClean="0">
                <a:solidFill>
                  <a:schemeClr val="bg1"/>
                </a:solidFill>
                <a:latin typeface="Roboto"/>
              </a:rPr>
              <a:t>Η βιώσιμη μόδα έχει καταστεί ένα ολοένα και πιο σημαντικό κίνημα</a:t>
            </a:r>
            <a:r>
              <a:rPr lang="en-US" sz="3200" dirty="0" smtClean="0">
                <a:solidFill>
                  <a:schemeClr val="bg1"/>
                </a:solidFill>
                <a:latin typeface="Roboto"/>
              </a:rPr>
              <a:t>. </a:t>
            </a:r>
            <a:r>
              <a:rPr lang="el-GR" sz="3200" dirty="0" smtClean="0">
                <a:solidFill>
                  <a:schemeClr val="bg1"/>
                </a:solidFill>
                <a:latin typeface="Roboto"/>
              </a:rPr>
              <a:t>Ένα κίνημα που εξετάζει πώς παράγονται τα ρούχα και σε ποιες συνθήκες εργασίας, πώς καταναλώνονται και πώς απορρίπτονται έχοντας ελάχιστες επιπτώσεις στο περιβάλλον και την κοινωνία</a:t>
            </a:r>
            <a:r>
              <a:rPr lang="en-US" sz="3200" dirty="0" smtClean="0">
                <a:solidFill>
                  <a:schemeClr val="bg1"/>
                </a:solidFill>
                <a:latin typeface="Roboto"/>
              </a:rPr>
              <a:t>. </a:t>
            </a:r>
            <a:endParaRPr lang="en-US" sz="3200" dirty="0">
              <a:solidFill>
                <a:schemeClr val="bg1"/>
              </a:solidFill>
              <a:latin typeface="Roboto"/>
            </a:endParaRPr>
          </a:p>
          <a:p>
            <a:endParaRPr lang="en-US" sz="3200" dirty="0">
              <a:solidFill>
                <a:schemeClr val="bg1"/>
              </a:solidFill>
              <a:latin typeface="Roboto"/>
            </a:endParaRPr>
          </a:p>
          <a:p>
            <a:pPr marL="457200" indent="-457200">
              <a:buFont typeface="Arial" panose="020B0604020202020204" pitchFamily="34" charset="0"/>
              <a:buChar char="•"/>
            </a:pPr>
            <a:r>
              <a:rPr lang="el-GR" sz="3200" dirty="0" smtClean="0">
                <a:solidFill>
                  <a:schemeClr val="bg1"/>
                </a:solidFill>
                <a:latin typeface="Roboto"/>
              </a:rPr>
              <a:t>Εξελίχθηκε με την πάροδο του χρόνου, ιδίως με την αύξηση της ευαισθητοποίησης σε περιβαλλοντικά και κοινωνικά ζητήματα</a:t>
            </a:r>
            <a:r>
              <a:rPr lang="en-US" sz="3200" dirty="0" smtClean="0">
                <a:solidFill>
                  <a:schemeClr val="bg1"/>
                </a:solidFill>
                <a:latin typeface="Roboto"/>
              </a:rPr>
              <a:t>. </a:t>
            </a:r>
            <a:endParaRPr lang="en-US" sz="3200" dirty="0">
              <a:solidFill>
                <a:schemeClr val="bg1"/>
              </a:solidFill>
              <a:latin typeface="Roboto"/>
            </a:endParaRPr>
          </a:p>
        </p:txBody>
      </p:sp>
    </p:spTree>
    <p:extLst>
      <p:ext uri="{BB962C8B-B14F-4D97-AF65-F5344CB8AC3E}">
        <p14:creationId xmlns:p14="http://schemas.microsoft.com/office/powerpoint/2010/main" val="2054817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748" y="2185651"/>
            <a:ext cx="8787669" cy="1661993"/>
          </a:xfrm>
        </p:spPr>
        <p:txBody>
          <a:bodyPr/>
          <a:lstStyle/>
          <a:p>
            <a:r>
              <a:rPr lang="el-GR" sz="5400" b="1" dirty="0">
                <a:solidFill>
                  <a:schemeClr val="bg1"/>
                </a:solidFill>
              </a:rPr>
              <a:t>Προβιομηχανική Εποχή</a:t>
            </a:r>
            <a:endParaRPr lang="en-US" sz="5400" b="1" dirty="0">
              <a:solidFill>
                <a:schemeClr val="bg1"/>
              </a:solidFill>
            </a:endParaRPr>
          </a:p>
        </p:txBody>
      </p:sp>
      <p:sp>
        <p:nvSpPr>
          <p:cNvPr id="4" name="Content Placeholder 3"/>
          <p:cNvSpPr>
            <a:spLocks noGrp="1"/>
          </p:cNvSpPr>
          <p:nvPr>
            <p:ph sz="half" idx="3"/>
          </p:nvPr>
        </p:nvSpPr>
        <p:spPr>
          <a:xfrm>
            <a:off x="10661650" y="3676586"/>
            <a:ext cx="8513445" cy="7879080"/>
          </a:xfrm>
        </p:spPr>
        <p:txBody>
          <a:bodyPr/>
          <a:lstStyle/>
          <a:p>
            <a:pPr marL="457200" indent="-457200">
              <a:buFont typeface="Arial" panose="020B0604020202020204" pitchFamily="34" charset="0"/>
              <a:buChar char="•"/>
            </a:pPr>
            <a:r>
              <a:rPr lang="el-GR" sz="3200" dirty="0">
                <a:solidFill>
                  <a:schemeClr val="bg1"/>
                </a:solidFill>
                <a:latin typeface="Roboto"/>
              </a:rPr>
              <a:t>Οι διαδικασίες παραγωγής ήταν πιο αργές, καθώς τα ρούχα ήταν συνήθως χειροποίητα από τοπικές πηγές. Οι άνθρωποι φορούσαν τα ρούχα για πολύ μεγαλύτερα χρονικά διαστήματα</a:t>
            </a:r>
            <a:r>
              <a:rPr lang="en-US" sz="3200" dirty="0" smtClean="0">
                <a:solidFill>
                  <a:schemeClr val="bg1"/>
                </a:solidFill>
                <a:latin typeface="Roboto"/>
              </a:rPr>
              <a:t>.</a:t>
            </a:r>
            <a:endParaRPr lang="en-US" sz="3200" dirty="0">
              <a:solidFill>
                <a:schemeClr val="bg1"/>
              </a:solidFill>
              <a:latin typeface="Roboto"/>
            </a:endParaRPr>
          </a:p>
          <a:p>
            <a:pPr marL="457200" indent="-457200">
              <a:buFont typeface="Arial" panose="020B0604020202020204" pitchFamily="34" charset="0"/>
              <a:buChar char="•"/>
            </a:pPr>
            <a:endParaRPr lang="en-US" sz="3200" dirty="0">
              <a:solidFill>
                <a:schemeClr val="bg1"/>
              </a:solidFill>
              <a:latin typeface="Roboto"/>
            </a:endParaRPr>
          </a:p>
          <a:p>
            <a:pPr marL="457200" indent="-457200">
              <a:buFont typeface="Arial" panose="020B0604020202020204" pitchFamily="34" charset="0"/>
              <a:buChar char="•"/>
            </a:pPr>
            <a:r>
              <a:rPr lang="el-GR" sz="3200" dirty="0">
                <a:solidFill>
                  <a:schemeClr val="bg1"/>
                </a:solidFill>
                <a:latin typeface="Roboto"/>
              </a:rPr>
              <a:t>Η τοπική παραγωγή ποσοτήτων φυσικών ινών ήταν μικρή και με μικρές περιβαλλοντικές επιπτώσεις</a:t>
            </a:r>
            <a:r>
              <a:rPr lang="en-US" sz="3200" dirty="0" smtClean="0">
                <a:solidFill>
                  <a:schemeClr val="bg1"/>
                </a:solidFill>
                <a:latin typeface="Roboto"/>
              </a:rPr>
              <a:t>.</a:t>
            </a:r>
            <a:endParaRPr lang="en-US" sz="3200" dirty="0">
              <a:solidFill>
                <a:schemeClr val="bg1"/>
              </a:solidFill>
              <a:latin typeface="Roboto"/>
            </a:endParaRPr>
          </a:p>
          <a:p>
            <a:pPr marL="457200" indent="-457200">
              <a:buFont typeface="Arial" panose="020B0604020202020204" pitchFamily="34" charset="0"/>
              <a:buChar char="•"/>
            </a:pPr>
            <a:endParaRPr lang="en-US" sz="3200" dirty="0">
              <a:solidFill>
                <a:schemeClr val="bg1"/>
              </a:solidFill>
              <a:latin typeface="Roboto"/>
            </a:endParaRPr>
          </a:p>
          <a:p>
            <a:pPr marL="457200" indent="-457200">
              <a:buFont typeface="Arial" panose="020B0604020202020204" pitchFamily="34" charset="0"/>
              <a:buChar char="•"/>
            </a:pPr>
            <a:r>
              <a:rPr lang="el-GR" sz="3200" dirty="0">
                <a:solidFill>
                  <a:schemeClr val="bg1"/>
                </a:solidFill>
                <a:latin typeface="Roboto"/>
              </a:rPr>
              <a:t>Λόγω του υψηλού κόστους παραγωγής των ενδυμάτων, τα ρούχα γενικά μεταβιβάζονταν σε άλλα μέλη της οικογένειας. Τα ρούχα συχνά επιδιορθώνονταν ή επαναχρησιμοποιούνταν</a:t>
            </a:r>
            <a:r>
              <a:rPr lang="en-US" sz="3200" dirty="0" smtClean="0">
                <a:solidFill>
                  <a:schemeClr val="bg1"/>
                </a:solidFill>
                <a:latin typeface="Roboto"/>
              </a:rPr>
              <a:t>. </a:t>
            </a:r>
            <a:endParaRPr lang="en-US" sz="3200" dirty="0">
              <a:solidFill>
                <a:schemeClr val="bg1"/>
              </a:solidFill>
              <a:latin typeface="Roboto"/>
            </a:endParaRPr>
          </a:p>
          <a:p>
            <a:endParaRPr lang="en-US" sz="3200" dirty="0">
              <a:solidFill>
                <a:schemeClr val="bg1"/>
              </a:solidFill>
              <a:latin typeface="Roboto"/>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37749" y="3749675"/>
            <a:ext cx="8787669" cy="5858446"/>
          </a:xfrm>
        </p:spPr>
      </p:pic>
      <p:sp>
        <p:nvSpPr>
          <p:cNvPr id="5" name="Rectangle 4">
            <a:extLst>
              <a:ext uri="{FF2B5EF4-FFF2-40B4-BE49-F238E27FC236}">
                <a16:creationId xmlns="" xmlns:a16="http://schemas.microsoft.com/office/drawing/2014/main" id="{F45282E6-BDD7-46EE-A79F-557853BCAA41}"/>
              </a:ext>
            </a:extLst>
          </p:cNvPr>
          <p:cNvSpPr/>
          <p:nvPr/>
        </p:nvSpPr>
        <p:spPr>
          <a:xfrm>
            <a:off x="929005" y="9923667"/>
            <a:ext cx="5085046" cy="369332"/>
          </a:xfrm>
          <a:prstGeom prst="rect">
            <a:avLst/>
          </a:prstGeom>
        </p:spPr>
        <p:txBody>
          <a:bodyPr wrap="none">
            <a:spAutoFit/>
          </a:bodyPr>
          <a:lstStyle/>
          <a:p>
            <a:r>
              <a:rPr lang="el-GR" b="0" i="0" dirty="0" smtClean="0">
                <a:solidFill>
                  <a:schemeClr val="bg1"/>
                </a:solidFill>
                <a:effectLst/>
                <a:latin typeface="-apple-system"/>
              </a:rPr>
              <a:t>Φωτογραφία από</a:t>
            </a:r>
            <a:r>
              <a:rPr lang="en-US" b="0" i="0" dirty="0">
                <a:solidFill>
                  <a:schemeClr val="bg1"/>
                </a:solidFill>
                <a:effectLst/>
                <a:latin typeface="-apple-system"/>
              </a:rPr>
              <a:t> </a:t>
            </a:r>
            <a:r>
              <a:rPr lang="en-US" b="0" i="0" dirty="0">
                <a:solidFill>
                  <a:schemeClr val="bg1"/>
                </a:solidFill>
                <a:effectLst/>
                <a:latin typeface="-apple-system"/>
                <a:hlinkClick r:id="rId3">
                  <a:extLst>
                    <a:ext uri="{A12FA001-AC4F-418D-AE19-62706E023703}">
                      <ahyp:hlinkClr xmlns="" xmlns:ahyp="http://schemas.microsoft.com/office/drawing/2018/hyperlinkcolor" val="tx"/>
                    </a:ext>
                  </a:extLst>
                </a:hlinkClick>
              </a:rPr>
              <a:t>Trisha Downing</a:t>
            </a:r>
            <a:r>
              <a:rPr lang="en-US" b="0" i="0" dirty="0">
                <a:solidFill>
                  <a:schemeClr val="bg1"/>
                </a:solidFill>
                <a:effectLst/>
                <a:latin typeface="-apple-system"/>
              </a:rPr>
              <a:t> </a:t>
            </a:r>
            <a:r>
              <a:rPr lang="el-GR" b="0" i="0" dirty="0" smtClean="0">
                <a:solidFill>
                  <a:schemeClr val="bg1"/>
                </a:solidFill>
                <a:effectLst/>
                <a:latin typeface="-apple-system"/>
              </a:rPr>
              <a:t>στο</a:t>
            </a:r>
            <a:r>
              <a:rPr lang="en-US" b="0" i="0" dirty="0">
                <a:solidFill>
                  <a:schemeClr val="bg1"/>
                </a:solidFill>
                <a:effectLst/>
                <a:latin typeface="-apple-system"/>
              </a:rPr>
              <a:t> </a:t>
            </a:r>
            <a:r>
              <a:rPr lang="en-US" b="0" i="0" dirty="0" err="1">
                <a:solidFill>
                  <a:schemeClr val="bg1"/>
                </a:solidFill>
                <a:effectLst/>
                <a:latin typeface="-apple-system"/>
                <a:hlinkClick r:id="rId4">
                  <a:extLst>
                    <a:ext uri="{A12FA001-AC4F-418D-AE19-62706E023703}">
                      <ahyp:hlinkClr xmlns="" xmlns:ahyp="http://schemas.microsoft.com/office/drawing/2018/hyperlinkcolor" val="tx"/>
                    </a:ext>
                  </a:extLst>
                </a:hlinkClick>
              </a:rPr>
              <a:t>Unsplash</a:t>
            </a:r>
            <a:endParaRPr lang="en-US" dirty="0">
              <a:solidFill>
                <a:schemeClr val="bg1"/>
              </a:solidFill>
            </a:endParaRPr>
          </a:p>
        </p:txBody>
      </p:sp>
    </p:spTree>
    <p:extLst>
      <p:ext uri="{BB962C8B-B14F-4D97-AF65-F5344CB8AC3E}">
        <p14:creationId xmlns:p14="http://schemas.microsoft.com/office/powerpoint/2010/main" val="2394752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850" y="1531219"/>
            <a:ext cx="12832664" cy="830997"/>
          </a:xfrm>
        </p:spPr>
        <p:txBody>
          <a:bodyPr/>
          <a:lstStyle/>
          <a:p>
            <a:r>
              <a:rPr lang="el-GR" sz="5400" b="1" dirty="0">
                <a:solidFill>
                  <a:srgbClr val="2330DC"/>
                </a:solidFill>
              </a:rPr>
              <a:t>Βιομηχανική Επανάσταση</a:t>
            </a:r>
            <a:endParaRPr lang="en-US" sz="5400" b="1" dirty="0">
              <a:solidFill>
                <a:srgbClr val="2330DC"/>
              </a:solidFill>
            </a:endParaRPr>
          </a:p>
        </p:txBody>
      </p:sp>
      <p:sp>
        <p:nvSpPr>
          <p:cNvPr id="4" name="Subtitle 3"/>
          <p:cNvSpPr>
            <a:spLocks noGrp="1"/>
          </p:cNvSpPr>
          <p:nvPr>
            <p:ph type="subTitle" idx="4"/>
          </p:nvPr>
        </p:nvSpPr>
        <p:spPr>
          <a:xfrm>
            <a:off x="1212850" y="3326346"/>
            <a:ext cx="8077200" cy="6894195"/>
          </a:xfrm>
        </p:spPr>
        <p:txBody>
          <a:bodyPr/>
          <a:lstStyle/>
          <a:p>
            <a:pPr marL="457200" indent="-457200">
              <a:buFont typeface="Arial" panose="020B0604020202020204" pitchFamily="34" charset="0"/>
              <a:buChar char="•"/>
            </a:pPr>
            <a:r>
              <a:rPr lang="el-GR" sz="3200" dirty="0">
                <a:solidFill>
                  <a:srgbClr val="2330DC"/>
                </a:solidFill>
                <a:latin typeface="Roboto"/>
              </a:rPr>
              <a:t>Η μηχανοποίηση επέτρεψε τη μαζική παραγωγή κλωστοϋφαντουργικών προϊόντων και τα εργοστάσια επιτάχυναν την παραγωγή, ενώ τα ρούχα έγιναν πιο προσιτά</a:t>
            </a:r>
            <a:r>
              <a:rPr lang="en-US" sz="3200" dirty="0" smtClean="0">
                <a:solidFill>
                  <a:srgbClr val="2330DC"/>
                </a:solidFill>
                <a:latin typeface="Roboto"/>
              </a:rPr>
              <a:t>.</a:t>
            </a: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r>
              <a:rPr lang="el-GR" sz="3200" dirty="0">
                <a:solidFill>
                  <a:srgbClr val="2330DC"/>
                </a:solidFill>
                <a:latin typeface="Roboto"/>
              </a:rPr>
              <a:t>Λόγω της μεγάλης κλίμακας παραγωγής, η ρύπανση από τα εργοστάσια αρχίζει να επηρεάζει το περιβάλλον</a:t>
            </a:r>
            <a:r>
              <a:rPr lang="el-GR" sz="3200" dirty="0" smtClean="0">
                <a:solidFill>
                  <a:srgbClr val="2330DC"/>
                </a:solidFill>
                <a:latin typeface="Roboto"/>
              </a:rPr>
              <a:t>. </a:t>
            </a:r>
            <a:r>
              <a:rPr lang="el-GR" sz="3200" dirty="0">
                <a:solidFill>
                  <a:srgbClr val="2330DC"/>
                </a:solidFill>
                <a:latin typeface="Roboto"/>
              </a:rPr>
              <a:t>Κοινωνικά </a:t>
            </a:r>
            <a:r>
              <a:rPr lang="el-GR" sz="3200" dirty="0" smtClean="0">
                <a:solidFill>
                  <a:srgbClr val="2330DC"/>
                </a:solidFill>
                <a:latin typeface="Roboto"/>
              </a:rPr>
              <a:t>ζητήματα, </a:t>
            </a:r>
            <a:r>
              <a:rPr lang="el-GR" sz="3200" dirty="0">
                <a:solidFill>
                  <a:srgbClr val="2330DC"/>
                </a:solidFill>
                <a:latin typeface="Roboto"/>
              </a:rPr>
              <a:t>όπως η εκμετάλλευση των εργαζομένων σε κακές συνθήκες </a:t>
            </a:r>
            <a:r>
              <a:rPr lang="el-GR" sz="3200" dirty="0" smtClean="0">
                <a:solidFill>
                  <a:srgbClr val="2330DC"/>
                </a:solidFill>
                <a:latin typeface="Roboto"/>
              </a:rPr>
              <a:t>εργασίας, </a:t>
            </a:r>
            <a:r>
              <a:rPr lang="el-GR" sz="3200" dirty="0">
                <a:solidFill>
                  <a:srgbClr val="2330DC"/>
                </a:solidFill>
                <a:latin typeface="Roboto"/>
              </a:rPr>
              <a:t>αποτελούσαν πολύ συνηθισμένη </a:t>
            </a:r>
            <a:r>
              <a:rPr lang="el-GR" sz="3200" dirty="0" smtClean="0">
                <a:solidFill>
                  <a:srgbClr val="2330DC"/>
                </a:solidFill>
                <a:latin typeface="Roboto"/>
              </a:rPr>
              <a:t>πρακτική</a:t>
            </a:r>
            <a:r>
              <a:rPr lang="en-US" sz="3200" dirty="0" smtClean="0">
                <a:solidFill>
                  <a:srgbClr val="2330DC"/>
                </a:solidFill>
                <a:latin typeface="Roboto"/>
              </a:rPr>
              <a:t>.</a:t>
            </a: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693415" y="1495440"/>
            <a:ext cx="6950059" cy="8683611"/>
          </a:xfrm>
          <a:prstGeom prst="rect">
            <a:avLst/>
          </a:prstGeom>
        </p:spPr>
      </p:pic>
      <p:sp>
        <p:nvSpPr>
          <p:cNvPr id="6" name="Rectangle 5">
            <a:extLst>
              <a:ext uri="{FF2B5EF4-FFF2-40B4-BE49-F238E27FC236}">
                <a16:creationId xmlns="" xmlns:a16="http://schemas.microsoft.com/office/drawing/2014/main" id="{585AC474-6360-44B1-8F9C-00AB2F5466EF}"/>
              </a:ext>
            </a:extLst>
          </p:cNvPr>
          <p:cNvSpPr/>
          <p:nvPr/>
        </p:nvSpPr>
        <p:spPr>
          <a:xfrm>
            <a:off x="13862050" y="9540875"/>
            <a:ext cx="4892686" cy="369332"/>
          </a:xfrm>
          <a:prstGeom prst="rect">
            <a:avLst/>
          </a:prstGeom>
        </p:spPr>
        <p:txBody>
          <a:bodyPr wrap="none">
            <a:spAutoFit/>
          </a:bodyPr>
          <a:lstStyle/>
          <a:p>
            <a:r>
              <a:rPr lang="el-GR" b="0" i="0" dirty="0" smtClean="0">
                <a:solidFill>
                  <a:srgbClr val="000000"/>
                </a:solidFill>
                <a:effectLst/>
                <a:latin typeface="-apple-system"/>
              </a:rPr>
              <a:t>Φωτογραφία από</a:t>
            </a:r>
            <a:r>
              <a:rPr lang="en-US" b="0" i="0" dirty="0">
                <a:solidFill>
                  <a:srgbClr val="000000"/>
                </a:solidFill>
                <a:effectLst/>
                <a:latin typeface="-apple-system"/>
              </a:rPr>
              <a:t> </a:t>
            </a:r>
            <a:r>
              <a:rPr lang="en-US" b="0" i="0" dirty="0">
                <a:effectLst/>
                <a:latin typeface="-apple-system"/>
                <a:hlinkClick r:id="rId3"/>
              </a:rPr>
              <a:t>Ethan Bodnar</a:t>
            </a:r>
            <a:r>
              <a:rPr lang="en-US" b="0" i="0" dirty="0">
                <a:solidFill>
                  <a:srgbClr val="000000"/>
                </a:solidFill>
                <a:effectLst/>
                <a:latin typeface="-apple-system"/>
              </a:rPr>
              <a:t> </a:t>
            </a:r>
            <a:r>
              <a:rPr lang="el-GR" b="0" i="0" dirty="0" smtClean="0">
                <a:solidFill>
                  <a:srgbClr val="000000"/>
                </a:solidFill>
                <a:effectLst/>
                <a:latin typeface="-apple-system"/>
              </a:rPr>
              <a:t>στο</a:t>
            </a:r>
            <a:r>
              <a:rPr lang="en-US" b="0" i="0" dirty="0">
                <a:solidFill>
                  <a:srgbClr val="000000"/>
                </a:solidFill>
                <a:effectLst/>
                <a:latin typeface="-apple-system"/>
              </a:rPr>
              <a:t> </a:t>
            </a:r>
            <a:r>
              <a:rPr lang="en-US" b="0" i="0" dirty="0" err="1">
                <a:effectLst/>
                <a:latin typeface="-apple-system"/>
                <a:hlinkClick r:id="rId4"/>
              </a:rPr>
              <a:t>Unsplash</a:t>
            </a:r>
            <a:endParaRPr lang="en-US" dirty="0"/>
          </a:p>
        </p:txBody>
      </p:sp>
    </p:spTree>
    <p:extLst>
      <p:ext uri="{BB962C8B-B14F-4D97-AF65-F5344CB8AC3E}">
        <p14:creationId xmlns:p14="http://schemas.microsoft.com/office/powerpoint/2010/main" val="195373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1050" y="4816475"/>
            <a:ext cx="6705600" cy="1661993"/>
          </a:xfrm>
        </p:spPr>
        <p:txBody>
          <a:bodyPr/>
          <a:lstStyle/>
          <a:p>
            <a:r>
              <a:rPr lang="el-GR" sz="5400" b="1" dirty="0">
                <a:solidFill>
                  <a:srgbClr val="2330DC"/>
                </a:solidFill>
              </a:rPr>
              <a:t>Μετά </a:t>
            </a:r>
            <a:r>
              <a:rPr lang="el-GR" sz="5400" b="1" dirty="0" smtClean="0">
                <a:solidFill>
                  <a:srgbClr val="2330DC"/>
                </a:solidFill>
              </a:rPr>
              <a:t>τον </a:t>
            </a:r>
            <a:r>
              <a:rPr lang="el-GR" sz="5400" b="1" dirty="0">
                <a:solidFill>
                  <a:srgbClr val="2330DC"/>
                </a:solidFill>
              </a:rPr>
              <a:t>Β' Παγκόσμιο Πόλεμο</a:t>
            </a:r>
            <a:endParaRPr lang="en-US" sz="5400" b="1" dirty="0">
              <a:solidFill>
                <a:srgbClr val="2330DC"/>
              </a:solidFill>
            </a:endParaRPr>
          </a:p>
        </p:txBody>
      </p:sp>
      <p:sp>
        <p:nvSpPr>
          <p:cNvPr id="4" name="Subtitle 3"/>
          <p:cNvSpPr>
            <a:spLocks noGrp="1"/>
          </p:cNvSpPr>
          <p:nvPr>
            <p:ph type="subTitle" idx="4"/>
          </p:nvPr>
        </p:nvSpPr>
        <p:spPr>
          <a:xfrm>
            <a:off x="9366250" y="3326346"/>
            <a:ext cx="8839200" cy="6894195"/>
          </a:xfrm>
        </p:spPr>
        <p:txBody>
          <a:bodyPr/>
          <a:lstStyle/>
          <a:p>
            <a:pPr marL="457200" indent="-457200">
              <a:buFont typeface="Arial" panose="020B0604020202020204" pitchFamily="34" charset="0"/>
              <a:buChar char="•"/>
            </a:pPr>
            <a:r>
              <a:rPr lang="el-GR" sz="3200" dirty="0">
                <a:solidFill>
                  <a:srgbClr val="2330DC"/>
                </a:solidFill>
                <a:latin typeface="Roboto"/>
              </a:rPr>
              <a:t>Οι τάσεις της μόδας άρχισαν να αλλάζουν πιο γρήγορα. Τα ενδύματα έγιναν πιο προσιτά, καθώς παράγονταν μαζικά. Έτσι, προέκυψε η έννοια της </a:t>
            </a:r>
            <a:r>
              <a:rPr lang="el-GR" sz="3200" b="1" dirty="0">
                <a:solidFill>
                  <a:srgbClr val="FDA800"/>
                </a:solidFill>
                <a:latin typeface="Roboto"/>
              </a:rPr>
              <a:t>«γρήγορης μόδας</a:t>
            </a:r>
            <a:r>
              <a:rPr lang="el-GR" sz="3200" b="1" dirty="0" smtClean="0">
                <a:solidFill>
                  <a:srgbClr val="FDA800"/>
                </a:solidFill>
                <a:latin typeface="Roboto"/>
              </a:rPr>
              <a:t>» (</a:t>
            </a:r>
            <a:r>
              <a:rPr lang="en-US" sz="3200" dirty="0" smtClean="0">
                <a:solidFill>
                  <a:srgbClr val="FDA800"/>
                </a:solidFill>
                <a:latin typeface="Roboto"/>
              </a:rPr>
              <a:t>“</a:t>
            </a:r>
            <a:r>
              <a:rPr lang="en-US" sz="3200" b="1" dirty="0" smtClean="0">
                <a:solidFill>
                  <a:srgbClr val="FDA800"/>
                </a:solidFill>
                <a:latin typeface="Roboto"/>
              </a:rPr>
              <a:t>fast </a:t>
            </a:r>
            <a:r>
              <a:rPr lang="en-US" sz="3200" b="1" dirty="0">
                <a:solidFill>
                  <a:srgbClr val="FDA800"/>
                </a:solidFill>
                <a:latin typeface="Roboto"/>
              </a:rPr>
              <a:t>fashion</a:t>
            </a:r>
            <a:r>
              <a:rPr lang="en-US" sz="3200" b="1" dirty="0" smtClean="0">
                <a:solidFill>
                  <a:srgbClr val="FDA800"/>
                </a:solidFill>
                <a:latin typeface="Roboto"/>
              </a:rPr>
              <a:t>”</a:t>
            </a:r>
            <a:r>
              <a:rPr lang="el-GR" sz="3200" b="1" dirty="0" smtClean="0">
                <a:solidFill>
                  <a:srgbClr val="FDA800"/>
                </a:solidFill>
                <a:latin typeface="Roboto"/>
              </a:rPr>
              <a:t>)</a:t>
            </a:r>
            <a:r>
              <a:rPr lang="en-US" sz="3200" b="1" dirty="0" smtClean="0">
                <a:solidFill>
                  <a:srgbClr val="FDA800"/>
                </a:solidFill>
                <a:latin typeface="Roboto"/>
              </a:rPr>
              <a:t>.</a:t>
            </a:r>
            <a:endParaRPr lang="en-US" sz="3200" b="1" dirty="0">
              <a:solidFill>
                <a:srgbClr val="FDA800"/>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r>
              <a:rPr lang="el-GR" sz="3200" dirty="0">
                <a:solidFill>
                  <a:srgbClr val="2330DC"/>
                </a:solidFill>
                <a:latin typeface="Roboto"/>
              </a:rPr>
              <a:t>Η εισαγωγή των </a:t>
            </a:r>
            <a:r>
              <a:rPr lang="el-GR" sz="3200" b="1" dirty="0">
                <a:solidFill>
                  <a:srgbClr val="FDA800"/>
                </a:solidFill>
                <a:latin typeface="Roboto"/>
              </a:rPr>
              <a:t>Συνθετικών Υφασμάτων </a:t>
            </a:r>
            <a:r>
              <a:rPr lang="el-GR" sz="3200" dirty="0">
                <a:solidFill>
                  <a:srgbClr val="2330DC"/>
                </a:solidFill>
                <a:latin typeface="Roboto"/>
              </a:rPr>
              <a:t>οδηγεί σε νέες περιβαλλοντικές προκλήσεις, καθώς το νάιλον και ο πολυεστέρας κατασκευάζονταν από πετροχημικά </a:t>
            </a:r>
            <a:r>
              <a:rPr lang="el-GR" sz="3200" dirty="0" smtClean="0">
                <a:solidFill>
                  <a:srgbClr val="2330DC"/>
                </a:solidFill>
                <a:latin typeface="Roboto"/>
              </a:rPr>
              <a:t>και </a:t>
            </a:r>
            <a:r>
              <a:rPr lang="el-GR" sz="3200" dirty="0">
                <a:solidFill>
                  <a:srgbClr val="2330DC"/>
                </a:solidFill>
                <a:latin typeface="Roboto"/>
              </a:rPr>
              <a:t>δεν ήταν βιοδιασπώμενα</a:t>
            </a:r>
            <a:r>
              <a:rPr lang="en-US" sz="3200" dirty="0" smtClean="0">
                <a:solidFill>
                  <a:srgbClr val="2330DC"/>
                </a:solidFill>
                <a:latin typeface="Roboto"/>
              </a:rPr>
              <a:t>.</a:t>
            </a:r>
            <a:endParaRPr lang="en-US" sz="3200" dirty="0">
              <a:solidFill>
                <a:srgbClr val="2330DC"/>
              </a:solidFill>
              <a:latin typeface="Roboto"/>
            </a:endParaRPr>
          </a:p>
          <a:p>
            <a:endParaRPr lang="en-US" sz="3200" dirty="0">
              <a:solidFill>
                <a:srgbClr val="2330DC"/>
              </a:solidFill>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p:txBody>
      </p:sp>
    </p:spTree>
    <p:extLst>
      <p:ext uri="{BB962C8B-B14F-4D97-AF65-F5344CB8AC3E}">
        <p14:creationId xmlns:p14="http://schemas.microsoft.com/office/powerpoint/2010/main" val="216391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9366250" y="1539875"/>
            <a:ext cx="9906000" cy="13295948"/>
          </a:xfrm>
        </p:spPr>
        <p:txBody>
          <a:bodyPr/>
          <a:lstStyle/>
          <a:p>
            <a:pPr marL="457200" indent="-457200">
              <a:buFont typeface="Arial" panose="020B0604020202020204" pitchFamily="34" charset="0"/>
              <a:buChar char="•"/>
            </a:pPr>
            <a:r>
              <a:rPr lang="el-GR" sz="3200" dirty="0" smtClean="0">
                <a:solidFill>
                  <a:srgbClr val="2330DC"/>
                </a:solidFill>
                <a:latin typeface="Roboto"/>
              </a:rPr>
              <a:t>Πολλοί/-</a:t>
            </a:r>
            <a:r>
              <a:rPr lang="el-GR" sz="3200" dirty="0" err="1" smtClean="0">
                <a:solidFill>
                  <a:srgbClr val="2330DC"/>
                </a:solidFill>
                <a:latin typeface="Roboto"/>
              </a:rPr>
              <a:t>λές</a:t>
            </a:r>
            <a:r>
              <a:rPr lang="el-GR" sz="3200" dirty="0" smtClean="0">
                <a:solidFill>
                  <a:srgbClr val="2330DC"/>
                </a:solidFill>
                <a:latin typeface="Roboto"/>
              </a:rPr>
              <a:t> σχεδιαστές/-</a:t>
            </a:r>
            <a:r>
              <a:rPr lang="el-GR" sz="3200" dirty="0" err="1" smtClean="0">
                <a:solidFill>
                  <a:srgbClr val="2330DC"/>
                </a:solidFill>
                <a:latin typeface="Roboto"/>
              </a:rPr>
              <a:t>στριες</a:t>
            </a:r>
            <a:r>
              <a:rPr lang="el-GR" sz="3200" dirty="0" smtClean="0">
                <a:solidFill>
                  <a:srgbClr val="2330DC"/>
                </a:solidFill>
                <a:latin typeface="Roboto"/>
              </a:rPr>
              <a:t> </a:t>
            </a:r>
            <a:r>
              <a:rPr lang="el-GR" sz="3200" dirty="0">
                <a:solidFill>
                  <a:srgbClr val="2330DC"/>
                </a:solidFill>
                <a:latin typeface="Roboto"/>
              </a:rPr>
              <a:t>της δεκαετίας του '60 και του '70 εμπνέονται από τα </a:t>
            </a:r>
            <a:r>
              <a:rPr lang="el-GR" sz="3200" b="1" dirty="0">
                <a:solidFill>
                  <a:srgbClr val="FDA800"/>
                </a:solidFill>
                <a:latin typeface="Roboto"/>
              </a:rPr>
              <a:t>περιβαλλοντικά κινήματα</a:t>
            </a:r>
            <a:r>
              <a:rPr lang="el-GR" sz="3200" dirty="0">
                <a:solidFill>
                  <a:srgbClr val="2330DC"/>
                </a:solidFill>
                <a:latin typeface="Roboto"/>
              </a:rPr>
              <a:t> που εκδηλώνονται και αρχίζουν να εξετάζουν τις περιβαλλοντικές επιπτώσεις της παραγωγής ρούχων κατά τον σχεδιασμό</a:t>
            </a:r>
            <a:r>
              <a:rPr lang="en-US" sz="3200" dirty="0" smtClean="0">
                <a:solidFill>
                  <a:srgbClr val="2330DC"/>
                </a:solidFill>
                <a:latin typeface="Roboto"/>
              </a:rPr>
              <a:t>.</a:t>
            </a: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r>
              <a:rPr lang="el-GR" sz="3200" dirty="0">
                <a:solidFill>
                  <a:srgbClr val="2330DC"/>
                </a:solidFill>
                <a:latin typeface="Roboto"/>
              </a:rPr>
              <a:t>Λόγω των περιβαλλοντικών ανησυχιών, οι </a:t>
            </a:r>
            <a:r>
              <a:rPr lang="el-GR" sz="3200" dirty="0" smtClean="0">
                <a:solidFill>
                  <a:srgbClr val="2330DC"/>
                </a:solidFill>
                <a:latin typeface="Roboto"/>
              </a:rPr>
              <a:t>σχεδιαστές</a:t>
            </a:r>
            <a:r>
              <a:rPr lang="en-US" sz="3200" dirty="0" smtClean="0">
                <a:solidFill>
                  <a:srgbClr val="2330DC"/>
                </a:solidFill>
                <a:latin typeface="Roboto"/>
              </a:rPr>
              <a:t>/-</a:t>
            </a:r>
            <a:r>
              <a:rPr lang="el-GR" sz="3200" dirty="0" err="1" smtClean="0">
                <a:solidFill>
                  <a:srgbClr val="2330DC"/>
                </a:solidFill>
                <a:latin typeface="Roboto"/>
              </a:rPr>
              <a:t>στριες</a:t>
            </a:r>
            <a:r>
              <a:rPr lang="el-GR" sz="3200" dirty="0" smtClean="0">
                <a:solidFill>
                  <a:srgbClr val="2330DC"/>
                </a:solidFill>
                <a:latin typeface="Roboto"/>
              </a:rPr>
              <a:t> </a:t>
            </a:r>
            <a:r>
              <a:rPr lang="el-GR" sz="3200" dirty="0">
                <a:solidFill>
                  <a:srgbClr val="2330DC"/>
                </a:solidFill>
                <a:latin typeface="Roboto"/>
              </a:rPr>
              <a:t>και οι </a:t>
            </a:r>
            <a:r>
              <a:rPr lang="el-GR" sz="3200" dirty="0" smtClean="0">
                <a:solidFill>
                  <a:srgbClr val="2330DC"/>
                </a:solidFill>
                <a:latin typeface="Roboto"/>
              </a:rPr>
              <a:t>καταναλωτές/-</a:t>
            </a:r>
            <a:r>
              <a:rPr lang="el-GR" sz="3200" dirty="0" err="1" smtClean="0">
                <a:solidFill>
                  <a:srgbClr val="2330DC"/>
                </a:solidFill>
                <a:latin typeface="Roboto"/>
              </a:rPr>
              <a:t>τριες</a:t>
            </a:r>
            <a:r>
              <a:rPr lang="el-GR" sz="3200" dirty="0" smtClean="0">
                <a:solidFill>
                  <a:srgbClr val="2330DC"/>
                </a:solidFill>
                <a:latin typeface="Roboto"/>
              </a:rPr>
              <a:t> </a:t>
            </a:r>
            <a:r>
              <a:rPr lang="el-GR" sz="3200" dirty="0">
                <a:solidFill>
                  <a:srgbClr val="2330DC"/>
                </a:solidFill>
                <a:latin typeface="Roboto"/>
              </a:rPr>
              <a:t>δείχνουν ενδιαφέρον για τις </a:t>
            </a:r>
            <a:r>
              <a:rPr lang="el-GR" sz="3200" b="1" dirty="0">
                <a:solidFill>
                  <a:srgbClr val="FDA800"/>
                </a:solidFill>
                <a:latin typeface="Roboto"/>
              </a:rPr>
              <a:t>φυσικές και οργανικές ίνες</a:t>
            </a:r>
            <a:r>
              <a:rPr lang="el-GR" sz="3200" dirty="0">
                <a:solidFill>
                  <a:srgbClr val="2330DC"/>
                </a:solidFill>
                <a:latin typeface="Roboto"/>
              </a:rPr>
              <a:t>. Παρατηρείται επίσης αυξημένο ενδιαφέρον για τα βιοτεχνικά και χειροποίητα ρούχα</a:t>
            </a:r>
            <a:r>
              <a:rPr lang="en-US" sz="3200" dirty="0" smtClean="0">
                <a:solidFill>
                  <a:srgbClr val="2330DC"/>
                </a:solidFill>
                <a:latin typeface="Roboto"/>
              </a:rPr>
              <a:t>.</a:t>
            </a: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r>
              <a:rPr lang="el-GR" sz="3200" dirty="0">
                <a:solidFill>
                  <a:srgbClr val="2330DC"/>
                </a:solidFill>
                <a:latin typeface="Roboto"/>
              </a:rPr>
              <a:t>Η άνοδος του </a:t>
            </a:r>
            <a:r>
              <a:rPr lang="el-GR" sz="3200" b="1" dirty="0">
                <a:solidFill>
                  <a:srgbClr val="FDA800"/>
                </a:solidFill>
                <a:latin typeface="Roboto"/>
              </a:rPr>
              <a:t>κινήματος του Δίκαιου Εμπορίου </a:t>
            </a:r>
            <a:r>
              <a:rPr lang="el-GR" sz="3200" dirty="0">
                <a:solidFill>
                  <a:srgbClr val="2330DC"/>
                </a:solidFill>
                <a:latin typeface="Roboto"/>
              </a:rPr>
              <a:t>στη δεκαετία του '80 βελτιώνει τις συνθήκες εργασίας των εργαζομένων στις αναπτυσσόμενες χώρες. Η βιομηχανία μόδας και κλωστοϋφαντουργίας αρχίζει να πληρώνει </a:t>
            </a:r>
            <a:r>
              <a:rPr lang="el-GR" sz="3200" dirty="0" smtClean="0">
                <a:solidFill>
                  <a:srgbClr val="2330DC"/>
                </a:solidFill>
                <a:latin typeface="Roboto"/>
              </a:rPr>
              <a:t>τους/τις εργαζόμενους/-</a:t>
            </a:r>
            <a:r>
              <a:rPr lang="el-GR" sz="3200" dirty="0" err="1" smtClean="0">
                <a:solidFill>
                  <a:srgbClr val="2330DC"/>
                </a:solidFill>
                <a:latin typeface="Roboto"/>
              </a:rPr>
              <a:t>νες</a:t>
            </a:r>
            <a:r>
              <a:rPr lang="el-GR" sz="3200" dirty="0" smtClean="0">
                <a:solidFill>
                  <a:srgbClr val="2330DC"/>
                </a:solidFill>
                <a:latin typeface="Roboto"/>
              </a:rPr>
              <a:t> </a:t>
            </a:r>
            <a:r>
              <a:rPr lang="el-GR" sz="3200" dirty="0">
                <a:solidFill>
                  <a:srgbClr val="2330DC"/>
                </a:solidFill>
                <a:latin typeface="Roboto"/>
              </a:rPr>
              <a:t>πιο δίκαια για την εργασία τους</a:t>
            </a:r>
            <a:r>
              <a:rPr lang="en-US" sz="3200" dirty="0" smtClean="0">
                <a:solidFill>
                  <a:srgbClr val="2330DC"/>
                </a:solidFill>
                <a:latin typeface="Roboto"/>
              </a:rPr>
              <a:t>.</a:t>
            </a:r>
            <a:endParaRPr lang="en-US" sz="3200" dirty="0">
              <a:solidFill>
                <a:srgbClr val="2330DC"/>
              </a:solidFill>
              <a:latin typeface="Roboto"/>
            </a:endParaRPr>
          </a:p>
          <a:p>
            <a:endParaRPr lang="en-US" sz="3200" dirty="0">
              <a:solidFill>
                <a:srgbClr val="2330DC"/>
              </a:solidFill>
            </a:endParaRPr>
          </a:p>
          <a:p>
            <a:pPr marL="457200" indent="-457200">
              <a:buFont typeface="Arial" panose="020B0604020202020204" pitchFamily="34" charset="0"/>
              <a:buChar char="•"/>
            </a:pPr>
            <a:endParaRPr lang="en-US" sz="3200" dirty="0">
              <a:solidFill>
                <a:srgbClr val="2330DC"/>
              </a:solidFill>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endParaRPr lang="en-US" sz="3200" b="1"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a:p>
            <a:endParaRPr lang="en-US" sz="3200" dirty="0">
              <a:solidFill>
                <a:srgbClr val="2330DC"/>
              </a:solidFill>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p:txBody>
      </p:sp>
      <p:sp>
        <p:nvSpPr>
          <p:cNvPr id="6" name="Title 1"/>
          <p:cNvSpPr>
            <a:spLocks noGrp="1"/>
          </p:cNvSpPr>
          <p:nvPr>
            <p:ph type="ctrTitle"/>
          </p:nvPr>
        </p:nvSpPr>
        <p:spPr>
          <a:xfrm>
            <a:off x="1974850" y="2911475"/>
            <a:ext cx="6400800" cy="5181599"/>
          </a:xfrm>
        </p:spPr>
        <p:txBody>
          <a:bodyPr>
            <a:noAutofit/>
          </a:bodyPr>
          <a:lstStyle/>
          <a:p>
            <a:pPr algn="l"/>
            <a:r>
              <a:rPr lang="en-US" sz="5400" b="1" dirty="0">
                <a:solidFill>
                  <a:srgbClr val="2330DC"/>
                </a:solidFill>
              </a:rPr>
              <a:t/>
            </a:r>
            <a:br>
              <a:rPr lang="en-US" sz="5400" b="1" dirty="0">
                <a:solidFill>
                  <a:srgbClr val="2330DC"/>
                </a:solidFill>
              </a:rPr>
            </a:br>
            <a:r>
              <a:rPr lang="el-GR" sz="5400" b="1" dirty="0">
                <a:solidFill>
                  <a:srgbClr val="2330DC"/>
                </a:solidFill>
              </a:rPr>
              <a:t>Περιβαλλοντικά και Ηθικά Κινήματα Μόδας από το 1960 έως τη δεκαετία του 1980</a:t>
            </a:r>
            <a:r>
              <a:rPr lang="en-US" sz="5400" b="1" dirty="0">
                <a:solidFill>
                  <a:srgbClr val="2330DC"/>
                </a:solidFill>
              </a:rPr>
              <a:t/>
            </a:r>
            <a:br>
              <a:rPr lang="en-US" sz="5400" b="1" dirty="0">
                <a:solidFill>
                  <a:srgbClr val="2330DC"/>
                </a:solidFill>
              </a:rPr>
            </a:br>
            <a:endParaRPr lang="en-US" sz="5400" b="1" dirty="0">
              <a:solidFill>
                <a:srgbClr val="2330DC"/>
              </a:solidFill>
            </a:endParaRPr>
          </a:p>
        </p:txBody>
      </p:sp>
    </p:spTree>
    <p:extLst>
      <p:ext uri="{BB962C8B-B14F-4D97-AF65-F5344CB8AC3E}">
        <p14:creationId xmlns:p14="http://schemas.microsoft.com/office/powerpoint/2010/main" val="192425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object 4"/>
          <p:cNvGrpSpPr/>
          <p:nvPr/>
        </p:nvGrpSpPr>
        <p:grpSpPr>
          <a:xfrm>
            <a:off x="11423650" y="-60325"/>
            <a:ext cx="8686800" cy="11369675"/>
            <a:chOff x="10913235" y="86619"/>
            <a:chExt cx="9211945" cy="11308715"/>
          </a:xfrm>
        </p:grpSpPr>
        <p:sp>
          <p:nvSpPr>
            <p:cNvPr id="5" name="object 5"/>
            <p:cNvSpPr/>
            <p:nvPr/>
          </p:nvSpPr>
          <p:spPr>
            <a:xfrm>
              <a:off x="10913235" y="86619"/>
              <a:ext cx="9211945" cy="11308715"/>
            </a:xfrm>
            <a:custGeom>
              <a:avLst/>
              <a:gdLst/>
              <a:ahLst/>
              <a:cxnLst/>
              <a:rect l="l" t="t" r="r" b="b"/>
              <a:pathLst>
                <a:path w="9211944" h="11308715">
                  <a:moveTo>
                    <a:pt x="9211604" y="0"/>
                  </a:moveTo>
                  <a:lnTo>
                    <a:pt x="0" y="0"/>
                  </a:lnTo>
                  <a:lnTo>
                    <a:pt x="0" y="11308556"/>
                  </a:lnTo>
                  <a:lnTo>
                    <a:pt x="9211604" y="11308556"/>
                  </a:lnTo>
                  <a:lnTo>
                    <a:pt x="9211604" y="0"/>
                  </a:lnTo>
                  <a:close/>
                </a:path>
              </a:pathLst>
            </a:custGeom>
            <a:solidFill>
              <a:srgbClr val="2C34D7"/>
            </a:solidFill>
          </p:spPr>
          <p:txBody>
            <a:bodyPr wrap="square" lIns="0" tIns="0" rIns="0" bIns="0" rtlCol="0"/>
            <a:lstStyle/>
            <a:p>
              <a:endParaRPr/>
            </a:p>
          </p:txBody>
        </p:sp>
        <p:sp>
          <p:nvSpPr>
            <p:cNvPr id="6" name="object 6"/>
            <p:cNvSpPr/>
            <p:nvPr/>
          </p:nvSpPr>
          <p:spPr>
            <a:xfrm>
              <a:off x="13483176" y="7816844"/>
              <a:ext cx="4391666" cy="2425828"/>
            </a:xfrm>
            <a:custGeom>
              <a:avLst/>
              <a:gdLst/>
              <a:ahLst/>
              <a:cxnLst/>
              <a:rect l="l" t="t" r="r" b="b"/>
              <a:pathLst>
                <a:path w="4433569" h="2413000">
                  <a:moveTo>
                    <a:pt x="320929" y="1376006"/>
                  </a:moveTo>
                  <a:lnTo>
                    <a:pt x="318554" y="1349413"/>
                  </a:lnTo>
                  <a:lnTo>
                    <a:pt x="311416" y="1325765"/>
                  </a:lnTo>
                  <a:lnTo>
                    <a:pt x="309918" y="1323162"/>
                  </a:lnTo>
                  <a:lnTo>
                    <a:pt x="299504" y="1305064"/>
                  </a:lnTo>
                  <a:lnTo>
                    <a:pt x="282829" y="1287284"/>
                  </a:lnTo>
                  <a:lnTo>
                    <a:pt x="262039" y="1273009"/>
                  </a:lnTo>
                  <a:lnTo>
                    <a:pt x="237832" y="1262811"/>
                  </a:lnTo>
                  <a:lnTo>
                    <a:pt x="234048" y="1261973"/>
                  </a:lnTo>
                  <a:lnTo>
                    <a:pt x="234048" y="1370139"/>
                  </a:lnTo>
                  <a:lnTo>
                    <a:pt x="234048" y="1550212"/>
                  </a:lnTo>
                  <a:lnTo>
                    <a:pt x="209575" y="1589468"/>
                  </a:lnTo>
                  <a:lnTo>
                    <a:pt x="179146" y="1597177"/>
                  </a:lnTo>
                  <a:lnTo>
                    <a:pt x="90195" y="1597177"/>
                  </a:lnTo>
                  <a:lnTo>
                    <a:pt x="87655" y="1595005"/>
                  </a:lnTo>
                  <a:lnTo>
                    <a:pt x="87655" y="1325346"/>
                  </a:lnTo>
                  <a:lnTo>
                    <a:pt x="90195" y="1323162"/>
                  </a:lnTo>
                  <a:lnTo>
                    <a:pt x="179146" y="1323162"/>
                  </a:lnTo>
                  <a:lnTo>
                    <a:pt x="217639" y="1337183"/>
                  </a:lnTo>
                  <a:lnTo>
                    <a:pt x="234048" y="1370139"/>
                  </a:lnTo>
                  <a:lnTo>
                    <a:pt x="234048" y="1261973"/>
                  </a:lnTo>
                  <a:lnTo>
                    <a:pt x="210197" y="1256690"/>
                  </a:lnTo>
                  <a:lnTo>
                    <a:pt x="179146" y="1254658"/>
                  </a:lnTo>
                  <a:lnTo>
                    <a:pt x="2514" y="1254658"/>
                  </a:lnTo>
                  <a:lnTo>
                    <a:pt x="0" y="1256830"/>
                  </a:lnTo>
                  <a:lnTo>
                    <a:pt x="0" y="1663509"/>
                  </a:lnTo>
                  <a:lnTo>
                    <a:pt x="2514" y="1665693"/>
                  </a:lnTo>
                  <a:lnTo>
                    <a:pt x="179146" y="1665693"/>
                  </a:lnTo>
                  <a:lnTo>
                    <a:pt x="237832" y="1657540"/>
                  </a:lnTo>
                  <a:lnTo>
                    <a:pt x="282829" y="1633067"/>
                  </a:lnTo>
                  <a:lnTo>
                    <a:pt x="309918" y="1597177"/>
                  </a:lnTo>
                  <a:lnTo>
                    <a:pt x="311416" y="1594573"/>
                  </a:lnTo>
                  <a:lnTo>
                    <a:pt x="318554" y="1570926"/>
                  </a:lnTo>
                  <a:lnTo>
                    <a:pt x="320929" y="1544332"/>
                  </a:lnTo>
                  <a:lnTo>
                    <a:pt x="320929" y="1376006"/>
                  </a:lnTo>
                  <a:close/>
                </a:path>
                <a:path w="4433569" h="2413000">
                  <a:moveTo>
                    <a:pt x="575056" y="2171"/>
                  </a:moveTo>
                  <a:lnTo>
                    <a:pt x="572503" y="0"/>
                  </a:lnTo>
                  <a:lnTo>
                    <a:pt x="293230" y="0"/>
                  </a:lnTo>
                  <a:lnTo>
                    <a:pt x="290715" y="2171"/>
                  </a:lnTo>
                  <a:lnTo>
                    <a:pt x="290715" y="408889"/>
                  </a:lnTo>
                  <a:lnTo>
                    <a:pt x="293230" y="411035"/>
                  </a:lnTo>
                  <a:lnTo>
                    <a:pt x="375818" y="411035"/>
                  </a:lnTo>
                  <a:lnTo>
                    <a:pt x="378358" y="408889"/>
                  </a:lnTo>
                  <a:lnTo>
                    <a:pt x="378358" y="239014"/>
                  </a:lnTo>
                  <a:lnTo>
                    <a:pt x="380923" y="236842"/>
                  </a:lnTo>
                  <a:lnTo>
                    <a:pt x="539724" y="236842"/>
                  </a:lnTo>
                  <a:lnTo>
                    <a:pt x="542277" y="234657"/>
                  </a:lnTo>
                  <a:lnTo>
                    <a:pt x="542277" y="170510"/>
                  </a:lnTo>
                  <a:lnTo>
                    <a:pt x="539724" y="168325"/>
                  </a:lnTo>
                  <a:lnTo>
                    <a:pt x="380923" y="168325"/>
                  </a:lnTo>
                  <a:lnTo>
                    <a:pt x="378358" y="166179"/>
                  </a:lnTo>
                  <a:lnTo>
                    <a:pt x="378358" y="70688"/>
                  </a:lnTo>
                  <a:lnTo>
                    <a:pt x="380923" y="68503"/>
                  </a:lnTo>
                  <a:lnTo>
                    <a:pt x="567436" y="68503"/>
                  </a:lnTo>
                  <a:lnTo>
                    <a:pt x="572503" y="68503"/>
                  </a:lnTo>
                  <a:lnTo>
                    <a:pt x="575056" y="66357"/>
                  </a:lnTo>
                  <a:lnTo>
                    <a:pt x="575056" y="2171"/>
                  </a:lnTo>
                  <a:close/>
                </a:path>
                <a:path w="4433569" h="2413000">
                  <a:moveTo>
                    <a:pt x="690689" y="1256842"/>
                  </a:moveTo>
                  <a:lnTo>
                    <a:pt x="688124" y="1254645"/>
                  </a:lnTo>
                  <a:lnTo>
                    <a:pt x="408863" y="1254645"/>
                  </a:lnTo>
                  <a:lnTo>
                    <a:pt x="406336" y="1256842"/>
                  </a:lnTo>
                  <a:lnTo>
                    <a:pt x="406336" y="1663509"/>
                  </a:lnTo>
                  <a:lnTo>
                    <a:pt x="408863" y="1665693"/>
                  </a:lnTo>
                  <a:lnTo>
                    <a:pt x="683056" y="1665693"/>
                  </a:lnTo>
                  <a:lnTo>
                    <a:pt x="688124" y="1665693"/>
                  </a:lnTo>
                  <a:lnTo>
                    <a:pt x="690689" y="1663509"/>
                  </a:lnTo>
                  <a:lnTo>
                    <a:pt x="690689" y="1599361"/>
                  </a:lnTo>
                  <a:lnTo>
                    <a:pt x="688124" y="1597177"/>
                  </a:lnTo>
                  <a:lnTo>
                    <a:pt x="496544" y="1597177"/>
                  </a:lnTo>
                  <a:lnTo>
                    <a:pt x="493991" y="1595005"/>
                  </a:lnTo>
                  <a:lnTo>
                    <a:pt x="493991" y="1493672"/>
                  </a:lnTo>
                  <a:lnTo>
                    <a:pt x="496544" y="1491500"/>
                  </a:lnTo>
                  <a:lnTo>
                    <a:pt x="655345" y="1491500"/>
                  </a:lnTo>
                  <a:lnTo>
                    <a:pt x="657898" y="1489316"/>
                  </a:lnTo>
                  <a:lnTo>
                    <a:pt x="657898" y="1425168"/>
                  </a:lnTo>
                  <a:lnTo>
                    <a:pt x="655345" y="1422984"/>
                  </a:lnTo>
                  <a:lnTo>
                    <a:pt x="496544" y="1422984"/>
                  </a:lnTo>
                  <a:lnTo>
                    <a:pt x="493991" y="1420799"/>
                  </a:lnTo>
                  <a:lnTo>
                    <a:pt x="493991" y="1325346"/>
                  </a:lnTo>
                  <a:lnTo>
                    <a:pt x="496544" y="1323162"/>
                  </a:lnTo>
                  <a:lnTo>
                    <a:pt x="688124" y="1323162"/>
                  </a:lnTo>
                  <a:lnTo>
                    <a:pt x="690689" y="1320977"/>
                  </a:lnTo>
                  <a:lnTo>
                    <a:pt x="690689" y="1256842"/>
                  </a:lnTo>
                  <a:close/>
                </a:path>
                <a:path w="4433569" h="2413000">
                  <a:moveTo>
                    <a:pt x="955471" y="2171"/>
                  </a:moveTo>
                  <a:lnTo>
                    <a:pt x="952906" y="0"/>
                  </a:lnTo>
                  <a:lnTo>
                    <a:pt x="870331" y="0"/>
                  </a:lnTo>
                  <a:lnTo>
                    <a:pt x="867778" y="2171"/>
                  </a:lnTo>
                  <a:lnTo>
                    <a:pt x="867778" y="302094"/>
                  </a:lnTo>
                  <a:lnTo>
                    <a:pt x="866800" y="311772"/>
                  </a:lnTo>
                  <a:lnTo>
                    <a:pt x="834720" y="345719"/>
                  </a:lnTo>
                  <a:lnTo>
                    <a:pt x="813650" y="349072"/>
                  </a:lnTo>
                  <a:lnTo>
                    <a:pt x="776325" y="349072"/>
                  </a:lnTo>
                  <a:lnTo>
                    <a:pt x="737425" y="335368"/>
                  </a:lnTo>
                  <a:lnTo>
                    <a:pt x="721423" y="302094"/>
                  </a:lnTo>
                  <a:lnTo>
                    <a:pt x="721423" y="2171"/>
                  </a:lnTo>
                  <a:lnTo>
                    <a:pt x="718870" y="0"/>
                  </a:lnTo>
                  <a:lnTo>
                    <a:pt x="637057" y="0"/>
                  </a:lnTo>
                  <a:lnTo>
                    <a:pt x="634504" y="2171"/>
                  </a:lnTo>
                  <a:lnTo>
                    <a:pt x="634504" y="302094"/>
                  </a:lnTo>
                  <a:lnTo>
                    <a:pt x="635127" y="314833"/>
                  </a:lnTo>
                  <a:lnTo>
                    <a:pt x="649935" y="359613"/>
                  </a:lnTo>
                  <a:lnTo>
                    <a:pt x="682815" y="392696"/>
                  </a:lnTo>
                  <a:lnTo>
                    <a:pt x="717981" y="409105"/>
                  </a:lnTo>
                  <a:lnTo>
                    <a:pt x="760666" y="417055"/>
                  </a:lnTo>
                  <a:lnTo>
                    <a:pt x="776325" y="417588"/>
                  </a:lnTo>
                  <a:lnTo>
                    <a:pt x="813650" y="417588"/>
                  </a:lnTo>
                  <a:lnTo>
                    <a:pt x="858481" y="412800"/>
                  </a:lnTo>
                  <a:lnTo>
                    <a:pt x="896277" y="398983"/>
                  </a:lnTo>
                  <a:lnTo>
                    <a:pt x="932878" y="369062"/>
                  </a:lnTo>
                  <a:lnTo>
                    <a:pt x="952893" y="326961"/>
                  </a:lnTo>
                  <a:lnTo>
                    <a:pt x="955471" y="302094"/>
                  </a:lnTo>
                  <a:lnTo>
                    <a:pt x="955471" y="2171"/>
                  </a:lnTo>
                  <a:close/>
                </a:path>
                <a:path w="4433569" h="2413000">
                  <a:moveTo>
                    <a:pt x="1052817" y="1556715"/>
                  </a:moveTo>
                  <a:lnTo>
                    <a:pt x="1045565" y="1513344"/>
                  </a:lnTo>
                  <a:lnTo>
                    <a:pt x="1023442" y="1478445"/>
                  </a:lnTo>
                  <a:lnTo>
                    <a:pt x="986116" y="1449400"/>
                  </a:lnTo>
                  <a:lnTo>
                    <a:pt x="947851" y="1430248"/>
                  </a:lnTo>
                  <a:lnTo>
                    <a:pt x="889000" y="1407134"/>
                  </a:lnTo>
                  <a:lnTo>
                    <a:pt x="881748" y="1403972"/>
                  </a:lnTo>
                  <a:lnTo>
                    <a:pt x="846848" y="1377975"/>
                  </a:lnTo>
                  <a:lnTo>
                    <a:pt x="844664" y="1371422"/>
                  </a:lnTo>
                  <a:lnTo>
                    <a:pt x="844664" y="1363599"/>
                  </a:lnTo>
                  <a:lnTo>
                    <a:pt x="869619" y="1324165"/>
                  </a:lnTo>
                  <a:lnTo>
                    <a:pt x="899566" y="1316621"/>
                  </a:lnTo>
                  <a:lnTo>
                    <a:pt x="910996" y="1316621"/>
                  </a:lnTo>
                  <a:lnTo>
                    <a:pt x="951217" y="1335392"/>
                  </a:lnTo>
                  <a:lnTo>
                    <a:pt x="962088" y="1349248"/>
                  </a:lnTo>
                  <a:lnTo>
                    <a:pt x="966381" y="1354683"/>
                  </a:lnTo>
                  <a:lnTo>
                    <a:pt x="1045184" y="1329029"/>
                  </a:lnTo>
                  <a:lnTo>
                    <a:pt x="1046695" y="1327277"/>
                  </a:lnTo>
                  <a:lnTo>
                    <a:pt x="1046695" y="1322946"/>
                  </a:lnTo>
                  <a:lnTo>
                    <a:pt x="1023962" y="1290320"/>
                  </a:lnTo>
                  <a:lnTo>
                    <a:pt x="979322" y="1260233"/>
                  </a:lnTo>
                  <a:lnTo>
                    <a:pt x="935863" y="1249489"/>
                  </a:lnTo>
                  <a:lnTo>
                    <a:pt x="910996" y="1248143"/>
                  </a:lnTo>
                  <a:lnTo>
                    <a:pt x="899566" y="1248143"/>
                  </a:lnTo>
                  <a:lnTo>
                    <a:pt x="854760" y="1252715"/>
                  </a:lnTo>
                  <a:lnTo>
                    <a:pt x="816940" y="1266228"/>
                  </a:lnTo>
                  <a:lnTo>
                    <a:pt x="780351" y="1296568"/>
                  </a:lnTo>
                  <a:lnTo>
                    <a:pt x="760349" y="1338732"/>
                  </a:lnTo>
                  <a:lnTo>
                    <a:pt x="757783" y="1363599"/>
                  </a:lnTo>
                  <a:lnTo>
                    <a:pt x="758278" y="1375308"/>
                  </a:lnTo>
                  <a:lnTo>
                    <a:pt x="770267" y="1414932"/>
                  </a:lnTo>
                  <a:lnTo>
                    <a:pt x="798271" y="1446174"/>
                  </a:lnTo>
                  <a:lnTo>
                    <a:pt x="841717" y="1472742"/>
                  </a:lnTo>
                  <a:lnTo>
                    <a:pt x="925195" y="1509318"/>
                  </a:lnTo>
                  <a:lnTo>
                    <a:pt x="931951" y="1512608"/>
                  </a:lnTo>
                  <a:lnTo>
                    <a:pt x="963980" y="1541386"/>
                  </a:lnTo>
                  <a:lnTo>
                    <a:pt x="965898" y="1548485"/>
                  </a:lnTo>
                  <a:lnTo>
                    <a:pt x="965898" y="1556715"/>
                  </a:lnTo>
                  <a:lnTo>
                    <a:pt x="940955" y="1595996"/>
                  </a:lnTo>
                  <a:lnTo>
                    <a:pt x="910996" y="1603692"/>
                  </a:lnTo>
                  <a:lnTo>
                    <a:pt x="880516" y="1603692"/>
                  </a:lnTo>
                  <a:lnTo>
                    <a:pt x="843343" y="1589684"/>
                  </a:lnTo>
                  <a:lnTo>
                    <a:pt x="825614" y="1562277"/>
                  </a:lnTo>
                  <a:lnTo>
                    <a:pt x="823595" y="1560652"/>
                  </a:lnTo>
                  <a:lnTo>
                    <a:pt x="819531" y="1560652"/>
                  </a:lnTo>
                  <a:lnTo>
                    <a:pt x="818248" y="1560868"/>
                  </a:lnTo>
                  <a:lnTo>
                    <a:pt x="747852" y="1590662"/>
                  </a:lnTo>
                  <a:lnTo>
                    <a:pt x="746315" y="1592173"/>
                  </a:lnTo>
                  <a:lnTo>
                    <a:pt x="746315" y="1597393"/>
                  </a:lnTo>
                  <a:lnTo>
                    <a:pt x="772566" y="1633334"/>
                  </a:lnTo>
                  <a:lnTo>
                    <a:pt x="823328" y="1664550"/>
                  </a:lnTo>
                  <a:lnTo>
                    <a:pt x="880516" y="1672209"/>
                  </a:lnTo>
                  <a:lnTo>
                    <a:pt x="910996" y="1672209"/>
                  </a:lnTo>
                  <a:lnTo>
                    <a:pt x="955827" y="1667433"/>
                  </a:lnTo>
                  <a:lnTo>
                    <a:pt x="993711" y="1653616"/>
                  </a:lnTo>
                  <a:lnTo>
                    <a:pt x="1030795" y="1623682"/>
                  </a:lnTo>
                  <a:lnTo>
                    <a:pt x="1050328" y="1581607"/>
                  </a:lnTo>
                  <a:lnTo>
                    <a:pt x="1052195" y="1569478"/>
                  </a:lnTo>
                  <a:lnTo>
                    <a:pt x="1052817" y="1556715"/>
                  </a:lnTo>
                  <a:close/>
                </a:path>
                <a:path w="4433569" h="2413000">
                  <a:moveTo>
                    <a:pt x="1206004" y="1256842"/>
                  </a:moveTo>
                  <a:lnTo>
                    <a:pt x="1203439" y="1254645"/>
                  </a:lnTo>
                  <a:lnTo>
                    <a:pt x="1120863" y="1254645"/>
                  </a:lnTo>
                  <a:lnTo>
                    <a:pt x="1118349" y="1256842"/>
                  </a:lnTo>
                  <a:lnTo>
                    <a:pt x="1118349" y="1663509"/>
                  </a:lnTo>
                  <a:lnTo>
                    <a:pt x="1120863" y="1665693"/>
                  </a:lnTo>
                  <a:lnTo>
                    <a:pt x="1198372" y="1665693"/>
                  </a:lnTo>
                  <a:lnTo>
                    <a:pt x="1203439" y="1665693"/>
                  </a:lnTo>
                  <a:lnTo>
                    <a:pt x="1206004" y="1663509"/>
                  </a:lnTo>
                  <a:lnTo>
                    <a:pt x="1206004" y="1256842"/>
                  </a:lnTo>
                  <a:close/>
                </a:path>
                <a:path w="4433569" h="2413000">
                  <a:moveTo>
                    <a:pt x="1290904" y="2171"/>
                  </a:moveTo>
                  <a:lnTo>
                    <a:pt x="1288351" y="0"/>
                  </a:lnTo>
                  <a:lnTo>
                    <a:pt x="1009840" y="0"/>
                  </a:lnTo>
                  <a:lnTo>
                    <a:pt x="1007300" y="2171"/>
                  </a:lnTo>
                  <a:lnTo>
                    <a:pt x="1007300" y="66357"/>
                  </a:lnTo>
                  <a:lnTo>
                    <a:pt x="1009840" y="68503"/>
                  </a:lnTo>
                  <a:lnTo>
                    <a:pt x="1103083" y="68503"/>
                  </a:lnTo>
                  <a:lnTo>
                    <a:pt x="1105636" y="70688"/>
                  </a:lnTo>
                  <a:lnTo>
                    <a:pt x="1105636" y="408889"/>
                  </a:lnTo>
                  <a:lnTo>
                    <a:pt x="1108189" y="411035"/>
                  </a:lnTo>
                  <a:lnTo>
                    <a:pt x="1190002" y="411035"/>
                  </a:lnTo>
                  <a:lnTo>
                    <a:pt x="1192555" y="408889"/>
                  </a:lnTo>
                  <a:lnTo>
                    <a:pt x="1192555" y="70688"/>
                  </a:lnTo>
                  <a:lnTo>
                    <a:pt x="1195108" y="68503"/>
                  </a:lnTo>
                  <a:lnTo>
                    <a:pt x="1283284" y="68503"/>
                  </a:lnTo>
                  <a:lnTo>
                    <a:pt x="1288351" y="68503"/>
                  </a:lnTo>
                  <a:lnTo>
                    <a:pt x="1290904" y="66357"/>
                  </a:lnTo>
                  <a:lnTo>
                    <a:pt x="1290904" y="2171"/>
                  </a:lnTo>
                  <a:close/>
                </a:path>
                <a:path w="4433569" h="2413000">
                  <a:moveTo>
                    <a:pt x="1326032" y="1884146"/>
                  </a:moveTo>
                  <a:lnTo>
                    <a:pt x="1323479" y="1881962"/>
                  </a:lnTo>
                  <a:lnTo>
                    <a:pt x="1044206" y="1881962"/>
                  </a:lnTo>
                  <a:lnTo>
                    <a:pt x="1041679" y="1884146"/>
                  </a:lnTo>
                  <a:lnTo>
                    <a:pt x="1041679" y="2290864"/>
                  </a:lnTo>
                  <a:lnTo>
                    <a:pt x="1044206" y="2293010"/>
                  </a:lnTo>
                  <a:lnTo>
                    <a:pt x="1318412" y="2293010"/>
                  </a:lnTo>
                  <a:lnTo>
                    <a:pt x="1323479" y="2293010"/>
                  </a:lnTo>
                  <a:lnTo>
                    <a:pt x="1326032" y="2290864"/>
                  </a:lnTo>
                  <a:lnTo>
                    <a:pt x="1326032" y="2226678"/>
                  </a:lnTo>
                  <a:lnTo>
                    <a:pt x="1323479" y="2224494"/>
                  </a:lnTo>
                  <a:lnTo>
                    <a:pt x="1131887" y="2224494"/>
                  </a:lnTo>
                  <a:lnTo>
                    <a:pt x="1129334" y="2222347"/>
                  </a:lnTo>
                  <a:lnTo>
                    <a:pt x="1129334" y="2120989"/>
                  </a:lnTo>
                  <a:lnTo>
                    <a:pt x="1131887" y="2118817"/>
                  </a:lnTo>
                  <a:lnTo>
                    <a:pt x="1290688" y="2118817"/>
                  </a:lnTo>
                  <a:lnTo>
                    <a:pt x="1293241" y="2116620"/>
                  </a:lnTo>
                  <a:lnTo>
                    <a:pt x="1293241" y="2052485"/>
                  </a:lnTo>
                  <a:lnTo>
                    <a:pt x="1290688" y="2050288"/>
                  </a:lnTo>
                  <a:lnTo>
                    <a:pt x="1131887" y="2050288"/>
                  </a:lnTo>
                  <a:lnTo>
                    <a:pt x="1129334" y="2048141"/>
                  </a:lnTo>
                  <a:lnTo>
                    <a:pt x="1129334" y="1952663"/>
                  </a:lnTo>
                  <a:lnTo>
                    <a:pt x="1131887" y="1950466"/>
                  </a:lnTo>
                  <a:lnTo>
                    <a:pt x="1323479" y="1950466"/>
                  </a:lnTo>
                  <a:lnTo>
                    <a:pt x="1326032" y="1948319"/>
                  </a:lnTo>
                  <a:lnTo>
                    <a:pt x="1326032" y="1884146"/>
                  </a:lnTo>
                  <a:close/>
                </a:path>
                <a:path w="4433569" h="2413000">
                  <a:moveTo>
                    <a:pt x="1335239" y="1031836"/>
                  </a:moveTo>
                  <a:lnTo>
                    <a:pt x="1334985" y="1030770"/>
                  </a:lnTo>
                  <a:lnTo>
                    <a:pt x="1334465" y="1029893"/>
                  </a:lnTo>
                  <a:lnTo>
                    <a:pt x="1267587" y="864184"/>
                  </a:lnTo>
                  <a:lnTo>
                    <a:pt x="1262049" y="850480"/>
                  </a:lnTo>
                  <a:lnTo>
                    <a:pt x="1262049" y="846785"/>
                  </a:lnTo>
                  <a:lnTo>
                    <a:pt x="1265618" y="843407"/>
                  </a:lnTo>
                  <a:lnTo>
                    <a:pt x="1279829" y="836002"/>
                  </a:lnTo>
                  <a:lnTo>
                    <a:pt x="1286687" y="831126"/>
                  </a:lnTo>
                  <a:lnTo>
                    <a:pt x="1316189" y="796315"/>
                  </a:lnTo>
                  <a:lnTo>
                    <a:pt x="1316507" y="795667"/>
                  </a:lnTo>
                  <a:lnTo>
                    <a:pt x="1320850" y="786904"/>
                  </a:lnTo>
                  <a:lnTo>
                    <a:pt x="1324178" y="776909"/>
                  </a:lnTo>
                  <a:lnTo>
                    <a:pt x="1326184" y="766343"/>
                  </a:lnTo>
                  <a:lnTo>
                    <a:pt x="1326845" y="755205"/>
                  </a:lnTo>
                  <a:lnTo>
                    <a:pt x="1326845" y="748690"/>
                  </a:lnTo>
                  <a:lnTo>
                    <a:pt x="1317320" y="698461"/>
                  </a:lnTo>
                  <a:lnTo>
                    <a:pt x="1288745" y="659968"/>
                  </a:lnTo>
                  <a:lnTo>
                    <a:pt x="1243749" y="635495"/>
                  </a:lnTo>
                  <a:lnTo>
                    <a:pt x="1239964" y="634669"/>
                  </a:lnTo>
                  <a:lnTo>
                    <a:pt x="1239964" y="742823"/>
                  </a:lnTo>
                  <a:lnTo>
                    <a:pt x="1239964" y="748690"/>
                  </a:lnTo>
                  <a:lnTo>
                    <a:pt x="1214996" y="787958"/>
                  </a:lnTo>
                  <a:lnTo>
                    <a:pt x="1185062" y="795667"/>
                  </a:lnTo>
                  <a:lnTo>
                    <a:pt x="1096111" y="795667"/>
                  </a:lnTo>
                  <a:lnTo>
                    <a:pt x="1093571" y="793483"/>
                  </a:lnTo>
                  <a:lnTo>
                    <a:pt x="1093571" y="698030"/>
                  </a:lnTo>
                  <a:lnTo>
                    <a:pt x="1096111" y="695858"/>
                  </a:lnTo>
                  <a:lnTo>
                    <a:pt x="1185062" y="695858"/>
                  </a:lnTo>
                  <a:lnTo>
                    <a:pt x="1223556" y="709866"/>
                  </a:lnTo>
                  <a:lnTo>
                    <a:pt x="1239964" y="742823"/>
                  </a:lnTo>
                  <a:lnTo>
                    <a:pt x="1239964" y="634669"/>
                  </a:lnTo>
                  <a:lnTo>
                    <a:pt x="1216113" y="629386"/>
                  </a:lnTo>
                  <a:lnTo>
                    <a:pt x="1185062" y="627341"/>
                  </a:lnTo>
                  <a:lnTo>
                    <a:pt x="1008430" y="627341"/>
                  </a:lnTo>
                  <a:lnTo>
                    <a:pt x="1005916" y="629526"/>
                  </a:lnTo>
                  <a:lnTo>
                    <a:pt x="1005916" y="1036205"/>
                  </a:lnTo>
                  <a:lnTo>
                    <a:pt x="1008430" y="1038377"/>
                  </a:lnTo>
                  <a:lnTo>
                    <a:pt x="1091006" y="1038377"/>
                  </a:lnTo>
                  <a:lnTo>
                    <a:pt x="1093571" y="1036205"/>
                  </a:lnTo>
                  <a:lnTo>
                    <a:pt x="1093571" y="866355"/>
                  </a:lnTo>
                  <a:lnTo>
                    <a:pt x="1096111" y="864184"/>
                  </a:lnTo>
                  <a:lnTo>
                    <a:pt x="1169047" y="864184"/>
                  </a:lnTo>
                  <a:lnTo>
                    <a:pt x="1175131" y="868083"/>
                  </a:lnTo>
                  <a:lnTo>
                    <a:pt x="1242237" y="1033805"/>
                  </a:lnTo>
                  <a:lnTo>
                    <a:pt x="1244269" y="1036853"/>
                  </a:lnTo>
                  <a:lnTo>
                    <a:pt x="1246530" y="1038377"/>
                  </a:lnTo>
                  <a:lnTo>
                    <a:pt x="1332674" y="1038377"/>
                  </a:lnTo>
                  <a:lnTo>
                    <a:pt x="1335239" y="1036624"/>
                  </a:lnTo>
                  <a:lnTo>
                    <a:pt x="1335239" y="1031836"/>
                  </a:lnTo>
                  <a:close/>
                </a:path>
                <a:path w="4433569" h="2413000">
                  <a:moveTo>
                    <a:pt x="1619211" y="1322959"/>
                  </a:moveTo>
                  <a:lnTo>
                    <a:pt x="1597253" y="1290320"/>
                  </a:lnTo>
                  <a:lnTo>
                    <a:pt x="1552613" y="1260233"/>
                  </a:lnTo>
                  <a:lnTo>
                    <a:pt x="1509153" y="1249476"/>
                  </a:lnTo>
                  <a:lnTo>
                    <a:pt x="1484274" y="1248143"/>
                  </a:lnTo>
                  <a:lnTo>
                    <a:pt x="1433982" y="1248143"/>
                  </a:lnTo>
                  <a:lnTo>
                    <a:pt x="1389164" y="1252715"/>
                  </a:lnTo>
                  <a:lnTo>
                    <a:pt x="1351368" y="1266228"/>
                  </a:lnTo>
                  <a:lnTo>
                    <a:pt x="1314767" y="1296568"/>
                  </a:lnTo>
                  <a:lnTo>
                    <a:pt x="1294752" y="1338732"/>
                  </a:lnTo>
                  <a:lnTo>
                    <a:pt x="1292174" y="1363586"/>
                  </a:lnTo>
                  <a:lnTo>
                    <a:pt x="1292174" y="1556715"/>
                  </a:lnTo>
                  <a:lnTo>
                    <a:pt x="1302092" y="1604035"/>
                  </a:lnTo>
                  <a:lnTo>
                    <a:pt x="1330667" y="1640255"/>
                  </a:lnTo>
                  <a:lnTo>
                    <a:pt x="1375638" y="1663725"/>
                  </a:lnTo>
                  <a:lnTo>
                    <a:pt x="1418336" y="1671675"/>
                  </a:lnTo>
                  <a:lnTo>
                    <a:pt x="1433982" y="1672209"/>
                  </a:lnTo>
                  <a:lnTo>
                    <a:pt x="1471320" y="1672209"/>
                  </a:lnTo>
                  <a:lnTo>
                    <a:pt x="1516151" y="1667433"/>
                  </a:lnTo>
                  <a:lnTo>
                    <a:pt x="1553946" y="1653616"/>
                  </a:lnTo>
                  <a:lnTo>
                    <a:pt x="1590548" y="1623695"/>
                  </a:lnTo>
                  <a:lnTo>
                    <a:pt x="1610550" y="1581607"/>
                  </a:lnTo>
                  <a:lnTo>
                    <a:pt x="1613128" y="1453210"/>
                  </a:lnTo>
                  <a:lnTo>
                    <a:pt x="1441081" y="1451038"/>
                  </a:lnTo>
                  <a:lnTo>
                    <a:pt x="1438529" y="1517370"/>
                  </a:lnTo>
                  <a:lnTo>
                    <a:pt x="1522907" y="1519542"/>
                  </a:lnTo>
                  <a:lnTo>
                    <a:pt x="1525447" y="1521726"/>
                  </a:lnTo>
                  <a:lnTo>
                    <a:pt x="1524469" y="1566405"/>
                  </a:lnTo>
                  <a:lnTo>
                    <a:pt x="1492389" y="1600352"/>
                  </a:lnTo>
                  <a:lnTo>
                    <a:pt x="1471320" y="1603692"/>
                  </a:lnTo>
                  <a:lnTo>
                    <a:pt x="1433982" y="1603692"/>
                  </a:lnTo>
                  <a:lnTo>
                    <a:pt x="1395095" y="1589989"/>
                  </a:lnTo>
                  <a:lnTo>
                    <a:pt x="1379093" y="1556715"/>
                  </a:lnTo>
                  <a:lnTo>
                    <a:pt x="1379093" y="1363586"/>
                  </a:lnTo>
                  <a:lnTo>
                    <a:pt x="1403527" y="1324330"/>
                  </a:lnTo>
                  <a:lnTo>
                    <a:pt x="1433982" y="1316621"/>
                  </a:lnTo>
                  <a:lnTo>
                    <a:pt x="1484274" y="1316621"/>
                  </a:lnTo>
                  <a:lnTo>
                    <a:pt x="1523555" y="1334655"/>
                  </a:lnTo>
                  <a:lnTo>
                    <a:pt x="1540192" y="1358061"/>
                  </a:lnTo>
                  <a:lnTo>
                    <a:pt x="1541983" y="1359052"/>
                  </a:lnTo>
                  <a:lnTo>
                    <a:pt x="1546034" y="1359052"/>
                  </a:lnTo>
                  <a:lnTo>
                    <a:pt x="1547291" y="1358836"/>
                  </a:lnTo>
                  <a:lnTo>
                    <a:pt x="1617713" y="1329042"/>
                  </a:lnTo>
                  <a:lnTo>
                    <a:pt x="1619211" y="1327277"/>
                  </a:lnTo>
                  <a:lnTo>
                    <a:pt x="1619211" y="1325105"/>
                  </a:lnTo>
                  <a:lnTo>
                    <a:pt x="1619211" y="1322959"/>
                  </a:lnTo>
                  <a:close/>
                </a:path>
                <a:path w="4433569" h="2413000">
                  <a:moveTo>
                    <a:pt x="1663687" y="2171"/>
                  </a:moveTo>
                  <a:lnTo>
                    <a:pt x="1661134" y="0"/>
                  </a:lnTo>
                  <a:lnTo>
                    <a:pt x="1578546" y="0"/>
                  </a:lnTo>
                  <a:lnTo>
                    <a:pt x="1576006" y="2171"/>
                  </a:lnTo>
                  <a:lnTo>
                    <a:pt x="1576006" y="302094"/>
                  </a:lnTo>
                  <a:lnTo>
                    <a:pt x="1575028" y="311772"/>
                  </a:lnTo>
                  <a:lnTo>
                    <a:pt x="1542948" y="345719"/>
                  </a:lnTo>
                  <a:lnTo>
                    <a:pt x="1521879" y="349072"/>
                  </a:lnTo>
                  <a:lnTo>
                    <a:pt x="1484541" y="349072"/>
                  </a:lnTo>
                  <a:lnTo>
                    <a:pt x="1445641" y="335368"/>
                  </a:lnTo>
                  <a:lnTo>
                    <a:pt x="1429651" y="302094"/>
                  </a:lnTo>
                  <a:lnTo>
                    <a:pt x="1429651" y="2171"/>
                  </a:lnTo>
                  <a:lnTo>
                    <a:pt x="1427086" y="0"/>
                  </a:lnTo>
                  <a:lnTo>
                    <a:pt x="1345285" y="0"/>
                  </a:lnTo>
                  <a:lnTo>
                    <a:pt x="1342732" y="2171"/>
                  </a:lnTo>
                  <a:lnTo>
                    <a:pt x="1342732" y="302094"/>
                  </a:lnTo>
                  <a:lnTo>
                    <a:pt x="1343355" y="314833"/>
                  </a:lnTo>
                  <a:lnTo>
                    <a:pt x="1358150" y="359613"/>
                  </a:lnTo>
                  <a:lnTo>
                    <a:pt x="1391043" y="392696"/>
                  </a:lnTo>
                  <a:lnTo>
                    <a:pt x="1426197" y="409105"/>
                  </a:lnTo>
                  <a:lnTo>
                    <a:pt x="1468894" y="417055"/>
                  </a:lnTo>
                  <a:lnTo>
                    <a:pt x="1484541" y="417588"/>
                  </a:lnTo>
                  <a:lnTo>
                    <a:pt x="1521879" y="417588"/>
                  </a:lnTo>
                  <a:lnTo>
                    <a:pt x="1566697" y="412800"/>
                  </a:lnTo>
                  <a:lnTo>
                    <a:pt x="1604492" y="398983"/>
                  </a:lnTo>
                  <a:lnTo>
                    <a:pt x="1641106" y="369062"/>
                  </a:lnTo>
                  <a:lnTo>
                    <a:pt x="1661109" y="326961"/>
                  </a:lnTo>
                  <a:lnTo>
                    <a:pt x="1663687" y="302094"/>
                  </a:lnTo>
                  <a:lnTo>
                    <a:pt x="1663687" y="2171"/>
                  </a:lnTo>
                  <a:close/>
                </a:path>
                <a:path w="4433569" h="2413000">
                  <a:moveTo>
                    <a:pt x="1676057" y="629526"/>
                  </a:moveTo>
                  <a:lnTo>
                    <a:pt x="1673504" y="627329"/>
                  </a:lnTo>
                  <a:lnTo>
                    <a:pt x="1394231" y="627329"/>
                  </a:lnTo>
                  <a:lnTo>
                    <a:pt x="1391716" y="629526"/>
                  </a:lnTo>
                  <a:lnTo>
                    <a:pt x="1391716" y="1036205"/>
                  </a:lnTo>
                  <a:lnTo>
                    <a:pt x="1394231" y="1038377"/>
                  </a:lnTo>
                  <a:lnTo>
                    <a:pt x="1668437" y="1038377"/>
                  </a:lnTo>
                  <a:lnTo>
                    <a:pt x="1673504" y="1038377"/>
                  </a:lnTo>
                  <a:lnTo>
                    <a:pt x="1676057" y="1036205"/>
                  </a:lnTo>
                  <a:lnTo>
                    <a:pt x="1676057" y="972045"/>
                  </a:lnTo>
                  <a:lnTo>
                    <a:pt x="1673504" y="969873"/>
                  </a:lnTo>
                  <a:lnTo>
                    <a:pt x="1481924" y="969873"/>
                  </a:lnTo>
                  <a:lnTo>
                    <a:pt x="1479359" y="967689"/>
                  </a:lnTo>
                  <a:lnTo>
                    <a:pt x="1479359" y="866368"/>
                  </a:lnTo>
                  <a:lnTo>
                    <a:pt x="1481924" y="864184"/>
                  </a:lnTo>
                  <a:lnTo>
                    <a:pt x="1640725" y="864184"/>
                  </a:lnTo>
                  <a:lnTo>
                    <a:pt x="1643278" y="861999"/>
                  </a:lnTo>
                  <a:lnTo>
                    <a:pt x="1643278" y="797852"/>
                  </a:lnTo>
                  <a:lnTo>
                    <a:pt x="1640725" y="795667"/>
                  </a:lnTo>
                  <a:lnTo>
                    <a:pt x="1481924" y="795667"/>
                  </a:lnTo>
                  <a:lnTo>
                    <a:pt x="1479359" y="793483"/>
                  </a:lnTo>
                  <a:lnTo>
                    <a:pt x="1479359" y="698030"/>
                  </a:lnTo>
                  <a:lnTo>
                    <a:pt x="1481924" y="695845"/>
                  </a:lnTo>
                  <a:lnTo>
                    <a:pt x="1673504" y="695845"/>
                  </a:lnTo>
                  <a:lnTo>
                    <a:pt x="1676057" y="693674"/>
                  </a:lnTo>
                  <a:lnTo>
                    <a:pt x="1676057" y="629526"/>
                  </a:lnTo>
                  <a:close/>
                </a:path>
                <a:path w="4433569" h="2413000">
                  <a:moveTo>
                    <a:pt x="1727022" y="2003310"/>
                  </a:moveTo>
                  <a:lnTo>
                    <a:pt x="1717497" y="1953094"/>
                  </a:lnTo>
                  <a:lnTo>
                    <a:pt x="1688922" y="1914601"/>
                  </a:lnTo>
                  <a:lnTo>
                    <a:pt x="1643926" y="1890128"/>
                  </a:lnTo>
                  <a:lnTo>
                    <a:pt x="1640141" y="1889290"/>
                  </a:lnTo>
                  <a:lnTo>
                    <a:pt x="1640141" y="1997456"/>
                  </a:lnTo>
                  <a:lnTo>
                    <a:pt x="1640141" y="2177516"/>
                  </a:lnTo>
                  <a:lnTo>
                    <a:pt x="1615668" y="2216797"/>
                  </a:lnTo>
                  <a:lnTo>
                    <a:pt x="1585239" y="2224494"/>
                  </a:lnTo>
                  <a:lnTo>
                    <a:pt x="1496288" y="2224494"/>
                  </a:lnTo>
                  <a:lnTo>
                    <a:pt x="1493748" y="2222347"/>
                  </a:lnTo>
                  <a:lnTo>
                    <a:pt x="1493748" y="1952663"/>
                  </a:lnTo>
                  <a:lnTo>
                    <a:pt x="1496288" y="1950478"/>
                  </a:lnTo>
                  <a:lnTo>
                    <a:pt x="1585239" y="1950478"/>
                  </a:lnTo>
                  <a:lnTo>
                    <a:pt x="1623733" y="1964524"/>
                  </a:lnTo>
                  <a:lnTo>
                    <a:pt x="1640141" y="1997456"/>
                  </a:lnTo>
                  <a:lnTo>
                    <a:pt x="1640141" y="1889290"/>
                  </a:lnTo>
                  <a:lnTo>
                    <a:pt x="1616290" y="1884006"/>
                  </a:lnTo>
                  <a:lnTo>
                    <a:pt x="1585239" y="1881962"/>
                  </a:lnTo>
                  <a:lnTo>
                    <a:pt x="1408607" y="1881962"/>
                  </a:lnTo>
                  <a:lnTo>
                    <a:pt x="1406093" y="1884146"/>
                  </a:lnTo>
                  <a:lnTo>
                    <a:pt x="1406093" y="2290851"/>
                  </a:lnTo>
                  <a:lnTo>
                    <a:pt x="1408607" y="2292997"/>
                  </a:lnTo>
                  <a:lnTo>
                    <a:pt x="1585239" y="2292997"/>
                  </a:lnTo>
                  <a:lnTo>
                    <a:pt x="1643926" y="2284857"/>
                  </a:lnTo>
                  <a:lnTo>
                    <a:pt x="1688922" y="2260371"/>
                  </a:lnTo>
                  <a:lnTo>
                    <a:pt x="1716011" y="2224494"/>
                  </a:lnTo>
                  <a:lnTo>
                    <a:pt x="1727022" y="2171662"/>
                  </a:lnTo>
                  <a:lnTo>
                    <a:pt x="1727022" y="2003310"/>
                  </a:lnTo>
                  <a:close/>
                </a:path>
                <a:path w="4433569" h="2413000">
                  <a:moveTo>
                    <a:pt x="2011832" y="2382786"/>
                  </a:moveTo>
                  <a:lnTo>
                    <a:pt x="290715" y="2382786"/>
                  </a:lnTo>
                  <a:lnTo>
                    <a:pt x="290715" y="2412987"/>
                  </a:lnTo>
                  <a:lnTo>
                    <a:pt x="2011832" y="2412987"/>
                  </a:lnTo>
                  <a:lnTo>
                    <a:pt x="2011832" y="2382786"/>
                  </a:lnTo>
                  <a:close/>
                </a:path>
                <a:path w="4433569" h="2413000">
                  <a:moveTo>
                    <a:pt x="2011832" y="1761998"/>
                  </a:moveTo>
                  <a:lnTo>
                    <a:pt x="290715" y="1761998"/>
                  </a:lnTo>
                  <a:lnTo>
                    <a:pt x="290715" y="1792198"/>
                  </a:lnTo>
                  <a:lnTo>
                    <a:pt x="2011832" y="1792198"/>
                  </a:lnTo>
                  <a:lnTo>
                    <a:pt x="2011832" y="1761998"/>
                  </a:lnTo>
                  <a:close/>
                </a:path>
                <a:path w="4433569" h="2413000">
                  <a:moveTo>
                    <a:pt x="2011832" y="1256842"/>
                  </a:moveTo>
                  <a:lnTo>
                    <a:pt x="2009279" y="1254645"/>
                  </a:lnTo>
                  <a:lnTo>
                    <a:pt x="1928990" y="1254645"/>
                  </a:lnTo>
                  <a:lnTo>
                    <a:pt x="1926450" y="1256842"/>
                  </a:lnTo>
                  <a:lnTo>
                    <a:pt x="1929523" y="1522793"/>
                  </a:lnTo>
                  <a:lnTo>
                    <a:pt x="1773974" y="1257909"/>
                  </a:lnTo>
                  <a:lnTo>
                    <a:pt x="1767116" y="1254645"/>
                  </a:lnTo>
                  <a:lnTo>
                    <a:pt x="1697990" y="1254645"/>
                  </a:lnTo>
                  <a:lnTo>
                    <a:pt x="1695475" y="1256842"/>
                  </a:lnTo>
                  <a:lnTo>
                    <a:pt x="1695475" y="1663509"/>
                  </a:lnTo>
                  <a:lnTo>
                    <a:pt x="1697990" y="1665693"/>
                  </a:lnTo>
                  <a:lnTo>
                    <a:pt x="1779066" y="1665693"/>
                  </a:lnTo>
                  <a:lnTo>
                    <a:pt x="1781619" y="1663509"/>
                  </a:lnTo>
                  <a:lnTo>
                    <a:pt x="1777771" y="1400149"/>
                  </a:lnTo>
                  <a:lnTo>
                    <a:pt x="1934057" y="1662442"/>
                  </a:lnTo>
                  <a:lnTo>
                    <a:pt x="1940953" y="1665693"/>
                  </a:lnTo>
                  <a:lnTo>
                    <a:pt x="2004212" y="1665693"/>
                  </a:lnTo>
                  <a:lnTo>
                    <a:pt x="2009279" y="1665693"/>
                  </a:lnTo>
                  <a:lnTo>
                    <a:pt x="2011832" y="1663509"/>
                  </a:lnTo>
                  <a:lnTo>
                    <a:pt x="2011832" y="1256842"/>
                  </a:lnTo>
                  <a:close/>
                </a:path>
                <a:path w="4433569" h="2413000">
                  <a:moveTo>
                    <a:pt x="2011832" y="1131404"/>
                  </a:moveTo>
                  <a:lnTo>
                    <a:pt x="290715" y="1131404"/>
                  </a:lnTo>
                  <a:lnTo>
                    <a:pt x="290715" y="1161605"/>
                  </a:lnTo>
                  <a:lnTo>
                    <a:pt x="2011832" y="1161605"/>
                  </a:lnTo>
                  <a:lnTo>
                    <a:pt x="2011832" y="1131404"/>
                  </a:lnTo>
                  <a:close/>
                </a:path>
                <a:path w="4433569" h="2413000">
                  <a:moveTo>
                    <a:pt x="2011832" y="491248"/>
                  </a:moveTo>
                  <a:lnTo>
                    <a:pt x="290715" y="491248"/>
                  </a:lnTo>
                  <a:lnTo>
                    <a:pt x="290715" y="521449"/>
                  </a:lnTo>
                  <a:lnTo>
                    <a:pt x="2011832" y="521449"/>
                  </a:lnTo>
                  <a:lnTo>
                    <a:pt x="2011832" y="491248"/>
                  </a:lnTo>
                  <a:close/>
                </a:path>
                <a:path w="4433569" h="2413000">
                  <a:moveTo>
                    <a:pt x="2025129" y="1883714"/>
                  </a:moveTo>
                  <a:lnTo>
                    <a:pt x="2022335" y="1881962"/>
                  </a:lnTo>
                  <a:lnTo>
                    <a:pt x="1968715" y="1881962"/>
                  </a:lnTo>
                  <a:lnTo>
                    <a:pt x="1965159" y="1883283"/>
                  </a:lnTo>
                  <a:lnTo>
                    <a:pt x="1962873" y="1884578"/>
                  </a:lnTo>
                  <a:lnTo>
                    <a:pt x="1961870" y="1885899"/>
                  </a:lnTo>
                  <a:lnTo>
                    <a:pt x="1762874" y="2283879"/>
                  </a:lnTo>
                  <a:lnTo>
                    <a:pt x="1761871" y="2285631"/>
                  </a:lnTo>
                  <a:lnTo>
                    <a:pt x="1761337" y="2286927"/>
                  </a:lnTo>
                  <a:lnTo>
                    <a:pt x="1761337" y="2291296"/>
                  </a:lnTo>
                  <a:lnTo>
                    <a:pt x="1764169" y="2293010"/>
                  </a:lnTo>
                  <a:lnTo>
                    <a:pt x="1817776" y="2293010"/>
                  </a:lnTo>
                  <a:lnTo>
                    <a:pt x="1821307" y="2292578"/>
                  </a:lnTo>
                  <a:lnTo>
                    <a:pt x="1823618" y="2291296"/>
                  </a:lnTo>
                  <a:lnTo>
                    <a:pt x="2023618" y="1891118"/>
                  </a:lnTo>
                  <a:lnTo>
                    <a:pt x="2024634" y="1889366"/>
                  </a:lnTo>
                  <a:lnTo>
                    <a:pt x="2025129" y="1888083"/>
                  </a:lnTo>
                  <a:lnTo>
                    <a:pt x="2025129" y="1887181"/>
                  </a:lnTo>
                  <a:lnTo>
                    <a:pt x="2025129" y="1883714"/>
                  </a:lnTo>
                  <a:close/>
                </a:path>
                <a:path w="4433569" h="2413000">
                  <a:moveTo>
                    <a:pt x="2030780" y="929411"/>
                  </a:moveTo>
                  <a:lnTo>
                    <a:pt x="2023529" y="886028"/>
                  </a:lnTo>
                  <a:lnTo>
                    <a:pt x="2001418" y="851128"/>
                  </a:lnTo>
                  <a:lnTo>
                    <a:pt x="1964080" y="822096"/>
                  </a:lnTo>
                  <a:lnTo>
                    <a:pt x="1925828" y="802932"/>
                  </a:lnTo>
                  <a:lnTo>
                    <a:pt x="1866976" y="779818"/>
                  </a:lnTo>
                  <a:lnTo>
                    <a:pt x="1859724" y="776655"/>
                  </a:lnTo>
                  <a:lnTo>
                    <a:pt x="1824824" y="750658"/>
                  </a:lnTo>
                  <a:lnTo>
                    <a:pt x="1822627" y="744118"/>
                  </a:lnTo>
                  <a:lnTo>
                    <a:pt x="1822627" y="736282"/>
                  </a:lnTo>
                  <a:lnTo>
                    <a:pt x="1847596" y="696849"/>
                  </a:lnTo>
                  <a:lnTo>
                    <a:pt x="1877542" y="689305"/>
                  </a:lnTo>
                  <a:lnTo>
                    <a:pt x="1888972" y="689305"/>
                  </a:lnTo>
                  <a:lnTo>
                    <a:pt x="1929180" y="708075"/>
                  </a:lnTo>
                  <a:lnTo>
                    <a:pt x="1940052" y="721931"/>
                  </a:lnTo>
                  <a:lnTo>
                    <a:pt x="1944357" y="727367"/>
                  </a:lnTo>
                  <a:lnTo>
                    <a:pt x="2023160" y="701713"/>
                  </a:lnTo>
                  <a:lnTo>
                    <a:pt x="2024672" y="699973"/>
                  </a:lnTo>
                  <a:lnTo>
                    <a:pt x="2024672" y="695629"/>
                  </a:lnTo>
                  <a:lnTo>
                    <a:pt x="2001939" y="663003"/>
                  </a:lnTo>
                  <a:lnTo>
                    <a:pt x="1957298" y="632917"/>
                  </a:lnTo>
                  <a:lnTo>
                    <a:pt x="1913839" y="622173"/>
                  </a:lnTo>
                  <a:lnTo>
                    <a:pt x="1888972" y="620826"/>
                  </a:lnTo>
                  <a:lnTo>
                    <a:pt x="1877542" y="620826"/>
                  </a:lnTo>
                  <a:lnTo>
                    <a:pt x="1832737" y="625398"/>
                  </a:lnTo>
                  <a:lnTo>
                    <a:pt x="1794916" y="638924"/>
                  </a:lnTo>
                  <a:lnTo>
                    <a:pt x="1758327" y="669251"/>
                  </a:lnTo>
                  <a:lnTo>
                    <a:pt x="1738325" y="711415"/>
                  </a:lnTo>
                  <a:lnTo>
                    <a:pt x="1735759" y="736282"/>
                  </a:lnTo>
                  <a:lnTo>
                    <a:pt x="1736255" y="747991"/>
                  </a:lnTo>
                  <a:lnTo>
                    <a:pt x="1748243" y="787615"/>
                  </a:lnTo>
                  <a:lnTo>
                    <a:pt x="1776234" y="818870"/>
                  </a:lnTo>
                  <a:lnTo>
                    <a:pt x="1819694" y="845439"/>
                  </a:lnTo>
                  <a:lnTo>
                    <a:pt x="1903171" y="882002"/>
                  </a:lnTo>
                  <a:lnTo>
                    <a:pt x="1909927" y="885291"/>
                  </a:lnTo>
                  <a:lnTo>
                    <a:pt x="1941957" y="914082"/>
                  </a:lnTo>
                  <a:lnTo>
                    <a:pt x="1943862" y="921181"/>
                  </a:lnTo>
                  <a:lnTo>
                    <a:pt x="1943862" y="929411"/>
                  </a:lnTo>
                  <a:lnTo>
                    <a:pt x="1918919" y="968679"/>
                  </a:lnTo>
                  <a:lnTo>
                    <a:pt x="1888972" y="976376"/>
                  </a:lnTo>
                  <a:lnTo>
                    <a:pt x="1858479" y="976376"/>
                  </a:lnTo>
                  <a:lnTo>
                    <a:pt x="1821319" y="962367"/>
                  </a:lnTo>
                  <a:lnTo>
                    <a:pt x="1803590" y="934961"/>
                  </a:lnTo>
                  <a:lnTo>
                    <a:pt x="1801558" y="933348"/>
                  </a:lnTo>
                  <a:lnTo>
                    <a:pt x="1797507" y="933348"/>
                  </a:lnTo>
                  <a:lnTo>
                    <a:pt x="1796211" y="933551"/>
                  </a:lnTo>
                  <a:lnTo>
                    <a:pt x="1725828" y="963358"/>
                  </a:lnTo>
                  <a:lnTo>
                    <a:pt x="1724291" y="964857"/>
                  </a:lnTo>
                  <a:lnTo>
                    <a:pt x="1724291" y="970089"/>
                  </a:lnTo>
                  <a:lnTo>
                    <a:pt x="1750529" y="1006017"/>
                  </a:lnTo>
                  <a:lnTo>
                    <a:pt x="1801291" y="1037234"/>
                  </a:lnTo>
                  <a:lnTo>
                    <a:pt x="1858479" y="1044892"/>
                  </a:lnTo>
                  <a:lnTo>
                    <a:pt x="1888972" y="1044892"/>
                  </a:lnTo>
                  <a:lnTo>
                    <a:pt x="1933803" y="1040130"/>
                  </a:lnTo>
                  <a:lnTo>
                    <a:pt x="1971687" y="1026299"/>
                  </a:lnTo>
                  <a:lnTo>
                    <a:pt x="2008759" y="996378"/>
                  </a:lnTo>
                  <a:lnTo>
                    <a:pt x="2028304" y="954303"/>
                  </a:lnTo>
                  <a:lnTo>
                    <a:pt x="2030158" y="942162"/>
                  </a:lnTo>
                  <a:lnTo>
                    <a:pt x="2030780" y="929411"/>
                  </a:lnTo>
                  <a:close/>
                </a:path>
                <a:path w="4433569" h="2413000">
                  <a:moveTo>
                    <a:pt x="3830548" y="800442"/>
                  </a:moveTo>
                  <a:lnTo>
                    <a:pt x="3541369" y="812419"/>
                  </a:lnTo>
                  <a:lnTo>
                    <a:pt x="3159963" y="1508709"/>
                  </a:lnTo>
                  <a:lnTo>
                    <a:pt x="3453434" y="1501419"/>
                  </a:lnTo>
                  <a:lnTo>
                    <a:pt x="3830548" y="800442"/>
                  </a:lnTo>
                  <a:close/>
                </a:path>
                <a:path w="4433569" h="2413000">
                  <a:moveTo>
                    <a:pt x="4432986" y="1154557"/>
                  </a:moveTo>
                  <a:lnTo>
                    <a:pt x="4431919" y="1101559"/>
                  </a:lnTo>
                  <a:lnTo>
                    <a:pt x="4428756" y="1049731"/>
                  </a:lnTo>
                  <a:lnTo>
                    <a:pt x="4423486" y="998575"/>
                  </a:lnTo>
                  <a:lnTo>
                    <a:pt x="4416171" y="948321"/>
                  </a:lnTo>
                  <a:lnTo>
                    <a:pt x="4406798" y="899045"/>
                  </a:lnTo>
                  <a:lnTo>
                    <a:pt x="4395406" y="850811"/>
                  </a:lnTo>
                  <a:lnTo>
                    <a:pt x="4382033" y="803668"/>
                  </a:lnTo>
                  <a:lnTo>
                    <a:pt x="4366679" y="757682"/>
                  </a:lnTo>
                  <a:lnTo>
                    <a:pt x="4349369" y="712901"/>
                  </a:lnTo>
                  <a:lnTo>
                    <a:pt x="4330141" y="669404"/>
                  </a:lnTo>
                  <a:lnTo>
                    <a:pt x="4309008" y="627240"/>
                  </a:lnTo>
                  <a:lnTo>
                    <a:pt x="4285996" y="586460"/>
                  </a:lnTo>
                  <a:lnTo>
                    <a:pt x="4261129" y="547141"/>
                  </a:lnTo>
                  <a:lnTo>
                    <a:pt x="4234421" y="509333"/>
                  </a:lnTo>
                  <a:lnTo>
                    <a:pt x="4205909" y="473100"/>
                  </a:lnTo>
                  <a:lnTo>
                    <a:pt x="4178566" y="441909"/>
                  </a:lnTo>
                  <a:lnTo>
                    <a:pt x="4178566" y="1154557"/>
                  </a:lnTo>
                  <a:lnTo>
                    <a:pt x="4177334" y="1201191"/>
                  </a:lnTo>
                  <a:lnTo>
                    <a:pt x="4173664" y="1246949"/>
                  </a:lnTo>
                  <a:lnTo>
                    <a:pt x="4167555" y="1291780"/>
                  </a:lnTo>
                  <a:lnTo>
                    <a:pt x="4159046" y="1335595"/>
                  </a:lnTo>
                  <a:lnTo>
                    <a:pt x="4148124" y="1378356"/>
                  </a:lnTo>
                  <a:lnTo>
                    <a:pt x="4134828" y="1419974"/>
                  </a:lnTo>
                  <a:lnTo>
                    <a:pt x="4119181" y="1460385"/>
                  </a:lnTo>
                  <a:lnTo>
                    <a:pt x="4101173" y="1499527"/>
                  </a:lnTo>
                  <a:lnTo>
                    <a:pt x="4080840" y="1537322"/>
                  </a:lnTo>
                  <a:lnTo>
                    <a:pt x="4058196" y="1573733"/>
                  </a:lnTo>
                  <a:lnTo>
                    <a:pt x="4033253" y="1608658"/>
                  </a:lnTo>
                  <a:lnTo>
                    <a:pt x="4006024" y="1642046"/>
                  </a:lnTo>
                  <a:lnTo>
                    <a:pt x="3976547" y="1673834"/>
                  </a:lnTo>
                  <a:lnTo>
                    <a:pt x="3944810" y="1703959"/>
                  </a:lnTo>
                  <a:lnTo>
                    <a:pt x="3910850" y="1732330"/>
                  </a:lnTo>
                  <a:lnTo>
                    <a:pt x="3874681" y="1758911"/>
                  </a:lnTo>
                  <a:lnTo>
                    <a:pt x="3836314" y="1783613"/>
                  </a:lnTo>
                  <a:lnTo>
                    <a:pt x="3795776" y="1806371"/>
                  </a:lnTo>
                  <a:lnTo>
                    <a:pt x="3753066" y="1827136"/>
                  </a:lnTo>
                  <a:lnTo>
                    <a:pt x="3708209" y="1845830"/>
                  </a:lnTo>
                  <a:lnTo>
                    <a:pt x="3661219" y="1862378"/>
                  </a:lnTo>
                  <a:lnTo>
                    <a:pt x="3612121" y="1876717"/>
                  </a:lnTo>
                  <a:lnTo>
                    <a:pt x="3560927" y="1888794"/>
                  </a:lnTo>
                  <a:lnTo>
                    <a:pt x="3507663" y="1898535"/>
                  </a:lnTo>
                  <a:lnTo>
                    <a:pt x="3452330" y="1905863"/>
                  </a:lnTo>
                  <a:lnTo>
                    <a:pt x="3394951" y="1910715"/>
                  </a:lnTo>
                  <a:lnTo>
                    <a:pt x="2959963" y="1905508"/>
                  </a:lnTo>
                  <a:lnTo>
                    <a:pt x="2959963" y="1271549"/>
                  </a:lnTo>
                  <a:lnTo>
                    <a:pt x="3368535" y="544398"/>
                  </a:lnTo>
                  <a:lnTo>
                    <a:pt x="2959963" y="544398"/>
                  </a:lnTo>
                  <a:lnTo>
                    <a:pt x="2959963" y="397446"/>
                  </a:lnTo>
                  <a:lnTo>
                    <a:pt x="3270427" y="397446"/>
                  </a:lnTo>
                  <a:lnTo>
                    <a:pt x="3401161" y="398399"/>
                  </a:lnTo>
                  <a:lnTo>
                    <a:pt x="3465372" y="398373"/>
                  </a:lnTo>
                  <a:lnTo>
                    <a:pt x="3516325" y="400786"/>
                  </a:lnTo>
                  <a:lnTo>
                    <a:pt x="3570859" y="406412"/>
                  </a:lnTo>
                  <a:lnTo>
                    <a:pt x="3623322" y="414972"/>
                  </a:lnTo>
                  <a:lnTo>
                    <a:pt x="3673716" y="426466"/>
                  </a:lnTo>
                  <a:lnTo>
                    <a:pt x="3721989" y="440867"/>
                  </a:lnTo>
                  <a:lnTo>
                    <a:pt x="3768140" y="458190"/>
                  </a:lnTo>
                  <a:lnTo>
                    <a:pt x="3812133" y="478396"/>
                  </a:lnTo>
                  <a:lnTo>
                    <a:pt x="3853942" y="501484"/>
                  </a:lnTo>
                  <a:lnTo>
                    <a:pt x="3893566" y="527456"/>
                  </a:lnTo>
                  <a:lnTo>
                    <a:pt x="3930967" y="556285"/>
                  </a:lnTo>
                  <a:lnTo>
                    <a:pt x="3966121" y="587971"/>
                  </a:lnTo>
                  <a:lnTo>
                    <a:pt x="3996639" y="619912"/>
                  </a:lnTo>
                  <a:lnTo>
                    <a:pt x="4024934" y="654164"/>
                  </a:lnTo>
                  <a:lnTo>
                    <a:pt x="4050957" y="690638"/>
                  </a:lnTo>
                  <a:lnTo>
                    <a:pt x="4074693" y="729208"/>
                  </a:lnTo>
                  <a:lnTo>
                    <a:pt x="4096093" y="769785"/>
                  </a:lnTo>
                  <a:lnTo>
                    <a:pt x="4115104" y="812266"/>
                  </a:lnTo>
                  <a:lnTo>
                    <a:pt x="4131716" y="856564"/>
                  </a:lnTo>
                  <a:lnTo>
                    <a:pt x="4145877" y="902563"/>
                  </a:lnTo>
                  <a:lnTo>
                    <a:pt x="4157548" y="950163"/>
                  </a:lnTo>
                  <a:lnTo>
                    <a:pt x="4166679" y="999261"/>
                  </a:lnTo>
                  <a:lnTo>
                    <a:pt x="4173258" y="1049756"/>
                  </a:lnTo>
                  <a:lnTo>
                    <a:pt x="4177246" y="1101737"/>
                  </a:lnTo>
                  <a:lnTo>
                    <a:pt x="4178566" y="1154557"/>
                  </a:lnTo>
                  <a:lnTo>
                    <a:pt x="4178566" y="441909"/>
                  </a:lnTo>
                  <a:lnTo>
                    <a:pt x="4175595" y="438505"/>
                  </a:lnTo>
                  <a:lnTo>
                    <a:pt x="4143527" y="405599"/>
                  </a:lnTo>
                  <a:lnTo>
                    <a:pt x="4135399" y="398106"/>
                  </a:lnTo>
                  <a:lnTo>
                    <a:pt x="4134675" y="397446"/>
                  </a:lnTo>
                  <a:lnTo>
                    <a:pt x="4108920" y="373735"/>
                  </a:lnTo>
                  <a:lnTo>
                    <a:pt x="4072686" y="343877"/>
                  </a:lnTo>
                  <a:lnTo>
                    <a:pt x="4034866" y="316039"/>
                  </a:lnTo>
                  <a:lnTo>
                    <a:pt x="3995496" y="290220"/>
                  </a:lnTo>
                  <a:lnTo>
                    <a:pt x="3954602" y="266446"/>
                  </a:lnTo>
                  <a:lnTo>
                    <a:pt x="3912247" y="244729"/>
                  </a:lnTo>
                  <a:lnTo>
                    <a:pt x="3868458" y="225082"/>
                  </a:lnTo>
                  <a:lnTo>
                    <a:pt x="3823258" y="207530"/>
                  </a:lnTo>
                  <a:lnTo>
                    <a:pt x="3776700" y="192062"/>
                  </a:lnTo>
                  <a:lnTo>
                    <a:pt x="3728821" y="178701"/>
                  </a:lnTo>
                  <a:lnTo>
                    <a:pt x="3679660" y="167474"/>
                  </a:lnTo>
                  <a:lnTo>
                    <a:pt x="3629253" y="158381"/>
                  </a:lnTo>
                  <a:lnTo>
                    <a:pt x="3577640" y="151434"/>
                  </a:lnTo>
                  <a:lnTo>
                    <a:pt x="3524859" y="146659"/>
                  </a:lnTo>
                  <a:lnTo>
                    <a:pt x="3435108" y="143027"/>
                  </a:lnTo>
                  <a:lnTo>
                    <a:pt x="2705544" y="146850"/>
                  </a:lnTo>
                  <a:lnTo>
                    <a:pt x="2705544" y="975918"/>
                  </a:lnTo>
                  <a:lnTo>
                    <a:pt x="2303475" y="1679943"/>
                  </a:lnTo>
                  <a:lnTo>
                    <a:pt x="2705544" y="1679943"/>
                  </a:lnTo>
                  <a:lnTo>
                    <a:pt x="2705544" y="2150580"/>
                  </a:lnTo>
                  <a:lnTo>
                    <a:pt x="3461054" y="2148916"/>
                  </a:lnTo>
                  <a:lnTo>
                    <a:pt x="3516896" y="2144509"/>
                  </a:lnTo>
                  <a:lnTo>
                    <a:pt x="3571227" y="2137867"/>
                  </a:lnTo>
                  <a:lnTo>
                    <a:pt x="3624021" y="2129040"/>
                  </a:lnTo>
                  <a:lnTo>
                    <a:pt x="3675265" y="2118093"/>
                  </a:lnTo>
                  <a:lnTo>
                    <a:pt x="3724960" y="2105088"/>
                  </a:lnTo>
                  <a:lnTo>
                    <a:pt x="3773093" y="2090102"/>
                  </a:lnTo>
                  <a:lnTo>
                    <a:pt x="3819639" y="2073160"/>
                  </a:lnTo>
                  <a:lnTo>
                    <a:pt x="3864584" y="2054364"/>
                  </a:lnTo>
                  <a:lnTo>
                    <a:pt x="3907929" y="2033739"/>
                  </a:lnTo>
                  <a:lnTo>
                    <a:pt x="3949649" y="2011375"/>
                  </a:lnTo>
                  <a:lnTo>
                    <a:pt x="3989743" y="1987321"/>
                  </a:lnTo>
                  <a:lnTo>
                    <a:pt x="4028186" y="1961642"/>
                  </a:lnTo>
                  <a:lnTo>
                    <a:pt x="4064978" y="1934387"/>
                  </a:lnTo>
                  <a:lnTo>
                    <a:pt x="4100093" y="1905622"/>
                  </a:lnTo>
                  <a:lnTo>
                    <a:pt x="4133519" y="1875421"/>
                  </a:lnTo>
                  <a:lnTo>
                    <a:pt x="4165257" y="1843836"/>
                  </a:lnTo>
                  <a:lnTo>
                    <a:pt x="4195292" y="1810931"/>
                  </a:lnTo>
                  <a:lnTo>
                    <a:pt x="4223601" y="1776768"/>
                  </a:lnTo>
                  <a:lnTo>
                    <a:pt x="4250169" y="1741398"/>
                  </a:lnTo>
                  <a:lnTo>
                    <a:pt x="4274998" y="1704886"/>
                  </a:lnTo>
                  <a:lnTo>
                    <a:pt x="4298061" y="1667306"/>
                  </a:lnTo>
                  <a:lnTo>
                    <a:pt x="4319359" y="1628698"/>
                  </a:lnTo>
                  <a:lnTo>
                    <a:pt x="4338866" y="1589151"/>
                  </a:lnTo>
                  <a:lnTo>
                    <a:pt x="4356582" y="1548701"/>
                  </a:lnTo>
                  <a:lnTo>
                    <a:pt x="4372483" y="1507426"/>
                  </a:lnTo>
                  <a:lnTo>
                    <a:pt x="4386554" y="1465364"/>
                  </a:lnTo>
                  <a:lnTo>
                    <a:pt x="4398797" y="1422603"/>
                  </a:lnTo>
                  <a:lnTo>
                    <a:pt x="4409198" y="1379194"/>
                  </a:lnTo>
                  <a:lnTo>
                    <a:pt x="4417733" y="1335201"/>
                  </a:lnTo>
                  <a:lnTo>
                    <a:pt x="4424388" y="1290675"/>
                  </a:lnTo>
                  <a:lnTo>
                    <a:pt x="4429163" y="1245679"/>
                  </a:lnTo>
                  <a:lnTo>
                    <a:pt x="4432033" y="1200289"/>
                  </a:lnTo>
                  <a:lnTo>
                    <a:pt x="4432986" y="1154557"/>
                  </a:lnTo>
                  <a:close/>
                </a:path>
              </a:pathLst>
            </a:custGeom>
            <a:solidFill>
              <a:srgbClr val="FFFFFF"/>
            </a:solidFill>
          </p:spPr>
          <p:txBody>
            <a:bodyPr wrap="square" lIns="0" tIns="0" rIns="0" bIns="0" rtlCol="0"/>
            <a:lstStyle/>
            <a:p>
              <a:endParaRPr dirty="0"/>
            </a:p>
          </p:txBody>
        </p:sp>
      </p:grpSp>
      <p:sp>
        <p:nvSpPr>
          <p:cNvPr id="8" name="Title 7">
            <a:extLst>
              <a:ext uri="{FF2B5EF4-FFF2-40B4-BE49-F238E27FC236}">
                <a16:creationId xmlns="" xmlns:a16="http://schemas.microsoft.com/office/drawing/2014/main" id="{978AE6EC-6643-4531-A7A5-11BDDD47DF80}"/>
              </a:ext>
            </a:extLst>
          </p:cNvPr>
          <p:cNvSpPr>
            <a:spLocks noGrp="1"/>
          </p:cNvSpPr>
          <p:nvPr>
            <p:ph type="title"/>
          </p:nvPr>
        </p:nvSpPr>
        <p:spPr>
          <a:xfrm>
            <a:off x="751114" y="1205479"/>
            <a:ext cx="10062936" cy="4801314"/>
          </a:xfrm>
          <a:prstGeom prst="rect">
            <a:avLst/>
          </a:prstGeom>
        </p:spPr>
        <p:txBody>
          <a:bodyPr wrap="square">
            <a:spAutoFit/>
          </a:bodyPr>
          <a:lstStyle/>
          <a:p>
            <a:pPr rtl="0">
              <a:spcBef>
                <a:spcPts val="0"/>
              </a:spcBef>
              <a:spcAft>
                <a:spcPts val="0"/>
              </a:spcAft>
            </a:pPr>
            <a:r>
              <a:rPr lang="el-GR" sz="5400" b="1" dirty="0" smtClean="0">
                <a:solidFill>
                  <a:srgbClr val="2330DC"/>
                </a:solidFill>
              </a:rPr>
              <a:t>Σχεδιασμός Βιώσιμης </a:t>
            </a:r>
            <a:r>
              <a:rPr lang="el-GR" sz="5400" b="1" dirty="0" smtClean="0">
                <a:solidFill>
                  <a:srgbClr val="2330DC"/>
                </a:solidFill>
              </a:rPr>
              <a:t>Μόδας</a:t>
            </a:r>
            <a:endParaRPr lang="en-US" sz="5400" b="1" dirty="0">
              <a:effectLst/>
            </a:endParaRPr>
          </a:p>
          <a:p>
            <a:pPr rtl="0">
              <a:spcBef>
                <a:spcPts val="0"/>
              </a:spcBef>
              <a:spcAft>
                <a:spcPts val="0"/>
              </a:spcAft>
            </a:pPr>
            <a:r>
              <a:rPr lang="en-US" sz="5400" b="0" dirty="0">
                <a:effectLst/>
              </a:rPr>
              <a:t/>
            </a:r>
            <a:br>
              <a:rPr lang="en-US" sz="5400" b="0" dirty="0">
                <a:effectLst/>
              </a:rPr>
            </a:br>
            <a:r>
              <a:rPr lang="el-GR" sz="4800" b="0" i="0" u="none" strike="noStrike" dirty="0" smtClean="0">
                <a:solidFill>
                  <a:srgbClr val="2330DC"/>
                </a:solidFill>
                <a:effectLst/>
                <a:latin typeface="Roboto"/>
              </a:rPr>
              <a:t>Ενότητα</a:t>
            </a:r>
            <a:r>
              <a:rPr lang="en-US" sz="4800" b="0" i="0" u="none" strike="noStrike" dirty="0" smtClean="0">
                <a:solidFill>
                  <a:srgbClr val="2330DC"/>
                </a:solidFill>
                <a:effectLst/>
                <a:latin typeface="Roboto"/>
              </a:rPr>
              <a:t> </a:t>
            </a:r>
            <a:r>
              <a:rPr lang="en-US" sz="4800" b="0" i="0" u="none" strike="noStrike" dirty="0">
                <a:solidFill>
                  <a:srgbClr val="2330DC"/>
                </a:solidFill>
                <a:effectLst/>
                <a:latin typeface="Roboto"/>
              </a:rPr>
              <a:t>1: </a:t>
            </a:r>
            <a:r>
              <a:rPr lang="el-GR" sz="4800" b="0" i="0" u="none" strike="noStrike" dirty="0" smtClean="0">
                <a:solidFill>
                  <a:srgbClr val="2330DC"/>
                </a:solidFill>
                <a:effectLst/>
                <a:latin typeface="Roboto"/>
              </a:rPr>
              <a:t>Εισαγωγή στον </a:t>
            </a:r>
            <a:r>
              <a:rPr lang="el-GR" sz="4800" b="0" i="0" u="none" strike="noStrike" dirty="0" smtClean="0">
                <a:solidFill>
                  <a:srgbClr val="2330DC"/>
                </a:solidFill>
                <a:effectLst/>
                <a:latin typeface="Roboto"/>
              </a:rPr>
              <a:t>Σχεδιασμό Βιώσιμης Μόδας</a:t>
            </a:r>
            <a:endParaRPr lang="en-US" sz="4800" b="0" dirty="0">
              <a:effectLst/>
            </a:endParaRPr>
          </a:p>
          <a:p>
            <a:r>
              <a:rPr lang="en-US" sz="5400" b="0" dirty="0">
                <a:effectLst/>
              </a:rPr>
              <a:t/>
            </a:r>
            <a:br>
              <a:rPr lang="en-US" sz="5400" b="0" dirty="0">
                <a:effectLst/>
              </a:rPr>
            </a:br>
            <a:endParaRPr lang="en-US" sz="5400" dirty="0"/>
          </a:p>
        </p:txBody>
      </p:sp>
      <p:sp>
        <p:nvSpPr>
          <p:cNvPr id="10" name="Subtitle 4">
            <a:extLst>
              <a:ext uri="{FF2B5EF4-FFF2-40B4-BE49-F238E27FC236}">
                <a16:creationId xmlns="" xmlns:a16="http://schemas.microsoft.com/office/drawing/2014/main" id="{7509C046-FF2A-4BD5-AA80-0E24A1CF4383}"/>
              </a:ext>
            </a:extLst>
          </p:cNvPr>
          <p:cNvSpPr txBox="1">
            <a:spLocks/>
          </p:cNvSpPr>
          <p:nvPr/>
        </p:nvSpPr>
        <p:spPr>
          <a:xfrm>
            <a:off x="512021" y="5121275"/>
            <a:ext cx="10210800" cy="3416320"/>
          </a:xfrm>
          <a:prstGeom prst="rect">
            <a:avLst/>
          </a:prstGeom>
        </p:spPr>
        <p:txBody>
          <a:bodyPr wrap="square">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en-US" sz="3600" b="1" dirty="0">
                <a:solidFill>
                  <a:srgbClr val="2330DC"/>
                </a:solidFill>
                <a:latin typeface="Roboto"/>
              </a:rPr>
              <a:t>1.1</a:t>
            </a:r>
            <a:r>
              <a:rPr lang="en-US" sz="3600" dirty="0">
                <a:solidFill>
                  <a:srgbClr val="2330DC"/>
                </a:solidFill>
                <a:latin typeface="Roboto"/>
              </a:rPr>
              <a:t> </a:t>
            </a:r>
            <a:r>
              <a:rPr lang="el-GR" sz="3600" dirty="0">
                <a:solidFill>
                  <a:srgbClr val="2330DC"/>
                </a:solidFill>
                <a:latin typeface="Roboto"/>
              </a:rPr>
              <a:t>Επισκόπηση της </a:t>
            </a:r>
            <a:r>
              <a:rPr lang="el-GR" sz="3600" dirty="0" smtClean="0">
                <a:solidFill>
                  <a:srgbClr val="2330DC"/>
                </a:solidFill>
                <a:latin typeface="Roboto"/>
              </a:rPr>
              <a:t>Βιωσιμότητας </a:t>
            </a:r>
            <a:r>
              <a:rPr lang="el-GR" sz="3600" dirty="0">
                <a:solidFill>
                  <a:srgbClr val="2330DC"/>
                </a:solidFill>
                <a:latin typeface="Roboto"/>
              </a:rPr>
              <a:t>στη </a:t>
            </a:r>
            <a:r>
              <a:rPr lang="el-GR" sz="3600" dirty="0" smtClean="0">
                <a:solidFill>
                  <a:srgbClr val="2330DC"/>
                </a:solidFill>
                <a:latin typeface="Roboto"/>
              </a:rPr>
              <a:t>Μόδα</a:t>
            </a:r>
            <a:endParaRPr lang="en-US" sz="3600" dirty="0">
              <a:solidFill>
                <a:srgbClr val="2330DC"/>
              </a:solidFill>
              <a:latin typeface="Roboto"/>
            </a:endParaRPr>
          </a:p>
          <a:p>
            <a:pPr>
              <a:lnSpc>
                <a:spcPct val="150000"/>
              </a:lnSpc>
            </a:pPr>
            <a:r>
              <a:rPr lang="en-US" sz="3600" b="1" dirty="0">
                <a:solidFill>
                  <a:srgbClr val="2330DC"/>
                </a:solidFill>
                <a:latin typeface="Roboto"/>
              </a:rPr>
              <a:t>1.2</a:t>
            </a:r>
            <a:r>
              <a:rPr lang="en-US" sz="3600" dirty="0">
                <a:solidFill>
                  <a:srgbClr val="2330DC"/>
                </a:solidFill>
                <a:latin typeface="Roboto"/>
              </a:rPr>
              <a:t> </a:t>
            </a:r>
            <a:r>
              <a:rPr lang="el-GR" sz="3600" dirty="0">
                <a:solidFill>
                  <a:srgbClr val="2330DC"/>
                </a:solidFill>
                <a:latin typeface="Roboto"/>
              </a:rPr>
              <a:t>Ιστορία και </a:t>
            </a:r>
            <a:r>
              <a:rPr lang="el-GR" sz="3600" dirty="0" smtClean="0">
                <a:solidFill>
                  <a:srgbClr val="2330DC"/>
                </a:solidFill>
                <a:latin typeface="Roboto"/>
              </a:rPr>
              <a:t>Εξέλιξη </a:t>
            </a:r>
            <a:r>
              <a:rPr lang="el-GR" sz="3600" dirty="0">
                <a:solidFill>
                  <a:srgbClr val="2330DC"/>
                </a:solidFill>
                <a:latin typeface="Roboto"/>
              </a:rPr>
              <a:t>της </a:t>
            </a:r>
            <a:r>
              <a:rPr lang="el-GR" sz="3600" dirty="0" smtClean="0">
                <a:solidFill>
                  <a:srgbClr val="2330DC"/>
                </a:solidFill>
                <a:latin typeface="Roboto"/>
              </a:rPr>
              <a:t>Βιώσιμης Μόδας</a:t>
            </a:r>
            <a:endParaRPr lang="en-US" sz="3600" dirty="0">
              <a:solidFill>
                <a:srgbClr val="2330DC"/>
              </a:solidFill>
              <a:latin typeface="Roboto"/>
            </a:endParaRPr>
          </a:p>
          <a:p>
            <a:pPr>
              <a:lnSpc>
                <a:spcPct val="150000"/>
              </a:lnSpc>
            </a:pPr>
            <a:r>
              <a:rPr lang="en-US" sz="3600" b="1" dirty="0">
                <a:solidFill>
                  <a:srgbClr val="2330DC"/>
                </a:solidFill>
                <a:latin typeface="Roboto"/>
              </a:rPr>
              <a:t>1.3</a:t>
            </a:r>
            <a:r>
              <a:rPr lang="en-US" sz="3600" dirty="0">
                <a:solidFill>
                  <a:srgbClr val="2330DC"/>
                </a:solidFill>
                <a:latin typeface="Roboto"/>
              </a:rPr>
              <a:t> </a:t>
            </a:r>
            <a:r>
              <a:rPr lang="el-GR" sz="3600" dirty="0">
                <a:solidFill>
                  <a:srgbClr val="2330DC"/>
                </a:solidFill>
                <a:latin typeface="Roboto"/>
              </a:rPr>
              <a:t>Βασικές </a:t>
            </a:r>
            <a:r>
              <a:rPr lang="el-GR" sz="3600" dirty="0" smtClean="0">
                <a:solidFill>
                  <a:srgbClr val="2330DC"/>
                </a:solidFill>
                <a:latin typeface="Roboto"/>
              </a:rPr>
              <a:t>Προκλήσεις </a:t>
            </a:r>
            <a:r>
              <a:rPr lang="el-GR" sz="3600" dirty="0">
                <a:solidFill>
                  <a:srgbClr val="2330DC"/>
                </a:solidFill>
                <a:latin typeface="Roboto"/>
              </a:rPr>
              <a:t>για τη </a:t>
            </a:r>
            <a:r>
              <a:rPr lang="el-GR" sz="3600" dirty="0" smtClean="0">
                <a:solidFill>
                  <a:srgbClr val="2330DC"/>
                </a:solidFill>
                <a:latin typeface="Roboto"/>
              </a:rPr>
              <a:t>Βιωσιμότητα </a:t>
            </a:r>
            <a:r>
              <a:rPr lang="el-GR" sz="3600" dirty="0">
                <a:solidFill>
                  <a:srgbClr val="2330DC"/>
                </a:solidFill>
                <a:latin typeface="Roboto"/>
              </a:rPr>
              <a:t>στη </a:t>
            </a:r>
            <a:r>
              <a:rPr lang="el-GR" sz="3600" dirty="0" smtClean="0">
                <a:solidFill>
                  <a:srgbClr val="2330DC"/>
                </a:solidFill>
                <a:latin typeface="Roboto"/>
              </a:rPr>
              <a:t>Βιομηχανία </a:t>
            </a:r>
            <a:r>
              <a:rPr lang="el-GR" sz="3600" dirty="0">
                <a:solidFill>
                  <a:srgbClr val="2330DC"/>
                </a:solidFill>
                <a:latin typeface="Roboto"/>
              </a:rPr>
              <a:t>της </a:t>
            </a:r>
            <a:r>
              <a:rPr lang="el-GR" sz="3600" dirty="0" smtClean="0">
                <a:solidFill>
                  <a:srgbClr val="2330DC"/>
                </a:solidFill>
                <a:latin typeface="Roboto"/>
              </a:rPr>
              <a:t>Μόδας</a:t>
            </a:r>
            <a:endParaRPr lang="en-US" sz="3600" dirty="0">
              <a:solidFill>
                <a:srgbClr val="2330DC"/>
              </a:solidFill>
              <a:latin typeface="Roboto"/>
            </a:endParaRPr>
          </a:p>
        </p:txBody>
      </p:sp>
      <p:pic>
        <p:nvPicPr>
          <p:cNvPr id="11" name="939AF575-6AF6-4BB3-9126-7EC897DBCBA2" descr="279A45AE-D265-492E-93B7-E685D366C955">
            <a:extLst>
              <a:ext uri="{FF2B5EF4-FFF2-40B4-BE49-F238E27FC236}">
                <a16:creationId xmlns="" xmlns:a16="http://schemas.microsoft.com/office/drawing/2014/main" id="{D571C056-4E90-447B-AB62-FC2FC1577D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022" y="9859582"/>
            <a:ext cx="3889950" cy="824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9BD4F84B-999D-4DC2-8571-FE77FAE7D79B}"/>
              </a:ext>
            </a:extLst>
          </p:cNvPr>
          <p:cNvSpPr/>
          <p:nvPr/>
        </p:nvSpPr>
        <p:spPr>
          <a:xfrm>
            <a:off x="587828" y="9372599"/>
            <a:ext cx="5104667" cy="923330"/>
          </a:xfrm>
          <a:prstGeom prst="rect">
            <a:avLst/>
          </a:prstGeom>
        </p:spPr>
        <p:txBody>
          <a:bodyPr wrap="square">
            <a:spAutoFit/>
          </a:bodyPr>
          <a:lstStyle/>
          <a:p>
            <a:pPr rtl="0">
              <a:spcBef>
                <a:spcPts val="0"/>
              </a:spcBef>
              <a:spcAft>
                <a:spcPts val="0"/>
              </a:spcAft>
            </a:pPr>
            <a:r>
              <a:rPr lang="en-US" sz="1800" b="1" i="0" u="none" strike="noStrike" dirty="0">
                <a:solidFill>
                  <a:srgbClr val="2330DC"/>
                </a:solidFill>
                <a:effectLst/>
                <a:latin typeface="Roboto"/>
              </a:rPr>
              <a:t>2023-1-CY01-KA220-HED-000160668</a:t>
            </a:r>
            <a:endParaRPr lang="en-US" b="0" dirty="0">
              <a:effectLst/>
            </a:endParaRPr>
          </a:p>
          <a:p>
            <a:r>
              <a:rPr lang="en-US" b="0" dirty="0">
                <a:effectLst/>
              </a:rPr>
              <a:t/>
            </a:r>
            <a:br>
              <a:rPr lang="en-US" b="0" dirty="0">
                <a:effectLst/>
              </a:rPr>
            </a:br>
            <a:endParaRPr lang="en-US" dirty="0"/>
          </a:p>
        </p:txBody>
      </p:sp>
      <p:pic>
        <p:nvPicPr>
          <p:cNvPr id="1028" name="Picture 4" descr="https://lh7-rt.googleusercontent.com/slidesz/AGV_vUffSp5bllk2jB8Mwq76zoIQ01fRSpNs5_DCTPNm8ODP69441V8lnW5q8JnDzOQlirFxu4dIlzQ4TuqNLqYCzr04LLPcCsNuS9lfYxSbmVPpkzigG5QocTgeoNODXiJs8x3zSDDKudw59XMQOipYEl8=s2048?key=9qSaRybv1hlA63CeB85maj2S">
            <a:extLst>
              <a:ext uri="{FF2B5EF4-FFF2-40B4-BE49-F238E27FC236}">
                <a16:creationId xmlns="" xmlns:a16="http://schemas.microsoft.com/office/drawing/2014/main" id="{FA872B82-E6C4-4CAE-BCF0-A30FF01B77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4250" y="9769475"/>
            <a:ext cx="3025321" cy="10809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5844DE86-E123-4ADA-9474-8352C31484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9744" y="9769475"/>
            <a:ext cx="2923491" cy="106773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9366250" y="2658110"/>
            <a:ext cx="8839200" cy="10341293"/>
          </a:xfrm>
        </p:spPr>
        <p:txBody>
          <a:bodyPr/>
          <a:lstStyle/>
          <a:p>
            <a:pPr marL="457200" indent="-457200">
              <a:buFont typeface="Arial" panose="020B0604020202020204" pitchFamily="34" charset="0"/>
              <a:buChar char="•"/>
            </a:pPr>
            <a:r>
              <a:rPr lang="el-GR" sz="3200" dirty="0">
                <a:solidFill>
                  <a:srgbClr val="2330DC"/>
                </a:solidFill>
                <a:latin typeface="Roboto"/>
              </a:rPr>
              <a:t>Η </a:t>
            </a:r>
            <a:r>
              <a:rPr lang="el-GR" sz="3200" dirty="0" err="1">
                <a:solidFill>
                  <a:srgbClr val="2330DC"/>
                </a:solidFill>
                <a:latin typeface="Roboto"/>
              </a:rPr>
              <a:t>Patagonia</a:t>
            </a:r>
            <a:r>
              <a:rPr lang="el-GR" sz="3200" dirty="0">
                <a:solidFill>
                  <a:srgbClr val="2330DC"/>
                </a:solidFill>
                <a:latin typeface="Roboto"/>
              </a:rPr>
              <a:t> και η </a:t>
            </a:r>
            <a:r>
              <a:rPr lang="el-GR" sz="3200" dirty="0" err="1">
                <a:solidFill>
                  <a:srgbClr val="2330DC"/>
                </a:solidFill>
                <a:latin typeface="Roboto"/>
              </a:rPr>
              <a:t>Esprit</a:t>
            </a:r>
            <a:r>
              <a:rPr lang="el-GR" sz="3200" dirty="0">
                <a:solidFill>
                  <a:srgbClr val="2330DC"/>
                </a:solidFill>
                <a:latin typeface="Roboto"/>
              </a:rPr>
              <a:t> αρχίζουν να υιοθετούν πρακτικές βιώσιμης μόδας στο πλαίσιο της πρωτοβουλίας για το εμπορικό τους σήμα</a:t>
            </a:r>
            <a:r>
              <a:rPr lang="en-US" sz="3200" dirty="0" smtClean="0">
                <a:solidFill>
                  <a:srgbClr val="2330DC"/>
                </a:solidFill>
                <a:latin typeface="Roboto"/>
              </a:rPr>
              <a:t>.</a:t>
            </a: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r>
              <a:rPr lang="el-GR" sz="3200" dirty="0">
                <a:solidFill>
                  <a:srgbClr val="2330DC"/>
                </a:solidFill>
                <a:latin typeface="Roboto"/>
              </a:rPr>
              <a:t>Το εργασιακό δικαίωμα γίνεται μείζον θέμα, αφού τα μέσα ενημέρωσης αρχίζουν να </a:t>
            </a:r>
            <a:r>
              <a:rPr lang="el-GR" sz="3200" dirty="0">
                <a:solidFill>
                  <a:srgbClr val="FDA800"/>
                </a:solidFill>
                <a:latin typeface="Roboto"/>
              </a:rPr>
              <a:t>αποκαλύπτουν τις κακές συνθήκες εργασίας </a:t>
            </a:r>
            <a:r>
              <a:rPr lang="el-GR" sz="3200" dirty="0">
                <a:solidFill>
                  <a:srgbClr val="2330DC"/>
                </a:solidFill>
                <a:latin typeface="Roboto"/>
              </a:rPr>
              <a:t>σε </a:t>
            </a:r>
            <a:r>
              <a:rPr lang="el-GR" sz="3200" dirty="0" err="1">
                <a:solidFill>
                  <a:srgbClr val="2330DC"/>
                </a:solidFill>
                <a:latin typeface="Roboto"/>
              </a:rPr>
              <a:t>sweatshops</a:t>
            </a:r>
            <a:r>
              <a:rPr lang="el-GR" sz="3200" dirty="0">
                <a:solidFill>
                  <a:srgbClr val="2330DC"/>
                </a:solidFill>
                <a:latin typeface="Roboto"/>
              </a:rPr>
              <a:t> που προμήθευαν ενδύματα για μεγάλες </a:t>
            </a:r>
            <a:r>
              <a:rPr lang="el-GR" sz="3200" dirty="0" smtClean="0">
                <a:solidFill>
                  <a:srgbClr val="2330DC"/>
                </a:solidFill>
                <a:latin typeface="Roboto"/>
              </a:rPr>
              <a:t>εταιρείες μόδας</a:t>
            </a:r>
            <a:r>
              <a:rPr lang="en-US" sz="3200" dirty="0" smtClean="0">
                <a:solidFill>
                  <a:srgbClr val="2330DC"/>
                </a:solidFill>
                <a:latin typeface="Roboto"/>
              </a:rPr>
              <a:t>.</a:t>
            </a:r>
            <a:endParaRPr lang="en-US" sz="3200" dirty="0">
              <a:solidFill>
                <a:srgbClr val="2330DC"/>
              </a:solidFill>
              <a:latin typeface="Roboto"/>
            </a:endParaRPr>
          </a:p>
          <a:p>
            <a:endParaRPr lang="en-US" sz="3200" dirty="0">
              <a:solidFill>
                <a:srgbClr val="2330DC"/>
              </a:solidFill>
              <a:latin typeface="Roboto"/>
            </a:endParaRPr>
          </a:p>
          <a:p>
            <a:pPr marL="457200" indent="-457200">
              <a:buFont typeface="Arial" panose="020B0604020202020204" pitchFamily="34" charset="0"/>
              <a:buChar char="•"/>
            </a:pPr>
            <a:r>
              <a:rPr lang="el-GR" sz="3200" dirty="0" smtClean="0">
                <a:solidFill>
                  <a:srgbClr val="2330DC"/>
                </a:solidFill>
                <a:latin typeface="Roboto"/>
              </a:rPr>
              <a:t>Η </a:t>
            </a:r>
            <a:r>
              <a:rPr lang="el-GR" sz="3200" dirty="0" smtClean="0">
                <a:solidFill>
                  <a:srgbClr val="FDA800"/>
                </a:solidFill>
                <a:latin typeface="Roboto"/>
              </a:rPr>
              <a:t>οικολογική Μόδα (</a:t>
            </a:r>
            <a:r>
              <a:rPr lang="en-US" sz="3200" dirty="0" smtClean="0">
                <a:solidFill>
                  <a:srgbClr val="FDA800"/>
                </a:solidFill>
                <a:latin typeface="Roboto"/>
              </a:rPr>
              <a:t>Eco-Fashion</a:t>
            </a:r>
            <a:r>
              <a:rPr lang="el-GR" sz="3200" dirty="0" smtClean="0">
                <a:solidFill>
                  <a:srgbClr val="FDA800"/>
                </a:solidFill>
                <a:latin typeface="Roboto"/>
              </a:rPr>
              <a:t>)</a:t>
            </a:r>
            <a:r>
              <a:rPr lang="en-US" sz="3200" dirty="0" smtClean="0">
                <a:solidFill>
                  <a:srgbClr val="2330DC"/>
                </a:solidFill>
                <a:latin typeface="Roboto"/>
              </a:rPr>
              <a:t> </a:t>
            </a:r>
            <a:r>
              <a:rPr lang="el-GR" sz="3200" dirty="0">
                <a:solidFill>
                  <a:srgbClr val="2330DC"/>
                </a:solidFill>
                <a:latin typeface="Roboto"/>
              </a:rPr>
              <a:t>αρχίζει να διαμορφώνεται, καθώς οι </a:t>
            </a:r>
            <a:r>
              <a:rPr lang="el-GR" sz="3200" dirty="0" smtClean="0">
                <a:solidFill>
                  <a:srgbClr val="2330DC"/>
                </a:solidFill>
                <a:latin typeface="Roboto"/>
              </a:rPr>
              <a:t>σχεδιαστές/-</a:t>
            </a:r>
            <a:r>
              <a:rPr lang="el-GR" sz="3200" dirty="0" err="1" smtClean="0">
                <a:solidFill>
                  <a:srgbClr val="2330DC"/>
                </a:solidFill>
                <a:latin typeface="Roboto"/>
              </a:rPr>
              <a:t>στριες</a:t>
            </a:r>
            <a:r>
              <a:rPr lang="el-GR" sz="3200" dirty="0" smtClean="0">
                <a:solidFill>
                  <a:srgbClr val="2330DC"/>
                </a:solidFill>
                <a:latin typeface="Roboto"/>
              </a:rPr>
              <a:t> </a:t>
            </a:r>
            <a:r>
              <a:rPr lang="el-GR" sz="3200" dirty="0">
                <a:solidFill>
                  <a:srgbClr val="2330DC"/>
                </a:solidFill>
                <a:latin typeface="Roboto"/>
              </a:rPr>
              <a:t>χρησιμοποιούν φιλικά προς το περιβάλλον υλικά για τις συλλογές τους</a:t>
            </a:r>
            <a:r>
              <a:rPr lang="en-US" sz="3200" dirty="0" smtClean="0">
                <a:solidFill>
                  <a:srgbClr val="2330DC"/>
                </a:solidFill>
                <a:latin typeface="Roboto"/>
              </a:rPr>
              <a:t>.</a:t>
            </a:r>
            <a:endParaRPr lang="en-US" sz="3200" dirty="0">
              <a:solidFill>
                <a:srgbClr val="2330DC"/>
              </a:solidFill>
              <a:latin typeface="Roboto"/>
            </a:endParaRPr>
          </a:p>
          <a:p>
            <a:pPr marL="457200" indent="-457200">
              <a:buFont typeface="Arial" panose="020B0604020202020204" pitchFamily="34" charset="0"/>
              <a:buChar char="•"/>
            </a:pPr>
            <a:endParaRPr lang="en-US" sz="3200" b="1"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a:p>
            <a:endParaRPr lang="en-US" sz="3200" dirty="0">
              <a:solidFill>
                <a:srgbClr val="2330DC"/>
              </a:solidFill>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p:txBody>
      </p:sp>
      <p:sp>
        <p:nvSpPr>
          <p:cNvPr id="6" name="Title 1"/>
          <p:cNvSpPr>
            <a:spLocks noGrp="1"/>
          </p:cNvSpPr>
          <p:nvPr>
            <p:ph type="ctrTitle"/>
          </p:nvPr>
        </p:nvSpPr>
        <p:spPr>
          <a:xfrm>
            <a:off x="2584450" y="3140076"/>
            <a:ext cx="5638800" cy="4800599"/>
          </a:xfrm>
        </p:spPr>
        <p:txBody>
          <a:bodyPr>
            <a:noAutofit/>
          </a:bodyPr>
          <a:lstStyle/>
          <a:p>
            <a:pPr algn="l"/>
            <a:r>
              <a:rPr lang="en-US" sz="5400" b="1" dirty="0">
                <a:solidFill>
                  <a:srgbClr val="2330DC"/>
                </a:solidFill>
              </a:rPr>
              <a:t/>
            </a:r>
            <a:br>
              <a:rPr lang="en-US" sz="5400" b="1" dirty="0">
                <a:solidFill>
                  <a:srgbClr val="2330DC"/>
                </a:solidFill>
              </a:rPr>
            </a:br>
            <a:r>
              <a:rPr lang="el-GR" sz="5400" b="1" dirty="0" smtClean="0">
                <a:solidFill>
                  <a:srgbClr val="2330DC"/>
                </a:solidFill>
              </a:rPr>
              <a:t>Δεκαετία </a:t>
            </a:r>
            <a:r>
              <a:rPr lang="el-GR" sz="5400" b="1" dirty="0">
                <a:solidFill>
                  <a:srgbClr val="2330DC"/>
                </a:solidFill>
              </a:rPr>
              <a:t>του </a:t>
            </a:r>
            <a:r>
              <a:rPr lang="el-GR" sz="5400" b="1" dirty="0" smtClean="0">
                <a:solidFill>
                  <a:srgbClr val="2330DC"/>
                </a:solidFill>
              </a:rPr>
              <a:t>’90: </a:t>
            </a:r>
            <a:r>
              <a:rPr lang="en-US" sz="5400" b="1" dirty="0" smtClean="0">
                <a:solidFill>
                  <a:srgbClr val="2330DC"/>
                </a:solidFill>
              </a:rPr>
              <a:t> </a:t>
            </a:r>
            <a:r>
              <a:rPr lang="en-US" sz="5400" b="1" dirty="0">
                <a:solidFill>
                  <a:srgbClr val="2330DC"/>
                </a:solidFill>
              </a:rPr>
              <a:t/>
            </a:r>
            <a:br>
              <a:rPr lang="en-US" sz="5400" b="1" dirty="0">
                <a:solidFill>
                  <a:srgbClr val="2330DC"/>
                </a:solidFill>
              </a:rPr>
            </a:br>
            <a:r>
              <a:rPr lang="el-GR" sz="5400" b="1" dirty="0">
                <a:solidFill>
                  <a:srgbClr val="2330DC"/>
                </a:solidFill>
              </a:rPr>
              <a:t>Η </a:t>
            </a:r>
            <a:r>
              <a:rPr lang="el-GR" sz="5400" b="1" dirty="0" smtClean="0">
                <a:solidFill>
                  <a:srgbClr val="2330DC"/>
                </a:solidFill>
              </a:rPr>
              <a:t>Άνοδος </a:t>
            </a:r>
            <a:r>
              <a:rPr lang="el-GR" sz="5400" b="1" dirty="0">
                <a:solidFill>
                  <a:srgbClr val="2330DC"/>
                </a:solidFill>
              </a:rPr>
              <a:t>της </a:t>
            </a:r>
            <a:r>
              <a:rPr lang="el-GR" sz="5400" b="1" dirty="0" smtClean="0">
                <a:solidFill>
                  <a:srgbClr val="2330DC"/>
                </a:solidFill>
              </a:rPr>
              <a:t>Οικολογικής Μόδας</a:t>
            </a:r>
            <a:r>
              <a:rPr lang="en-US" sz="5400" b="1" dirty="0">
                <a:solidFill>
                  <a:srgbClr val="2330DC"/>
                </a:solidFill>
              </a:rPr>
              <a:t/>
            </a:r>
            <a:br>
              <a:rPr lang="en-US" sz="5400" b="1" dirty="0">
                <a:solidFill>
                  <a:srgbClr val="2330DC"/>
                </a:solidFill>
              </a:rPr>
            </a:br>
            <a:endParaRPr lang="en-US" sz="5400" b="1" dirty="0">
              <a:solidFill>
                <a:srgbClr val="2330DC"/>
              </a:solidFill>
            </a:endParaRPr>
          </a:p>
        </p:txBody>
      </p:sp>
    </p:spTree>
    <p:extLst>
      <p:ext uri="{BB962C8B-B14F-4D97-AF65-F5344CB8AC3E}">
        <p14:creationId xmlns:p14="http://schemas.microsoft.com/office/powerpoint/2010/main" val="2837803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9366250" y="1920875"/>
            <a:ext cx="9372600" cy="13295948"/>
          </a:xfrm>
        </p:spPr>
        <p:txBody>
          <a:bodyPr/>
          <a:lstStyle/>
          <a:p>
            <a:pPr marL="457200" indent="-457200">
              <a:buFont typeface="Arial" panose="020B0604020202020204" pitchFamily="34" charset="0"/>
              <a:buChar char="•"/>
            </a:pPr>
            <a:r>
              <a:rPr lang="el-GR" sz="3200" dirty="0">
                <a:solidFill>
                  <a:srgbClr val="2330DC"/>
                </a:solidFill>
                <a:latin typeface="Roboto"/>
              </a:rPr>
              <a:t>Μεγαλύτερες εταιρείες, όπως η H&amp;M και η </a:t>
            </a:r>
            <a:r>
              <a:rPr lang="el-GR" sz="3200" dirty="0" err="1">
                <a:solidFill>
                  <a:srgbClr val="2330DC"/>
                </a:solidFill>
                <a:latin typeface="Roboto"/>
              </a:rPr>
              <a:t>Nike</a:t>
            </a:r>
            <a:r>
              <a:rPr lang="el-GR" sz="3200" dirty="0">
                <a:solidFill>
                  <a:srgbClr val="2330DC"/>
                </a:solidFill>
                <a:latin typeface="Roboto"/>
              </a:rPr>
              <a:t>, υιοθετούν στρατηγικές </a:t>
            </a:r>
            <a:r>
              <a:rPr lang="el-GR" sz="3200" b="1" dirty="0">
                <a:solidFill>
                  <a:srgbClr val="FDA800"/>
                </a:solidFill>
                <a:latin typeface="Roboto"/>
              </a:rPr>
              <a:t>Εταιρικής Κοινωνικής Ευθύνης (ΕΚΕ)</a:t>
            </a:r>
            <a:r>
              <a:rPr lang="el-GR" sz="3200" dirty="0">
                <a:solidFill>
                  <a:srgbClr val="2330DC"/>
                </a:solidFill>
                <a:latin typeface="Roboto"/>
              </a:rPr>
              <a:t>, υποσχόμενες να μειώσουν τις περιβαλλοντικές τους επιπτώσεις και να βελτιώσουν τις συνθήκες εργασίας στις αλυσίδες εφοδιασμού τους</a:t>
            </a:r>
            <a:r>
              <a:rPr lang="en-US" sz="3200" dirty="0" smtClean="0">
                <a:solidFill>
                  <a:srgbClr val="2330DC"/>
                </a:solidFill>
                <a:latin typeface="Roboto"/>
              </a:rPr>
              <a:t>.</a:t>
            </a:r>
            <a:endParaRPr lang="en-US" sz="3200" dirty="0">
              <a:solidFill>
                <a:srgbClr val="2330DC"/>
              </a:solidFill>
              <a:latin typeface="Roboto"/>
            </a:endParaRPr>
          </a:p>
          <a:p>
            <a:pPr marL="457200" indent="-457200">
              <a:buFont typeface="Arial" panose="020B0604020202020204" pitchFamily="34" charset="0"/>
              <a:buChar char="•"/>
            </a:pPr>
            <a:endParaRPr lang="en-US" sz="3200" b="1" dirty="0">
              <a:solidFill>
                <a:srgbClr val="2330DC"/>
              </a:solidFill>
              <a:latin typeface="Roboto"/>
            </a:endParaRPr>
          </a:p>
          <a:p>
            <a:pPr marL="457200" indent="-457200">
              <a:buFont typeface="Arial" panose="020B0604020202020204" pitchFamily="34" charset="0"/>
              <a:buChar char="•"/>
            </a:pPr>
            <a:r>
              <a:rPr lang="el-GR" sz="3200" dirty="0">
                <a:solidFill>
                  <a:srgbClr val="2330DC"/>
                </a:solidFill>
                <a:latin typeface="Roboto"/>
              </a:rPr>
              <a:t>Η Stella </a:t>
            </a:r>
            <a:r>
              <a:rPr lang="el-GR" sz="3200" dirty="0" err="1">
                <a:solidFill>
                  <a:srgbClr val="2330DC"/>
                </a:solidFill>
                <a:latin typeface="Roboto"/>
              </a:rPr>
              <a:t>McCartney</a:t>
            </a:r>
            <a:r>
              <a:rPr lang="el-GR" sz="3200" dirty="0">
                <a:solidFill>
                  <a:srgbClr val="2330DC"/>
                </a:solidFill>
                <a:latin typeface="Roboto"/>
              </a:rPr>
              <a:t>, ακτιβίστρια της μόδας, εγκαινιάζει τη μάρκα της το 2001, προωθώντας την </a:t>
            </a:r>
            <a:r>
              <a:rPr lang="el-GR" sz="3200" dirty="0" err="1">
                <a:solidFill>
                  <a:srgbClr val="2330DC"/>
                </a:solidFill>
                <a:latin typeface="Roboto"/>
              </a:rPr>
              <a:t>cruelty-free</a:t>
            </a:r>
            <a:r>
              <a:rPr lang="el-GR" sz="3200" dirty="0">
                <a:solidFill>
                  <a:srgbClr val="2330DC"/>
                </a:solidFill>
                <a:latin typeface="Roboto"/>
              </a:rPr>
              <a:t>, </a:t>
            </a:r>
            <a:r>
              <a:rPr lang="el-GR" sz="3200" dirty="0" err="1">
                <a:solidFill>
                  <a:srgbClr val="2330DC"/>
                </a:solidFill>
                <a:latin typeface="Roboto"/>
              </a:rPr>
              <a:t>vegan</a:t>
            </a:r>
            <a:r>
              <a:rPr lang="el-GR" sz="3200" dirty="0">
                <a:solidFill>
                  <a:srgbClr val="2330DC"/>
                </a:solidFill>
                <a:latin typeface="Roboto"/>
              </a:rPr>
              <a:t> μόδα και γίνεται σύμβολο της βιώσιμης πολυτέλειας</a:t>
            </a:r>
            <a:r>
              <a:rPr lang="en-US" sz="3200" dirty="0" smtClean="0">
                <a:solidFill>
                  <a:srgbClr val="2330DC"/>
                </a:solidFill>
                <a:latin typeface="Roboto"/>
              </a:rPr>
              <a:t>.</a:t>
            </a: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r>
              <a:rPr lang="el-GR" sz="3200" dirty="0">
                <a:solidFill>
                  <a:srgbClr val="2330DC"/>
                </a:solidFill>
                <a:latin typeface="Roboto"/>
              </a:rPr>
              <a:t>Οι καταναλωτές/-</a:t>
            </a:r>
            <a:r>
              <a:rPr lang="el-GR" sz="3200" dirty="0" err="1">
                <a:solidFill>
                  <a:srgbClr val="2330DC"/>
                </a:solidFill>
                <a:latin typeface="Roboto"/>
              </a:rPr>
              <a:t>τριες</a:t>
            </a:r>
            <a:r>
              <a:rPr lang="el-GR" sz="3200" dirty="0">
                <a:solidFill>
                  <a:srgbClr val="2330DC"/>
                </a:solidFill>
                <a:latin typeface="Roboto"/>
              </a:rPr>
              <a:t> αρχίζουν να κάνουν ενημερωμένες επιλογές για τις αγορές τους με τη βοήθεια πιστοποιήσεων όπως </a:t>
            </a:r>
            <a:r>
              <a:rPr lang="el-GR" sz="3200" dirty="0">
                <a:solidFill>
                  <a:srgbClr val="FDA800"/>
                </a:solidFill>
                <a:latin typeface="Roboto"/>
              </a:rPr>
              <a:t>το</a:t>
            </a:r>
            <a:r>
              <a:rPr lang="el-GR" sz="3200" dirty="0">
                <a:solidFill>
                  <a:srgbClr val="2330DC"/>
                </a:solidFill>
                <a:latin typeface="Roboto"/>
              </a:rPr>
              <a:t> </a:t>
            </a:r>
            <a:r>
              <a:rPr lang="el-GR" sz="3200" b="1" dirty="0">
                <a:solidFill>
                  <a:srgbClr val="FDA800"/>
                </a:solidFill>
                <a:latin typeface="Roboto"/>
              </a:rPr>
              <a:t>Παγκόσμιο Πρότυπο Βιολογικών Κλωστοϋφαντουργικών Προϊόντων (GOTS) </a:t>
            </a:r>
            <a:r>
              <a:rPr lang="el-GR" sz="3200" dirty="0">
                <a:solidFill>
                  <a:srgbClr val="FDA800"/>
                </a:solidFill>
                <a:latin typeface="Roboto"/>
              </a:rPr>
              <a:t>και οι </a:t>
            </a:r>
            <a:r>
              <a:rPr lang="el-GR" sz="3200" b="1" dirty="0">
                <a:solidFill>
                  <a:srgbClr val="FDA800"/>
                </a:solidFill>
                <a:latin typeface="Roboto"/>
              </a:rPr>
              <a:t>ετικέτες Δίκαιου </a:t>
            </a:r>
            <a:r>
              <a:rPr lang="el-GR" sz="3200" b="1" dirty="0" smtClean="0">
                <a:solidFill>
                  <a:srgbClr val="FDA800"/>
                </a:solidFill>
                <a:latin typeface="Roboto"/>
              </a:rPr>
              <a:t>Εμπορίου</a:t>
            </a:r>
            <a:r>
              <a:rPr lang="en-US" sz="3200" dirty="0" smtClean="0">
                <a:solidFill>
                  <a:srgbClr val="2330DC"/>
                </a:solidFill>
                <a:latin typeface="Roboto"/>
              </a:rPr>
              <a:t>.</a:t>
            </a: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endParaRPr>
          </a:p>
          <a:p>
            <a:pPr marL="457200" indent="-457200">
              <a:buFont typeface="Arial" panose="020B0604020202020204" pitchFamily="34" charset="0"/>
              <a:buChar char="•"/>
            </a:pPr>
            <a:endParaRPr lang="en-US" sz="3200" dirty="0">
              <a:solidFill>
                <a:srgbClr val="2330DC"/>
              </a:solidFill>
            </a:endParaRPr>
          </a:p>
          <a:p>
            <a:pPr marL="457200" indent="-457200">
              <a:buFont typeface="Arial" panose="020B0604020202020204" pitchFamily="34" charset="0"/>
              <a:buChar char="•"/>
            </a:pPr>
            <a:endParaRPr lang="en-US" sz="3200" b="1"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a:p>
            <a:endParaRPr lang="en-US" sz="3200" dirty="0">
              <a:solidFill>
                <a:srgbClr val="2330DC"/>
              </a:solidFill>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p:txBody>
      </p:sp>
      <p:sp>
        <p:nvSpPr>
          <p:cNvPr id="6" name="Title 1"/>
          <p:cNvSpPr>
            <a:spLocks noGrp="1"/>
          </p:cNvSpPr>
          <p:nvPr>
            <p:ph type="ctrTitle"/>
          </p:nvPr>
        </p:nvSpPr>
        <p:spPr>
          <a:xfrm>
            <a:off x="1289050" y="3140076"/>
            <a:ext cx="7696200" cy="4800599"/>
          </a:xfrm>
        </p:spPr>
        <p:txBody>
          <a:bodyPr>
            <a:noAutofit/>
          </a:bodyPr>
          <a:lstStyle/>
          <a:p>
            <a:pPr algn="l"/>
            <a:r>
              <a:rPr lang="en-US" sz="5400" b="1" dirty="0">
                <a:solidFill>
                  <a:srgbClr val="2330DC"/>
                </a:solidFill>
              </a:rPr>
              <a:t/>
            </a:r>
            <a:br>
              <a:rPr lang="en-US" sz="5400" b="1" dirty="0">
                <a:solidFill>
                  <a:srgbClr val="2330DC"/>
                </a:solidFill>
              </a:rPr>
            </a:br>
            <a:r>
              <a:rPr lang="en-US" sz="5400" b="1" dirty="0">
                <a:solidFill>
                  <a:srgbClr val="2330DC"/>
                </a:solidFill>
              </a:rPr>
              <a:t>			</a:t>
            </a:r>
            <a:r>
              <a:rPr lang="en-US" sz="5400" b="1" dirty="0" smtClean="0">
                <a:solidFill>
                  <a:srgbClr val="2330DC"/>
                </a:solidFill>
              </a:rPr>
              <a:t>2000</a:t>
            </a:r>
            <a:r>
              <a:rPr lang="el-GR" sz="5400" b="1" dirty="0" smtClean="0">
                <a:solidFill>
                  <a:srgbClr val="2330DC"/>
                </a:solidFill>
              </a:rPr>
              <a:t>:</a:t>
            </a:r>
            <a:r>
              <a:rPr lang="en-US" sz="5400" b="1" dirty="0">
                <a:solidFill>
                  <a:srgbClr val="2330DC"/>
                </a:solidFill>
              </a:rPr>
              <a:t/>
            </a:r>
            <a:br>
              <a:rPr lang="en-US" sz="5400" b="1" dirty="0">
                <a:solidFill>
                  <a:srgbClr val="2330DC"/>
                </a:solidFill>
              </a:rPr>
            </a:br>
            <a:r>
              <a:rPr lang="el-GR" sz="5400" b="1" dirty="0">
                <a:solidFill>
                  <a:srgbClr val="2330DC"/>
                </a:solidFill>
              </a:rPr>
              <a:t>Το σημείο καμπής της </a:t>
            </a:r>
            <a:r>
              <a:rPr lang="el-GR" sz="5400" b="1" dirty="0" smtClean="0">
                <a:solidFill>
                  <a:srgbClr val="2330DC"/>
                </a:solidFill>
              </a:rPr>
              <a:t>Βιώσιμης Μόδας</a:t>
            </a:r>
            <a:r>
              <a:rPr lang="en-US" sz="5400" b="1" dirty="0">
                <a:solidFill>
                  <a:srgbClr val="2330DC"/>
                </a:solidFill>
              </a:rPr>
              <a:t/>
            </a:r>
            <a:br>
              <a:rPr lang="en-US" sz="5400" b="1" dirty="0">
                <a:solidFill>
                  <a:srgbClr val="2330DC"/>
                </a:solidFill>
              </a:rPr>
            </a:br>
            <a:endParaRPr lang="en-US" sz="5400" b="1" dirty="0">
              <a:solidFill>
                <a:srgbClr val="2330DC"/>
              </a:solidFill>
            </a:endParaRPr>
          </a:p>
        </p:txBody>
      </p:sp>
    </p:spTree>
    <p:extLst>
      <p:ext uri="{BB962C8B-B14F-4D97-AF65-F5344CB8AC3E}">
        <p14:creationId xmlns:p14="http://schemas.microsoft.com/office/powerpoint/2010/main" val="647404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8528050" y="1235075"/>
            <a:ext cx="10668000" cy="12803505"/>
          </a:xfrm>
        </p:spPr>
        <p:txBody>
          <a:bodyPr/>
          <a:lstStyle/>
          <a:p>
            <a:pPr marL="457200" indent="-457200">
              <a:buFont typeface="Arial" panose="020B0604020202020204" pitchFamily="34" charset="0"/>
              <a:buChar char="•"/>
            </a:pPr>
            <a:r>
              <a:rPr lang="en-US" sz="3200" dirty="0" smtClean="0">
                <a:solidFill>
                  <a:srgbClr val="2330DC"/>
                </a:solidFill>
                <a:latin typeface="Roboto"/>
              </a:rPr>
              <a:t>2013</a:t>
            </a:r>
            <a:r>
              <a:rPr lang="el-GR" sz="3200" dirty="0" smtClean="0">
                <a:solidFill>
                  <a:srgbClr val="2330DC"/>
                </a:solidFill>
                <a:latin typeface="Roboto"/>
              </a:rPr>
              <a:t>:</a:t>
            </a:r>
            <a:r>
              <a:rPr lang="en-US" sz="3200" dirty="0" smtClean="0">
                <a:solidFill>
                  <a:srgbClr val="2330DC"/>
                </a:solidFill>
                <a:latin typeface="Roboto"/>
              </a:rPr>
              <a:t> </a:t>
            </a:r>
            <a:r>
              <a:rPr lang="el-GR" sz="3200" b="1" dirty="0" smtClean="0">
                <a:solidFill>
                  <a:srgbClr val="FDA800"/>
                </a:solidFill>
                <a:latin typeface="Roboto"/>
              </a:rPr>
              <a:t>Το </a:t>
            </a:r>
            <a:r>
              <a:rPr lang="el-GR" sz="3200" b="1" dirty="0">
                <a:solidFill>
                  <a:srgbClr val="FDA800"/>
                </a:solidFill>
                <a:latin typeface="Roboto"/>
              </a:rPr>
              <a:t>εργοστάσιο </a:t>
            </a:r>
            <a:r>
              <a:rPr lang="el-GR" sz="3200" b="1" dirty="0" err="1">
                <a:solidFill>
                  <a:srgbClr val="FDA800"/>
                </a:solidFill>
                <a:latin typeface="Roboto"/>
              </a:rPr>
              <a:t>Rana</a:t>
            </a:r>
            <a:r>
              <a:rPr lang="el-GR" sz="3200" b="1" dirty="0">
                <a:solidFill>
                  <a:srgbClr val="FDA800"/>
                </a:solidFill>
                <a:latin typeface="Roboto"/>
              </a:rPr>
              <a:t> </a:t>
            </a:r>
            <a:r>
              <a:rPr lang="el-GR" sz="3200" b="1" dirty="0" err="1">
                <a:solidFill>
                  <a:srgbClr val="FDA800"/>
                </a:solidFill>
                <a:latin typeface="Roboto"/>
              </a:rPr>
              <a:t>Plaza</a:t>
            </a:r>
            <a:r>
              <a:rPr lang="el-GR" sz="3200" b="1" dirty="0">
                <a:solidFill>
                  <a:srgbClr val="FDA800"/>
                </a:solidFill>
                <a:latin typeface="Roboto"/>
              </a:rPr>
              <a:t> καταρρέει </a:t>
            </a:r>
            <a:r>
              <a:rPr lang="el-GR" sz="3200" dirty="0">
                <a:solidFill>
                  <a:srgbClr val="2330DC"/>
                </a:solidFill>
                <a:latin typeface="Roboto"/>
              </a:rPr>
              <a:t>στο Μπαγκλαντές με αποτέλεσμα να χάσουν τη ζωή τους πάνω από 1.100 εργάτες. Μεγάλες μάρκες, όπως η </a:t>
            </a:r>
            <a:r>
              <a:rPr lang="el-GR" sz="3200" dirty="0" err="1">
                <a:solidFill>
                  <a:srgbClr val="2330DC"/>
                </a:solidFill>
                <a:latin typeface="Roboto"/>
              </a:rPr>
              <a:t>Zara</a:t>
            </a:r>
            <a:r>
              <a:rPr lang="el-GR" sz="3200" dirty="0">
                <a:solidFill>
                  <a:srgbClr val="2330DC"/>
                </a:solidFill>
                <a:latin typeface="Roboto"/>
              </a:rPr>
              <a:t> και η H&amp;M, επικρίνονται για τη γρήγορη μόδα τους. Ζητείται </a:t>
            </a:r>
            <a:r>
              <a:rPr lang="el-GR" sz="3200" b="1" dirty="0">
                <a:solidFill>
                  <a:srgbClr val="FDA800"/>
                </a:solidFill>
                <a:latin typeface="Roboto"/>
              </a:rPr>
              <a:t>μεγαλύτερη διαφάνεια</a:t>
            </a:r>
            <a:r>
              <a:rPr lang="el-GR" sz="3200" dirty="0">
                <a:solidFill>
                  <a:srgbClr val="2330DC"/>
                </a:solidFill>
                <a:latin typeface="Roboto"/>
              </a:rPr>
              <a:t> και υπευθυνότητα στη βιομηχανία μόδας και </a:t>
            </a:r>
            <a:r>
              <a:rPr lang="el-GR" sz="3200" dirty="0" smtClean="0">
                <a:solidFill>
                  <a:srgbClr val="2330DC"/>
                </a:solidFill>
                <a:latin typeface="Roboto"/>
              </a:rPr>
              <a:t>κλωστοϋφαντουργίας</a:t>
            </a:r>
            <a:r>
              <a:rPr lang="en-US" sz="3200" dirty="0" smtClean="0">
                <a:solidFill>
                  <a:srgbClr val="2330DC"/>
                </a:solidFill>
                <a:latin typeface="Roboto"/>
              </a:rPr>
              <a:t>.</a:t>
            </a: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r>
              <a:rPr lang="el-GR" sz="3200" dirty="0">
                <a:solidFill>
                  <a:srgbClr val="2330DC"/>
                </a:solidFill>
                <a:latin typeface="Roboto"/>
              </a:rPr>
              <a:t>Η βιομηχανία μόδας αρχίζει να διερευνά την έννοια της </a:t>
            </a:r>
            <a:r>
              <a:rPr lang="el-GR" sz="3200" b="1" dirty="0" smtClean="0">
                <a:solidFill>
                  <a:srgbClr val="FDA800"/>
                </a:solidFill>
                <a:latin typeface="Roboto"/>
              </a:rPr>
              <a:t>«Κυκλικής </a:t>
            </a:r>
            <a:r>
              <a:rPr lang="el-GR" sz="3200" b="1" dirty="0">
                <a:solidFill>
                  <a:srgbClr val="FDA800"/>
                </a:solidFill>
                <a:latin typeface="Roboto"/>
              </a:rPr>
              <a:t>Μόδας</a:t>
            </a:r>
            <a:r>
              <a:rPr lang="el-GR" sz="3200" b="1" dirty="0" smtClean="0">
                <a:solidFill>
                  <a:srgbClr val="FDA800"/>
                </a:solidFill>
                <a:latin typeface="Roboto"/>
              </a:rPr>
              <a:t>»</a:t>
            </a:r>
            <a:r>
              <a:rPr lang="en-US" sz="3200" b="1" dirty="0" smtClean="0">
                <a:solidFill>
                  <a:srgbClr val="FDA800"/>
                </a:solidFill>
                <a:latin typeface="Roboto"/>
              </a:rPr>
              <a:t>.</a:t>
            </a:r>
            <a:endParaRPr lang="en-US" sz="3200" b="1" dirty="0">
              <a:solidFill>
                <a:srgbClr val="FDA800"/>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r>
              <a:rPr lang="el-GR" sz="3200" dirty="0">
                <a:solidFill>
                  <a:srgbClr val="2330DC"/>
                </a:solidFill>
                <a:latin typeface="Roboto"/>
              </a:rPr>
              <a:t>Οργανώθηκαν εβδομάδες </a:t>
            </a:r>
            <a:r>
              <a:rPr lang="el-GR" sz="3200" dirty="0" smtClean="0">
                <a:solidFill>
                  <a:srgbClr val="2330DC"/>
                </a:solidFill>
                <a:latin typeface="Roboto"/>
              </a:rPr>
              <a:t>Βιώσιμης Μόδας </a:t>
            </a:r>
            <a:r>
              <a:rPr lang="el-GR" sz="3200" dirty="0">
                <a:solidFill>
                  <a:srgbClr val="2330DC"/>
                </a:solidFill>
                <a:latin typeface="Roboto"/>
              </a:rPr>
              <a:t>και συνέδρια όπως η Σύνοδος Κορυφής της Κοπεγχάγης για τη μόδα, προκειμένου να ευαισθητοποιηθούν οι </a:t>
            </a:r>
            <a:r>
              <a:rPr lang="el-GR" sz="3200" dirty="0" smtClean="0">
                <a:solidFill>
                  <a:srgbClr val="2330DC"/>
                </a:solidFill>
                <a:latin typeface="Roboto"/>
              </a:rPr>
              <a:t>ηγέτες/-</a:t>
            </a:r>
            <a:r>
              <a:rPr lang="el-GR" sz="3200" dirty="0" err="1" smtClean="0">
                <a:solidFill>
                  <a:srgbClr val="2330DC"/>
                </a:solidFill>
                <a:latin typeface="Roboto"/>
              </a:rPr>
              <a:t>τιδες</a:t>
            </a:r>
            <a:r>
              <a:rPr lang="el-GR" sz="3200" dirty="0" smtClean="0">
                <a:solidFill>
                  <a:srgbClr val="2330DC"/>
                </a:solidFill>
                <a:latin typeface="Roboto"/>
              </a:rPr>
              <a:t> </a:t>
            </a:r>
            <a:r>
              <a:rPr lang="el-GR" sz="3200" dirty="0">
                <a:solidFill>
                  <a:srgbClr val="2330DC"/>
                </a:solidFill>
                <a:latin typeface="Roboto"/>
              </a:rPr>
              <a:t>του κλάδου και οι </a:t>
            </a:r>
            <a:r>
              <a:rPr lang="el-GR" sz="3200" dirty="0" smtClean="0">
                <a:solidFill>
                  <a:srgbClr val="2330DC"/>
                </a:solidFill>
                <a:latin typeface="Roboto"/>
              </a:rPr>
              <a:t>καταναλωτές/-</a:t>
            </a:r>
            <a:r>
              <a:rPr lang="el-GR" sz="3200" dirty="0" err="1" smtClean="0">
                <a:solidFill>
                  <a:srgbClr val="2330DC"/>
                </a:solidFill>
                <a:latin typeface="Roboto"/>
              </a:rPr>
              <a:t>τριες</a:t>
            </a:r>
            <a:r>
              <a:rPr lang="en-US" sz="3200" dirty="0" smtClean="0">
                <a:solidFill>
                  <a:srgbClr val="2330DC"/>
                </a:solidFill>
                <a:latin typeface="Roboto"/>
              </a:rPr>
              <a:t>. </a:t>
            </a: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r>
              <a:rPr lang="el-GR" sz="3200" dirty="0" smtClean="0">
                <a:solidFill>
                  <a:srgbClr val="2330DC"/>
                </a:solidFill>
                <a:latin typeface="Roboto"/>
              </a:rPr>
              <a:t>Αναπτύσσονται </a:t>
            </a:r>
            <a:r>
              <a:rPr lang="el-GR" sz="3200" b="1" dirty="0">
                <a:solidFill>
                  <a:srgbClr val="FDA800"/>
                </a:solidFill>
                <a:latin typeface="Roboto"/>
              </a:rPr>
              <a:t>καινοτόμα υλικά</a:t>
            </a:r>
            <a:r>
              <a:rPr lang="el-GR" sz="3200" dirty="0">
                <a:solidFill>
                  <a:srgbClr val="2330DC"/>
                </a:solidFill>
                <a:latin typeface="Roboto"/>
              </a:rPr>
              <a:t>, όπως ανακυκλωμένα πλαστικά από τον ωκεανό, δέρμα που καλλιεργείται στο εργαστήριο και βιοδιασπώμενα </a:t>
            </a:r>
            <a:r>
              <a:rPr lang="el-GR" sz="3200" dirty="0" smtClean="0">
                <a:solidFill>
                  <a:srgbClr val="2330DC"/>
                </a:solidFill>
                <a:latin typeface="Roboto"/>
              </a:rPr>
              <a:t>υφάσματα</a:t>
            </a:r>
            <a:r>
              <a:rPr lang="en-US" sz="3200" dirty="0" smtClean="0">
                <a:solidFill>
                  <a:srgbClr val="2330DC"/>
                </a:solidFill>
              </a:rPr>
              <a:t>.</a:t>
            </a:r>
            <a:endParaRPr lang="en-US" sz="3200" dirty="0">
              <a:solidFill>
                <a:srgbClr val="2330DC"/>
              </a:solidFill>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endParaRPr lang="en-US" sz="3200" b="1"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a:p>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p:txBody>
      </p:sp>
      <p:sp>
        <p:nvSpPr>
          <p:cNvPr id="6" name="Title 1"/>
          <p:cNvSpPr>
            <a:spLocks noGrp="1"/>
          </p:cNvSpPr>
          <p:nvPr>
            <p:ph type="ctrTitle"/>
          </p:nvPr>
        </p:nvSpPr>
        <p:spPr>
          <a:xfrm>
            <a:off x="1289050" y="3140076"/>
            <a:ext cx="7696200" cy="4800599"/>
          </a:xfrm>
        </p:spPr>
        <p:txBody>
          <a:bodyPr>
            <a:noAutofit/>
          </a:bodyPr>
          <a:lstStyle/>
          <a:p>
            <a:pPr algn="l"/>
            <a:r>
              <a:rPr lang="en-US" sz="5400" b="1" dirty="0">
                <a:solidFill>
                  <a:srgbClr val="2330DC"/>
                </a:solidFill>
              </a:rPr>
              <a:t/>
            </a:r>
            <a:br>
              <a:rPr lang="en-US" sz="5400" b="1" dirty="0">
                <a:solidFill>
                  <a:srgbClr val="2330DC"/>
                </a:solidFill>
              </a:rPr>
            </a:br>
            <a:r>
              <a:rPr lang="en-US" sz="5400" b="1" dirty="0">
                <a:solidFill>
                  <a:srgbClr val="2330DC"/>
                </a:solidFill>
              </a:rPr>
              <a:t>			</a:t>
            </a:r>
            <a:r>
              <a:rPr lang="en-US" sz="5400" b="1" dirty="0" smtClean="0">
                <a:solidFill>
                  <a:srgbClr val="2330DC"/>
                </a:solidFill>
              </a:rPr>
              <a:t>2010</a:t>
            </a:r>
            <a:r>
              <a:rPr lang="el-GR" sz="5400" b="1" dirty="0" smtClean="0">
                <a:solidFill>
                  <a:srgbClr val="2330DC"/>
                </a:solidFill>
              </a:rPr>
              <a:t>:</a:t>
            </a:r>
            <a:r>
              <a:rPr lang="en-US" sz="5400" b="1" dirty="0">
                <a:solidFill>
                  <a:srgbClr val="2330DC"/>
                </a:solidFill>
              </a:rPr>
              <a:t/>
            </a:r>
            <a:br>
              <a:rPr lang="en-US" sz="5400" b="1" dirty="0">
                <a:solidFill>
                  <a:srgbClr val="2330DC"/>
                </a:solidFill>
              </a:rPr>
            </a:br>
            <a:r>
              <a:rPr lang="el-GR" sz="5400" b="1" dirty="0" smtClean="0">
                <a:solidFill>
                  <a:srgbClr val="2330DC"/>
                </a:solidFill>
              </a:rPr>
              <a:t>Βιώσιμη Μόδα, </a:t>
            </a:r>
            <a:r>
              <a:rPr lang="el-GR" sz="5400" b="1" dirty="0">
                <a:solidFill>
                  <a:srgbClr val="2330DC"/>
                </a:solidFill>
              </a:rPr>
              <a:t>ένα </a:t>
            </a:r>
            <a:r>
              <a:rPr lang="el-GR" sz="5400" b="1" dirty="0" smtClean="0">
                <a:solidFill>
                  <a:srgbClr val="2330DC"/>
                </a:solidFill>
              </a:rPr>
              <a:t>Παγκόσμιο Κίνημα</a:t>
            </a:r>
            <a:endParaRPr lang="en-US" sz="5400" b="1" dirty="0">
              <a:solidFill>
                <a:srgbClr val="2330DC"/>
              </a:solidFill>
            </a:endParaRPr>
          </a:p>
        </p:txBody>
      </p:sp>
    </p:spTree>
    <p:extLst>
      <p:ext uri="{BB962C8B-B14F-4D97-AF65-F5344CB8AC3E}">
        <p14:creationId xmlns:p14="http://schemas.microsoft.com/office/powerpoint/2010/main" val="1298005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9594850" y="1235075"/>
            <a:ext cx="9144000" cy="3939540"/>
          </a:xfrm>
        </p:spPr>
        <p:txBody>
          <a:bodyPr/>
          <a:lstStyle/>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b="1"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p:txBody>
      </p:sp>
      <p:sp>
        <p:nvSpPr>
          <p:cNvPr id="6" name="Title 1"/>
          <p:cNvSpPr>
            <a:spLocks noGrp="1"/>
          </p:cNvSpPr>
          <p:nvPr>
            <p:ph type="ctrTitle"/>
          </p:nvPr>
        </p:nvSpPr>
        <p:spPr>
          <a:xfrm>
            <a:off x="1289050" y="3140076"/>
            <a:ext cx="7315200" cy="4800599"/>
          </a:xfrm>
        </p:spPr>
        <p:txBody>
          <a:bodyPr>
            <a:noAutofit/>
          </a:bodyPr>
          <a:lstStyle/>
          <a:p>
            <a:pPr algn="l"/>
            <a:r>
              <a:rPr lang="en-US" sz="5400" b="1" dirty="0">
                <a:solidFill>
                  <a:srgbClr val="2330DC"/>
                </a:solidFill>
              </a:rPr>
              <a:t/>
            </a:r>
            <a:br>
              <a:rPr lang="en-US" sz="5400" b="1" dirty="0">
                <a:solidFill>
                  <a:srgbClr val="2330DC"/>
                </a:solidFill>
              </a:rPr>
            </a:br>
            <a:r>
              <a:rPr lang="en-US" sz="5400" b="1" dirty="0">
                <a:solidFill>
                  <a:srgbClr val="2330DC"/>
                </a:solidFill>
              </a:rPr>
              <a:t>			</a:t>
            </a:r>
            <a:r>
              <a:rPr lang="en-US" sz="5400" b="1" dirty="0" smtClean="0">
                <a:solidFill>
                  <a:srgbClr val="2330DC"/>
                </a:solidFill>
              </a:rPr>
              <a:t>2020</a:t>
            </a:r>
            <a:r>
              <a:rPr lang="el-GR" sz="5400" b="1" dirty="0" smtClean="0">
                <a:solidFill>
                  <a:srgbClr val="2330DC"/>
                </a:solidFill>
              </a:rPr>
              <a:t>:</a:t>
            </a:r>
            <a:r>
              <a:rPr lang="en-US" sz="5400" b="1" dirty="0">
                <a:solidFill>
                  <a:srgbClr val="2330DC"/>
                </a:solidFill>
              </a:rPr>
              <a:t/>
            </a:r>
            <a:br>
              <a:rPr lang="en-US" sz="5400" b="1" dirty="0">
                <a:solidFill>
                  <a:srgbClr val="2330DC"/>
                </a:solidFill>
              </a:rPr>
            </a:br>
            <a:r>
              <a:rPr lang="el-GR" sz="5400" b="1" dirty="0">
                <a:solidFill>
                  <a:srgbClr val="2330DC"/>
                </a:solidFill>
              </a:rPr>
              <a:t>Η Βιώσιμη Μόδα και το Μέλλον</a:t>
            </a:r>
            <a:endParaRPr lang="en-US" sz="5400" b="1" dirty="0">
              <a:solidFill>
                <a:srgbClr val="2330DC"/>
              </a:solidFill>
            </a:endParaRPr>
          </a:p>
        </p:txBody>
      </p:sp>
      <p:sp>
        <p:nvSpPr>
          <p:cNvPr id="2" name="Rectangle 1"/>
          <p:cNvSpPr/>
          <p:nvPr/>
        </p:nvSpPr>
        <p:spPr>
          <a:xfrm>
            <a:off x="8451850" y="1692275"/>
            <a:ext cx="10896600" cy="9941183"/>
          </a:xfrm>
          <a:prstGeom prst="rect">
            <a:avLst/>
          </a:prstGeom>
        </p:spPr>
        <p:txBody>
          <a:bodyPr wrap="square">
            <a:spAutoFit/>
          </a:bodyPr>
          <a:lstStyle/>
          <a:p>
            <a:pPr marL="457200" indent="-457200">
              <a:buFont typeface="Arial" panose="020B0604020202020204" pitchFamily="34" charset="0"/>
              <a:buChar char="•"/>
            </a:pPr>
            <a:r>
              <a:rPr lang="el-GR" sz="3200" dirty="0" smtClean="0">
                <a:solidFill>
                  <a:srgbClr val="2330DC"/>
                </a:solidFill>
                <a:latin typeface="Roboto"/>
              </a:rPr>
              <a:t>Οι καταναλωτές/-</a:t>
            </a:r>
            <a:r>
              <a:rPr lang="el-GR" sz="3200" dirty="0" err="1" smtClean="0">
                <a:solidFill>
                  <a:srgbClr val="2330DC"/>
                </a:solidFill>
                <a:latin typeface="Roboto"/>
              </a:rPr>
              <a:t>τριες</a:t>
            </a:r>
            <a:r>
              <a:rPr lang="el-GR" sz="3200" dirty="0" smtClean="0">
                <a:solidFill>
                  <a:srgbClr val="2330DC"/>
                </a:solidFill>
                <a:latin typeface="Roboto"/>
              </a:rPr>
              <a:t> ευαισθητοποιήθηκαν περισσότερο σχετικά με το περιβαλλοντικό τίμημα της γρήγορης μόδας. Έτσι, η </a:t>
            </a:r>
            <a:r>
              <a:rPr lang="el-GR" sz="3200" b="1" dirty="0">
                <a:solidFill>
                  <a:srgbClr val="FDA800"/>
                </a:solidFill>
                <a:latin typeface="Roboto"/>
              </a:rPr>
              <a:t>«αργή μόδα» </a:t>
            </a:r>
            <a:r>
              <a:rPr lang="el-GR" sz="3200" dirty="0" smtClean="0">
                <a:solidFill>
                  <a:srgbClr val="2330DC"/>
                </a:solidFill>
                <a:latin typeface="Roboto"/>
              </a:rPr>
              <a:t>έγινε δημοφιλής μεταξύ των καταναλωτών/-τριών</a:t>
            </a:r>
            <a:r>
              <a:rPr lang="en-US" sz="3200" dirty="0" smtClean="0">
                <a:solidFill>
                  <a:srgbClr val="2330DC"/>
                </a:solidFill>
                <a:latin typeface="Roboto"/>
              </a:rPr>
              <a:t>.</a:t>
            </a: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r>
              <a:rPr lang="el-GR" sz="3200" dirty="0" smtClean="0">
                <a:solidFill>
                  <a:srgbClr val="2330DC"/>
                </a:solidFill>
                <a:latin typeface="Roboto"/>
              </a:rPr>
              <a:t>Δίνεται έμφαση στην τεχνολογική καινοτομία που θα καταστήσει τη μόδα πιο βιώσιμη μειώνοντας τα απόβλητα και ελαχιστοποιώντας τους πόρους</a:t>
            </a:r>
            <a:r>
              <a:rPr lang="en-US" sz="3200" dirty="0" smtClean="0">
                <a:solidFill>
                  <a:srgbClr val="2330DC"/>
                </a:solidFill>
                <a:latin typeface="Roboto"/>
              </a:rPr>
              <a:t>.</a:t>
            </a: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r>
              <a:rPr lang="el-GR" sz="3200" dirty="0" smtClean="0">
                <a:solidFill>
                  <a:srgbClr val="2330DC"/>
                </a:solidFill>
                <a:latin typeface="Roboto"/>
              </a:rPr>
              <a:t>Οι καταναλωτές/-</a:t>
            </a:r>
            <a:r>
              <a:rPr lang="el-GR" sz="3200" dirty="0" err="1" smtClean="0">
                <a:solidFill>
                  <a:srgbClr val="2330DC"/>
                </a:solidFill>
                <a:latin typeface="Roboto"/>
              </a:rPr>
              <a:t>τριες</a:t>
            </a:r>
            <a:r>
              <a:rPr lang="el-GR" sz="3200" dirty="0" smtClean="0">
                <a:solidFill>
                  <a:srgbClr val="2330DC"/>
                </a:solidFill>
                <a:latin typeface="Roboto"/>
              </a:rPr>
              <a:t> και οι ακτιβιστές/-</a:t>
            </a:r>
            <a:r>
              <a:rPr lang="el-GR" sz="3200" dirty="0" err="1" smtClean="0">
                <a:solidFill>
                  <a:srgbClr val="2330DC"/>
                </a:solidFill>
                <a:latin typeface="Roboto"/>
              </a:rPr>
              <a:t>στριες</a:t>
            </a:r>
            <a:r>
              <a:rPr lang="el-GR" sz="3200" dirty="0" smtClean="0">
                <a:solidFill>
                  <a:srgbClr val="2330DC"/>
                </a:solidFill>
                <a:latin typeface="Roboto"/>
              </a:rPr>
              <a:t> πιέζουν για την </a:t>
            </a:r>
            <a:r>
              <a:rPr lang="el-GR" sz="3200" b="1" dirty="0">
                <a:solidFill>
                  <a:srgbClr val="FDA800"/>
                </a:solidFill>
                <a:latin typeface="Roboto"/>
              </a:rPr>
              <a:t>Απόδοση Ευθυνών στις Μάρκες (</a:t>
            </a:r>
            <a:r>
              <a:rPr lang="en-US" sz="3200" b="1" dirty="0">
                <a:solidFill>
                  <a:srgbClr val="FDA800"/>
                </a:solidFill>
                <a:latin typeface="Roboto"/>
              </a:rPr>
              <a:t>Brand Accountability</a:t>
            </a:r>
            <a:r>
              <a:rPr lang="el-GR" sz="3200" b="1" dirty="0">
                <a:solidFill>
                  <a:srgbClr val="FDA800"/>
                </a:solidFill>
                <a:latin typeface="Roboto"/>
              </a:rPr>
              <a:t>)</a:t>
            </a:r>
            <a:r>
              <a:rPr lang="el-GR" sz="3200" dirty="0" smtClean="0">
                <a:solidFill>
                  <a:srgbClr val="2330DC"/>
                </a:solidFill>
                <a:latin typeface="Roboto"/>
              </a:rPr>
              <a:t>. Οι εταιρείες θα πρέπει να μετρούν και να αναφέρουν τις περιβαλλοντικές τους επιπτώσεις</a:t>
            </a:r>
            <a:r>
              <a:rPr lang="en-US" sz="3200" dirty="0" smtClean="0">
                <a:solidFill>
                  <a:srgbClr val="2330DC"/>
                </a:solidFill>
                <a:latin typeface="Roboto"/>
              </a:rPr>
              <a:t>.</a:t>
            </a: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r>
              <a:rPr lang="el-GR" sz="3200" dirty="0" smtClean="0">
                <a:solidFill>
                  <a:srgbClr val="2330DC"/>
                </a:solidFill>
                <a:latin typeface="Roboto"/>
              </a:rPr>
              <a:t>Παρατηρείται αλλαγή στην αγοραστική συμπεριφορά των καταναλωτών/-τριών με την εισαγωγή των </a:t>
            </a:r>
            <a:r>
              <a:rPr lang="el-GR" sz="3200" dirty="0" err="1" smtClean="0">
                <a:solidFill>
                  <a:srgbClr val="2330DC"/>
                </a:solidFill>
                <a:latin typeface="Roboto"/>
              </a:rPr>
              <a:t>πλατφορμών</a:t>
            </a:r>
            <a:r>
              <a:rPr lang="el-GR" sz="3200" dirty="0" smtClean="0">
                <a:solidFill>
                  <a:srgbClr val="2330DC"/>
                </a:solidFill>
                <a:latin typeface="Roboto"/>
              </a:rPr>
              <a:t> ενοικίασης ρούχων (π.χ. </a:t>
            </a:r>
            <a:r>
              <a:rPr lang="el-GR" sz="3200" dirty="0" err="1" smtClean="0">
                <a:solidFill>
                  <a:srgbClr val="2330DC"/>
                </a:solidFill>
                <a:latin typeface="Roboto"/>
              </a:rPr>
              <a:t>Rent</a:t>
            </a:r>
            <a:r>
              <a:rPr lang="el-GR" sz="3200" dirty="0" smtClean="0">
                <a:solidFill>
                  <a:srgbClr val="2330DC"/>
                </a:solidFill>
                <a:latin typeface="Roboto"/>
              </a:rPr>
              <a:t> the </a:t>
            </a:r>
            <a:r>
              <a:rPr lang="el-GR" sz="3200" dirty="0" err="1" smtClean="0">
                <a:solidFill>
                  <a:srgbClr val="2330DC"/>
                </a:solidFill>
                <a:latin typeface="Roboto"/>
              </a:rPr>
              <a:t>Runway</a:t>
            </a:r>
            <a:r>
              <a:rPr lang="el-GR" sz="3200" dirty="0" smtClean="0">
                <a:solidFill>
                  <a:srgbClr val="2330DC"/>
                </a:solidFill>
                <a:latin typeface="Roboto"/>
              </a:rPr>
              <a:t>) και της μόδας από δεύτερο χέρι (π.χ. </a:t>
            </a:r>
            <a:r>
              <a:rPr lang="el-GR" sz="3200" dirty="0" err="1" smtClean="0">
                <a:solidFill>
                  <a:srgbClr val="2330DC"/>
                </a:solidFill>
                <a:latin typeface="Roboto"/>
              </a:rPr>
              <a:t>ThredUp</a:t>
            </a:r>
            <a:r>
              <a:rPr lang="el-GR" sz="3200" dirty="0" smtClean="0">
                <a:solidFill>
                  <a:srgbClr val="2330DC"/>
                </a:solidFill>
                <a:latin typeface="Roboto"/>
              </a:rPr>
              <a:t>, </a:t>
            </a:r>
            <a:r>
              <a:rPr lang="el-GR" sz="3200" dirty="0" err="1" smtClean="0">
                <a:solidFill>
                  <a:srgbClr val="2330DC"/>
                </a:solidFill>
                <a:latin typeface="Roboto"/>
              </a:rPr>
              <a:t>Depop</a:t>
            </a:r>
            <a:r>
              <a:rPr lang="el-GR" sz="3200" dirty="0" smtClean="0">
                <a:solidFill>
                  <a:srgbClr val="2330DC"/>
                </a:solidFill>
                <a:latin typeface="Roboto"/>
              </a:rPr>
              <a:t>).</a:t>
            </a: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p:txBody>
      </p:sp>
    </p:spTree>
    <p:extLst>
      <p:ext uri="{BB962C8B-B14F-4D97-AF65-F5344CB8AC3E}">
        <p14:creationId xmlns:p14="http://schemas.microsoft.com/office/powerpoint/2010/main" val="1176769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7050" y="2750121"/>
            <a:ext cx="9752902" cy="7315200"/>
          </a:xfrm>
        </p:spPr>
      </p:pic>
      <p:sp>
        <p:nvSpPr>
          <p:cNvPr id="4" name="Content Placeholder 3"/>
          <p:cNvSpPr>
            <a:spLocks noGrp="1"/>
          </p:cNvSpPr>
          <p:nvPr>
            <p:ph sz="half" idx="3"/>
          </p:nvPr>
        </p:nvSpPr>
        <p:spPr>
          <a:xfrm>
            <a:off x="10755566" y="2750121"/>
            <a:ext cx="8745284" cy="7263527"/>
          </a:xfrm>
        </p:spPr>
        <p:txBody>
          <a:bodyPr/>
          <a:lstStyle/>
          <a:p>
            <a:r>
              <a:rPr lang="el-GR" sz="3200" dirty="0">
                <a:solidFill>
                  <a:schemeClr val="bg1"/>
                </a:solidFill>
                <a:latin typeface="Roboto"/>
              </a:rPr>
              <a:t>Η βιομηχανία της μόδας είναι μία από τις πιο </a:t>
            </a:r>
            <a:r>
              <a:rPr lang="el-GR" sz="3200" dirty="0" err="1">
                <a:solidFill>
                  <a:schemeClr val="bg1"/>
                </a:solidFill>
                <a:latin typeface="Roboto"/>
              </a:rPr>
              <a:t>ρυπογόνες</a:t>
            </a:r>
            <a:r>
              <a:rPr lang="el-GR" sz="3200" dirty="0">
                <a:solidFill>
                  <a:schemeClr val="bg1"/>
                </a:solidFill>
                <a:latin typeface="Roboto"/>
              </a:rPr>
              <a:t> βιομηχανίες του </a:t>
            </a:r>
            <a:r>
              <a:rPr lang="el-GR" sz="3200" dirty="0" smtClean="0">
                <a:solidFill>
                  <a:schemeClr val="bg1"/>
                </a:solidFill>
                <a:latin typeface="Roboto"/>
              </a:rPr>
              <a:t>κόσμου</a:t>
            </a:r>
            <a:r>
              <a:rPr lang="en-US" sz="3200" dirty="0" smtClean="0">
                <a:solidFill>
                  <a:schemeClr val="bg1"/>
                </a:solidFill>
                <a:latin typeface="Roboto"/>
              </a:rPr>
              <a:t> </a:t>
            </a:r>
            <a:r>
              <a:rPr lang="el-GR" sz="3200" dirty="0" smtClean="0">
                <a:solidFill>
                  <a:schemeClr val="bg1"/>
                </a:solidFill>
                <a:latin typeface="Roboto"/>
              </a:rPr>
              <a:t>με </a:t>
            </a:r>
            <a:r>
              <a:rPr lang="el-GR" sz="3200" dirty="0">
                <a:solidFill>
                  <a:schemeClr val="bg1"/>
                </a:solidFill>
                <a:latin typeface="Roboto"/>
              </a:rPr>
              <a:t>εκατομμύρια τόνους </a:t>
            </a:r>
            <a:r>
              <a:rPr lang="el-GR" sz="3200" dirty="0" err="1">
                <a:solidFill>
                  <a:schemeClr val="bg1"/>
                </a:solidFill>
                <a:latin typeface="Roboto"/>
              </a:rPr>
              <a:t>απορριπτόμενων</a:t>
            </a:r>
            <a:r>
              <a:rPr lang="el-GR" sz="3200" dirty="0">
                <a:solidFill>
                  <a:schemeClr val="bg1"/>
                </a:solidFill>
                <a:latin typeface="Roboto"/>
              </a:rPr>
              <a:t> ενδυμάτων να καταλήγουν </a:t>
            </a:r>
            <a:r>
              <a:rPr lang="el-GR" sz="3200" dirty="0" smtClean="0">
                <a:solidFill>
                  <a:schemeClr val="bg1"/>
                </a:solidFill>
                <a:latin typeface="Roboto"/>
              </a:rPr>
              <a:t>σε </a:t>
            </a:r>
            <a:r>
              <a:rPr lang="el-GR" sz="3200" dirty="0">
                <a:solidFill>
                  <a:schemeClr val="bg1"/>
                </a:solidFill>
                <a:latin typeface="Roboto"/>
              </a:rPr>
              <a:t>χωματερές </a:t>
            </a:r>
            <a:r>
              <a:rPr lang="el-GR" sz="3200" dirty="0" smtClean="0">
                <a:solidFill>
                  <a:schemeClr val="bg1"/>
                </a:solidFill>
                <a:latin typeface="Roboto"/>
              </a:rPr>
              <a:t>δημιουργώντας σοβαρά </a:t>
            </a:r>
            <a:r>
              <a:rPr lang="el-GR" sz="3200" dirty="0">
                <a:solidFill>
                  <a:schemeClr val="bg1"/>
                </a:solidFill>
                <a:latin typeface="Roboto"/>
              </a:rPr>
              <a:t>προβλήματα για το </a:t>
            </a:r>
            <a:r>
              <a:rPr lang="el-GR" sz="3200" dirty="0" smtClean="0">
                <a:solidFill>
                  <a:schemeClr val="bg1"/>
                </a:solidFill>
                <a:latin typeface="Roboto"/>
              </a:rPr>
              <a:t>περιβάλλον</a:t>
            </a:r>
            <a:r>
              <a:rPr lang="en-US" sz="3200" dirty="0" smtClean="0">
                <a:solidFill>
                  <a:schemeClr val="bg1"/>
                </a:solidFill>
                <a:latin typeface="Roboto"/>
              </a:rPr>
              <a:t>.</a:t>
            </a:r>
            <a:r>
              <a:rPr lang="en-US" sz="3200" dirty="0" smtClean="0"/>
              <a:t> </a:t>
            </a:r>
            <a:r>
              <a:rPr lang="el-GR" sz="3200" dirty="0">
                <a:solidFill>
                  <a:schemeClr val="bg1"/>
                </a:solidFill>
                <a:latin typeface="Roboto"/>
              </a:rPr>
              <a:t>Οι βασικές προκλήσεις βιωσιμότητας που πρέπει να αντιμετωπίσει ο κλάδος για να κινηθεί προς ένα πιο ηθικό και φιλικό προς το περιβάλλον μέλλον αναλύονται περαιτέρω</a:t>
            </a:r>
            <a:r>
              <a:rPr lang="en-US" sz="3200" dirty="0" smtClean="0">
                <a:solidFill>
                  <a:schemeClr val="bg1"/>
                </a:solidFill>
                <a:latin typeface="Roboto"/>
              </a:rPr>
              <a:t>.</a:t>
            </a:r>
            <a:endParaRPr lang="en-US" sz="3200" dirty="0">
              <a:solidFill>
                <a:schemeClr val="bg1"/>
              </a:solidFill>
              <a:latin typeface="Roboto"/>
            </a:endParaRPr>
          </a:p>
          <a:p>
            <a:endParaRPr lang="en-US" sz="3200" dirty="0">
              <a:solidFill>
                <a:schemeClr val="bg1"/>
              </a:solidFill>
              <a:latin typeface="Roboto"/>
            </a:endParaRPr>
          </a:p>
          <a:p>
            <a:endParaRPr lang="en-US" sz="3200" dirty="0">
              <a:solidFill>
                <a:schemeClr val="bg1"/>
              </a:solidFill>
              <a:latin typeface="Roboto"/>
            </a:endParaRPr>
          </a:p>
          <a:p>
            <a:r>
              <a:rPr lang="el-GR" sz="2800" dirty="0" smtClean="0">
                <a:solidFill>
                  <a:srgbClr val="FDA800"/>
                </a:solidFill>
                <a:latin typeface="Roboto"/>
              </a:rPr>
              <a:t>Απαιτούμενο Υλικό Προβολής</a:t>
            </a:r>
            <a:r>
              <a:rPr lang="en-US" sz="2800" dirty="0" smtClean="0">
                <a:solidFill>
                  <a:srgbClr val="FDA800"/>
                </a:solidFill>
                <a:latin typeface="Roboto"/>
              </a:rPr>
              <a:t>: </a:t>
            </a:r>
            <a:r>
              <a:rPr lang="en-US" sz="2800" dirty="0">
                <a:solidFill>
                  <a:srgbClr val="FDA800"/>
                </a:solidFill>
                <a:latin typeface="Roboto"/>
              </a:rPr>
              <a:t>Exposing the secrets of Sustainable Fashion (Marketplace) </a:t>
            </a:r>
          </a:p>
          <a:p>
            <a:endParaRPr lang="en-US" sz="3200" dirty="0">
              <a:solidFill>
                <a:schemeClr val="bg1"/>
              </a:solidFill>
              <a:latin typeface="Roboto"/>
            </a:endParaRPr>
          </a:p>
        </p:txBody>
      </p:sp>
      <p:sp>
        <p:nvSpPr>
          <p:cNvPr id="5" name="Title 1"/>
          <p:cNvSpPr>
            <a:spLocks noGrp="1"/>
          </p:cNvSpPr>
          <p:nvPr>
            <p:ph type="title"/>
          </p:nvPr>
        </p:nvSpPr>
        <p:spPr>
          <a:xfrm>
            <a:off x="450850" y="1082675"/>
            <a:ext cx="18571844" cy="2299970"/>
          </a:xfrm>
        </p:spPr>
        <p:txBody>
          <a:bodyPr/>
          <a:lstStyle/>
          <a:p>
            <a:r>
              <a:rPr lang="en-US" sz="5400" dirty="0">
                <a:solidFill>
                  <a:schemeClr val="bg1"/>
                </a:solidFill>
              </a:rPr>
              <a:t>1.3 </a:t>
            </a:r>
            <a:r>
              <a:rPr lang="el-GR" sz="5400" dirty="0">
                <a:solidFill>
                  <a:schemeClr val="bg1"/>
                </a:solidFill>
              </a:rPr>
              <a:t>Βασικές Προκλήσεις για τη Βιωσιμότητα στη Βιομηχανία της Μόδας</a:t>
            </a:r>
            <a:r>
              <a:rPr lang="en-US" sz="4000" dirty="0"/>
              <a:t/>
            </a:r>
            <a:br>
              <a:rPr lang="en-US" sz="4000" dirty="0"/>
            </a:br>
            <a:endParaRPr lang="en-US" dirty="0"/>
          </a:p>
        </p:txBody>
      </p:sp>
      <p:sp>
        <p:nvSpPr>
          <p:cNvPr id="3" name="Rectangle 2">
            <a:extLst>
              <a:ext uri="{FF2B5EF4-FFF2-40B4-BE49-F238E27FC236}">
                <a16:creationId xmlns="" xmlns:a16="http://schemas.microsoft.com/office/drawing/2014/main" id="{472AC222-6BA2-4B5B-8855-120392B53A97}"/>
              </a:ext>
            </a:extLst>
          </p:cNvPr>
          <p:cNvSpPr/>
          <p:nvPr/>
        </p:nvSpPr>
        <p:spPr>
          <a:xfrm>
            <a:off x="394128" y="10042009"/>
            <a:ext cx="4597734" cy="369332"/>
          </a:xfrm>
          <a:prstGeom prst="rect">
            <a:avLst/>
          </a:prstGeom>
        </p:spPr>
        <p:txBody>
          <a:bodyPr wrap="none">
            <a:spAutoFit/>
          </a:bodyPr>
          <a:lstStyle/>
          <a:p>
            <a:r>
              <a:rPr lang="el-GR" b="0" i="0" dirty="0" smtClean="0">
                <a:solidFill>
                  <a:schemeClr val="bg1"/>
                </a:solidFill>
                <a:effectLst/>
                <a:latin typeface="-apple-system"/>
              </a:rPr>
              <a:t>Φωτογραφία από</a:t>
            </a:r>
            <a:r>
              <a:rPr lang="en-US" b="0" i="0" dirty="0">
                <a:solidFill>
                  <a:schemeClr val="bg1"/>
                </a:solidFill>
                <a:effectLst/>
                <a:latin typeface="-apple-system"/>
              </a:rPr>
              <a:t> </a:t>
            </a:r>
            <a:r>
              <a:rPr lang="en-US" b="0" i="0" dirty="0">
                <a:solidFill>
                  <a:schemeClr val="bg1"/>
                </a:solidFill>
                <a:effectLst/>
                <a:latin typeface="-apple-system"/>
                <a:hlinkClick r:id="rId3">
                  <a:extLst>
                    <a:ext uri="{A12FA001-AC4F-418D-AE19-62706E023703}">
                      <ahyp:hlinkClr xmlns="" xmlns:ahyp="http://schemas.microsoft.com/office/drawing/2018/hyperlinkcolor" val="tx"/>
                    </a:ext>
                  </a:extLst>
                </a:hlinkClick>
              </a:rPr>
              <a:t>the blowup</a:t>
            </a:r>
            <a:r>
              <a:rPr lang="en-US" b="0" i="0" dirty="0">
                <a:solidFill>
                  <a:schemeClr val="bg1"/>
                </a:solidFill>
                <a:effectLst/>
                <a:latin typeface="-apple-system"/>
              </a:rPr>
              <a:t> </a:t>
            </a:r>
            <a:r>
              <a:rPr lang="el-GR" b="0" i="0" dirty="0" smtClean="0">
                <a:solidFill>
                  <a:schemeClr val="bg1"/>
                </a:solidFill>
                <a:effectLst/>
                <a:latin typeface="-apple-system"/>
              </a:rPr>
              <a:t>στο</a:t>
            </a:r>
            <a:r>
              <a:rPr lang="en-US" b="0" i="0" dirty="0">
                <a:solidFill>
                  <a:schemeClr val="bg1"/>
                </a:solidFill>
                <a:effectLst/>
                <a:latin typeface="-apple-system"/>
              </a:rPr>
              <a:t> </a:t>
            </a:r>
            <a:r>
              <a:rPr lang="en-US" b="0" i="0" dirty="0" err="1">
                <a:solidFill>
                  <a:schemeClr val="bg1"/>
                </a:solidFill>
                <a:effectLst/>
                <a:latin typeface="-apple-system"/>
                <a:hlinkClick r:id="rId4">
                  <a:extLst>
                    <a:ext uri="{A12FA001-AC4F-418D-AE19-62706E023703}">
                      <ahyp:hlinkClr xmlns="" xmlns:ahyp="http://schemas.microsoft.com/office/drawing/2018/hyperlinkcolor" val="tx"/>
                    </a:ext>
                  </a:extLst>
                </a:hlinkClick>
              </a:rPr>
              <a:t>Unsplash</a:t>
            </a:r>
            <a:endParaRPr lang="en-US" dirty="0">
              <a:solidFill>
                <a:schemeClr val="bg1"/>
              </a:solidFill>
            </a:endParaRPr>
          </a:p>
        </p:txBody>
      </p:sp>
    </p:spTree>
    <p:extLst>
      <p:ext uri="{BB962C8B-B14F-4D97-AF65-F5344CB8AC3E}">
        <p14:creationId xmlns:p14="http://schemas.microsoft.com/office/powerpoint/2010/main" val="1271923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9594850" y="1235075"/>
            <a:ext cx="9144000" cy="3939540"/>
          </a:xfrm>
        </p:spPr>
        <p:txBody>
          <a:bodyPr/>
          <a:lstStyle/>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b="1"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p:txBody>
      </p:sp>
      <p:sp>
        <p:nvSpPr>
          <p:cNvPr id="6" name="Title 1"/>
          <p:cNvSpPr>
            <a:spLocks noGrp="1"/>
          </p:cNvSpPr>
          <p:nvPr>
            <p:ph type="ctrTitle"/>
          </p:nvPr>
        </p:nvSpPr>
        <p:spPr>
          <a:xfrm>
            <a:off x="-844550" y="1082675"/>
            <a:ext cx="17526000" cy="2438400"/>
          </a:xfrm>
        </p:spPr>
        <p:txBody>
          <a:bodyPr>
            <a:noAutofit/>
          </a:bodyPr>
          <a:lstStyle/>
          <a:p>
            <a:pPr algn="l"/>
            <a:r>
              <a:rPr lang="en-US" sz="5400" b="1" dirty="0">
                <a:solidFill>
                  <a:srgbClr val="2330DC"/>
                </a:solidFill>
              </a:rPr>
              <a:t/>
            </a:r>
            <a:br>
              <a:rPr lang="en-US" sz="5400" b="1" dirty="0">
                <a:solidFill>
                  <a:srgbClr val="2330DC"/>
                </a:solidFill>
              </a:rPr>
            </a:br>
            <a:r>
              <a:rPr lang="en-US" sz="5400" b="1" dirty="0">
                <a:solidFill>
                  <a:srgbClr val="2330DC"/>
                </a:solidFill>
              </a:rPr>
              <a:t>		 </a:t>
            </a:r>
            <a:r>
              <a:rPr lang="el-GR" sz="5400" b="1" dirty="0">
                <a:solidFill>
                  <a:srgbClr val="2330DC"/>
                </a:solidFill>
              </a:rPr>
              <a:t>Υπερκατανάλωση και Γρήγορη Μόδα</a:t>
            </a:r>
            <a:endParaRPr lang="en-US" sz="5400" b="1" dirty="0">
              <a:solidFill>
                <a:srgbClr val="2330DC"/>
              </a:solidFill>
            </a:endParaRPr>
          </a:p>
        </p:txBody>
      </p:sp>
      <p:sp>
        <p:nvSpPr>
          <p:cNvPr id="2" name="Rectangle 1"/>
          <p:cNvSpPr/>
          <p:nvPr/>
        </p:nvSpPr>
        <p:spPr>
          <a:xfrm>
            <a:off x="8756650" y="1692275"/>
            <a:ext cx="10259151" cy="1077218"/>
          </a:xfrm>
          <a:prstGeom prst="rect">
            <a:avLst/>
          </a:prstGeom>
        </p:spPr>
        <p:txBody>
          <a:bodyPr wrap="square">
            <a:spAutoFit/>
          </a:bodyPr>
          <a:lstStyle/>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5212" y="3368675"/>
            <a:ext cx="9672876" cy="5750922"/>
          </a:xfrm>
          <a:prstGeom prst="rect">
            <a:avLst/>
          </a:prstGeom>
        </p:spPr>
      </p:pic>
      <p:sp>
        <p:nvSpPr>
          <p:cNvPr id="5" name="Rectangle 4"/>
          <p:cNvSpPr/>
          <p:nvPr/>
        </p:nvSpPr>
        <p:spPr>
          <a:xfrm>
            <a:off x="831850" y="4672260"/>
            <a:ext cx="8486049" cy="5509200"/>
          </a:xfrm>
          <a:prstGeom prst="rect">
            <a:avLst/>
          </a:prstGeom>
        </p:spPr>
        <p:txBody>
          <a:bodyPr wrap="square">
            <a:spAutoFit/>
          </a:bodyPr>
          <a:lstStyle/>
          <a:p>
            <a:pPr marL="457200" lvl="0" indent="-457200">
              <a:buFont typeface="Arial" panose="020B0604020202020204" pitchFamily="34" charset="0"/>
              <a:buChar char="•"/>
            </a:pPr>
            <a:r>
              <a:rPr lang="el-GR" sz="3200" dirty="0" smtClean="0">
                <a:solidFill>
                  <a:srgbClr val="2330DC"/>
                </a:solidFill>
                <a:latin typeface="Roboto"/>
              </a:rPr>
              <a:t>Η </a:t>
            </a:r>
            <a:r>
              <a:rPr lang="el-GR" sz="3200" b="1" dirty="0" smtClean="0">
                <a:solidFill>
                  <a:srgbClr val="2330DC"/>
                </a:solidFill>
                <a:latin typeface="Roboto"/>
              </a:rPr>
              <a:t>γρήγορη μόδα </a:t>
            </a:r>
            <a:r>
              <a:rPr lang="el-GR" sz="3200" dirty="0" smtClean="0">
                <a:solidFill>
                  <a:srgbClr val="2330DC"/>
                </a:solidFill>
                <a:latin typeface="Roboto"/>
              </a:rPr>
              <a:t>έχει οδηγήσει σε υπερπαραγωγή και έχει αναπτύξει μια κουλτούρα απόρριψης</a:t>
            </a:r>
            <a:r>
              <a:rPr lang="en-US" sz="3200" dirty="0" smtClean="0">
                <a:solidFill>
                  <a:srgbClr val="2330DC"/>
                </a:solidFill>
                <a:latin typeface="Roboto"/>
              </a:rPr>
              <a:t>. </a:t>
            </a:r>
            <a:endParaRPr lang="en-US" sz="3200" dirty="0">
              <a:solidFill>
                <a:srgbClr val="2330DC"/>
              </a:solidFill>
              <a:latin typeface="Roboto"/>
            </a:endParaRPr>
          </a:p>
          <a:p>
            <a:pPr marL="457200" lvl="0" indent="-457200">
              <a:buFont typeface="Arial" panose="020B0604020202020204" pitchFamily="34" charset="0"/>
              <a:buChar char="•"/>
            </a:pPr>
            <a:endParaRPr lang="en-US" sz="3200" dirty="0">
              <a:solidFill>
                <a:srgbClr val="2330DC"/>
              </a:solidFill>
              <a:latin typeface="Roboto"/>
            </a:endParaRPr>
          </a:p>
          <a:p>
            <a:pPr marL="457200" lvl="0" indent="-457200">
              <a:buFont typeface="Arial" panose="020B0604020202020204" pitchFamily="34" charset="0"/>
              <a:buChar char="•"/>
            </a:pPr>
            <a:r>
              <a:rPr lang="el-GR" sz="3200" dirty="0" smtClean="0">
                <a:solidFill>
                  <a:srgbClr val="2330DC"/>
                </a:solidFill>
                <a:latin typeface="Roboto"/>
              </a:rPr>
              <a:t>Βάσει των απαιτήσεων των καταναλωτών/-τριών, δόθηκε προτεραιότητα στην τιμή, την ταχύτητα και τις τάσεις της μόδας</a:t>
            </a:r>
            <a:r>
              <a:rPr lang="en-US" sz="3200" dirty="0" smtClean="0">
                <a:solidFill>
                  <a:srgbClr val="2330DC"/>
                </a:solidFill>
                <a:latin typeface="Roboto"/>
              </a:rPr>
              <a:t>. </a:t>
            </a:r>
            <a:r>
              <a:rPr lang="el-GR" sz="3200" dirty="0" smtClean="0">
                <a:solidFill>
                  <a:srgbClr val="2330DC"/>
                </a:solidFill>
                <a:latin typeface="Roboto"/>
              </a:rPr>
              <a:t>Αυτό είχε ως αποτέλεσμα την </a:t>
            </a:r>
            <a:r>
              <a:rPr lang="el-GR" sz="3200" b="1" dirty="0" smtClean="0">
                <a:solidFill>
                  <a:srgbClr val="2330DC"/>
                </a:solidFill>
                <a:latin typeface="Roboto"/>
              </a:rPr>
              <a:t>αύξηση των αποβλήτων </a:t>
            </a:r>
            <a:r>
              <a:rPr lang="el-GR" sz="3200" dirty="0" smtClean="0">
                <a:solidFill>
                  <a:srgbClr val="2330DC"/>
                </a:solidFill>
                <a:latin typeface="Roboto"/>
              </a:rPr>
              <a:t>και </a:t>
            </a:r>
            <a:r>
              <a:rPr lang="el-GR" sz="3200" b="1" dirty="0" smtClean="0">
                <a:solidFill>
                  <a:srgbClr val="2330DC"/>
                </a:solidFill>
                <a:latin typeface="Roboto"/>
              </a:rPr>
              <a:t>της</a:t>
            </a:r>
            <a:r>
              <a:rPr lang="el-GR" sz="3200" dirty="0" smtClean="0">
                <a:solidFill>
                  <a:srgbClr val="2330DC"/>
                </a:solidFill>
                <a:latin typeface="Roboto"/>
              </a:rPr>
              <a:t> </a:t>
            </a:r>
            <a:r>
              <a:rPr lang="el-GR" sz="3200" b="1" dirty="0" smtClean="0">
                <a:solidFill>
                  <a:srgbClr val="2330DC"/>
                </a:solidFill>
                <a:latin typeface="Roboto"/>
              </a:rPr>
              <a:t>χρήσης πόρων</a:t>
            </a:r>
            <a:r>
              <a:rPr lang="en-US" sz="3200" dirty="0" smtClean="0">
                <a:solidFill>
                  <a:srgbClr val="2330DC"/>
                </a:solidFill>
                <a:latin typeface="Roboto"/>
              </a:rPr>
              <a:t>.</a:t>
            </a:r>
            <a:endParaRPr lang="en-US" sz="3200" dirty="0">
              <a:solidFill>
                <a:srgbClr val="2330DC"/>
              </a:solidFill>
              <a:latin typeface="Roboto"/>
            </a:endParaRPr>
          </a:p>
          <a:p>
            <a:pPr lvl="0"/>
            <a:endParaRPr lang="en-US" sz="3200" b="1" dirty="0">
              <a:solidFill>
                <a:srgbClr val="2330DC"/>
              </a:solidFill>
              <a:latin typeface="Roboto"/>
            </a:endParaRPr>
          </a:p>
          <a:p>
            <a:endParaRPr lang="en-US" sz="3200" dirty="0">
              <a:solidFill>
                <a:srgbClr val="2330DC"/>
              </a:solidFill>
              <a:latin typeface="Roboto"/>
            </a:endParaRPr>
          </a:p>
        </p:txBody>
      </p:sp>
      <p:sp>
        <p:nvSpPr>
          <p:cNvPr id="8" name="Rectangle 7">
            <a:extLst>
              <a:ext uri="{FF2B5EF4-FFF2-40B4-BE49-F238E27FC236}">
                <a16:creationId xmlns="" xmlns:a16="http://schemas.microsoft.com/office/drawing/2014/main" id="{D3881D39-D4B3-4ACE-921A-382CC167E915}"/>
              </a:ext>
            </a:extLst>
          </p:cNvPr>
          <p:cNvSpPr/>
          <p:nvPr/>
        </p:nvSpPr>
        <p:spPr>
          <a:xfrm>
            <a:off x="13960993" y="9234221"/>
            <a:ext cx="5546711" cy="369332"/>
          </a:xfrm>
          <a:prstGeom prst="rect">
            <a:avLst/>
          </a:prstGeom>
        </p:spPr>
        <p:txBody>
          <a:bodyPr wrap="none">
            <a:spAutoFit/>
          </a:bodyPr>
          <a:lstStyle/>
          <a:p>
            <a:r>
              <a:rPr lang="el-GR" b="0" i="0" dirty="0" smtClean="0">
                <a:solidFill>
                  <a:srgbClr val="000000"/>
                </a:solidFill>
                <a:effectLst/>
                <a:latin typeface="-apple-system"/>
              </a:rPr>
              <a:t>Φωτογραφία από</a:t>
            </a:r>
            <a:r>
              <a:rPr lang="en-US" b="0" i="0" dirty="0">
                <a:solidFill>
                  <a:srgbClr val="000000"/>
                </a:solidFill>
                <a:effectLst/>
                <a:latin typeface="-apple-system"/>
              </a:rPr>
              <a:t> </a:t>
            </a:r>
            <a:r>
              <a:rPr lang="en-US" b="0" i="0" dirty="0">
                <a:effectLst/>
                <a:latin typeface="-apple-system"/>
                <a:hlinkClick r:id="rId3"/>
              </a:rPr>
              <a:t>Francois Le Nguyen</a:t>
            </a:r>
            <a:r>
              <a:rPr lang="en-US" b="0" i="0" dirty="0">
                <a:solidFill>
                  <a:srgbClr val="000000"/>
                </a:solidFill>
                <a:effectLst/>
                <a:latin typeface="-apple-system"/>
              </a:rPr>
              <a:t> </a:t>
            </a:r>
            <a:r>
              <a:rPr lang="el-GR" b="0" i="0" dirty="0" smtClean="0">
                <a:solidFill>
                  <a:srgbClr val="000000"/>
                </a:solidFill>
                <a:effectLst/>
                <a:latin typeface="-apple-system"/>
              </a:rPr>
              <a:t>στο</a:t>
            </a:r>
            <a:r>
              <a:rPr lang="en-US" b="0" i="0" dirty="0">
                <a:solidFill>
                  <a:srgbClr val="000000"/>
                </a:solidFill>
                <a:effectLst/>
                <a:latin typeface="-apple-system"/>
              </a:rPr>
              <a:t> </a:t>
            </a:r>
            <a:r>
              <a:rPr lang="en-US" b="0" i="0" dirty="0" err="1">
                <a:effectLst/>
                <a:latin typeface="-apple-system"/>
                <a:hlinkClick r:id="rId4"/>
              </a:rPr>
              <a:t>Unsplash</a:t>
            </a:r>
            <a:endParaRPr lang="en-US" dirty="0"/>
          </a:p>
        </p:txBody>
      </p:sp>
    </p:spTree>
    <p:extLst>
      <p:ext uri="{BB962C8B-B14F-4D97-AF65-F5344CB8AC3E}">
        <p14:creationId xmlns:p14="http://schemas.microsoft.com/office/powerpoint/2010/main" val="579843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9594850" y="1235075"/>
            <a:ext cx="9144000" cy="3939540"/>
          </a:xfrm>
        </p:spPr>
        <p:txBody>
          <a:bodyPr/>
          <a:lstStyle/>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b="1"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p:txBody>
      </p:sp>
      <p:sp>
        <p:nvSpPr>
          <p:cNvPr id="6" name="Title 1"/>
          <p:cNvSpPr>
            <a:spLocks noGrp="1"/>
          </p:cNvSpPr>
          <p:nvPr>
            <p:ph type="ctrTitle"/>
          </p:nvPr>
        </p:nvSpPr>
        <p:spPr>
          <a:xfrm>
            <a:off x="1082728" y="1235075"/>
            <a:ext cx="9256621" cy="2389868"/>
          </a:xfrm>
        </p:spPr>
        <p:txBody>
          <a:bodyPr>
            <a:noAutofit/>
          </a:bodyPr>
          <a:lstStyle/>
          <a:p>
            <a:pPr algn="l"/>
            <a:r>
              <a:rPr lang="el-GR" sz="5400" b="1" dirty="0" smtClean="0">
                <a:solidFill>
                  <a:srgbClr val="2330DC"/>
                </a:solidFill>
              </a:rPr>
              <a:t>Κλωστοϋφαντουργικά </a:t>
            </a:r>
            <a:r>
              <a:rPr lang="el-GR" sz="5400" b="1" dirty="0">
                <a:solidFill>
                  <a:srgbClr val="2330DC"/>
                </a:solidFill>
              </a:rPr>
              <a:t>Απόβλητα σε Χώρους Υγειονομικής Ταφής</a:t>
            </a:r>
            <a:endParaRPr lang="en-US" sz="5400" b="1" dirty="0">
              <a:solidFill>
                <a:srgbClr val="2330DC"/>
              </a:solidFill>
            </a:endParaRPr>
          </a:p>
        </p:txBody>
      </p:sp>
      <p:sp>
        <p:nvSpPr>
          <p:cNvPr id="2" name="Rectangle 1"/>
          <p:cNvSpPr/>
          <p:nvPr/>
        </p:nvSpPr>
        <p:spPr>
          <a:xfrm>
            <a:off x="8756650" y="1692275"/>
            <a:ext cx="10259151" cy="1077218"/>
          </a:xfrm>
          <a:prstGeom prst="rect">
            <a:avLst/>
          </a:prstGeom>
        </p:spPr>
        <p:txBody>
          <a:bodyPr wrap="square">
            <a:spAutoFit/>
          </a:bodyPr>
          <a:lstStyle/>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p:txBody>
      </p:sp>
      <p:sp>
        <p:nvSpPr>
          <p:cNvPr id="5" name="Rectangle 4"/>
          <p:cNvSpPr/>
          <p:nvPr/>
        </p:nvSpPr>
        <p:spPr>
          <a:xfrm>
            <a:off x="831850" y="4082143"/>
            <a:ext cx="9047570" cy="6986528"/>
          </a:xfrm>
          <a:prstGeom prst="rect">
            <a:avLst/>
          </a:prstGeom>
        </p:spPr>
        <p:txBody>
          <a:bodyPr wrap="square">
            <a:spAutoFit/>
          </a:bodyPr>
          <a:lstStyle/>
          <a:p>
            <a:pPr marL="457200" lvl="0" indent="-457200">
              <a:buFont typeface="Arial" panose="020B0604020202020204" pitchFamily="34" charset="0"/>
              <a:buChar char="•"/>
            </a:pPr>
            <a:r>
              <a:rPr lang="el-GR" sz="3200" dirty="0" smtClean="0">
                <a:solidFill>
                  <a:srgbClr val="2330DC"/>
                </a:solidFill>
              </a:rPr>
              <a:t>Τα ενδύματα που δεν ανακυκλώνονται ή δεν επαναχρησιμοποιούνται δημιουργικά στο τέλος της ζωής τους, καταλήγουν σε χωματερές ή αποτεφρώνονται δημιουργώντας σοβαρά περιβαλλοντικά προβλήματα</a:t>
            </a:r>
            <a:r>
              <a:rPr lang="en-US" sz="3200" dirty="0" smtClean="0">
                <a:solidFill>
                  <a:srgbClr val="2330DC"/>
                </a:solidFill>
              </a:rPr>
              <a:t>.</a:t>
            </a:r>
            <a:endParaRPr lang="en-US" sz="3200" dirty="0">
              <a:solidFill>
                <a:srgbClr val="2330DC"/>
              </a:solidFill>
            </a:endParaRPr>
          </a:p>
          <a:p>
            <a:pPr lvl="0"/>
            <a:endParaRPr lang="en-US" sz="3200" dirty="0">
              <a:solidFill>
                <a:srgbClr val="2330DC"/>
              </a:solidFill>
            </a:endParaRPr>
          </a:p>
          <a:p>
            <a:pPr marL="457200" lvl="0" indent="-457200">
              <a:buFont typeface="Arial" panose="020B0604020202020204" pitchFamily="34" charset="0"/>
              <a:buChar char="•"/>
            </a:pPr>
            <a:r>
              <a:rPr lang="el-GR" sz="3200" dirty="0" smtClean="0">
                <a:solidFill>
                  <a:srgbClr val="2330DC"/>
                </a:solidFill>
              </a:rPr>
              <a:t>Οι μάρκες συχνά </a:t>
            </a:r>
            <a:r>
              <a:rPr lang="el-GR" sz="3200" dirty="0" err="1" smtClean="0">
                <a:solidFill>
                  <a:srgbClr val="2330DC"/>
                </a:solidFill>
              </a:rPr>
              <a:t>υπερπαράγουν</a:t>
            </a:r>
            <a:r>
              <a:rPr lang="el-GR" sz="3200" dirty="0" smtClean="0">
                <a:solidFill>
                  <a:srgbClr val="2330DC"/>
                </a:solidFill>
              </a:rPr>
              <a:t> για να ικανοποιήσουν τη ζήτηση των καταναλωτών/-τριών, με αποτέλεσμα να δημιουργούνται </a:t>
            </a:r>
            <a:r>
              <a:rPr lang="el-GR" sz="3200" b="1" dirty="0" smtClean="0">
                <a:solidFill>
                  <a:srgbClr val="2330DC"/>
                </a:solidFill>
              </a:rPr>
              <a:t>αποθέματα που δεν έχουν πωληθεί </a:t>
            </a:r>
            <a:r>
              <a:rPr lang="el-GR" sz="3200" dirty="0" smtClean="0">
                <a:solidFill>
                  <a:srgbClr val="2330DC"/>
                </a:solidFill>
              </a:rPr>
              <a:t>και </a:t>
            </a:r>
            <a:r>
              <a:rPr lang="el-GR" sz="3200" b="1" dirty="0" smtClean="0">
                <a:solidFill>
                  <a:srgbClr val="2330DC"/>
                </a:solidFill>
              </a:rPr>
              <a:t>πλεονάζοντα αποθέματα </a:t>
            </a:r>
            <a:r>
              <a:rPr lang="el-GR" sz="3200" dirty="0" smtClean="0">
                <a:solidFill>
                  <a:srgbClr val="2330DC"/>
                </a:solidFill>
              </a:rPr>
              <a:t>που απορρίπτονται και οδηγούν σε υπερχειλισμένες χωματερές</a:t>
            </a:r>
            <a:r>
              <a:rPr lang="en-US" sz="3200" dirty="0" smtClean="0">
                <a:solidFill>
                  <a:srgbClr val="2330DC"/>
                </a:solidFill>
              </a:rPr>
              <a:t>.</a:t>
            </a:r>
            <a:endParaRPr lang="en-US" sz="3200" dirty="0">
              <a:solidFill>
                <a:srgbClr val="2330DC"/>
              </a:solidFill>
            </a:endParaRPr>
          </a:p>
          <a:p>
            <a:pPr lvl="0"/>
            <a:endParaRPr lang="en-US" sz="3200" b="1" dirty="0">
              <a:solidFill>
                <a:srgbClr val="2330DC"/>
              </a:solidFill>
              <a:latin typeface="Roboto"/>
            </a:endParaRPr>
          </a:p>
          <a:p>
            <a:endParaRPr lang="en-US" sz="3200" dirty="0">
              <a:solidFill>
                <a:srgbClr val="2330DC"/>
              </a:solidFill>
              <a:latin typeface="Roboto"/>
            </a:endParaRPr>
          </a:p>
        </p:txBody>
      </p:sp>
      <p:sp>
        <p:nvSpPr>
          <p:cNvPr id="7" name="Title 1"/>
          <p:cNvSpPr txBox="1">
            <a:spLocks/>
          </p:cNvSpPr>
          <p:nvPr/>
        </p:nvSpPr>
        <p:spPr>
          <a:xfrm>
            <a:off x="10356850" y="2073276"/>
            <a:ext cx="7635421" cy="2417081"/>
          </a:xfrm>
          <a:prstGeom prst="rect">
            <a:avLst/>
          </a:prstGeom>
        </p:spPr>
        <p:txBody>
          <a:bodyPr wrap="square" lIns="0" tIns="0" rIns="0" bIns="0">
            <a:noAutofit/>
          </a:bodyPr>
          <a:lstStyle>
            <a:lvl1pPr>
              <a:defRPr sz="3800" b="0" i="0">
                <a:solidFill>
                  <a:schemeClr val="tx1"/>
                </a:solidFill>
                <a:latin typeface="Roboto"/>
                <a:ea typeface="+mj-ea"/>
                <a:cs typeface="Roboto"/>
              </a:defRPr>
            </a:lvl1pPr>
          </a:lstStyle>
          <a:p>
            <a:pPr algn="l"/>
            <a:r>
              <a:rPr lang="el-GR" sz="5400" b="1" dirty="0">
                <a:solidFill>
                  <a:srgbClr val="2330DC"/>
                </a:solidFill>
              </a:rPr>
              <a:t>Υπερβολική Χρήση Νερού και Ρύπανση</a:t>
            </a:r>
            <a:endParaRPr lang="en-US" sz="5400" b="1" dirty="0">
              <a:solidFill>
                <a:srgbClr val="2330DC"/>
              </a:solidFill>
            </a:endParaRPr>
          </a:p>
        </p:txBody>
      </p:sp>
      <p:sp>
        <p:nvSpPr>
          <p:cNvPr id="8" name="Rectangle 7"/>
          <p:cNvSpPr/>
          <p:nvPr/>
        </p:nvSpPr>
        <p:spPr>
          <a:xfrm>
            <a:off x="10156371" y="4283076"/>
            <a:ext cx="8963479" cy="5016758"/>
          </a:xfrm>
          <a:prstGeom prst="rect">
            <a:avLst/>
          </a:prstGeom>
        </p:spPr>
        <p:txBody>
          <a:bodyPr wrap="square">
            <a:spAutoFit/>
          </a:bodyPr>
          <a:lstStyle/>
          <a:p>
            <a:pPr marL="457200" lvl="0" indent="-457200">
              <a:buFont typeface="Arial" panose="020B0604020202020204" pitchFamily="34" charset="0"/>
              <a:buChar char="•"/>
            </a:pPr>
            <a:r>
              <a:rPr lang="el-GR" sz="3200" dirty="0" smtClean="0">
                <a:solidFill>
                  <a:srgbClr val="2330DC"/>
                </a:solidFill>
                <a:latin typeface="Roboto"/>
              </a:rPr>
              <a:t>Πολλές ίνες, συμπεριλαμβανομένων των φυσικών και συνθετικών, απαιτούν μεγάλες ποσότητες νερού για την καλλιέργεια τους και την επεξεργασία του υφάσματος</a:t>
            </a:r>
            <a:r>
              <a:rPr lang="en-US" sz="3200" dirty="0" smtClean="0">
                <a:solidFill>
                  <a:srgbClr val="2330DC"/>
                </a:solidFill>
                <a:latin typeface="Roboto"/>
              </a:rPr>
              <a:t>.</a:t>
            </a:r>
            <a:endParaRPr lang="en-US" sz="3200" dirty="0">
              <a:solidFill>
                <a:srgbClr val="2330DC"/>
              </a:solidFill>
              <a:latin typeface="Roboto"/>
            </a:endParaRPr>
          </a:p>
          <a:p>
            <a:pPr marL="457200" lvl="0" indent="-457200">
              <a:buFont typeface="Arial" panose="020B0604020202020204" pitchFamily="34" charset="0"/>
              <a:buChar char="•"/>
            </a:pPr>
            <a:endParaRPr lang="en-US" sz="3200" b="1" dirty="0">
              <a:solidFill>
                <a:srgbClr val="2330DC"/>
              </a:solidFill>
              <a:latin typeface="Roboto"/>
            </a:endParaRPr>
          </a:p>
          <a:p>
            <a:pPr marL="457200" lvl="0" indent="-457200">
              <a:buFont typeface="Arial" panose="020B0604020202020204" pitchFamily="34" charset="0"/>
              <a:buChar char="•"/>
            </a:pPr>
            <a:r>
              <a:rPr lang="el-GR" sz="3200" smtClean="0">
                <a:solidFill>
                  <a:srgbClr val="2330DC"/>
                </a:solidFill>
                <a:latin typeface="Roboto"/>
              </a:rPr>
              <a:t>Κατά τις διαδικασίες βαφής και επεξεργασίας των υφασμάτων, απελευθερώνονται επιβλαβείς χημικές ουσίες στα ποτάμια και τους ωκεανούς, γεγονός που συμβάλλει σε μεγάλο βαθμό στη ρύπανση των υδάτων</a:t>
            </a:r>
            <a:r>
              <a:rPr lang="en-US" sz="3200" smtClean="0">
                <a:solidFill>
                  <a:srgbClr val="2330DC"/>
                </a:solidFill>
              </a:rPr>
              <a:t>.</a:t>
            </a:r>
            <a:endParaRPr lang="en-US" sz="3200" dirty="0">
              <a:solidFill>
                <a:srgbClr val="2330DC"/>
              </a:solidFill>
              <a:latin typeface="Roboto"/>
            </a:endParaRPr>
          </a:p>
        </p:txBody>
      </p:sp>
    </p:spTree>
    <p:extLst>
      <p:ext uri="{BB962C8B-B14F-4D97-AF65-F5344CB8AC3E}">
        <p14:creationId xmlns:p14="http://schemas.microsoft.com/office/powerpoint/2010/main" val="441655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9594850" y="1235075"/>
            <a:ext cx="9144000" cy="3939540"/>
          </a:xfrm>
        </p:spPr>
        <p:txBody>
          <a:bodyPr/>
          <a:lstStyle/>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b="1"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p:txBody>
      </p:sp>
      <p:sp>
        <p:nvSpPr>
          <p:cNvPr id="6" name="Title 1"/>
          <p:cNvSpPr>
            <a:spLocks noGrp="1"/>
          </p:cNvSpPr>
          <p:nvPr>
            <p:ph type="ctrTitle"/>
          </p:nvPr>
        </p:nvSpPr>
        <p:spPr>
          <a:xfrm>
            <a:off x="1441450" y="4359276"/>
            <a:ext cx="7696200" cy="4800599"/>
          </a:xfrm>
        </p:spPr>
        <p:txBody>
          <a:bodyPr>
            <a:noAutofit/>
          </a:bodyPr>
          <a:lstStyle/>
          <a:p>
            <a:pPr algn="l"/>
            <a:r>
              <a:rPr lang="el-GR" sz="5400" b="1" dirty="0">
                <a:solidFill>
                  <a:srgbClr val="2330DC"/>
                </a:solidFill>
              </a:rPr>
              <a:t>Εκπομπές Άνθρακα και Κατανάλωση Ενέργειας</a:t>
            </a:r>
            <a:endParaRPr lang="en-US" sz="5400" b="1" dirty="0">
              <a:solidFill>
                <a:srgbClr val="2330DC"/>
              </a:solidFill>
            </a:endParaRPr>
          </a:p>
        </p:txBody>
      </p:sp>
      <p:sp>
        <p:nvSpPr>
          <p:cNvPr id="2" name="Rectangle 1"/>
          <p:cNvSpPr/>
          <p:nvPr/>
        </p:nvSpPr>
        <p:spPr>
          <a:xfrm>
            <a:off x="9470299" y="3721160"/>
            <a:ext cx="9801951" cy="4524315"/>
          </a:xfrm>
          <a:prstGeom prst="rect">
            <a:avLst/>
          </a:prstGeom>
        </p:spPr>
        <p:txBody>
          <a:bodyPr wrap="square">
            <a:spAutoFit/>
          </a:bodyPr>
          <a:lstStyle/>
          <a:p>
            <a:pPr marL="457200" lvl="0" indent="-457200">
              <a:buFont typeface="Arial" panose="020B0604020202020204" pitchFamily="34" charset="0"/>
              <a:buChar char="•"/>
            </a:pPr>
            <a:r>
              <a:rPr lang="el-GR" sz="3200" dirty="0" smtClean="0">
                <a:solidFill>
                  <a:srgbClr val="2330DC"/>
                </a:solidFill>
                <a:latin typeface="Roboto"/>
              </a:rPr>
              <a:t>Η χρήση ορυκτών καυσίμων για την </a:t>
            </a:r>
            <a:r>
              <a:rPr lang="el-GR" sz="3200" dirty="0">
                <a:solidFill>
                  <a:srgbClr val="FDA800"/>
                </a:solidFill>
                <a:latin typeface="Roboto"/>
              </a:rPr>
              <a:t>παραγωγή συνθετικών κλωστοϋφαντουργικών προϊόντων </a:t>
            </a:r>
            <a:r>
              <a:rPr lang="el-GR" sz="3200" dirty="0" smtClean="0">
                <a:solidFill>
                  <a:srgbClr val="2330DC"/>
                </a:solidFill>
                <a:latin typeface="Roboto"/>
              </a:rPr>
              <a:t>συμβάλλει στην αύξηση των εκπομπών αερίων του θερμοκηπίου</a:t>
            </a:r>
            <a:r>
              <a:rPr lang="en-US" sz="3200" dirty="0" smtClean="0">
                <a:solidFill>
                  <a:srgbClr val="2330DC"/>
                </a:solidFill>
                <a:latin typeface="Roboto"/>
              </a:rPr>
              <a:t>.</a:t>
            </a:r>
            <a:endParaRPr lang="en-US" sz="3200" dirty="0">
              <a:solidFill>
                <a:srgbClr val="2330DC"/>
              </a:solidFill>
              <a:latin typeface="Roboto"/>
            </a:endParaRPr>
          </a:p>
          <a:p>
            <a:pPr lvl="0"/>
            <a:endParaRPr lang="en-US" sz="3200" b="1" dirty="0">
              <a:solidFill>
                <a:srgbClr val="2330DC"/>
              </a:solidFill>
              <a:latin typeface="Roboto"/>
            </a:endParaRPr>
          </a:p>
          <a:p>
            <a:pPr marL="457200" lvl="0" indent="-457200">
              <a:buFont typeface="Arial" panose="020B0604020202020204" pitchFamily="34" charset="0"/>
              <a:buChar char="•"/>
            </a:pPr>
            <a:r>
              <a:rPr lang="el-GR" sz="3200" dirty="0" smtClean="0">
                <a:solidFill>
                  <a:srgbClr val="2330DC"/>
                </a:solidFill>
                <a:latin typeface="Roboto"/>
              </a:rPr>
              <a:t>Η μεταφορά πρώτων υλών, τελικών προϊόντων και ενδυμάτων σε </a:t>
            </a:r>
            <a:r>
              <a:rPr lang="el-GR" sz="3200" dirty="0">
                <a:solidFill>
                  <a:srgbClr val="FDA800"/>
                </a:solidFill>
                <a:latin typeface="Roboto"/>
              </a:rPr>
              <a:t>παγκόσμιες αλυσίδες εφοδιασμού αυξάνει το αποτύπωμα άνθρακα του </a:t>
            </a:r>
            <a:r>
              <a:rPr lang="el-GR" sz="3200" dirty="0" smtClean="0">
                <a:solidFill>
                  <a:srgbClr val="FDA800"/>
                </a:solidFill>
                <a:latin typeface="Roboto"/>
              </a:rPr>
              <a:t>κλάδου</a:t>
            </a:r>
            <a:r>
              <a:rPr lang="en-US" sz="3200" dirty="0" smtClean="0">
                <a:solidFill>
                  <a:srgbClr val="2330DC"/>
                </a:solidFill>
                <a:latin typeface="Roboto"/>
              </a:rPr>
              <a:t>.</a:t>
            </a:r>
            <a:endParaRPr lang="en-US" sz="3200" dirty="0">
              <a:solidFill>
                <a:srgbClr val="2330DC"/>
              </a:solidFill>
              <a:latin typeface="Roboto"/>
            </a:endParaRPr>
          </a:p>
          <a:p>
            <a:pPr marL="457200" lvl="0" indent="-457200">
              <a:buFont typeface="Arial" panose="020B0604020202020204" pitchFamily="34" charset="0"/>
              <a:buChar char="•"/>
            </a:pPr>
            <a:endParaRPr lang="en-US" sz="3200" dirty="0">
              <a:solidFill>
                <a:srgbClr val="2330DC"/>
              </a:solidFill>
              <a:latin typeface="Roboto"/>
            </a:endParaRPr>
          </a:p>
        </p:txBody>
      </p:sp>
    </p:spTree>
    <p:extLst>
      <p:ext uri="{BB962C8B-B14F-4D97-AF65-F5344CB8AC3E}">
        <p14:creationId xmlns:p14="http://schemas.microsoft.com/office/powerpoint/2010/main" val="3357938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9594850" y="1235075"/>
            <a:ext cx="9144000" cy="1748114"/>
          </a:xfrm>
        </p:spPr>
        <p:txBody>
          <a:bodyPr/>
          <a:lstStyle/>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b="1"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p:txBody>
      </p:sp>
      <p:sp>
        <p:nvSpPr>
          <p:cNvPr id="6" name="Title 1"/>
          <p:cNvSpPr>
            <a:spLocks noGrp="1"/>
          </p:cNvSpPr>
          <p:nvPr>
            <p:ph type="ctrTitle"/>
          </p:nvPr>
        </p:nvSpPr>
        <p:spPr>
          <a:xfrm>
            <a:off x="1212850" y="1296176"/>
            <a:ext cx="7700736" cy="1392867"/>
          </a:xfrm>
        </p:spPr>
        <p:txBody>
          <a:bodyPr>
            <a:noAutofit/>
          </a:bodyPr>
          <a:lstStyle/>
          <a:p>
            <a:pPr algn="l"/>
            <a:r>
              <a:rPr lang="el-GR" sz="5400" b="1" dirty="0" smtClean="0">
                <a:solidFill>
                  <a:srgbClr val="2330DC"/>
                </a:solidFill>
              </a:rPr>
              <a:t>Εργασιακή Εκμετάλλευση</a:t>
            </a:r>
            <a:endParaRPr lang="en-US" sz="5400" b="1" dirty="0">
              <a:solidFill>
                <a:srgbClr val="2330DC"/>
              </a:solidFill>
            </a:endParaRPr>
          </a:p>
        </p:txBody>
      </p:sp>
      <p:sp>
        <p:nvSpPr>
          <p:cNvPr id="2" name="Rectangle 1"/>
          <p:cNvSpPr/>
          <p:nvPr/>
        </p:nvSpPr>
        <p:spPr>
          <a:xfrm>
            <a:off x="984250" y="3394700"/>
            <a:ext cx="8610600" cy="7971413"/>
          </a:xfrm>
          <a:prstGeom prst="rect">
            <a:avLst/>
          </a:prstGeom>
        </p:spPr>
        <p:txBody>
          <a:bodyPr wrap="square">
            <a:spAutoFit/>
          </a:bodyPr>
          <a:lstStyle/>
          <a:p>
            <a:pPr marL="457200" lvl="0" indent="-457200">
              <a:buFont typeface="Arial" panose="020B0604020202020204" pitchFamily="34" charset="0"/>
              <a:buChar char="•"/>
            </a:pPr>
            <a:r>
              <a:rPr lang="el-GR" sz="3200" b="1" dirty="0" smtClean="0">
                <a:solidFill>
                  <a:srgbClr val="FDA800"/>
                </a:solidFill>
                <a:latin typeface="Roboto"/>
              </a:rPr>
              <a:t>Οι χαμηλοί μισθοί και οι κακές συνθήκες εργασίας</a:t>
            </a:r>
            <a:r>
              <a:rPr lang="en-US" sz="3200" dirty="0" smtClean="0">
                <a:solidFill>
                  <a:srgbClr val="2330DC"/>
                </a:solidFill>
                <a:latin typeface="Roboto"/>
              </a:rPr>
              <a:t> </a:t>
            </a:r>
            <a:r>
              <a:rPr lang="el-GR" sz="3200" dirty="0" smtClean="0">
                <a:solidFill>
                  <a:srgbClr val="2330DC"/>
                </a:solidFill>
                <a:latin typeface="Roboto"/>
              </a:rPr>
              <a:t>είναι πολύ συνηθισμένο φαινόμενο για τους εργαζόμενους, ιδίως στις φτωχές αναπτυσσόμενες χώρες, καθώς συχνά αντιμετωπίζουν ανασφαλές περιβάλλον εργασίας, πολλές ώρες εργασίας και ανεπαρκείς αμοιβές</a:t>
            </a:r>
            <a:r>
              <a:rPr lang="en-US" sz="3200" dirty="0" smtClean="0">
                <a:solidFill>
                  <a:srgbClr val="2330DC"/>
                </a:solidFill>
                <a:latin typeface="Roboto"/>
              </a:rPr>
              <a:t>.</a:t>
            </a:r>
            <a:endParaRPr lang="en-US" sz="3200" dirty="0">
              <a:solidFill>
                <a:srgbClr val="2330DC"/>
              </a:solidFill>
              <a:latin typeface="Roboto"/>
            </a:endParaRPr>
          </a:p>
          <a:p>
            <a:pPr marL="457200" lvl="0" indent="-457200">
              <a:buFont typeface="Arial" panose="020B0604020202020204" pitchFamily="34" charset="0"/>
              <a:buChar char="•"/>
            </a:pPr>
            <a:endParaRPr lang="en-US" sz="3200" dirty="0">
              <a:solidFill>
                <a:srgbClr val="2330DC"/>
              </a:solidFill>
              <a:latin typeface="Roboto"/>
            </a:endParaRPr>
          </a:p>
          <a:p>
            <a:pPr marL="457200" lvl="0" indent="-457200">
              <a:buFont typeface="Arial" panose="020B0604020202020204" pitchFamily="34" charset="0"/>
              <a:buChar char="•"/>
            </a:pPr>
            <a:endParaRPr lang="en-US" sz="3200" dirty="0">
              <a:solidFill>
                <a:srgbClr val="2330DC"/>
              </a:solidFill>
              <a:latin typeface="Roboto"/>
            </a:endParaRPr>
          </a:p>
          <a:p>
            <a:pPr marL="457200" lvl="0" indent="-457200">
              <a:buFont typeface="Arial" panose="020B0604020202020204" pitchFamily="34" charset="0"/>
              <a:buChar char="•"/>
            </a:pPr>
            <a:r>
              <a:rPr lang="el-GR" sz="3200" dirty="0" smtClean="0">
                <a:solidFill>
                  <a:srgbClr val="2330DC"/>
                </a:solidFill>
                <a:latin typeface="Roboto"/>
              </a:rPr>
              <a:t>Η γρήγορη μόδα προωθεί την </a:t>
            </a:r>
            <a:r>
              <a:rPr lang="el-GR" sz="3200" b="1" dirty="0">
                <a:solidFill>
                  <a:srgbClr val="FDA800"/>
                </a:solidFill>
                <a:latin typeface="Roboto"/>
              </a:rPr>
              <a:t>περικοπή του κόστους</a:t>
            </a:r>
            <a:r>
              <a:rPr lang="el-GR" sz="3200" dirty="0" smtClean="0">
                <a:solidFill>
                  <a:srgbClr val="2330DC"/>
                </a:solidFill>
                <a:latin typeface="Roboto"/>
              </a:rPr>
              <a:t>, συχνά εις βάρος των δικαιωμάτων και της ευημερίας των εργαζομένων, γεγονός που οδηγεί σε εκμετάλλευση και κακοποίηση στις αλυσίδες εφοδιασμού</a:t>
            </a:r>
            <a:r>
              <a:rPr lang="en-US" sz="3200" dirty="0" smtClean="0">
                <a:solidFill>
                  <a:srgbClr val="2330DC"/>
                </a:solidFill>
                <a:latin typeface="Roboto"/>
              </a:rPr>
              <a:t>.</a:t>
            </a:r>
            <a:endParaRPr lang="en-US" sz="3200" dirty="0">
              <a:solidFill>
                <a:srgbClr val="2330DC"/>
              </a:solidFill>
              <a:latin typeface="Roboto"/>
            </a:endParaRPr>
          </a:p>
          <a:p>
            <a:pPr marL="457200" lvl="0" indent="-457200">
              <a:buFont typeface="Arial" panose="020B0604020202020204" pitchFamily="34" charset="0"/>
              <a:buChar char="•"/>
            </a:pPr>
            <a:endParaRPr lang="en-US" sz="3200" dirty="0">
              <a:solidFill>
                <a:srgbClr val="2330DC"/>
              </a:solidFill>
              <a:latin typeface="Roboto"/>
            </a:endParaRPr>
          </a:p>
        </p:txBody>
      </p:sp>
      <p:sp>
        <p:nvSpPr>
          <p:cNvPr id="3" name="Rectangle 2"/>
          <p:cNvSpPr/>
          <p:nvPr/>
        </p:nvSpPr>
        <p:spPr>
          <a:xfrm>
            <a:off x="10052050" y="1530945"/>
            <a:ext cx="6508080" cy="923330"/>
          </a:xfrm>
          <a:prstGeom prst="rect">
            <a:avLst/>
          </a:prstGeom>
        </p:spPr>
        <p:txBody>
          <a:bodyPr wrap="square">
            <a:spAutoFit/>
          </a:bodyPr>
          <a:lstStyle/>
          <a:p>
            <a:r>
              <a:rPr lang="en-US" sz="5400" b="1" dirty="0">
                <a:solidFill>
                  <a:srgbClr val="2330DC"/>
                </a:solidFill>
                <a:latin typeface="Roboto"/>
              </a:rPr>
              <a:t>Greenwashing</a:t>
            </a:r>
            <a:endParaRPr lang="en-US" sz="5400" dirty="0">
              <a:solidFill>
                <a:srgbClr val="2330DC"/>
              </a:solidFill>
              <a:latin typeface="Roboto"/>
            </a:endParaRPr>
          </a:p>
        </p:txBody>
      </p:sp>
      <p:sp>
        <p:nvSpPr>
          <p:cNvPr id="5" name="Rectangle 4"/>
          <p:cNvSpPr/>
          <p:nvPr/>
        </p:nvSpPr>
        <p:spPr>
          <a:xfrm>
            <a:off x="9906000" y="3825875"/>
            <a:ext cx="8604250" cy="6001643"/>
          </a:xfrm>
          <a:prstGeom prst="rect">
            <a:avLst/>
          </a:prstGeom>
        </p:spPr>
        <p:txBody>
          <a:bodyPr wrap="square">
            <a:spAutoFit/>
          </a:bodyPr>
          <a:lstStyle/>
          <a:p>
            <a:pPr marL="457200" lvl="0" indent="-457200">
              <a:buFont typeface="Arial" panose="020B0604020202020204" pitchFamily="34" charset="0"/>
              <a:buChar char="•"/>
            </a:pPr>
            <a:r>
              <a:rPr lang="el-GR" sz="3200" dirty="0" smtClean="0">
                <a:solidFill>
                  <a:srgbClr val="2330DC"/>
                </a:solidFill>
                <a:latin typeface="Roboto"/>
              </a:rPr>
              <a:t>Πολλές εμπορικές εταιρείες </a:t>
            </a:r>
            <a:r>
              <a:rPr lang="el-GR" sz="3200" b="1" dirty="0">
                <a:solidFill>
                  <a:srgbClr val="FDA800"/>
                </a:solidFill>
                <a:latin typeface="Roboto"/>
              </a:rPr>
              <a:t>παραπλανούν τους/τις καταναλωτές/-</a:t>
            </a:r>
            <a:r>
              <a:rPr lang="el-GR" sz="3200" b="1" dirty="0" err="1">
                <a:solidFill>
                  <a:srgbClr val="FDA800"/>
                </a:solidFill>
                <a:latin typeface="Roboto"/>
              </a:rPr>
              <a:t>τριες</a:t>
            </a:r>
            <a:r>
              <a:rPr lang="el-GR" sz="3200" b="1" dirty="0">
                <a:solidFill>
                  <a:srgbClr val="FDA800"/>
                </a:solidFill>
                <a:latin typeface="Roboto"/>
              </a:rPr>
              <a:t> </a:t>
            </a:r>
            <a:r>
              <a:rPr lang="el-GR" sz="3200" dirty="0" smtClean="0">
                <a:solidFill>
                  <a:srgbClr val="2330DC"/>
                </a:solidFill>
                <a:latin typeface="Roboto"/>
              </a:rPr>
              <a:t>με το να προβάλλονται ως βιώσιμες χωρίς να έχουν κάνει σημαντικές αλλαγές στις πρακτικές τους.</a:t>
            </a:r>
            <a:endParaRPr lang="en-US" sz="3200" dirty="0">
              <a:solidFill>
                <a:srgbClr val="2330DC"/>
              </a:solidFill>
              <a:latin typeface="Roboto"/>
            </a:endParaRPr>
          </a:p>
          <a:p>
            <a:pPr marL="457200" lvl="0" indent="-457200">
              <a:buFont typeface="Arial" panose="020B0604020202020204" pitchFamily="34" charset="0"/>
              <a:buChar char="•"/>
            </a:pPr>
            <a:endParaRPr lang="en-US" sz="3200" b="1" dirty="0">
              <a:solidFill>
                <a:srgbClr val="2330DC"/>
              </a:solidFill>
              <a:latin typeface="Roboto"/>
            </a:endParaRPr>
          </a:p>
          <a:p>
            <a:pPr marL="457200" lvl="0" indent="-457200">
              <a:buFont typeface="Arial" panose="020B0604020202020204" pitchFamily="34" charset="0"/>
              <a:buChar char="•"/>
            </a:pPr>
            <a:r>
              <a:rPr lang="el-GR" sz="3200" dirty="0" smtClean="0">
                <a:solidFill>
                  <a:srgbClr val="2330DC"/>
                </a:solidFill>
                <a:latin typeface="Roboto"/>
              </a:rPr>
              <a:t>Οι εμπορικές εταιρείες πρέπει να είναι πιο </a:t>
            </a:r>
            <a:r>
              <a:rPr lang="el-GR" sz="3200" b="1" dirty="0">
                <a:solidFill>
                  <a:srgbClr val="FDA800"/>
                </a:solidFill>
                <a:latin typeface="Roboto"/>
              </a:rPr>
              <a:t>διαφανείς</a:t>
            </a:r>
            <a:r>
              <a:rPr lang="el-GR" sz="3200" dirty="0" smtClean="0">
                <a:solidFill>
                  <a:srgbClr val="2330DC"/>
                </a:solidFill>
                <a:latin typeface="Roboto"/>
              </a:rPr>
              <a:t> παρέχοντας όλες τις απαραίτητες πληροφορίες σχετικά με τις αλυσίδες εφοδιασμού τους ή τις προσπάθειες βιωσιμότητας, προκειμένου να επαληθεύονται οι ισχυρισμοί τους</a:t>
            </a:r>
            <a:r>
              <a:rPr lang="en-US" sz="3200" dirty="0" smtClean="0">
                <a:solidFill>
                  <a:srgbClr val="2330DC"/>
                </a:solidFill>
                <a:latin typeface="Roboto"/>
              </a:rPr>
              <a:t>.</a:t>
            </a:r>
            <a:endParaRPr lang="en-US" sz="3200" dirty="0">
              <a:solidFill>
                <a:srgbClr val="2330DC"/>
              </a:solidFill>
              <a:latin typeface="Roboto"/>
            </a:endParaRPr>
          </a:p>
        </p:txBody>
      </p:sp>
    </p:spTree>
    <p:extLst>
      <p:ext uri="{BB962C8B-B14F-4D97-AF65-F5344CB8AC3E}">
        <p14:creationId xmlns:p14="http://schemas.microsoft.com/office/powerpoint/2010/main" val="874875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9594850" y="1235075"/>
            <a:ext cx="9144000" cy="3939540"/>
          </a:xfrm>
        </p:spPr>
        <p:txBody>
          <a:bodyPr/>
          <a:lstStyle/>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b="1"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p:txBody>
      </p:sp>
      <p:sp>
        <p:nvSpPr>
          <p:cNvPr id="6" name="Title 1"/>
          <p:cNvSpPr>
            <a:spLocks noGrp="1"/>
          </p:cNvSpPr>
          <p:nvPr>
            <p:ph type="ctrTitle"/>
          </p:nvPr>
        </p:nvSpPr>
        <p:spPr>
          <a:xfrm>
            <a:off x="2432049" y="3902075"/>
            <a:ext cx="6096001" cy="4800599"/>
          </a:xfrm>
        </p:spPr>
        <p:txBody>
          <a:bodyPr>
            <a:noAutofit/>
          </a:bodyPr>
          <a:lstStyle/>
          <a:p>
            <a:pPr algn="l"/>
            <a:r>
              <a:rPr lang="el-GR" sz="5400" b="1" dirty="0" smtClean="0">
                <a:solidFill>
                  <a:srgbClr val="2330DC"/>
                </a:solidFill>
              </a:rPr>
              <a:t>Καινοτομία και Τεχνολογικά</a:t>
            </a:r>
            <a:r>
              <a:rPr lang="en-US" sz="5400" b="1" dirty="0" smtClean="0">
                <a:solidFill>
                  <a:srgbClr val="2330DC"/>
                </a:solidFill>
              </a:rPr>
              <a:t> </a:t>
            </a:r>
            <a:r>
              <a:rPr lang="el-GR" sz="5400" b="1" dirty="0" smtClean="0">
                <a:solidFill>
                  <a:srgbClr val="2330DC"/>
                </a:solidFill>
              </a:rPr>
              <a:t>Κενά</a:t>
            </a:r>
            <a:r>
              <a:rPr lang="en-US" sz="5400" b="1" dirty="0">
                <a:solidFill>
                  <a:srgbClr val="2330DC"/>
                </a:solidFill>
              </a:rPr>
              <a:t>		</a:t>
            </a:r>
          </a:p>
        </p:txBody>
      </p:sp>
      <p:sp>
        <p:nvSpPr>
          <p:cNvPr id="2" name="Rectangle 1"/>
          <p:cNvSpPr/>
          <p:nvPr/>
        </p:nvSpPr>
        <p:spPr>
          <a:xfrm>
            <a:off x="8985250" y="2759075"/>
            <a:ext cx="9801951" cy="6986528"/>
          </a:xfrm>
          <a:prstGeom prst="rect">
            <a:avLst/>
          </a:prstGeom>
        </p:spPr>
        <p:txBody>
          <a:bodyPr wrap="square">
            <a:spAutoFit/>
          </a:bodyPr>
          <a:lstStyle/>
          <a:p>
            <a:pPr marL="457200" lvl="0" indent="-457200">
              <a:buFont typeface="Arial" panose="020B0604020202020204" pitchFamily="34" charset="0"/>
              <a:buChar char="•"/>
            </a:pPr>
            <a:r>
              <a:rPr lang="el-GR" sz="3200" dirty="0" smtClean="0">
                <a:solidFill>
                  <a:srgbClr val="2330DC"/>
                </a:solidFill>
              </a:rPr>
              <a:t>Υπάρχουν βιώσιμες εναλλακτικές λύσεις, όπως υλικά βιολογικής προέλευσης και φιλικές προς το περιβάλλον τεχνολογίες, αλλά συχνά </a:t>
            </a:r>
            <a:r>
              <a:rPr lang="el-GR" sz="3200" dirty="0">
                <a:solidFill>
                  <a:srgbClr val="FDA800"/>
                </a:solidFill>
              </a:rPr>
              <a:t>δεν είναι επεκτάσιμες ή δεν υιοθετούνται ευρέως </a:t>
            </a:r>
            <a:r>
              <a:rPr lang="el-GR" sz="3200" dirty="0" smtClean="0">
                <a:solidFill>
                  <a:srgbClr val="2330DC"/>
                </a:solidFill>
              </a:rPr>
              <a:t>λόγω κόστους ή τεχνικών προκλήσεων</a:t>
            </a:r>
            <a:r>
              <a:rPr lang="en-US" sz="3200" dirty="0" smtClean="0">
                <a:solidFill>
                  <a:srgbClr val="2330DC"/>
                </a:solidFill>
              </a:rPr>
              <a:t>.</a:t>
            </a:r>
            <a:endParaRPr lang="en-US" sz="3200" dirty="0">
              <a:solidFill>
                <a:srgbClr val="2330DC"/>
              </a:solidFill>
            </a:endParaRPr>
          </a:p>
          <a:p>
            <a:pPr lvl="0"/>
            <a:endParaRPr lang="en-US" sz="3200" dirty="0">
              <a:solidFill>
                <a:srgbClr val="2330DC"/>
              </a:solidFill>
            </a:endParaRPr>
          </a:p>
          <a:p>
            <a:pPr lvl="0"/>
            <a:endParaRPr lang="en-US" sz="3200" b="1" dirty="0">
              <a:solidFill>
                <a:srgbClr val="2330DC"/>
              </a:solidFill>
            </a:endParaRPr>
          </a:p>
          <a:p>
            <a:pPr marL="457200" lvl="0" indent="-457200">
              <a:buFont typeface="Arial" panose="020B0604020202020204" pitchFamily="34" charset="0"/>
              <a:buChar char="•"/>
            </a:pPr>
            <a:r>
              <a:rPr lang="el-GR" sz="3200" dirty="0" smtClean="0">
                <a:solidFill>
                  <a:srgbClr val="2330DC"/>
                </a:solidFill>
              </a:rPr>
              <a:t>Οι τεχνολογίες βιώσιμης μόδας είναι συχνά δαπανηρές, γεγονός που δυσκολεύει τις μικρότερες μάρκες να τις υιοθετήσουν και τους</a:t>
            </a:r>
            <a:r>
              <a:rPr lang="en-US" sz="3200" dirty="0" smtClean="0">
                <a:solidFill>
                  <a:srgbClr val="2330DC"/>
                </a:solidFill>
              </a:rPr>
              <a:t>/</a:t>
            </a:r>
            <a:r>
              <a:rPr lang="el-GR" sz="3200" dirty="0" smtClean="0">
                <a:solidFill>
                  <a:srgbClr val="2330DC"/>
                </a:solidFill>
              </a:rPr>
              <a:t>τις καταναλωτές/-</a:t>
            </a:r>
            <a:r>
              <a:rPr lang="el-GR" sz="3200" dirty="0" err="1" smtClean="0">
                <a:solidFill>
                  <a:srgbClr val="2330DC"/>
                </a:solidFill>
              </a:rPr>
              <a:t>τριες</a:t>
            </a:r>
            <a:r>
              <a:rPr lang="el-GR" sz="3200" dirty="0" smtClean="0">
                <a:solidFill>
                  <a:srgbClr val="2330DC"/>
                </a:solidFill>
              </a:rPr>
              <a:t> να ανταπεξέλθουν οικονομικά σε φιλικές προς το περιβάλλον επιλογές</a:t>
            </a:r>
            <a:r>
              <a:rPr lang="en-US" sz="3200" dirty="0" smtClean="0">
                <a:solidFill>
                  <a:srgbClr val="2330DC"/>
                </a:solidFill>
              </a:rPr>
              <a:t>.</a:t>
            </a:r>
            <a:endParaRPr lang="en-US" sz="3200" dirty="0">
              <a:solidFill>
                <a:srgbClr val="2330DC"/>
              </a:solidFill>
            </a:endParaRPr>
          </a:p>
          <a:p>
            <a:pPr lvl="0"/>
            <a:endParaRPr lang="en-US" sz="3200" dirty="0">
              <a:solidFill>
                <a:srgbClr val="2330DC"/>
              </a:solidFill>
              <a:latin typeface="Roboto"/>
            </a:endParaRPr>
          </a:p>
          <a:p>
            <a:pPr marL="457200" lvl="0" indent="-457200">
              <a:buFont typeface="Arial" panose="020B0604020202020204" pitchFamily="34" charset="0"/>
              <a:buChar char="•"/>
            </a:pPr>
            <a:endParaRPr lang="en-US" sz="3200" dirty="0">
              <a:solidFill>
                <a:srgbClr val="2330DC"/>
              </a:solidFill>
              <a:latin typeface="Roboto"/>
            </a:endParaRPr>
          </a:p>
        </p:txBody>
      </p:sp>
    </p:spTree>
    <p:extLst>
      <p:ext uri="{BB962C8B-B14F-4D97-AF65-F5344CB8AC3E}">
        <p14:creationId xmlns:p14="http://schemas.microsoft.com/office/powerpoint/2010/main" val="1153105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09066" y="1164188"/>
            <a:ext cx="9785846" cy="830997"/>
          </a:xfrm>
        </p:spPr>
        <p:txBody>
          <a:bodyPr/>
          <a:lstStyle/>
          <a:p>
            <a:r>
              <a:rPr lang="en-US" sz="5400" dirty="0">
                <a:solidFill>
                  <a:schemeClr val="bg1"/>
                </a:solidFill>
              </a:rPr>
              <a:t>1.1 </a:t>
            </a:r>
            <a:r>
              <a:rPr lang="el-GR" sz="5400" dirty="0" smtClean="0">
                <a:solidFill>
                  <a:schemeClr val="bg1"/>
                </a:solidFill>
              </a:rPr>
              <a:t>Βιωσιμότητα στη Μόδα</a:t>
            </a:r>
            <a:endParaRPr lang="en-US" sz="5400" dirty="0">
              <a:solidFill>
                <a:schemeClr val="bg1"/>
              </a:solidFill>
            </a:endParaRPr>
          </a:p>
        </p:txBody>
      </p:sp>
      <p:sp>
        <p:nvSpPr>
          <p:cNvPr id="6" name="Text Placeholder 5"/>
          <p:cNvSpPr>
            <a:spLocks noGrp="1"/>
          </p:cNvSpPr>
          <p:nvPr>
            <p:ph type="body" idx="1"/>
          </p:nvPr>
        </p:nvSpPr>
        <p:spPr>
          <a:xfrm>
            <a:off x="704530" y="2505829"/>
            <a:ext cx="10414320" cy="9541073"/>
          </a:xfrm>
        </p:spPr>
        <p:txBody>
          <a:bodyPr/>
          <a:lstStyle/>
          <a:p>
            <a:pPr marL="571500" indent="-571500">
              <a:buFont typeface="Arial" panose="020B0604020202020204" pitchFamily="34" charset="0"/>
              <a:buChar char="•"/>
            </a:pPr>
            <a:r>
              <a:rPr lang="el-GR" sz="3200" dirty="0">
                <a:solidFill>
                  <a:schemeClr val="bg1"/>
                </a:solidFill>
              </a:rPr>
              <a:t>Η βιωσιμότητα στη μόδα αναφέρεται στις προσπάθειες που καταβάλλει ο κλάδος για την ελαχιστοποίηση των περιβαλλοντικών, κοινωνικών και οικονομικών επιπτώσεων που συνδέονται με την παραγωγή, τη διανομή και την κατανάλωση των ενδυμάτων</a:t>
            </a:r>
            <a:r>
              <a:rPr lang="en-US" sz="3200" dirty="0" smtClean="0">
                <a:solidFill>
                  <a:schemeClr val="bg1"/>
                </a:solidFill>
              </a:rPr>
              <a:t>. </a:t>
            </a:r>
            <a:endParaRPr lang="en-US" sz="3200" dirty="0">
              <a:solidFill>
                <a:schemeClr val="bg1"/>
              </a:solidFill>
            </a:endParaRPr>
          </a:p>
          <a:p>
            <a:pPr marL="571500" indent="-571500">
              <a:buFont typeface="Arial" panose="020B0604020202020204" pitchFamily="34" charset="0"/>
              <a:buChar char="•"/>
            </a:pPr>
            <a:endParaRPr lang="en-US" sz="3200" dirty="0">
              <a:solidFill>
                <a:schemeClr val="bg1"/>
              </a:solidFill>
            </a:endParaRPr>
          </a:p>
          <a:p>
            <a:pPr marL="571500" indent="-571500">
              <a:buFont typeface="Arial" panose="020B0604020202020204" pitchFamily="34" charset="0"/>
              <a:buChar char="•"/>
            </a:pPr>
            <a:r>
              <a:rPr lang="el-GR" sz="3200" dirty="0">
                <a:solidFill>
                  <a:schemeClr val="bg1"/>
                </a:solidFill>
              </a:rPr>
              <a:t>Ο κλάδος της μόδας είναι ένας από τους πιο απαιτητικούς σε πόρους τομείς παγκοσμίως. Ευθύνεται για το 10% των εκπομπών αερίων του θερμοκηπίου, γεγονός που καθιστά τη βιωσιμότητα επείγουσα προτεραιότητα</a:t>
            </a:r>
            <a:r>
              <a:rPr lang="en-US" sz="3200" dirty="0" smtClean="0">
                <a:solidFill>
                  <a:schemeClr val="bg1"/>
                </a:solidFill>
              </a:rPr>
              <a:t>.</a:t>
            </a:r>
            <a:endParaRPr lang="en-US" sz="3200" dirty="0">
              <a:solidFill>
                <a:schemeClr val="bg1"/>
              </a:solidFill>
            </a:endParaRPr>
          </a:p>
          <a:p>
            <a:pPr marL="571500" indent="-571500">
              <a:buFont typeface="Arial" panose="020B0604020202020204" pitchFamily="34" charset="0"/>
              <a:buChar char="•"/>
            </a:pPr>
            <a:endParaRPr lang="en-US" sz="3200" dirty="0">
              <a:solidFill>
                <a:schemeClr val="bg1"/>
              </a:solidFill>
            </a:endParaRPr>
          </a:p>
          <a:p>
            <a:pPr marL="571500" indent="-571500">
              <a:buFont typeface="Arial" panose="020B0604020202020204" pitchFamily="34" charset="0"/>
              <a:buChar char="•"/>
            </a:pPr>
            <a:r>
              <a:rPr lang="el-GR" sz="3200" dirty="0">
                <a:solidFill>
                  <a:schemeClr val="bg1"/>
                </a:solidFill>
              </a:rPr>
              <a:t>Η βιωσιμότητα αφορά τη μείωση της ρύπανσης και των αποβλήτων, προκειμένου να προστατεύσουμε το περιβάλλον μας, καθώς και τους/τις εργαζόμενους/-</a:t>
            </a:r>
            <a:r>
              <a:rPr lang="el-GR" sz="3200" dirty="0" err="1">
                <a:solidFill>
                  <a:schemeClr val="bg1"/>
                </a:solidFill>
              </a:rPr>
              <a:t>νες</a:t>
            </a:r>
            <a:r>
              <a:rPr lang="el-GR" sz="3200" dirty="0">
                <a:solidFill>
                  <a:schemeClr val="bg1"/>
                </a:solidFill>
              </a:rPr>
              <a:t> που παράγουν αυτά τα ενδύματα παρέχοντάς τους δίκαιη αμοιβή και ασφαλείς συνθήκες εργασίας</a:t>
            </a:r>
            <a:r>
              <a:rPr lang="en-US" sz="3200" dirty="0" smtClean="0">
                <a:solidFill>
                  <a:schemeClr val="bg1"/>
                </a:solidFill>
              </a:rPr>
              <a:t>.</a:t>
            </a:r>
            <a:endParaRPr lang="en-US" sz="3200" dirty="0">
              <a:solidFill>
                <a:schemeClr val="bg1"/>
              </a:solidFill>
            </a:endParaRP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sz="3600" dirty="0"/>
          </a:p>
        </p:txBody>
      </p:sp>
      <p:sp>
        <p:nvSpPr>
          <p:cNvPr id="2" name="Slide Number Placeholder 1"/>
          <p:cNvSpPr>
            <a:spLocks noGrp="1"/>
          </p:cNvSpPr>
          <p:nvPr>
            <p:ph type="sldNum" sz="quarter" idx="7"/>
          </p:nvPr>
        </p:nvSpPr>
        <p:spPr/>
        <p:txBody>
          <a:bodyPr/>
          <a:lstStyle/>
          <a:p>
            <a:pPr marL="73025">
              <a:lnSpc>
                <a:spcPts val="4745"/>
              </a:lnSpc>
            </a:pPr>
            <a:fld id="{81D60167-4931-47E6-BA6A-407CBD079E47}" type="slidenum">
              <a:rPr lang="aa-ET" spc="-50" smtClean="0"/>
              <a:t>3</a:t>
            </a:fld>
            <a:endParaRPr lang="aa-ET" spc="-50" dirty="0"/>
          </a:p>
        </p:txBody>
      </p:sp>
      <p:sp>
        <p:nvSpPr>
          <p:cNvPr id="3" name="Rectangle 2">
            <a:extLst>
              <a:ext uri="{FF2B5EF4-FFF2-40B4-BE49-F238E27FC236}">
                <a16:creationId xmlns="" xmlns:a16="http://schemas.microsoft.com/office/drawing/2014/main" id="{1F69A521-CCA3-4AD5-B8BF-1E8E3271EA1B}"/>
              </a:ext>
            </a:extLst>
          </p:cNvPr>
          <p:cNvSpPr/>
          <p:nvPr/>
        </p:nvSpPr>
        <p:spPr>
          <a:xfrm>
            <a:off x="6546850" y="10820630"/>
            <a:ext cx="4913876" cy="369332"/>
          </a:xfrm>
          <a:prstGeom prst="rect">
            <a:avLst/>
          </a:prstGeom>
        </p:spPr>
        <p:txBody>
          <a:bodyPr wrap="square">
            <a:spAutoFit/>
          </a:bodyPr>
          <a:lstStyle/>
          <a:p>
            <a:r>
              <a:rPr lang="el-GR" b="0" i="0" dirty="0" smtClean="0">
                <a:solidFill>
                  <a:schemeClr val="bg1"/>
                </a:solidFill>
                <a:effectLst/>
                <a:latin typeface="-apple-system"/>
              </a:rPr>
              <a:t>Φωτογραφία από</a:t>
            </a:r>
            <a:r>
              <a:rPr lang="en-US" b="0" i="0" dirty="0">
                <a:solidFill>
                  <a:schemeClr val="bg1"/>
                </a:solidFill>
                <a:effectLst/>
                <a:latin typeface="-apple-system"/>
              </a:rPr>
              <a:t> </a:t>
            </a:r>
            <a:r>
              <a:rPr lang="en-US" b="0" i="0" dirty="0">
                <a:solidFill>
                  <a:schemeClr val="bg1"/>
                </a:solidFill>
                <a:effectLst/>
                <a:latin typeface="-apple-system"/>
                <a:hlinkClick r:id="rId2">
                  <a:extLst>
                    <a:ext uri="{A12FA001-AC4F-418D-AE19-62706E023703}">
                      <ahyp:hlinkClr xmlns="" xmlns:ahyp="http://schemas.microsoft.com/office/drawing/2018/hyperlinkcolor" val="tx"/>
                    </a:ext>
                  </a:extLst>
                </a:hlinkClick>
              </a:rPr>
              <a:t>Cherie </a:t>
            </a:r>
            <a:r>
              <a:rPr lang="en-US" b="0" i="0" dirty="0" err="1">
                <a:solidFill>
                  <a:schemeClr val="bg1"/>
                </a:solidFill>
                <a:effectLst/>
                <a:latin typeface="-apple-system"/>
                <a:hlinkClick r:id="rId2">
                  <a:extLst>
                    <a:ext uri="{A12FA001-AC4F-418D-AE19-62706E023703}">
                      <ahyp:hlinkClr xmlns="" xmlns:ahyp="http://schemas.microsoft.com/office/drawing/2018/hyperlinkcolor" val="tx"/>
                    </a:ext>
                  </a:extLst>
                </a:hlinkClick>
              </a:rPr>
              <a:t>Birkner</a:t>
            </a:r>
            <a:r>
              <a:rPr lang="en-US" b="0" i="0" dirty="0">
                <a:solidFill>
                  <a:schemeClr val="bg1"/>
                </a:solidFill>
                <a:effectLst/>
                <a:latin typeface="-apple-system"/>
              </a:rPr>
              <a:t> </a:t>
            </a:r>
            <a:r>
              <a:rPr lang="el-GR" b="0" i="0" dirty="0" smtClean="0">
                <a:solidFill>
                  <a:schemeClr val="bg1"/>
                </a:solidFill>
                <a:effectLst/>
                <a:latin typeface="-apple-system"/>
              </a:rPr>
              <a:t>στο</a:t>
            </a:r>
            <a:r>
              <a:rPr lang="en-US" b="0" i="0" dirty="0">
                <a:solidFill>
                  <a:schemeClr val="bg1"/>
                </a:solidFill>
                <a:effectLst/>
                <a:latin typeface="-apple-system"/>
              </a:rPr>
              <a:t> </a:t>
            </a:r>
            <a:r>
              <a:rPr lang="en-US" b="0" i="0" dirty="0" err="1">
                <a:solidFill>
                  <a:schemeClr val="bg1"/>
                </a:solidFill>
                <a:effectLst/>
                <a:latin typeface="-apple-system"/>
                <a:hlinkClick r:id="rId3">
                  <a:extLst>
                    <a:ext uri="{A12FA001-AC4F-418D-AE19-62706E023703}">
                      <ahyp:hlinkClr xmlns="" xmlns:ahyp="http://schemas.microsoft.com/office/drawing/2018/hyperlinkcolor" val="tx"/>
                    </a:ext>
                  </a:extLst>
                </a:hlinkClick>
              </a:rPr>
              <a:t>Unsplash</a:t>
            </a:r>
            <a:endParaRPr lang="en-US" dirty="0">
              <a:solidFill>
                <a:schemeClr val="bg1"/>
              </a:solidFill>
            </a:endParaRPr>
          </a:p>
        </p:txBody>
      </p:sp>
      <p:pic>
        <p:nvPicPr>
          <p:cNvPr id="7" name="Picture 6">
            <a:extLst>
              <a:ext uri="{FF2B5EF4-FFF2-40B4-BE49-F238E27FC236}">
                <a16:creationId xmlns="" xmlns:a16="http://schemas.microsoft.com/office/drawing/2014/main" id="{85D12F45-0FCA-46C1-B305-A53C39B589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43631" y="0"/>
            <a:ext cx="8481334" cy="11309350"/>
          </a:xfrm>
          <a:prstGeom prst="rect">
            <a:avLst/>
          </a:prstGeom>
        </p:spPr>
      </p:pic>
    </p:spTree>
    <p:extLst>
      <p:ext uri="{BB962C8B-B14F-4D97-AF65-F5344CB8AC3E}">
        <p14:creationId xmlns:p14="http://schemas.microsoft.com/office/powerpoint/2010/main" val="3023610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9594850" y="1235075"/>
            <a:ext cx="9144000" cy="3939540"/>
          </a:xfrm>
        </p:spPr>
        <p:txBody>
          <a:bodyPr/>
          <a:lstStyle/>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b="1"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p:txBody>
      </p:sp>
      <p:sp>
        <p:nvSpPr>
          <p:cNvPr id="6" name="Title 1"/>
          <p:cNvSpPr>
            <a:spLocks noGrp="1"/>
          </p:cNvSpPr>
          <p:nvPr>
            <p:ph type="ctrTitle"/>
          </p:nvPr>
        </p:nvSpPr>
        <p:spPr>
          <a:xfrm>
            <a:off x="1243120" y="1463675"/>
            <a:ext cx="7504794" cy="1399267"/>
          </a:xfrm>
        </p:spPr>
        <p:txBody>
          <a:bodyPr>
            <a:noAutofit/>
          </a:bodyPr>
          <a:lstStyle/>
          <a:p>
            <a:pPr algn="l"/>
            <a:r>
              <a:rPr lang="el-GR" sz="5400" b="1" dirty="0" smtClean="0">
                <a:solidFill>
                  <a:srgbClr val="2330DC"/>
                </a:solidFill>
              </a:rPr>
              <a:t>Επιπτώσεις στη Γεωργία</a:t>
            </a:r>
            <a:endParaRPr lang="en-US" sz="5400" b="1" dirty="0">
              <a:solidFill>
                <a:srgbClr val="2330DC"/>
              </a:solidFill>
            </a:endParaRPr>
          </a:p>
        </p:txBody>
      </p:sp>
      <p:sp>
        <p:nvSpPr>
          <p:cNvPr id="2" name="Rectangle 1"/>
          <p:cNvSpPr/>
          <p:nvPr/>
        </p:nvSpPr>
        <p:spPr>
          <a:xfrm>
            <a:off x="9290050" y="3721160"/>
            <a:ext cx="9801951" cy="1077218"/>
          </a:xfrm>
          <a:prstGeom prst="rect">
            <a:avLst/>
          </a:prstGeom>
        </p:spPr>
        <p:txBody>
          <a:bodyPr wrap="square">
            <a:spAutoFit/>
          </a:bodyPr>
          <a:lstStyle/>
          <a:p>
            <a:pPr lvl="0"/>
            <a:endParaRPr lang="en-US" sz="3200" dirty="0">
              <a:latin typeface="Roboto"/>
            </a:endParaRPr>
          </a:p>
          <a:p>
            <a:pPr marL="457200" lvl="0" indent="-457200">
              <a:buFont typeface="Arial" panose="020B0604020202020204" pitchFamily="34" charset="0"/>
              <a:buChar char="•"/>
            </a:pPr>
            <a:endParaRPr lang="en-US" sz="3200" dirty="0">
              <a:latin typeface="Roboto"/>
            </a:endParaRPr>
          </a:p>
        </p:txBody>
      </p:sp>
      <p:sp>
        <p:nvSpPr>
          <p:cNvPr id="3" name="Rectangle 2"/>
          <p:cNvSpPr/>
          <p:nvPr/>
        </p:nvSpPr>
        <p:spPr>
          <a:xfrm>
            <a:off x="984250" y="3797360"/>
            <a:ext cx="8382000" cy="5509200"/>
          </a:xfrm>
          <a:prstGeom prst="rect">
            <a:avLst/>
          </a:prstGeom>
        </p:spPr>
        <p:txBody>
          <a:bodyPr wrap="square">
            <a:spAutoFit/>
          </a:bodyPr>
          <a:lstStyle/>
          <a:p>
            <a:pPr marL="457200" lvl="0" indent="-457200">
              <a:buFont typeface="Arial" panose="020B0604020202020204" pitchFamily="34" charset="0"/>
              <a:buChar char="•"/>
            </a:pPr>
            <a:r>
              <a:rPr lang="el-GR" sz="3200" dirty="0" smtClean="0">
                <a:solidFill>
                  <a:srgbClr val="2330DC"/>
                </a:solidFill>
                <a:latin typeface="Roboto"/>
              </a:rPr>
              <a:t>Η συμβατική καλλιέργεια βαμβακιού απαιτεί τεράστιες ποσότητες νερού</a:t>
            </a:r>
            <a:r>
              <a:rPr lang="en-US" sz="3200" dirty="0" smtClean="0">
                <a:solidFill>
                  <a:srgbClr val="2330DC"/>
                </a:solidFill>
                <a:latin typeface="Roboto"/>
              </a:rPr>
              <a:t>, </a:t>
            </a:r>
            <a:r>
              <a:rPr lang="el-GR" sz="3200" dirty="0" smtClean="0">
                <a:solidFill>
                  <a:srgbClr val="FDA800"/>
                </a:solidFill>
                <a:latin typeface="Roboto"/>
              </a:rPr>
              <a:t>με αποτέλεσμα να εξαντλούνται</a:t>
            </a:r>
            <a:r>
              <a:rPr lang="en-US" sz="3200" dirty="0" smtClean="0">
                <a:solidFill>
                  <a:srgbClr val="FDA800"/>
                </a:solidFill>
                <a:latin typeface="Roboto"/>
              </a:rPr>
              <a:t> </a:t>
            </a:r>
            <a:r>
              <a:rPr lang="el-GR" sz="3200" dirty="0" smtClean="0">
                <a:solidFill>
                  <a:srgbClr val="FDA800"/>
                </a:solidFill>
                <a:latin typeface="Roboto"/>
              </a:rPr>
              <a:t>οι πόροι γλυκού νερού</a:t>
            </a:r>
            <a:r>
              <a:rPr lang="en-US" sz="3200" dirty="0" smtClean="0">
                <a:solidFill>
                  <a:srgbClr val="2330DC"/>
                </a:solidFill>
                <a:latin typeface="Roboto"/>
              </a:rPr>
              <a:t> </a:t>
            </a:r>
            <a:r>
              <a:rPr lang="el-GR" sz="3200" dirty="0" smtClean="0">
                <a:solidFill>
                  <a:srgbClr val="2330DC"/>
                </a:solidFill>
                <a:latin typeface="Roboto"/>
              </a:rPr>
              <a:t>σε περιοχές με ήδη περιορισμένο υδατικό δυναμικό</a:t>
            </a:r>
            <a:r>
              <a:rPr lang="en-US" sz="3200" dirty="0" smtClean="0">
                <a:solidFill>
                  <a:srgbClr val="2330DC"/>
                </a:solidFill>
                <a:latin typeface="Roboto"/>
              </a:rPr>
              <a:t>.</a:t>
            </a:r>
            <a:endParaRPr lang="en-US" sz="3200" dirty="0">
              <a:solidFill>
                <a:srgbClr val="2330DC"/>
              </a:solidFill>
              <a:latin typeface="Roboto"/>
            </a:endParaRPr>
          </a:p>
          <a:p>
            <a:pPr marL="457200" lvl="0" indent="-457200">
              <a:buFont typeface="Arial" panose="020B0604020202020204" pitchFamily="34" charset="0"/>
              <a:buChar char="•"/>
            </a:pPr>
            <a:endParaRPr lang="en-US" sz="3200" b="1" dirty="0">
              <a:solidFill>
                <a:srgbClr val="2330DC"/>
              </a:solidFill>
              <a:latin typeface="Roboto"/>
            </a:endParaRPr>
          </a:p>
          <a:p>
            <a:pPr marL="457200" lvl="0" indent="-457200">
              <a:buFont typeface="Arial" panose="020B0604020202020204" pitchFamily="34" charset="0"/>
              <a:buChar char="•"/>
            </a:pPr>
            <a:endParaRPr lang="en-US" sz="3200" b="1" dirty="0">
              <a:solidFill>
                <a:srgbClr val="2330DC"/>
              </a:solidFill>
              <a:latin typeface="Roboto"/>
            </a:endParaRPr>
          </a:p>
          <a:p>
            <a:pPr marL="457200" lvl="0" indent="-457200">
              <a:buFont typeface="Arial" panose="020B0604020202020204" pitchFamily="34" charset="0"/>
              <a:buChar char="•"/>
            </a:pPr>
            <a:r>
              <a:rPr lang="el-GR" sz="3200" dirty="0" smtClean="0">
                <a:solidFill>
                  <a:srgbClr val="2330DC"/>
                </a:solidFill>
                <a:latin typeface="Roboto"/>
              </a:rPr>
              <a:t>Η χρήση φυτοφαρμάκων και λιπασμάτων στην καλλιέργεια μη βιολογικού βαμβακιού μπορεί να υποβαθμίσει την ποιότητα του εδάφους και </a:t>
            </a:r>
            <a:r>
              <a:rPr lang="el-GR" sz="3200" dirty="0">
                <a:solidFill>
                  <a:srgbClr val="FDA800"/>
                </a:solidFill>
                <a:latin typeface="Roboto"/>
              </a:rPr>
              <a:t>να βλάψει τα </a:t>
            </a:r>
            <a:r>
              <a:rPr lang="el-GR" sz="3200" dirty="0" smtClean="0">
                <a:solidFill>
                  <a:srgbClr val="FDA800"/>
                </a:solidFill>
                <a:latin typeface="Roboto"/>
              </a:rPr>
              <a:t>οικοσυστήματα</a:t>
            </a:r>
            <a:r>
              <a:rPr lang="en-US" sz="3200" dirty="0" smtClean="0">
                <a:solidFill>
                  <a:srgbClr val="2330DC"/>
                </a:solidFill>
                <a:latin typeface="Roboto"/>
              </a:rPr>
              <a:t>.</a:t>
            </a:r>
            <a:endParaRPr lang="en-US" sz="3200" dirty="0">
              <a:solidFill>
                <a:srgbClr val="2330DC"/>
              </a:solidFill>
              <a:latin typeface="Roboto"/>
            </a:endParaRPr>
          </a:p>
        </p:txBody>
      </p:sp>
      <p:sp>
        <p:nvSpPr>
          <p:cNvPr id="5" name="Rectangle 4"/>
          <p:cNvSpPr/>
          <p:nvPr/>
        </p:nvSpPr>
        <p:spPr>
          <a:xfrm>
            <a:off x="10128250" y="1463675"/>
            <a:ext cx="9457536" cy="1754326"/>
          </a:xfrm>
          <a:prstGeom prst="rect">
            <a:avLst/>
          </a:prstGeom>
        </p:spPr>
        <p:txBody>
          <a:bodyPr wrap="square">
            <a:spAutoFit/>
          </a:bodyPr>
          <a:lstStyle/>
          <a:p>
            <a:r>
              <a:rPr lang="el-GR" sz="5400" b="1" dirty="0" smtClean="0">
                <a:solidFill>
                  <a:srgbClr val="2330DC"/>
                </a:solidFill>
                <a:latin typeface="Roboto"/>
              </a:rPr>
              <a:t>Προγραμματισμένη </a:t>
            </a:r>
            <a:r>
              <a:rPr lang="en-US" sz="5400" b="1" dirty="0" smtClean="0">
                <a:solidFill>
                  <a:srgbClr val="2330DC"/>
                </a:solidFill>
                <a:latin typeface="Roboto"/>
              </a:rPr>
              <a:t>A</a:t>
            </a:r>
            <a:r>
              <a:rPr lang="el-GR" sz="5400" b="1" dirty="0" err="1" smtClean="0">
                <a:solidFill>
                  <a:srgbClr val="2330DC"/>
                </a:solidFill>
                <a:latin typeface="Roboto"/>
              </a:rPr>
              <a:t>παξίωση</a:t>
            </a:r>
            <a:endParaRPr lang="en-US" sz="5400" dirty="0">
              <a:solidFill>
                <a:srgbClr val="2330DC"/>
              </a:solidFill>
              <a:latin typeface="Roboto"/>
            </a:endParaRPr>
          </a:p>
        </p:txBody>
      </p:sp>
      <p:sp>
        <p:nvSpPr>
          <p:cNvPr id="7" name="Rectangle 6"/>
          <p:cNvSpPr/>
          <p:nvPr/>
        </p:nvSpPr>
        <p:spPr>
          <a:xfrm>
            <a:off x="10052050" y="3749675"/>
            <a:ext cx="8364131" cy="6986528"/>
          </a:xfrm>
          <a:prstGeom prst="rect">
            <a:avLst/>
          </a:prstGeom>
        </p:spPr>
        <p:txBody>
          <a:bodyPr wrap="square">
            <a:spAutoFit/>
          </a:bodyPr>
          <a:lstStyle/>
          <a:p>
            <a:pPr marL="457200" lvl="0" indent="-457200">
              <a:buFont typeface="Arial" panose="020B0604020202020204" pitchFamily="34" charset="0"/>
              <a:buChar char="•"/>
            </a:pPr>
            <a:r>
              <a:rPr lang="el-GR" sz="3200" dirty="0" smtClean="0">
                <a:solidFill>
                  <a:srgbClr val="2330DC"/>
                </a:solidFill>
                <a:latin typeface="Roboto"/>
              </a:rPr>
              <a:t>Τα ρούχα της γρήγορης μόδας κατασκευάζονται συχνά με υφάσματα χαμηλότερης ποιότητας και </a:t>
            </a:r>
            <a:r>
              <a:rPr lang="el-GR" sz="3200" dirty="0">
                <a:solidFill>
                  <a:srgbClr val="FDA800"/>
                </a:solidFill>
                <a:latin typeface="Roboto"/>
              </a:rPr>
              <a:t>σχεδιάζονται για να φορεθούν λίγες φορές </a:t>
            </a:r>
            <a:r>
              <a:rPr lang="el-GR" sz="3200" dirty="0" smtClean="0">
                <a:solidFill>
                  <a:srgbClr val="2330DC"/>
                </a:solidFill>
                <a:latin typeface="Roboto"/>
              </a:rPr>
              <a:t>και μετά να απορριφθούν, γεγονός που συμβάλλει στην υπερβολική παραγωγή αποβλήτων</a:t>
            </a:r>
            <a:r>
              <a:rPr lang="en-US" sz="3200" dirty="0" smtClean="0">
                <a:solidFill>
                  <a:srgbClr val="2330DC"/>
                </a:solidFill>
                <a:latin typeface="Roboto"/>
              </a:rPr>
              <a:t>.</a:t>
            </a:r>
            <a:endParaRPr lang="en-US" sz="3200" dirty="0">
              <a:solidFill>
                <a:srgbClr val="2330DC"/>
              </a:solidFill>
              <a:latin typeface="Roboto"/>
            </a:endParaRPr>
          </a:p>
          <a:p>
            <a:pPr lvl="0"/>
            <a:endParaRPr lang="en-US" sz="3200" dirty="0">
              <a:solidFill>
                <a:srgbClr val="2330DC"/>
              </a:solidFill>
              <a:latin typeface="Roboto"/>
            </a:endParaRPr>
          </a:p>
          <a:p>
            <a:pPr lvl="0"/>
            <a:endParaRPr lang="en-US" sz="3200" dirty="0">
              <a:solidFill>
                <a:srgbClr val="2330DC"/>
              </a:solidFill>
              <a:latin typeface="Roboto"/>
            </a:endParaRPr>
          </a:p>
          <a:p>
            <a:pPr marL="457200" lvl="0" indent="-457200">
              <a:buFont typeface="Arial" panose="020B0604020202020204" pitchFamily="34" charset="0"/>
              <a:buChar char="•"/>
            </a:pPr>
            <a:r>
              <a:rPr lang="el-GR" sz="3200" dirty="0" smtClean="0">
                <a:solidFill>
                  <a:srgbClr val="2330DC"/>
                </a:solidFill>
                <a:latin typeface="Roboto"/>
              </a:rPr>
              <a:t>Πολλά ρούχα γρήγορης μόδας είναι δύσκολο να επιδιορθωθούν συχνά λόγω της </a:t>
            </a:r>
            <a:r>
              <a:rPr lang="el-GR" sz="3200" dirty="0">
                <a:solidFill>
                  <a:srgbClr val="FDA800"/>
                </a:solidFill>
                <a:latin typeface="Roboto"/>
              </a:rPr>
              <a:t>κακής ποιότητας των υλικών</a:t>
            </a:r>
            <a:r>
              <a:rPr lang="el-GR" sz="3200" dirty="0" smtClean="0">
                <a:solidFill>
                  <a:srgbClr val="2330DC"/>
                </a:solidFill>
                <a:latin typeface="Roboto"/>
              </a:rPr>
              <a:t>, γεγονός που ενθαρρύνει την απόρριψη αντί της επαναχρησιμοποίησης ή της επιδιόρθωσης</a:t>
            </a:r>
            <a:r>
              <a:rPr lang="en-US" sz="3200" dirty="0" smtClean="0">
                <a:solidFill>
                  <a:srgbClr val="2330DC"/>
                </a:solidFill>
                <a:latin typeface="Roboto"/>
              </a:rPr>
              <a:t>.</a:t>
            </a:r>
            <a:endParaRPr lang="en-US" sz="3200" dirty="0">
              <a:solidFill>
                <a:srgbClr val="2330DC"/>
              </a:solidFill>
              <a:latin typeface="Roboto"/>
            </a:endParaRPr>
          </a:p>
        </p:txBody>
      </p:sp>
    </p:spTree>
    <p:extLst>
      <p:ext uri="{BB962C8B-B14F-4D97-AF65-F5344CB8AC3E}">
        <p14:creationId xmlns:p14="http://schemas.microsoft.com/office/powerpoint/2010/main" val="745041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9594850" y="1235075"/>
            <a:ext cx="9144000" cy="3939540"/>
          </a:xfrm>
        </p:spPr>
        <p:txBody>
          <a:bodyPr/>
          <a:lstStyle/>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b="1"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p:txBody>
      </p:sp>
      <p:sp>
        <p:nvSpPr>
          <p:cNvPr id="6" name="Title 1"/>
          <p:cNvSpPr>
            <a:spLocks noGrp="1"/>
          </p:cNvSpPr>
          <p:nvPr>
            <p:ph type="ctrTitle"/>
          </p:nvPr>
        </p:nvSpPr>
        <p:spPr>
          <a:xfrm>
            <a:off x="1212850" y="4359275"/>
            <a:ext cx="7315201" cy="2057400"/>
          </a:xfrm>
        </p:spPr>
        <p:txBody>
          <a:bodyPr>
            <a:noAutofit/>
          </a:bodyPr>
          <a:lstStyle/>
          <a:p>
            <a:pPr algn="l"/>
            <a:r>
              <a:rPr lang="el-GR" sz="5400" b="1" dirty="0">
                <a:solidFill>
                  <a:srgbClr val="2330DC"/>
                </a:solidFill>
              </a:rPr>
              <a:t>Προσβασιμότητα της Βιώσιμης Μόδας</a:t>
            </a:r>
            <a:endParaRPr lang="en-US" sz="5400" b="1" dirty="0">
              <a:solidFill>
                <a:srgbClr val="2330DC"/>
              </a:solidFill>
            </a:endParaRPr>
          </a:p>
        </p:txBody>
      </p:sp>
      <p:sp>
        <p:nvSpPr>
          <p:cNvPr id="2" name="Rectangle 1"/>
          <p:cNvSpPr/>
          <p:nvPr/>
        </p:nvSpPr>
        <p:spPr>
          <a:xfrm>
            <a:off x="9290050" y="3117275"/>
            <a:ext cx="9801951" cy="6494085"/>
          </a:xfrm>
          <a:prstGeom prst="rect">
            <a:avLst/>
          </a:prstGeom>
        </p:spPr>
        <p:txBody>
          <a:bodyPr wrap="square">
            <a:spAutoFit/>
          </a:bodyPr>
          <a:lstStyle/>
          <a:p>
            <a:pPr marL="457200" lvl="0" indent="-457200">
              <a:buFont typeface="Arial" panose="020B0604020202020204" pitchFamily="34" charset="0"/>
              <a:buChar char="•"/>
            </a:pPr>
            <a:r>
              <a:rPr lang="el-GR" sz="3200" dirty="0" smtClean="0">
                <a:solidFill>
                  <a:srgbClr val="2330DC"/>
                </a:solidFill>
              </a:rPr>
              <a:t>Η βιώσιμη μόδα είναι συχνά </a:t>
            </a:r>
            <a:r>
              <a:rPr lang="el-GR" sz="3200" dirty="0">
                <a:solidFill>
                  <a:srgbClr val="FDA800"/>
                </a:solidFill>
              </a:rPr>
              <a:t>πιο ακριβή </a:t>
            </a:r>
            <a:r>
              <a:rPr lang="el-GR" sz="3200" dirty="0" smtClean="0">
                <a:solidFill>
                  <a:srgbClr val="2330DC"/>
                </a:solidFill>
              </a:rPr>
              <a:t>λόγω της ηθικής παραγωγής και της χρήσης φιλικών προς το περιβάλλον υλικών, γεγονός που την καθιστά </a:t>
            </a:r>
            <a:r>
              <a:rPr lang="el-GR" sz="3200" dirty="0">
                <a:solidFill>
                  <a:srgbClr val="FDA800"/>
                </a:solidFill>
              </a:rPr>
              <a:t>απρόσιτη</a:t>
            </a:r>
            <a:r>
              <a:rPr lang="el-GR" sz="3200" dirty="0" smtClean="0">
                <a:solidFill>
                  <a:srgbClr val="2330DC"/>
                </a:solidFill>
              </a:rPr>
              <a:t> για πολλούς/-</a:t>
            </a:r>
            <a:r>
              <a:rPr lang="el-GR" sz="3200" dirty="0" err="1" smtClean="0">
                <a:solidFill>
                  <a:srgbClr val="2330DC"/>
                </a:solidFill>
              </a:rPr>
              <a:t>λές</a:t>
            </a:r>
            <a:r>
              <a:rPr lang="el-GR" sz="3200" dirty="0" smtClean="0">
                <a:solidFill>
                  <a:srgbClr val="2330DC"/>
                </a:solidFill>
              </a:rPr>
              <a:t> καταναλωτές/-</a:t>
            </a:r>
            <a:r>
              <a:rPr lang="el-GR" sz="3200" dirty="0" err="1" smtClean="0">
                <a:solidFill>
                  <a:srgbClr val="2330DC"/>
                </a:solidFill>
              </a:rPr>
              <a:t>τριες</a:t>
            </a:r>
            <a:r>
              <a:rPr lang="en-US" sz="3200" dirty="0" smtClean="0">
                <a:solidFill>
                  <a:srgbClr val="2330DC"/>
                </a:solidFill>
              </a:rPr>
              <a:t>.</a:t>
            </a:r>
            <a:endParaRPr lang="en-US" sz="3200" dirty="0">
              <a:solidFill>
                <a:srgbClr val="2330DC"/>
              </a:solidFill>
            </a:endParaRPr>
          </a:p>
          <a:p>
            <a:pPr marL="457200" lvl="0" indent="-457200">
              <a:buFont typeface="Arial" panose="020B0604020202020204" pitchFamily="34" charset="0"/>
              <a:buChar char="•"/>
            </a:pPr>
            <a:endParaRPr lang="en-US" sz="3200" dirty="0">
              <a:solidFill>
                <a:srgbClr val="2330DC"/>
              </a:solidFill>
            </a:endParaRPr>
          </a:p>
          <a:p>
            <a:pPr marL="457200" lvl="0" indent="-457200">
              <a:buFont typeface="Arial" panose="020B0604020202020204" pitchFamily="34" charset="0"/>
              <a:buChar char="•"/>
            </a:pPr>
            <a:endParaRPr lang="en-US" sz="3200" dirty="0">
              <a:solidFill>
                <a:srgbClr val="2330DC"/>
              </a:solidFill>
            </a:endParaRPr>
          </a:p>
          <a:p>
            <a:pPr marL="457200" lvl="0" indent="-457200">
              <a:buFont typeface="Arial" panose="020B0604020202020204" pitchFamily="34" charset="0"/>
              <a:buChar char="•"/>
            </a:pPr>
            <a:r>
              <a:rPr lang="el-GR" sz="3200" dirty="0" smtClean="0">
                <a:solidFill>
                  <a:srgbClr val="2330DC"/>
                </a:solidFill>
              </a:rPr>
              <a:t>Οι καταναλωτές/-</a:t>
            </a:r>
            <a:r>
              <a:rPr lang="el-GR" sz="3200" dirty="0" err="1" smtClean="0">
                <a:solidFill>
                  <a:srgbClr val="2330DC"/>
                </a:solidFill>
              </a:rPr>
              <a:t>τριες</a:t>
            </a:r>
            <a:r>
              <a:rPr lang="el-GR" sz="3200" dirty="0" smtClean="0">
                <a:solidFill>
                  <a:srgbClr val="2330DC"/>
                </a:solidFill>
              </a:rPr>
              <a:t> με χαμηλότερα εισοδήματα μπορεί να μην είναι σε θέση να δώσουν προτεραιότητα στη βιωσιμότητα λόγω της οικονομικής </a:t>
            </a:r>
            <a:r>
              <a:rPr lang="el-GR" sz="3200" dirty="0" err="1" smtClean="0">
                <a:solidFill>
                  <a:srgbClr val="2330DC"/>
                </a:solidFill>
              </a:rPr>
              <a:t>προσιτότητας</a:t>
            </a:r>
            <a:r>
              <a:rPr lang="el-GR" sz="3200" dirty="0" smtClean="0">
                <a:solidFill>
                  <a:srgbClr val="2330DC"/>
                </a:solidFill>
              </a:rPr>
              <a:t> και της </a:t>
            </a:r>
            <a:r>
              <a:rPr lang="el-GR" sz="3200" dirty="0">
                <a:solidFill>
                  <a:srgbClr val="FDA800"/>
                </a:solidFill>
              </a:rPr>
              <a:t>ευκολίας της γρήγορης </a:t>
            </a:r>
            <a:r>
              <a:rPr lang="el-GR" sz="3200" dirty="0" smtClean="0">
                <a:solidFill>
                  <a:srgbClr val="FDA800"/>
                </a:solidFill>
              </a:rPr>
              <a:t>μόδας</a:t>
            </a:r>
            <a:r>
              <a:rPr lang="en-US" sz="3200" dirty="0" smtClean="0">
                <a:solidFill>
                  <a:srgbClr val="2330DC"/>
                </a:solidFill>
              </a:rPr>
              <a:t>.</a:t>
            </a:r>
            <a:endParaRPr lang="en-US" sz="3200" dirty="0">
              <a:solidFill>
                <a:srgbClr val="2330DC"/>
              </a:solidFill>
            </a:endParaRPr>
          </a:p>
          <a:p>
            <a:pPr lvl="0"/>
            <a:endParaRPr lang="en-US" sz="3200" dirty="0">
              <a:solidFill>
                <a:srgbClr val="2330DC"/>
              </a:solidFill>
              <a:latin typeface="Roboto"/>
            </a:endParaRPr>
          </a:p>
          <a:p>
            <a:pPr marL="457200" lvl="0" indent="-457200">
              <a:buFont typeface="Arial" panose="020B0604020202020204" pitchFamily="34" charset="0"/>
              <a:buChar char="•"/>
            </a:pPr>
            <a:endParaRPr lang="en-US" sz="3200" dirty="0">
              <a:solidFill>
                <a:srgbClr val="2330DC"/>
              </a:solidFill>
              <a:latin typeface="Roboto"/>
            </a:endParaRPr>
          </a:p>
        </p:txBody>
      </p:sp>
    </p:spTree>
    <p:extLst>
      <p:ext uri="{BB962C8B-B14F-4D97-AF65-F5344CB8AC3E}">
        <p14:creationId xmlns:p14="http://schemas.microsoft.com/office/powerpoint/2010/main" val="3600675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1670050" y="4277550"/>
            <a:ext cx="17428844" cy="4431983"/>
          </a:xfrm>
        </p:spPr>
        <p:txBody>
          <a:bodyPr/>
          <a:lstStyle/>
          <a:p>
            <a:r>
              <a:rPr lang="el-GR" sz="3200" dirty="0">
                <a:solidFill>
                  <a:schemeClr val="bg1"/>
                </a:solidFill>
                <a:latin typeface="Roboto"/>
              </a:rPr>
              <a:t>Υπάρχουν πολλές προκλήσεις στη βιωσιμότητα της μόδας, όπως η περιβαλλοντική υποβάθμιση, η εργασιακή εκμετάλλευση και οι συστημικές ανεπάρκειες. Η αντιμετώπιση αυτών των ζητημάτων απαιτεί συντονισμένες προσπάθειες από όλα τα εμπλεκόμενα μέρη, συμπεριλαμβανομένων των εμπορικών εταιρειών, των καταναλωτών/-τριών και των φορέων χάραξης πολιτικής. Μόνο μέσω σημαντικών πολιτισμικών αλλαγών, τεχνολογικών καινοτομιών και ενισχυμένης ρύθμισης μπορεί η βιομηχανία της μόδας να μεταβεί προς ένα πιο βιώσιμο και ηθικό μέλλον</a:t>
            </a:r>
            <a:r>
              <a:rPr lang="en-US" sz="3200" dirty="0" smtClean="0">
                <a:solidFill>
                  <a:schemeClr val="bg1"/>
                </a:solidFill>
                <a:latin typeface="Roboto"/>
              </a:rPr>
              <a:t>.</a:t>
            </a:r>
            <a:endParaRPr lang="en-US" sz="3200" dirty="0">
              <a:solidFill>
                <a:schemeClr val="bg1"/>
              </a:solidFill>
              <a:latin typeface="Roboto"/>
            </a:endParaRPr>
          </a:p>
          <a:p>
            <a:endParaRPr lang="en-US" sz="3200" dirty="0">
              <a:solidFill>
                <a:schemeClr val="bg1"/>
              </a:solidFill>
              <a:latin typeface="Roboto"/>
            </a:endParaRPr>
          </a:p>
          <a:p>
            <a:endParaRPr lang="en-US" sz="3200" dirty="0">
              <a:solidFill>
                <a:schemeClr val="bg1"/>
              </a:solidFill>
              <a:latin typeface="Roboto"/>
            </a:endParaRPr>
          </a:p>
        </p:txBody>
      </p:sp>
      <p:sp>
        <p:nvSpPr>
          <p:cNvPr id="5" name="Rectangle 4">
            <a:extLst>
              <a:ext uri="{FF2B5EF4-FFF2-40B4-BE49-F238E27FC236}">
                <a16:creationId xmlns="" xmlns:a16="http://schemas.microsoft.com/office/drawing/2014/main" id="{AC0ADF91-1E0F-4FC0-9B09-488F8AC68CC8}"/>
              </a:ext>
            </a:extLst>
          </p:cNvPr>
          <p:cNvSpPr/>
          <p:nvPr/>
        </p:nvSpPr>
        <p:spPr>
          <a:xfrm>
            <a:off x="1517650" y="9829575"/>
            <a:ext cx="11902122" cy="954107"/>
          </a:xfrm>
          <a:prstGeom prst="rect">
            <a:avLst/>
          </a:prstGeom>
        </p:spPr>
        <p:txBody>
          <a:bodyPr wrap="square">
            <a:spAutoFit/>
          </a:bodyPr>
          <a:lstStyle/>
          <a:p>
            <a:r>
              <a:rPr lang="el-GR" sz="2800" i="1" dirty="0" smtClean="0">
                <a:solidFill>
                  <a:srgbClr val="FDA800"/>
                </a:solidFill>
                <a:effectLst/>
                <a:latin typeface="Roboto"/>
                <a:ea typeface="Calibri" panose="020F0502020204030204" pitchFamily="34" charset="0"/>
                <a:cs typeface="Arial" panose="020B0604020202020204" pitchFamily="34" charset="0"/>
              </a:rPr>
              <a:t>Απαιτούμενο Υλικό Ανάγνωσης</a:t>
            </a:r>
            <a:r>
              <a:rPr lang="en-US" sz="2800" i="1" dirty="0" smtClean="0">
                <a:solidFill>
                  <a:srgbClr val="FDA800"/>
                </a:solidFill>
                <a:effectLst/>
                <a:latin typeface="Roboto"/>
                <a:ea typeface="Calibri" panose="020F0502020204030204" pitchFamily="34" charset="0"/>
                <a:cs typeface="Arial" panose="020B0604020202020204" pitchFamily="34" charset="0"/>
              </a:rPr>
              <a:t>: </a:t>
            </a:r>
            <a:r>
              <a:rPr lang="en-US" sz="2800" i="1" dirty="0">
                <a:solidFill>
                  <a:srgbClr val="FDA800"/>
                </a:solidFill>
                <a:effectLst/>
                <a:latin typeface="Roboto"/>
                <a:ea typeface="Calibri" panose="020F0502020204030204" pitchFamily="34" charset="0"/>
                <a:cs typeface="Arial" panose="020B0604020202020204" pitchFamily="34" charset="0"/>
              </a:rPr>
              <a:t>Environmental Sustainability in the Fashion Industry.</a:t>
            </a:r>
            <a:endParaRPr lang="en-US" sz="2800" dirty="0">
              <a:solidFill>
                <a:srgbClr val="FDA800"/>
              </a:solidFill>
              <a:latin typeface="Roboto"/>
            </a:endParaRPr>
          </a:p>
        </p:txBody>
      </p:sp>
    </p:spTree>
    <p:extLst>
      <p:ext uri="{BB962C8B-B14F-4D97-AF65-F5344CB8AC3E}">
        <p14:creationId xmlns:p14="http://schemas.microsoft.com/office/powerpoint/2010/main" val="62890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1240971" y="3444875"/>
            <a:ext cx="17574079" cy="63246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buFont typeface="Arial" panose="020B0604020202020204" pitchFamily="34" charset="0"/>
              <a:buChar char="•"/>
            </a:pPr>
            <a:r>
              <a:rPr lang="en-US" sz="3200" dirty="0">
                <a:solidFill>
                  <a:schemeClr val="tx1"/>
                </a:solidFill>
                <a:latin typeface="Roboto"/>
              </a:rPr>
              <a:t>Blum, P. (2021) </a:t>
            </a:r>
            <a:r>
              <a:rPr lang="en-US" sz="3200" i="1" dirty="0">
                <a:solidFill>
                  <a:schemeClr val="tx1"/>
                </a:solidFill>
                <a:latin typeface="Roboto"/>
              </a:rPr>
              <a:t>Circular Fashion: Making the Fashion Industry Sustainable.</a:t>
            </a:r>
            <a:r>
              <a:rPr lang="en-US" sz="3200" dirty="0">
                <a:solidFill>
                  <a:schemeClr val="tx1"/>
                </a:solidFill>
                <a:latin typeface="Roboto"/>
              </a:rPr>
              <a:t> UK: Laurence King Publishing</a:t>
            </a:r>
          </a:p>
          <a:p>
            <a:pPr marL="457200" indent="-457200">
              <a:buFont typeface="Arial" panose="020B0604020202020204" pitchFamily="34" charset="0"/>
              <a:buChar char="•"/>
            </a:pPr>
            <a:endParaRPr lang="en-US" sz="3200" dirty="0">
              <a:solidFill>
                <a:schemeClr val="tx1"/>
              </a:solidFill>
              <a:latin typeface="Roboto"/>
            </a:endParaRPr>
          </a:p>
          <a:p>
            <a:pPr marL="457200" indent="-457200">
              <a:buFont typeface="Arial" panose="020B0604020202020204" pitchFamily="34" charset="0"/>
              <a:buChar char="•"/>
            </a:pPr>
            <a:r>
              <a:rPr lang="en-US" sz="3200" dirty="0">
                <a:solidFill>
                  <a:schemeClr val="tx1"/>
                </a:solidFill>
                <a:latin typeface="Roboto"/>
              </a:rPr>
              <a:t>Fletcher, K. (2014) </a:t>
            </a:r>
            <a:r>
              <a:rPr lang="en-US" sz="3200" i="1" dirty="0">
                <a:solidFill>
                  <a:schemeClr val="tx1"/>
                </a:solidFill>
                <a:latin typeface="Roboto"/>
              </a:rPr>
              <a:t>Sustainable Fashion and Textiles: Design Journeys</a:t>
            </a:r>
            <a:r>
              <a:rPr lang="en-US" sz="3200" dirty="0">
                <a:solidFill>
                  <a:schemeClr val="tx1"/>
                </a:solidFill>
                <a:latin typeface="Roboto"/>
              </a:rPr>
              <a:t>. 2</a:t>
            </a:r>
            <a:r>
              <a:rPr lang="en-US" sz="3200" baseline="30000" dirty="0">
                <a:solidFill>
                  <a:schemeClr val="tx1"/>
                </a:solidFill>
                <a:latin typeface="Roboto"/>
              </a:rPr>
              <a:t>nd</a:t>
            </a:r>
            <a:r>
              <a:rPr lang="en-US" sz="3200" dirty="0">
                <a:solidFill>
                  <a:schemeClr val="tx1"/>
                </a:solidFill>
                <a:latin typeface="Roboto"/>
              </a:rPr>
              <a:t> edition. NY: Routledge</a:t>
            </a:r>
          </a:p>
          <a:p>
            <a:pPr marL="457200" indent="-457200">
              <a:buFont typeface="Arial" panose="020B0604020202020204" pitchFamily="34" charset="0"/>
              <a:buChar char="•"/>
            </a:pPr>
            <a:endParaRPr lang="en-US" sz="3200" dirty="0">
              <a:solidFill>
                <a:schemeClr val="tx1"/>
              </a:solidFill>
              <a:latin typeface="Roboto"/>
            </a:endParaRPr>
          </a:p>
          <a:p>
            <a:pPr marL="457200" indent="-457200">
              <a:buFont typeface="Arial" panose="020B0604020202020204" pitchFamily="34" charset="0"/>
              <a:buChar char="•"/>
            </a:pPr>
            <a:r>
              <a:rPr lang="en-US" sz="3200" dirty="0">
                <a:solidFill>
                  <a:schemeClr val="tx1"/>
                </a:solidFill>
                <a:latin typeface="Roboto"/>
              </a:rPr>
              <a:t>Holroyd, A.T. and </a:t>
            </a:r>
            <a:r>
              <a:rPr lang="en-US" sz="3200" dirty="0" err="1">
                <a:solidFill>
                  <a:schemeClr val="tx1"/>
                </a:solidFill>
                <a:latin typeface="Roboto"/>
              </a:rPr>
              <a:t>Gordas</a:t>
            </a:r>
            <a:r>
              <a:rPr lang="en-US" sz="3200" dirty="0">
                <a:solidFill>
                  <a:schemeClr val="tx1"/>
                </a:solidFill>
                <a:latin typeface="Roboto"/>
              </a:rPr>
              <a:t>, J.F. and Hill, C.(2023) </a:t>
            </a:r>
            <a:r>
              <a:rPr lang="en-US" sz="3200" i="1" dirty="0">
                <a:solidFill>
                  <a:schemeClr val="tx1"/>
                </a:solidFill>
                <a:latin typeface="Roboto"/>
              </a:rPr>
              <a:t>Historical Perspectives on Sustainable Fashion: Inspiration for Change</a:t>
            </a:r>
            <a:r>
              <a:rPr lang="en-US" sz="3200" dirty="0">
                <a:solidFill>
                  <a:schemeClr val="tx1"/>
                </a:solidFill>
                <a:latin typeface="Roboto"/>
              </a:rPr>
              <a:t>. 1</a:t>
            </a:r>
            <a:r>
              <a:rPr lang="en-US" sz="3200" baseline="30000" dirty="0">
                <a:solidFill>
                  <a:schemeClr val="tx1"/>
                </a:solidFill>
                <a:latin typeface="Roboto"/>
              </a:rPr>
              <a:t>st</a:t>
            </a:r>
            <a:r>
              <a:rPr lang="en-US" sz="3200" dirty="0">
                <a:solidFill>
                  <a:schemeClr val="tx1"/>
                </a:solidFill>
                <a:latin typeface="Roboto"/>
              </a:rPr>
              <a:t> edition. UK: Bloomsbury</a:t>
            </a:r>
          </a:p>
          <a:p>
            <a:pPr marL="457200" indent="-457200">
              <a:buFont typeface="Arial" panose="020B0604020202020204" pitchFamily="34" charset="0"/>
              <a:buChar char="•"/>
            </a:pPr>
            <a:endParaRPr lang="en-US" sz="3200" dirty="0">
              <a:solidFill>
                <a:schemeClr val="tx1"/>
              </a:solidFill>
              <a:latin typeface="Roboto"/>
            </a:endParaRPr>
          </a:p>
          <a:p>
            <a:pPr marL="457200" indent="-457200">
              <a:buFont typeface="Arial" panose="020B0604020202020204" pitchFamily="34" charset="0"/>
              <a:buChar char="•"/>
            </a:pPr>
            <a:endParaRPr lang="en-US" sz="3200" dirty="0">
              <a:solidFill>
                <a:schemeClr val="tx1"/>
              </a:solidFill>
              <a:latin typeface="Roboto"/>
            </a:endParaRPr>
          </a:p>
        </p:txBody>
      </p:sp>
      <p:sp>
        <p:nvSpPr>
          <p:cNvPr id="7" name="TextBox 6"/>
          <p:cNvSpPr txBox="1"/>
          <p:nvPr/>
        </p:nvSpPr>
        <p:spPr>
          <a:xfrm>
            <a:off x="1593850" y="1539875"/>
            <a:ext cx="3264035" cy="923330"/>
          </a:xfrm>
          <a:prstGeom prst="rect">
            <a:avLst/>
          </a:prstGeom>
          <a:noFill/>
        </p:spPr>
        <p:txBody>
          <a:bodyPr wrap="none" rtlCol="0">
            <a:spAutoFit/>
          </a:bodyPr>
          <a:lstStyle/>
          <a:p>
            <a:r>
              <a:rPr lang="el-GR" sz="5400" dirty="0" smtClean="0">
                <a:solidFill>
                  <a:srgbClr val="2330DC"/>
                </a:solidFill>
                <a:latin typeface="Roboto"/>
              </a:rPr>
              <a:t>Αναφορές</a:t>
            </a:r>
            <a:endParaRPr lang="en-US" sz="5400" dirty="0">
              <a:solidFill>
                <a:srgbClr val="2330DC"/>
              </a:solidFill>
              <a:latin typeface="Roboto"/>
            </a:endParaRPr>
          </a:p>
        </p:txBody>
      </p:sp>
    </p:spTree>
    <p:extLst>
      <p:ext uri="{BB962C8B-B14F-4D97-AF65-F5344CB8AC3E}">
        <p14:creationId xmlns:p14="http://schemas.microsoft.com/office/powerpoint/2010/main" val="1350742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741847" y="1294434"/>
            <a:ext cx="18669000" cy="12803505"/>
          </a:xfrm>
        </p:spPr>
        <p:txBody>
          <a:bodyPr/>
          <a:lstStyle/>
          <a:p>
            <a:pPr marL="457200" indent="-457200">
              <a:buFont typeface="Arial" panose="020B0604020202020204" pitchFamily="34" charset="0"/>
              <a:buChar char="•"/>
            </a:pPr>
            <a:r>
              <a:rPr lang="en-US" sz="3200" dirty="0">
                <a:solidFill>
                  <a:schemeClr val="tx1"/>
                </a:solidFill>
                <a:latin typeface="Roboto"/>
              </a:rPr>
              <a:t>Chain, E. (2022) British Vogue: </a:t>
            </a:r>
            <a:r>
              <a:rPr lang="en-US" sz="3200" i="1" dirty="0">
                <a:solidFill>
                  <a:schemeClr val="tx1"/>
                </a:solidFill>
                <a:latin typeface="Roboto"/>
              </a:rPr>
              <a:t>16 Things Everyone Should Know About Sustainable Fashion</a:t>
            </a:r>
            <a:r>
              <a:rPr lang="en-US" sz="3200" dirty="0">
                <a:solidFill>
                  <a:schemeClr val="tx1"/>
                </a:solidFill>
                <a:latin typeface="Roboto"/>
              </a:rPr>
              <a:t>. </a:t>
            </a:r>
            <a:r>
              <a:rPr lang="el-GR" sz="3200" dirty="0" smtClean="0">
                <a:solidFill>
                  <a:schemeClr val="tx1"/>
                </a:solidFill>
                <a:latin typeface="Roboto"/>
              </a:rPr>
              <a:t>Διαθέσιμο στο</a:t>
            </a:r>
            <a:r>
              <a:rPr lang="en-US" sz="3200" dirty="0" smtClean="0">
                <a:solidFill>
                  <a:schemeClr val="tx1"/>
                </a:solidFill>
                <a:latin typeface="Roboto"/>
              </a:rPr>
              <a:t>: </a:t>
            </a:r>
            <a:r>
              <a:rPr lang="en-US" sz="3200" dirty="0">
                <a:solidFill>
                  <a:schemeClr val="tx1"/>
                </a:solidFill>
                <a:latin typeface="Roboto"/>
                <a:hlinkClick r:id="rId2"/>
              </a:rPr>
              <a:t>www.vogue.co.uk/fashion/article/sustainable-fashion#:~:text=What%20does%20sustainable%20fashion%20mean?%20What</a:t>
            </a:r>
            <a:r>
              <a:rPr lang="en-US" sz="3200" dirty="0">
                <a:solidFill>
                  <a:schemeClr val="tx1"/>
                </a:solidFill>
                <a:latin typeface="Roboto"/>
              </a:rPr>
              <a:t> </a:t>
            </a:r>
          </a:p>
          <a:p>
            <a:r>
              <a:rPr lang="en-US" sz="3200" dirty="0">
                <a:solidFill>
                  <a:schemeClr val="tx1"/>
                </a:solidFill>
                <a:latin typeface="Roboto"/>
              </a:rPr>
              <a:t>    </a:t>
            </a:r>
            <a:r>
              <a:rPr lang="en-US" sz="3200" dirty="0" smtClean="0">
                <a:solidFill>
                  <a:schemeClr val="tx1"/>
                </a:solidFill>
                <a:latin typeface="Roboto"/>
              </a:rPr>
              <a:t>(</a:t>
            </a:r>
            <a:r>
              <a:rPr lang="el-GR" sz="3200" dirty="0" smtClean="0">
                <a:solidFill>
                  <a:schemeClr val="tx1"/>
                </a:solidFill>
                <a:latin typeface="Roboto"/>
              </a:rPr>
              <a:t>Πρόσβαση</a:t>
            </a:r>
            <a:r>
              <a:rPr lang="en-US" sz="3200" dirty="0" smtClean="0">
                <a:solidFill>
                  <a:schemeClr val="tx1"/>
                </a:solidFill>
                <a:latin typeface="Roboto"/>
              </a:rPr>
              <a:t> </a:t>
            </a:r>
            <a:r>
              <a:rPr lang="en-US" sz="3200" dirty="0">
                <a:solidFill>
                  <a:schemeClr val="tx1"/>
                </a:solidFill>
                <a:latin typeface="Roboto"/>
              </a:rPr>
              <a:t>6.10.2024)</a:t>
            </a:r>
          </a:p>
          <a:p>
            <a:pPr marL="457200" indent="-457200">
              <a:buFont typeface="Arial" panose="020B0604020202020204" pitchFamily="34" charset="0"/>
              <a:buChar char="•"/>
            </a:pPr>
            <a:endParaRPr lang="en-US" sz="3200" dirty="0">
              <a:solidFill>
                <a:schemeClr val="tx1"/>
              </a:solidFill>
              <a:latin typeface="Roboto"/>
            </a:endParaRPr>
          </a:p>
          <a:p>
            <a:pPr marL="457200" indent="-457200">
              <a:buFont typeface="Arial" panose="020B0604020202020204" pitchFamily="34" charset="0"/>
              <a:buChar char="•"/>
            </a:pPr>
            <a:r>
              <a:rPr lang="en-US" sz="3200" dirty="0">
                <a:solidFill>
                  <a:schemeClr val="tx1"/>
                </a:solidFill>
                <a:latin typeface="Roboto"/>
              </a:rPr>
              <a:t>Change Oracle. (2021)</a:t>
            </a:r>
            <a:r>
              <a:rPr lang="en-US" sz="3200" i="1" dirty="0">
                <a:latin typeface="Roboto"/>
              </a:rPr>
              <a:t> 10 Reasons Why Patagonia Is the World’s Most Responsible Company</a:t>
            </a:r>
            <a:r>
              <a:rPr lang="en-US" sz="3200" dirty="0">
                <a:latin typeface="Roboto"/>
              </a:rPr>
              <a:t>. </a:t>
            </a:r>
            <a:r>
              <a:rPr lang="el-GR" sz="3200" dirty="0" smtClean="0">
                <a:latin typeface="Roboto"/>
              </a:rPr>
              <a:t>Διαθέσιμο στο</a:t>
            </a:r>
            <a:r>
              <a:rPr lang="en-US" sz="3200" dirty="0" smtClean="0">
                <a:latin typeface="Roboto"/>
              </a:rPr>
              <a:t>: </a:t>
            </a:r>
            <a:r>
              <a:rPr lang="en-US" sz="3200" dirty="0">
                <a:latin typeface="Roboto"/>
                <a:hlinkClick r:id="rId3"/>
              </a:rPr>
              <a:t>www.changeoracle.com/2021/09/10/10-reasons-why-patagonia-is-worlds-most/</a:t>
            </a:r>
            <a:r>
              <a:rPr lang="en-US" sz="3200" dirty="0">
                <a:latin typeface="Roboto"/>
              </a:rPr>
              <a:t> </a:t>
            </a:r>
            <a:r>
              <a:rPr lang="en-US" sz="3200" dirty="0" smtClean="0">
                <a:solidFill>
                  <a:schemeClr val="tx1"/>
                </a:solidFill>
                <a:latin typeface="Roboto"/>
              </a:rPr>
              <a:t>(</a:t>
            </a:r>
            <a:r>
              <a:rPr lang="el-GR" sz="3200" dirty="0" smtClean="0">
                <a:solidFill>
                  <a:schemeClr val="tx1"/>
                </a:solidFill>
                <a:latin typeface="Roboto"/>
              </a:rPr>
              <a:t>Πρόσβαση</a:t>
            </a:r>
            <a:r>
              <a:rPr lang="en-US" sz="3200" dirty="0" smtClean="0">
                <a:solidFill>
                  <a:schemeClr val="tx1"/>
                </a:solidFill>
                <a:latin typeface="Roboto"/>
              </a:rPr>
              <a:t> </a:t>
            </a:r>
            <a:r>
              <a:rPr lang="en-US" sz="3200" dirty="0">
                <a:solidFill>
                  <a:schemeClr val="tx1"/>
                </a:solidFill>
                <a:latin typeface="Roboto"/>
              </a:rPr>
              <a:t>10.10.2024)</a:t>
            </a:r>
          </a:p>
          <a:p>
            <a:pPr marL="457200" indent="-457200">
              <a:buFont typeface="Arial" panose="020B0604020202020204" pitchFamily="34" charset="0"/>
              <a:buChar char="•"/>
            </a:pPr>
            <a:endParaRPr lang="en-US" sz="3200" dirty="0">
              <a:solidFill>
                <a:schemeClr val="tx1"/>
              </a:solidFill>
              <a:latin typeface="Roboto"/>
            </a:endParaRPr>
          </a:p>
          <a:p>
            <a:pPr marL="457200" indent="-457200">
              <a:buFont typeface="Arial" panose="020B0604020202020204" pitchFamily="34" charset="0"/>
              <a:buChar char="•"/>
            </a:pPr>
            <a:r>
              <a:rPr lang="en-US" sz="3200" dirty="0">
                <a:solidFill>
                  <a:schemeClr val="tx1"/>
                </a:solidFill>
                <a:latin typeface="Roboto"/>
              </a:rPr>
              <a:t>EU Commission. (2024) </a:t>
            </a:r>
            <a:r>
              <a:rPr lang="en-US" sz="3200" i="1" dirty="0">
                <a:solidFill>
                  <a:schemeClr val="tx1"/>
                </a:solidFill>
                <a:latin typeface="Roboto"/>
              </a:rPr>
              <a:t>EU Strategy for Sustainable &amp; Circular Textiles: To Create a Greener, more Competitive Textile Sector. </a:t>
            </a:r>
            <a:r>
              <a:rPr lang="en-US" sz="3200" dirty="0">
                <a:solidFill>
                  <a:schemeClr val="tx1"/>
                </a:solidFill>
                <a:latin typeface="Roboto"/>
              </a:rPr>
              <a:t>EU </a:t>
            </a:r>
            <a:r>
              <a:rPr lang="en-US" sz="3200" dirty="0" smtClean="0">
                <a:solidFill>
                  <a:schemeClr val="tx1"/>
                </a:solidFill>
                <a:latin typeface="Roboto"/>
              </a:rPr>
              <a:t>Commission</a:t>
            </a:r>
            <a:r>
              <a:rPr lang="el-GR" sz="3200" dirty="0" smtClean="0">
                <a:solidFill>
                  <a:schemeClr val="tx1"/>
                </a:solidFill>
                <a:latin typeface="Roboto"/>
              </a:rPr>
              <a:t>.</a:t>
            </a:r>
            <a:r>
              <a:rPr lang="en-US" sz="3200" dirty="0" smtClean="0">
                <a:solidFill>
                  <a:schemeClr val="tx1"/>
                </a:solidFill>
                <a:latin typeface="Roboto"/>
              </a:rPr>
              <a:t> </a:t>
            </a:r>
            <a:r>
              <a:rPr lang="el-GR" sz="3200" dirty="0" smtClean="0">
                <a:solidFill>
                  <a:schemeClr val="tx1"/>
                </a:solidFill>
                <a:latin typeface="Roboto"/>
              </a:rPr>
              <a:t>Διαθέσιμο στο</a:t>
            </a:r>
            <a:r>
              <a:rPr lang="en-US" sz="3200" dirty="0" smtClean="0">
                <a:solidFill>
                  <a:schemeClr val="tx1"/>
                </a:solidFill>
                <a:latin typeface="Roboto"/>
              </a:rPr>
              <a:t>: </a:t>
            </a:r>
            <a:r>
              <a:rPr lang="en-US" sz="3200" dirty="0">
                <a:solidFill>
                  <a:schemeClr val="tx1"/>
                </a:solidFill>
                <a:latin typeface="Roboto"/>
                <a:hlinkClick r:id="rId4"/>
              </a:rPr>
              <a:t>Textiles strategy - European Commission</a:t>
            </a:r>
            <a:endParaRPr lang="en-US" sz="3200" dirty="0">
              <a:solidFill>
                <a:schemeClr val="tx1"/>
              </a:solidFill>
              <a:latin typeface="Roboto"/>
            </a:endParaRPr>
          </a:p>
          <a:p>
            <a:endParaRPr lang="en-US" sz="3200" dirty="0">
              <a:solidFill>
                <a:schemeClr val="tx1"/>
              </a:solidFill>
              <a:latin typeface="Roboto"/>
            </a:endParaRPr>
          </a:p>
          <a:p>
            <a:pPr marL="457200" indent="-457200">
              <a:buFont typeface="Arial" panose="020B0604020202020204" pitchFamily="34" charset="0"/>
              <a:buChar char="•"/>
            </a:pPr>
            <a:r>
              <a:rPr lang="en-US" sz="3200" dirty="0">
                <a:solidFill>
                  <a:schemeClr val="tx1"/>
                </a:solidFill>
                <a:latin typeface="Roboto"/>
              </a:rPr>
              <a:t>Fiber 2 Fashion (2024) </a:t>
            </a:r>
            <a:r>
              <a:rPr lang="en-US" sz="3200" i="1" dirty="0">
                <a:solidFill>
                  <a:schemeClr val="tx1"/>
                </a:solidFill>
                <a:latin typeface="Roboto"/>
              </a:rPr>
              <a:t>Sustainability News. </a:t>
            </a:r>
            <a:r>
              <a:rPr lang="el-GR" sz="3200" dirty="0" smtClean="0">
                <a:solidFill>
                  <a:schemeClr val="tx1"/>
                </a:solidFill>
                <a:latin typeface="Roboto"/>
              </a:rPr>
              <a:t>Διαθέσιμο στο</a:t>
            </a:r>
            <a:r>
              <a:rPr lang="en-US" sz="3200" dirty="0" smtClean="0">
                <a:solidFill>
                  <a:schemeClr val="tx1"/>
                </a:solidFill>
                <a:latin typeface="Roboto"/>
              </a:rPr>
              <a:t>: </a:t>
            </a:r>
            <a:r>
              <a:rPr lang="en-US" sz="3200" dirty="0">
                <a:solidFill>
                  <a:schemeClr val="tx1"/>
                </a:solidFill>
                <a:latin typeface="Roboto"/>
                <a:hlinkClick r:id="rId5"/>
              </a:rPr>
              <a:t>www.fibre2fashion.com/news/sustainability-news</a:t>
            </a:r>
            <a:r>
              <a:rPr lang="en-US" sz="3200" dirty="0">
                <a:solidFill>
                  <a:schemeClr val="tx1"/>
                </a:solidFill>
                <a:latin typeface="Roboto"/>
              </a:rPr>
              <a:t>  </a:t>
            </a:r>
            <a:r>
              <a:rPr lang="en-US" sz="3200" dirty="0" smtClean="0">
                <a:solidFill>
                  <a:schemeClr val="tx1"/>
                </a:solidFill>
                <a:latin typeface="Roboto"/>
              </a:rPr>
              <a:t>(</a:t>
            </a:r>
            <a:r>
              <a:rPr lang="el-GR" sz="3200" dirty="0" smtClean="0">
                <a:solidFill>
                  <a:schemeClr val="tx1"/>
                </a:solidFill>
                <a:latin typeface="Roboto"/>
              </a:rPr>
              <a:t>Πρόσβαση</a:t>
            </a:r>
            <a:r>
              <a:rPr lang="en-US" sz="3200" dirty="0" smtClean="0">
                <a:solidFill>
                  <a:schemeClr val="tx1"/>
                </a:solidFill>
                <a:latin typeface="Roboto"/>
              </a:rPr>
              <a:t> </a:t>
            </a:r>
            <a:r>
              <a:rPr lang="en-US" sz="3200" dirty="0">
                <a:solidFill>
                  <a:schemeClr val="tx1"/>
                </a:solidFill>
                <a:latin typeface="Roboto"/>
              </a:rPr>
              <a:t>1.10.2024)</a:t>
            </a:r>
          </a:p>
          <a:p>
            <a:endParaRPr lang="en-US" sz="3200" dirty="0">
              <a:solidFill>
                <a:schemeClr val="tx1"/>
              </a:solidFill>
              <a:latin typeface="Roboto"/>
            </a:endParaRPr>
          </a:p>
          <a:p>
            <a:pPr marL="457200" indent="-457200">
              <a:buFont typeface="Arial" panose="020B0604020202020204" pitchFamily="34" charset="0"/>
              <a:buChar char="•"/>
            </a:pPr>
            <a:r>
              <a:rPr lang="en-US" sz="3200" dirty="0">
                <a:solidFill>
                  <a:schemeClr val="tx1"/>
                </a:solidFill>
                <a:latin typeface="Roboto"/>
              </a:rPr>
              <a:t>Geneva Environment Network (2024) </a:t>
            </a:r>
            <a:r>
              <a:rPr lang="en-US" sz="3200" i="1" dirty="0">
                <a:solidFill>
                  <a:schemeClr val="tx1"/>
                </a:solidFill>
                <a:latin typeface="Roboto"/>
              </a:rPr>
              <a:t>Environmental Sustainability in the Fashion Industry. </a:t>
            </a:r>
            <a:r>
              <a:rPr lang="el-GR" sz="3200" dirty="0" smtClean="0">
                <a:solidFill>
                  <a:schemeClr val="tx1"/>
                </a:solidFill>
                <a:latin typeface="Roboto"/>
              </a:rPr>
              <a:t>Διαθέσιμο στο</a:t>
            </a:r>
            <a:r>
              <a:rPr lang="en-US" sz="3200" dirty="0" smtClean="0">
                <a:solidFill>
                  <a:schemeClr val="tx1"/>
                </a:solidFill>
                <a:latin typeface="Roboto"/>
              </a:rPr>
              <a:t>: </a:t>
            </a:r>
            <a:r>
              <a:rPr lang="en-US" sz="3200" dirty="0">
                <a:solidFill>
                  <a:schemeClr val="tx1"/>
                </a:solidFill>
                <a:latin typeface="Roboto"/>
                <a:hlinkClick r:id="rId6"/>
              </a:rPr>
              <a:t>www.genevaenvironmentnetwork.org/resources/updates/sustainable-fashion/#scroll-nav__7</a:t>
            </a:r>
            <a:r>
              <a:rPr lang="en-US" sz="3200" dirty="0">
                <a:solidFill>
                  <a:schemeClr val="tx1"/>
                </a:solidFill>
                <a:latin typeface="Roboto"/>
              </a:rPr>
              <a:t> </a:t>
            </a:r>
            <a:r>
              <a:rPr lang="en-US" sz="3200" dirty="0" smtClean="0">
                <a:solidFill>
                  <a:schemeClr val="tx1"/>
                </a:solidFill>
                <a:latin typeface="Roboto"/>
              </a:rPr>
              <a:t>(</a:t>
            </a:r>
            <a:r>
              <a:rPr lang="el-GR" sz="3200" dirty="0" smtClean="0">
                <a:solidFill>
                  <a:schemeClr val="tx1"/>
                </a:solidFill>
                <a:latin typeface="Roboto"/>
              </a:rPr>
              <a:t>Πρόσβαση</a:t>
            </a:r>
            <a:r>
              <a:rPr lang="en-US" sz="3200" dirty="0" smtClean="0">
                <a:solidFill>
                  <a:schemeClr val="tx1"/>
                </a:solidFill>
                <a:latin typeface="Roboto"/>
              </a:rPr>
              <a:t> </a:t>
            </a:r>
            <a:r>
              <a:rPr lang="en-US" sz="3200" dirty="0">
                <a:solidFill>
                  <a:schemeClr val="tx1"/>
                </a:solidFill>
                <a:latin typeface="Roboto"/>
              </a:rPr>
              <a:t>1.10.2024)</a:t>
            </a:r>
          </a:p>
          <a:p>
            <a:pPr marL="457200" indent="-457200">
              <a:buFont typeface="Arial" panose="020B0604020202020204" pitchFamily="34" charset="0"/>
              <a:buChar char="•"/>
            </a:pPr>
            <a:endParaRPr lang="en-US" sz="3200" dirty="0">
              <a:solidFill>
                <a:schemeClr val="tx1"/>
              </a:solidFill>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i="1" dirty="0">
              <a:latin typeface="Roboto"/>
            </a:endParaRPr>
          </a:p>
          <a:p>
            <a:pPr marL="457200" indent="-457200">
              <a:buFont typeface="Arial" panose="020B0604020202020204" pitchFamily="34" charset="0"/>
              <a:buChar char="•"/>
            </a:pPr>
            <a:endParaRPr lang="en-US" sz="3200" dirty="0">
              <a:solidFill>
                <a:schemeClr val="tx1"/>
              </a:solidFill>
              <a:latin typeface="Roboto"/>
            </a:endParaRPr>
          </a:p>
          <a:p>
            <a:endParaRPr lang="en-US" sz="3200" dirty="0">
              <a:solidFill>
                <a:schemeClr val="tx1"/>
              </a:solidFill>
              <a:latin typeface="Roboto"/>
            </a:endParaRPr>
          </a:p>
          <a:p>
            <a:endParaRPr lang="en-US" sz="3200" dirty="0">
              <a:latin typeface="Roboto"/>
            </a:endParaRPr>
          </a:p>
        </p:txBody>
      </p:sp>
    </p:spTree>
    <p:extLst>
      <p:ext uri="{BB962C8B-B14F-4D97-AF65-F5344CB8AC3E}">
        <p14:creationId xmlns:p14="http://schemas.microsoft.com/office/powerpoint/2010/main" val="3124151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432C9E3-C7F4-4C2E-B64E-58A4404D753C}"/>
              </a:ext>
            </a:extLst>
          </p:cNvPr>
          <p:cNvSpPr>
            <a:spLocks noGrp="1"/>
          </p:cNvSpPr>
          <p:nvPr>
            <p:ph type="body" idx="1"/>
          </p:nvPr>
        </p:nvSpPr>
        <p:spPr>
          <a:xfrm>
            <a:off x="693253" y="1917913"/>
            <a:ext cx="18093690" cy="7909858"/>
          </a:xfrm>
        </p:spPr>
        <p:txBody>
          <a:bodyPr/>
          <a:lstStyle/>
          <a:p>
            <a:pPr algn="ctr"/>
            <a:r>
              <a:rPr lang="en-US" sz="5400" b="1" dirty="0">
                <a:solidFill>
                  <a:schemeClr val="bg1"/>
                </a:solidFill>
                <a:latin typeface="Roboto"/>
              </a:rPr>
              <a:t>5 </a:t>
            </a:r>
            <a:r>
              <a:rPr lang="el-GR" sz="5400" b="1" dirty="0" smtClean="0">
                <a:solidFill>
                  <a:schemeClr val="bg1"/>
                </a:solidFill>
                <a:latin typeface="Roboto"/>
              </a:rPr>
              <a:t>ΕΚΑΤΟΜΜΥΡΙΑ ΤΟΝΟΙ</a:t>
            </a:r>
            <a:endParaRPr lang="en-US" sz="5400" b="1" dirty="0">
              <a:solidFill>
                <a:schemeClr val="bg1"/>
              </a:solidFill>
              <a:latin typeface="Roboto"/>
            </a:endParaRPr>
          </a:p>
          <a:p>
            <a:pPr algn="ctr"/>
            <a:r>
              <a:rPr lang="el-GR" sz="3600" dirty="0" smtClean="0">
                <a:solidFill>
                  <a:schemeClr val="bg1"/>
                </a:solidFill>
                <a:latin typeface="Roboto"/>
              </a:rPr>
              <a:t>ρούχων </a:t>
            </a:r>
            <a:r>
              <a:rPr lang="el-GR" sz="3600" dirty="0">
                <a:solidFill>
                  <a:schemeClr val="bg1"/>
                </a:solidFill>
                <a:latin typeface="Roboto"/>
              </a:rPr>
              <a:t>απορρίπτονται κάθε χρόνο στην ΕΕ </a:t>
            </a:r>
            <a:r>
              <a:rPr lang="el-GR" sz="3600" dirty="0" smtClean="0">
                <a:solidFill>
                  <a:schemeClr val="bg1"/>
                </a:solidFill>
                <a:latin typeface="Roboto"/>
              </a:rPr>
              <a:t>ή περίπου </a:t>
            </a:r>
            <a:r>
              <a:rPr lang="el-GR" sz="3600" dirty="0">
                <a:solidFill>
                  <a:schemeClr val="bg1"/>
                </a:solidFill>
                <a:latin typeface="Roboto"/>
              </a:rPr>
              <a:t>12 </a:t>
            </a:r>
            <a:r>
              <a:rPr lang="el-GR" sz="3600" dirty="0" smtClean="0">
                <a:solidFill>
                  <a:schemeClr val="bg1"/>
                </a:solidFill>
                <a:latin typeface="Roboto"/>
              </a:rPr>
              <a:t>κιλά ετησίως </a:t>
            </a:r>
            <a:r>
              <a:rPr lang="el-GR" sz="3600" dirty="0">
                <a:solidFill>
                  <a:schemeClr val="bg1"/>
                </a:solidFill>
                <a:latin typeface="Roboto"/>
              </a:rPr>
              <a:t>ανά </a:t>
            </a:r>
            <a:r>
              <a:rPr lang="el-GR" sz="3600" dirty="0" smtClean="0">
                <a:solidFill>
                  <a:schemeClr val="bg1"/>
                </a:solidFill>
                <a:latin typeface="Roboto"/>
              </a:rPr>
              <a:t>άτομο.</a:t>
            </a:r>
            <a:endParaRPr lang="en-US" sz="3600" dirty="0">
              <a:solidFill>
                <a:schemeClr val="bg1"/>
              </a:solidFill>
              <a:latin typeface="Roboto"/>
            </a:endParaRPr>
          </a:p>
          <a:p>
            <a:pPr algn="ctr"/>
            <a:endParaRPr lang="en-US" sz="3600" dirty="0">
              <a:solidFill>
                <a:schemeClr val="bg1"/>
              </a:solidFill>
              <a:latin typeface="Roboto"/>
            </a:endParaRPr>
          </a:p>
          <a:p>
            <a:pPr algn="ctr"/>
            <a:endParaRPr lang="en-US" sz="3600" dirty="0">
              <a:solidFill>
                <a:schemeClr val="bg1"/>
              </a:solidFill>
              <a:latin typeface="Roboto"/>
            </a:endParaRPr>
          </a:p>
          <a:p>
            <a:pPr algn="ctr"/>
            <a:r>
              <a:rPr lang="en-US" sz="5400" b="1" dirty="0">
                <a:solidFill>
                  <a:schemeClr val="bg1"/>
                </a:solidFill>
                <a:latin typeface="Roboto"/>
              </a:rPr>
              <a:t>20 </a:t>
            </a:r>
            <a:r>
              <a:rPr lang="el-GR" sz="5400" b="1" dirty="0" smtClean="0">
                <a:solidFill>
                  <a:schemeClr val="bg1"/>
                </a:solidFill>
                <a:latin typeface="Roboto"/>
              </a:rPr>
              <a:t>έως</a:t>
            </a:r>
            <a:r>
              <a:rPr lang="en-US" sz="5400" b="1" dirty="0" smtClean="0">
                <a:solidFill>
                  <a:schemeClr val="bg1"/>
                </a:solidFill>
                <a:latin typeface="Roboto"/>
              </a:rPr>
              <a:t> </a:t>
            </a:r>
            <a:r>
              <a:rPr lang="en-US" sz="5400" b="1" dirty="0">
                <a:solidFill>
                  <a:schemeClr val="bg1"/>
                </a:solidFill>
                <a:latin typeface="Roboto"/>
              </a:rPr>
              <a:t>35 </a:t>
            </a:r>
            <a:r>
              <a:rPr lang="el-GR" sz="5400" b="1" dirty="0" smtClean="0">
                <a:solidFill>
                  <a:schemeClr val="bg1"/>
                </a:solidFill>
                <a:latin typeface="Roboto"/>
              </a:rPr>
              <a:t>ΘΕΣΕΙΣ ΕΡΓΑΣΙΑΣ</a:t>
            </a:r>
            <a:endParaRPr lang="en-US" sz="5400" b="1" dirty="0">
              <a:solidFill>
                <a:schemeClr val="bg1"/>
              </a:solidFill>
              <a:latin typeface="Roboto"/>
            </a:endParaRPr>
          </a:p>
          <a:p>
            <a:pPr algn="ctr"/>
            <a:r>
              <a:rPr lang="el-GR" sz="3600" dirty="0" smtClean="0">
                <a:solidFill>
                  <a:schemeClr val="bg1"/>
                </a:solidFill>
                <a:latin typeface="Roboto"/>
              </a:rPr>
              <a:t>δημιουργούνται</a:t>
            </a:r>
            <a:r>
              <a:rPr lang="en-US" sz="3600" dirty="0" smtClean="0">
                <a:solidFill>
                  <a:schemeClr val="bg1"/>
                </a:solidFill>
                <a:latin typeface="Roboto"/>
              </a:rPr>
              <a:t> </a:t>
            </a:r>
            <a:r>
              <a:rPr lang="el-GR" sz="3600" dirty="0">
                <a:solidFill>
                  <a:schemeClr val="bg1"/>
                </a:solidFill>
                <a:latin typeface="Roboto"/>
              </a:rPr>
              <a:t>για κάθε 1000 τόνους κλωστοϋφαντουργικών προϊόντων που συλλέγονται για </a:t>
            </a:r>
            <a:r>
              <a:rPr lang="el-GR" sz="3600" dirty="0" smtClean="0">
                <a:solidFill>
                  <a:schemeClr val="bg1"/>
                </a:solidFill>
                <a:latin typeface="Roboto"/>
              </a:rPr>
              <a:t>επαναχρησιμοποίηση.</a:t>
            </a:r>
            <a:endParaRPr lang="en-US" sz="3600" dirty="0">
              <a:solidFill>
                <a:schemeClr val="bg1"/>
              </a:solidFill>
              <a:latin typeface="Roboto"/>
            </a:endParaRPr>
          </a:p>
          <a:p>
            <a:pPr algn="ctr"/>
            <a:endParaRPr lang="en-US" sz="3600" dirty="0">
              <a:solidFill>
                <a:schemeClr val="bg1"/>
              </a:solidFill>
              <a:latin typeface="Roboto"/>
            </a:endParaRPr>
          </a:p>
          <a:p>
            <a:pPr algn="ctr"/>
            <a:endParaRPr lang="en-US" sz="3600" dirty="0">
              <a:solidFill>
                <a:schemeClr val="bg1"/>
              </a:solidFill>
              <a:latin typeface="Roboto"/>
            </a:endParaRPr>
          </a:p>
          <a:p>
            <a:pPr algn="ctr"/>
            <a:r>
              <a:rPr lang="el-GR" sz="5400" dirty="0" smtClean="0">
                <a:solidFill>
                  <a:schemeClr val="bg1"/>
                </a:solidFill>
                <a:latin typeface="Roboto"/>
              </a:rPr>
              <a:t>Το</a:t>
            </a:r>
            <a:r>
              <a:rPr lang="el-GR" sz="5400" b="1" dirty="0" smtClean="0">
                <a:solidFill>
                  <a:schemeClr val="bg1"/>
                </a:solidFill>
                <a:latin typeface="Roboto"/>
              </a:rPr>
              <a:t> </a:t>
            </a:r>
            <a:r>
              <a:rPr lang="en-US" sz="5400" b="1" dirty="0" smtClean="0">
                <a:solidFill>
                  <a:schemeClr val="bg1"/>
                </a:solidFill>
                <a:latin typeface="Roboto"/>
              </a:rPr>
              <a:t>1</a:t>
            </a:r>
            <a:r>
              <a:rPr lang="en-US" sz="5400" b="1" dirty="0">
                <a:solidFill>
                  <a:schemeClr val="bg1"/>
                </a:solidFill>
                <a:latin typeface="Roboto"/>
              </a:rPr>
              <a:t>%</a:t>
            </a:r>
          </a:p>
          <a:p>
            <a:pPr algn="ctr"/>
            <a:r>
              <a:rPr lang="el-GR" sz="3600" dirty="0" smtClean="0">
                <a:solidFill>
                  <a:schemeClr val="bg1"/>
                </a:solidFill>
                <a:latin typeface="Roboto"/>
              </a:rPr>
              <a:t>των </a:t>
            </a:r>
            <a:r>
              <a:rPr lang="el-GR" sz="3600" dirty="0">
                <a:solidFill>
                  <a:schemeClr val="bg1"/>
                </a:solidFill>
                <a:latin typeface="Roboto"/>
              </a:rPr>
              <a:t>υλικών των ενδυμάτων ανακυκλώνεται σε νέα </a:t>
            </a:r>
            <a:r>
              <a:rPr lang="el-GR" sz="3600" dirty="0" smtClean="0">
                <a:solidFill>
                  <a:schemeClr val="bg1"/>
                </a:solidFill>
                <a:latin typeface="Roboto"/>
              </a:rPr>
              <a:t>ενδύματα</a:t>
            </a:r>
            <a:r>
              <a:rPr lang="el-GR" sz="3600" dirty="0">
                <a:solidFill>
                  <a:schemeClr val="bg1"/>
                </a:solidFill>
                <a:latin typeface="Roboto"/>
              </a:rPr>
              <a:t>.</a:t>
            </a:r>
            <a:endParaRPr lang="en-US" sz="3600" dirty="0">
              <a:solidFill>
                <a:schemeClr val="bg1"/>
              </a:solidFill>
              <a:latin typeface="Roboto"/>
            </a:endParaRPr>
          </a:p>
          <a:p>
            <a:pPr algn="ctr"/>
            <a:endParaRPr lang="en-US" sz="3600" dirty="0">
              <a:solidFill>
                <a:schemeClr val="bg1"/>
              </a:solidFill>
              <a:latin typeface="Roboto"/>
            </a:endParaRPr>
          </a:p>
          <a:p>
            <a:pPr algn="r"/>
            <a:r>
              <a:rPr lang="en-US" sz="2800" dirty="0">
                <a:solidFill>
                  <a:srgbClr val="FDA800"/>
                </a:solidFill>
                <a:latin typeface="Roboto"/>
              </a:rPr>
              <a:t>EU Commission (2024)</a:t>
            </a:r>
          </a:p>
        </p:txBody>
      </p:sp>
    </p:spTree>
    <p:extLst>
      <p:ext uri="{BB962C8B-B14F-4D97-AF65-F5344CB8AC3E}">
        <p14:creationId xmlns:p14="http://schemas.microsoft.com/office/powerpoint/2010/main" val="1729658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08050" y="1273454"/>
            <a:ext cx="14763699" cy="1661993"/>
          </a:xfrm>
        </p:spPr>
        <p:txBody>
          <a:bodyPr/>
          <a:lstStyle/>
          <a:p>
            <a:r>
              <a:rPr lang="el-GR" sz="5400" dirty="0" smtClean="0">
                <a:solidFill>
                  <a:srgbClr val="2330DC"/>
                </a:solidFill>
              </a:rPr>
              <a:t>Βασικές Πτυχές </a:t>
            </a:r>
            <a:r>
              <a:rPr lang="el-GR" sz="5400" dirty="0">
                <a:solidFill>
                  <a:srgbClr val="2330DC"/>
                </a:solidFill>
              </a:rPr>
              <a:t>της </a:t>
            </a:r>
            <a:r>
              <a:rPr lang="el-GR" sz="5400" dirty="0" smtClean="0">
                <a:solidFill>
                  <a:srgbClr val="2330DC"/>
                </a:solidFill>
              </a:rPr>
              <a:t>Βιωσιμότητας </a:t>
            </a:r>
            <a:r>
              <a:rPr lang="el-GR" sz="5400" dirty="0">
                <a:solidFill>
                  <a:srgbClr val="2330DC"/>
                </a:solidFill>
              </a:rPr>
              <a:t>στη </a:t>
            </a:r>
            <a:r>
              <a:rPr lang="el-GR" sz="5400" dirty="0" smtClean="0">
                <a:solidFill>
                  <a:srgbClr val="2330DC"/>
                </a:solidFill>
              </a:rPr>
              <a:t>Μόδα</a:t>
            </a:r>
            <a:r>
              <a:rPr lang="en-US" sz="5400" dirty="0" smtClean="0">
                <a:solidFill>
                  <a:srgbClr val="2330DC"/>
                </a:solidFill>
              </a:rPr>
              <a:t>:</a:t>
            </a:r>
            <a:r>
              <a:rPr lang="en-US" sz="5400" dirty="0">
                <a:solidFill>
                  <a:srgbClr val="2330DC"/>
                </a:solidFill>
              </a:rPr>
              <a:t/>
            </a:r>
            <a:br>
              <a:rPr lang="en-US" sz="5400" dirty="0">
                <a:solidFill>
                  <a:srgbClr val="2330DC"/>
                </a:solidFill>
              </a:rPr>
            </a:br>
            <a:endParaRPr lang="en-US" sz="5400" dirty="0">
              <a:solidFill>
                <a:srgbClr val="2330DC"/>
              </a:solidFill>
            </a:endParaRPr>
          </a:p>
        </p:txBody>
      </p:sp>
      <p:sp>
        <p:nvSpPr>
          <p:cNvPr id="6" name="object 21"/>
          <p:cNvSpPr txBox="1"/>
          <p:nvPr/>
        </p:nvSpPr>
        <p:spPr>
          <a:xfrm>
            <a:off x="10262506" y="2549966"/>
            <a:ext cx="7063537" cy="1695977"/>
          </a:xfrm>
          <a:prstGeom prst="rect">
            <a:avLst/>
          </a:prstGeom>
          <a:solidFill>
            <a:srgbClr val="2431DB"/>
          </a:solidFill>
        </p:spPr>
        <p:txBody>
          <a:bodyPr vert="horz" wrap="square" lIns="0" tIns="358775" rIns="0" bIns="0" rtlCol="0">
            <a:spAutoFit/>
          </a:bodyPr>
          <a:lstStyle/>
          <a:p>
            <a:pPr marL="882015" marR="975994" indent="-43815" algn="ctr">
              <a:lnSpc>
                <a:spcPts val="3790"/>
              </a:lnSpc>
              <a:spcBef>
                <a:spcPts val="2825"/>
              </a:spcBef>
            </a:pPr>
            <a:r>
              <a:rPr lang="en-US" sz="3200" dirty="0">
                <a:solidFill>
                  <a:schemeClr val="bg1"/>
                </a:solidFill>
                <a:latin typeface="Roboto"/>
                <a:cs typeface="Roboto"/>
              </a:rPr>
              <a:t>2. </a:t>
            </a:r>
            <a:r>
              <a:rPr lang="el-GR" sz="3200" dirty="0" smtClean="0">
                <a:solidFill>
                  <a:schemeClr val="bg1"/>
                </a:solidFill>
                <a:latin typeface="Roboto"/>
                <a:cs typeface="Roboto"/>
              </a:rPr>
              <a:t>Κοινωνική Βιωσιμότητα</a:t>
            </a:r>
            <a:endParaRPr lang="en-US" sz="3200" dirty="0">
              <a:solidFill>
                <a:schemeClr val="bg1"/>
              </a:solidFill>
              <a:latin typeface="Roboto"/>
              <a:cs typeface="Roboto"/>
            </a:endParaRPr>
          </a:p>
          <a:p>
            <a:pPr marL="882015" marR="975994" indent="-43815" algn="ctr">
              <a:lnSpc>
                <a:spcPts val="3790"/>
              </a:lnSpc>
              <a:spcBef>
                <a:spcPts val="2825"/>
              </a:spcBef>
            </a:pPr>
            <a:endParaRPr sz="3200" dirty="0">
              <a:solidFill>
                <a:schemeClr val="bg1"/>
              </a:solidFill>
              <a:latin typeface="Roboto"/>
              <a:cs typeface="Roboto"/>
            </a:endParaRPr>
          </a:p>
        </p:txBody>
      </p:sp>
      <p:sp>
        <p:nvSpPr>
          <p:cNvPr id="7" name="object 21"/>
          <p:cNvSpPr txBox="1"/>
          <p:nvPr/>
        </p:nvSpPr>
        <p:spPr>
          <a:xfrm>
            <a:off x="1688190" y="4719799"/>
            <a:ext cx="7449460" cy="1695977"/>
          </a:xfrm>
          <a:prstGeom prst="rect">
            <a:avLst/>
          </a:prstGeom>
          <a:solidFill>
            <a:srgbClr val="2431DB"/>
          </a:solidFill>
        </p:spPr>
        <p:txBody>
          <a:bodyPr vert="horz" wrap="square" lIns="0" tIns="358775" rIns="0" bIns="0" rtlCol="0">
            <a:spAutoFit/>
          </a:bodyPr>
          <a:lstStyle/>
          <a:p>
            <a:pPr marL="882015" marR="975994" indent="-43815" algn="ctr">
              <a:lnSpc>
                <a:spcPts val="3790"/>
              </a:lnSpc>
              <a:spcBef>
                <a:spcPts val="2825"/>
              </a:spcBef>
            </a:pPr>
            <a:r>
              <a:rPr lang="en-US" sz="3200" dirty="0">
                <a:solidFill>
                  <a:schemeClr val="bg1"/>
                </a:solidFill>
                <a:latin typeface="Roboto"/>
                <a:cs typeface="Roboto"/>
              </a:rPr>
              <a:t>3. </a:t>
            </a:r>
            <a:r>
              <a:rPr lang="el-GR" sz="3200" dirty="0" smtClean="0">
                <a:solidFill>
                  <a:schemeClr val="bg1"/>
                </a:solidFill>
                <a:latin typeface="Roboto"/>
                <a:cs typeface="Roboto"/>
              </a:rPr>
              <a:t>Οικονομική Βιωσιμότητα</a:t>
            </a:r>
            <a:endParaRPr lang="en-US" sz="3200" dirty="0">
              <a:solidFill>
                <a:schemeClr val="bg1"/>
              </a:solidFill>
              <a:latin typeface="Roboto"/>
              <a:cs typeface="Roboto"/>
            </a:endParaRPr>
          </a:p>
          <a:p>
            <a:pPr marL="882015" marR="975994" indent="-43815" algn="ctr">
              <a:lnSpc>
                <a:spcPts val="3790"/>
              </a:lnSpc>
              <a:spcBef>
                <a:spcPts val="2825"/>
              </a:spcBef>
            </a:pPr>
            <a:endParaRPr sz="3200" dirty="0">
              <a:solidFill>
                <a:schemeClr val="bg1"/>
              </a:solidFill>
              <a:latin typeface="Roboto"/>
              <a:cs typeface="Roboto"/>
            </a:endParaRPr>
          </a:p>
        </p:txBody>
      </p:sp>
      <p:sp>
        <p:nvSpPr>
          <p:cNvPr id="8" name="object 21"/>
          <p:cNvSpPr txBox="1"/>
          <p:nvPr/>
        </p:nvSpPr>
        <p:spPr>
          <a:xfrm>
            <a:off x="10262505" y="4637259"/>
            <a:ext cx="7063537" cy="1695977"/>
          </a:xfrm>
          <a:prstGeom prst="rect">
            <a:avLst/>
          </a:prstGeom>
          <a:solidFill>
            <a:srgbClr val="2431DB"/>
          </a:solidFill>
        </p:spPr>
        <p:txBody>
          <a:bodyPr vert="horz" wrap="square" lIns="0" tIns="358775" rIns="0" bIns="0" rtlCol="0">
            <a:spAutoFit/>
          </a:bodyPr>
          <a:lstStyle/>
          <a:p>
            <a:pPr marL="882015" marR="975994" indent="-43815" algn="ctr">
              <a:lnSpc>
                <a:spcPts val="3790"/>
              </a:lnSpc>
              <a:spcBef>
                <a:spcPts val="2825"/>
              </a:spcBef>
            </a:pPr>
            <a:r>
              <a:rPr lang="en-US" sz="3200" dirty="0">
                <a:solidFill>
                  <a:schemeClr val="bg1"/>
                </a:solidFill>
                <a:latin typeface="Roboto"/>
                <a:cs typeface="Roboto"/>
              </a:rPr>
              <a:t>4. </a:t>
            </a:r>
            <a:r>
              <a:rPr lang="el-GR" sz="3200" dirty="0" smtClean="0">
                <a:solidFill>
                  <a:schemeClr val="bg1"/>
                </a:solidFill>
                <a:latin typeface="Roboto"/>
                <a:cs typeface="Roboto"/>
              </a:rPr>
              <a:t>Μείωση Αποβλήτων</a:t>
            </a:r>
            <a:endParaRPr lang="en-US" sz="3200" dirty="0">
              <a:solidFill>
                <a:schemeClr val="bg1"/>
              </a:solidFill>
              <a:latin typeface="Roboto"/>
              <a:cs typeface="Roboto"/>
            </a:endParaRPr>
          </a:p>
          <a:p>
            <a:pPr marL="882015" marR="975994" indent="-43815" algn="ctr">
              <a:lnSpc>
                <a:spcPts val="3790"/>
              </a:lnSpc>
              <a:spcBef>
                <a:spcPts val="2825"/>
              </a:spcBef>
            </a:pPr>
            <a:endParaRPr sz="3200" dirty="0">
              <a:solidFill>
                <a:schemeClr val="bg1"/>
              </a:solidFill>
              <a:latin typeface="Roboto"/>
              <a:cs typeface="Roboto"/>
            </a:endParaRPr>
          </a:p>
        </p:txBody>
      </p:sp>
      <p:sp>
        <p:nvSpPr>
          <p:cNvPr id="9" name="object 21"/>
          <p:cNvSpPr txBox="1"/>
          <p:nvPr/>
        </p:nvSpPr>
        <p:spPr>
          <a:xfrm>
            <a:off x="5861050" y="8948584"/>
            <a:ext cx="7696199" cy="1695977"/>
          </a:xfrm>
          <a:prstGeom prst="rect">
            <a:avLst/>
          </a:prstGeom>
          <a:solidFill>
            <a:srgbClr val="2431DB"/>
          </a:solidFill>
        </p:spPr>
        <p:txBody>
          <a:bodyPr vert="horz" wrap="square" lIns="0" tIns="358775" rIns="0" bIns="0" rtlCol="0">
            <a:spAutoFit/>
          </a:bodyPr>
          <a:lstStyle/>
          <a:p>
            <a:pPr marL="882015" marR="975994" indent="-43815" algn="ctr">
              <a:lnSpc>
                <a:spcPts val="3790"/>
              </a:lnSpc>
              <a:spcBef>
                <a:spcPts val="2825"/>
              </a:spcBef>
            </a:pPr>
            <a:r>
              <a:rPr lang="en-US" sz="3200" dirty="0">
                <a:solidFill>
                  <a:schemeClr val="bg1"/>
                </a:solidFill>
                <a:latin typeface="Roboto"/>
                <a:cs typeface="Roboto"/>
              </a:rPr>
              <a:t>7. </a:t>
            </a:r>
            <a:r>
              <a:rPr lang="el-GR" sz="3200" dirty="0" smtClean="0">
                <a:solidFill>
                  <a:schemeClr val="bg1"/>
                </a:solidFill>
                <a:latin typeface="Roboto"/>
                <a:cs typeface="Roboto"/>
              </a:rPr>
              <a:t>Προκλήσεις στη Βιωσιμότητα</a:t>
            </a:r>
            <a:endParaRPr lang="en-US" sz="3200" dirty="0">
              <a:solidFill>
                <a:schemeClr val="bg1"/>
              </a:solidFill>
              <a:latin typeface="Roboto"/>
              <a:cs typeface="Roboto"/>
            </a:endParaRPr>
          </a:p>
          <a:p>
            <a:pPr marL="882015" marR="975994" indent="-43815" algn="ctr">
              <a:lnSpc>
                <a:spcPts val="3790"/>
              </a:lnSpc>
              <a:spcBef>
                <a:spcPts val="2825"/>
              </a:spcBef>
            </a:pPr>
            <a:endParaRPr sz="2800" dirty="0">
              <a:solidFill>
                <a:schemeClr val="bg1"/>
              </a:solidFill>
              <a:latin typeface="Roboto"/>
              <a:cs typeface="Roboto"/>
            </a:endParaRPr>
          </a:p>
        </p:txBody>
      </p:sp>
      <p:sp>
        <p:nvSpPr>
          <p:cNvPr id="10" name="object 21"/>
          <p:cNvSpPr txBox="1"/>
          <p:nvPr/>
        </p:nvSpPr>
        <p:spPr>
          <a:xfrm>
            <a:off x="1688189" y="6847685"/>
            <a:ext cx="7449460" cy="1695977"/>
          </a:xfrm>
          <a:prstGeom prst="rect">
            <a:avLst/>
          </a:prstGeom>
          <a:solidFill>
            <a:srgbClr val="2431DB"/>
          </a:solidFill>
        </p:spPr>
        <p:txBody>
          <a:bodyPr vert="horz" wrap="square" lIns="0" tIns="358775" rIns="0" bIns="0" rtlCol="0">
            <a:spAutoFit/>
          </a:bodyPr>
          <a:lstStyle/>
          <a:p>
            <a:pPr marL="882015" marR="975994" indent="-43815" algn="ctr">
              <a:lnSpc>
                <a:spcPts val="3790"/>
              </a:lnSpc>
              <a:spcBef>
                <a:spcPts val="2825"/>
              </a:spcBef>
            </a:pPr>
            <a:r>
              <a:rPr lang="en-US" sz="3200" dirty="0">
                <a:solidFill>
                  <a:schemeClr val="bg1"/>
                </a:solidFill>
                <a:latin typeface="Roboto"/>
                <a:cs typeface="Roboto"/>
              </a:rPr>
              <a:t>5. </a:t>
            </a:r>
            <a:r>
              <a:rPr lang="el-GR" sz="3200" dirty="0" smtClean="0">
                <a:solidFill>
                  <a:schemeClr val="bg1"/>
                </a:solidFill>
                <a:latin typeface="Roboto"/>
                <a:cs typeface="Roboto"/>
              </a:rPr>
              <a:t>Βιώσιμη Κατανάλωση</a:t>
            </a:r>
            <a:endParaRPr lang="en-US" sz="3200" dirty="0">
              <a:solidFill>
                <a:schemeClr val="bg1"/>
              </a:solidFill>
              <a:latin typeface="Roboto"/>
              <a:cs typeface="Roboto"/>
            </a:endParaRPr>
          </a:p>
          <a:p>
            <a:pPr marL="882015" marR="975994" indent="-43815" algn="ctr">
              <a:lnSpc>
                <a:spcPts val="3790"/>
              </a:lnSpc>
              <a:spcBef>
                <a:spcPts val="2825"/>
              </a:spcBef>
            </a:pPr>
            <a:endParaRPr sz="3200" dirty="0">
              <a:solidFill>
                <a:schemeClr val="bg1"/>
              </a:solidFill>
              <a:latin typeface="Roboto"/>
              <a:cs typeface="Roboto"/>
            </a:endParaRPr>
          </a:p>
        </p:txBody>
      </p:sp>
      <p:sp>
        <p:nvSpPr>
          <p:cNvPr id="11" name="object 21"/>
          <p:cNvSpPr txBox="1"/>
          <p:nvPr/>
        </p:nvSpPr>
        <p:spPr>
          <a:xfrm>
            <a:off x="10262504" y="6847685"/>
            <a:ext cx="7063537" cy="1695977"/>
          </a:xfrm>
          <a:prstGeom prst="rect">
            <a:avLst/>
          </a:prstGeom>
          <a:solidFill>
            <a:srgbClr val="2431DB"/>
          </a:solidFill>
        </p:spPr>
        <p:txBody>
          <a:bodyPr vert="horz" wrap="square" lIns="0" tIns="358775" rIns="0" bIns="0" rtlCol="0">
            <a:spAutoFit/>
          </a:bodyPr>
          <a:lstStyle/>
          <a:p>
            <a:pPr marL="882015" marR="975994" indent="-43815" algn="ctr">
              <a:lnSpc>
                <a:spcPts val="3790"/>
              </a:lnSpc>
              <a:spcBef>
                <a:spcPts val="2825"/>
              </a:spcBef>
            </a:pPr>
            <a:r>
              <a:rPr lang="en-US" sz="3200" dirty="0">
                <a:solidFill>
                  <a:schemeClr val="bg1"/>
                </a:solidFill>
                <a:latin typeface="Roboto"/>
                <a:cs typeface="Roboto"/>
              </a:rPr>
              <a:t>6. </a:t>
            </a:r>
            <a:r>
              <a:rPr lang="el-GR" sz="3200" dirty="0" smtClean="0">
                <a:solidFill>
                  <a:schemeClr val="bg1"/>
                </a:solidFill>
                <a:latin typeface="Roboto"/>
                <a:cs typeface="Roboto"/>
              </a:rPr>
              <a:t>Καινοτομία και Τεχνολογία</a:t>
            </a:r>
            <a:endParaRPr lang="en-US" sz="3200" dirty="0">
              <a:solidFill>
                <a:schemeClr val="bg1"/>
              </a:solidFill>
              <a:latin typeface="Roboto"/>
              <a:cs typeface="Roboto"/>
            </a:endParaRPr>
          </a:p>
          <a:p>
            <a:pPr marL="882015" marR="975994" indent="-43815" algn="ctr">
              <a:lnSpc>
                <a:spcPts val="3790"/>
              </a:lnSpc>
              <a:spcBef>
                <a:spcPts val="2825"/>
              </a:spcBef>
            </a:pPr>
            <a:endParaRPr sz="3200" dirty="0">
              <a:solidFill>
                <a:schemeClr val="bg1"/>
              </a:solidFill>
              <a:latin typeface="Roboto"/>
              <a:cs typeface="Roboto"/>
            </a:endParaRPr>
          </a:p>
        </p:txBody>
      </p:sp>
      <p:sp>
        <p:nvSpPr>
          <p:cNvPr id="13" name="object 21"/>
          <p:cNvSpPr txBox="1"/>
          <p:nvPr/>
        </p:nvSpPr>
        <p:spPr>
          <a:xfrm>
            <a:off x="1633761" y="2549967"/>
            <a:ext cx="7503889" cy="1695977"/>
          </a:xfrm>
          <a:prstGeom prst="rect">
            <a:avLst/>
          </a:prstGeom>
          <a:solidFill>
            <a:srgbClr val="2431DB"/>
          </a:solidFill>
        </p:spPr>
        <p:txBody>
          <a:bodyPr vert="horz" wrap="square" lIns="0" tIns="358775" rIns="0" bIns="0" rtlCol="0">
            <a:spAutoFit/>
          </a:bodyPr>
          <a:lstStyle/>
          <a:p>
            <a:pPr marL="1352550" marR="975994" indent="-514350" algn="l">
              <a:lnSpc>
                <a:spcPts val="3790"/>
              </a:lnSpc>
              <a:spcBef>
                <a:spcPts val="2825"/>
              </a:spcBef>
              <a:buAutoNum type="arabicPeriod"/>
            </a:pPr>
            <a:r>
              <a:rPr lang="el-GR" sz="3200" dirty="0" smtClean="0">
                <a:solidFill>
                  <a:schemeClr val="bg1"/>
                </a:solidFill>
                <a:latin typeface="Roboto"/>
                <a:cs typeface="Roboto"/>
              </a:rPr>
              <a:t>Περιβαλλοντική Βιωσιμότητα</a:t>
            </a:r>
            <a:endParaRPr lang="en-US" sz="3200" dirty="0">
              <a:solidFill>
                <a:schemeClr val="bg1"/>
              </a:solidFill>
              <a:latin typeface="Roboto"/>
              <a:cs typeface="Roboto"/>
            </a:endParaRPr>
          </a:p>
          <a:p>
            <a:pPr marL="1352550" marR="975994" indent="-514350" algn="l">
              <a:lnSpc>
                <a:spcPts val="3790"/>
              </a:lnSpc>
              <a:spcBef>
                <a:spcPts val="2825"/>
              </a:spcBef>
              <a:buAutoNum type="arabicPeriod"/>
            </a:pPr>
            <a:endParaRPr lang="en-US" sz="2800" dirty="0">
              <a:solidFill>
                <a:schemeClr val="bg1"/>
              </a:solidFill>
              <a:latin typeface="Roboto"/>
              <a:cs typeface="Roboto"/>
            </a:endParaRPr>
          </a:p>
        </p:txBody>
      </p:sp>
    </p:spTree>
    <p:extLst>
      <p:ext uri="{BB962C8B-B14F-4D97-AF65-F5344CB8AC3E}">
        <p14:creationId xmlns:p14="http://schemas.microsoft.com/office/powerpoint/2010/main" val="993697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17650" y="5197476"/>
            <a:ext cx="8001000" cy="1169551"/>
          </a:xfrm>
          <a:prstGeom prst="rect">
            <a:avLst/>
          </a:prstGeom>
        </p:spPr>
        <p:txBody>
          <a:bodyPr wrap="square" lIns="0" tIns="0" rIns="0" bIns="0">
            <a:spAutoFit/>
          </a:bodyPr>
          <a:lstStyle>
            <a:lvl1pPr>
              <a:defRPr sz="3800" b="0" i="0">
                <a:solidFill>
                  <a:schemeClr val="tx1"/>
                </a:solidFill>
                <a:latin typeface="Roboto"/>
                <a:ea typeface="+mj-ea"/>
                <a:cs typeface="Roboto"/>
              </a:defRPr>
            </a:lvl1pPr>
          </a:lstStyle>
          <a:p>
            <a:r>
              <a:rPr lang="en-US" b="1" dirty="0">
                <a:solidFill>
                  <a:srgbClr val="2330DC"/>
                </a:solidFill>
              </a:rPr>
              <a:t>1. </a:t>
            </a:r>
            <a:r>
              <a:rPr lang="el-GR" b="1" dirty="0">
                <a:solidFill>
                  <a:srgbClr val="2330DC"/>
                </a:solidFill>
              </a:rPr>
              <a:t>Περιβαλλοντική </a:t>
            </a:r>
            <a:r>
              <a:rPr lang="el-GR" b="1" dirty="0" smtClean="0">
                <a:solidFill>
                  <a:srgbClr val="2330DC"/>
                </a:solidFill>
              </a:rPr>
              <a:t>Βιωσιμότητα</a:t>
            </a:r>
            <a:r>
              <a:rPr lang="en-US" dirty="0">
                <a:solidFill>
                  <a:srgbClr val="2330DC"/>
                </a:solidFill>
              </a:rPr>
              <a:t/>
            </a:r>
            <a:br>
              <a:rPr lang="en-US" dirty="0">
                <a:solidFill>
                  <a:srgbClr val="2330DC"/>
                </a:solidFill>
              </a:rPr>
            </a:br>
            <a:endParaRPr lang="en-US" dirty="0">
              <a:solidFill>
                <a:srgbClr val="2330DC"/>
              </a:solidFill>
            </a:endParaRPr>
          </a:p>
        </p:txBody>
      </p:sp>
      <p:sp>
        <p:nvSpPr>
          <p:cNvPr id="6" name="Rectangle 5"/>
          <p:cNvSpPr/>
          <p:nvPr/>
        </p:nvSpPr>
        <p:spPr>
          <a:xfrm>
            <a:off x="9013371" y="2530475"/>
            <a:ext cx="9187119" cy="2062103"/>
          </a:xfrm>
          <a:prstGeom prst="rect">
            <a:avLst/>
          </a:prstGeom>
        </p:spPr>
        <p:txBody>
          <a:bodyPr wrap="square">
            <a:spAutoFit/>
          </a:bodyPr>
          <a:lstStyle/>
          <a:p>
            <a:pPr marL="457200" indent="-457200">
              <a:buFont typeface="Arial" panose="020B0604020202020204" pitchFamily="34" charset="0"/>
              <a:buChar char="•"/>
            </a:pPr>
            <a:r>
              <a:rPr lang="el-GR" sz="3200" dirty="0" smtClean="0">
                <a:solidFill>
                  <a:srgbClr val="2330DC"/>
                </a:solidFill>
              </a:rPr>
              <a:t>Προωθεί τη χρήση φιλικών προς το περιβάλλον, οργανικών και ανανεώσιμων ινών, ανακυκλωμένων και βιοδιασπώμενων κλωστοϋφαντουργικών προϊόντων</a:t>
            </a:r>
            <a:r>
              <a:rPr lang="en-US" sz="3200" dirty="0" smtClean="0">
                <a:solidFill>
                  <a:srgbClr val="2330DC"/>
                </a:solidFill>
              </a:rPr>
              <a:t>.</a:t>
            </a:r>
            <a:endParaRPr lang="en-US" sz="3200" dirty="0">
              <a:solidFill>
                <a:srgbClr val="2330DC"/>
              </a:solidFill>
            </a:endParaRPr>
          </a:p>
        </p:txBody>
      </p:sp>
      <p:sp>
        <p:nvSpPr>
          <p:cNvPr id="7" name="Rectangle 6"/>
          <p:cNvSpPr/>
          <p:nvPr/>
        </p:nvSpPr>
        <p:spPr>
          <a:xfrm>
            <a:off x="9061450" y="4874310"/>
            <a:ext cx="10052050" cy="2062103"/>
          </a:xfrm>
          <a:prstGeom prst="rect">
            <a:avLst/>
          </a:prstGeom>
        </p:spPr>
        <p:txBody>
          <a:bodyPr>
            <a:spAutoFit/>
          </a:bodyPr>
          <a:lstStyle/>
          <a:p>
            <a:pPr marL="457200" indent="-457200">
              <a:buFont typeface="Arial" panose="020B0604020202020204" pitchFamily="34" charset="0"/>
              <a:buChar char="•"/>
            </a:pPr>
            <a:r>
              <a:rPr lang="el-GR" sz="3200" dirty="0" smtClean="0">
                <a:solidFill>
                  <a:srgbClr val="2330DC"/>
                </a:solidFill>
                <a:latin typeface="Roboto"/>
              </a:rPr>
              <a:t>Επικεντρώνεται στις τεχνολογίες εξοικονόμησης νερού και στη μείωση της χρήσης χημικών ουσιών μέσω βαφών και διαδικασιών φιλικών προς το περιβάλλον</a:t>
            </a:r>
            <a:r>
              <a:rPr lang="en-US" sz="3200" dirty="0" smtClean="0">
                <a:solidFill>
                  <a:srgbClr val="2330DC"/>
                </a:solidFill>
                <a:latin typeface="Roboto"/>
              </a:rPr>
              <a:t>. </a:t>
            </a:r>
            <a:endParaRPr lang="en-US" sz="3200" dirty="0">
              <a:solidFill>
                <a:srgbClr val="2330DC"/>
              </a:solidFill>
              <a:latin typeface="Roboto"/>
            </a:endParaRPr>
          </a:p>
        </p:txBody>
      </p:sp>
      <p:sp>
        <p:nvSpPr>
          <p:cNvPr id="8" name="Rectangle 7"/>
          <p:cNvSpPr/>
          <p:nvPr/>
        </p:nvSpPr>
        <p:spPr>
          <a:xfrm>
            <a:off x="9061450" y="7541311"/>
            <a:ext cx="10052050" cy="2554545"/>
          </a:xfrm>
          <a:prstGeom prst="rect">
            <a:avLst/>
          </a:prstGeom>
        </p:spPr>
        <p:txBody>
          <a:bodyPr>
            <a:spAutoFit/>
          </a:bodyPr>
          <a:lstStyle/>
          <a:p>
            <a:pPr marL="457200" lvl="0" indent="-457200">
              <a:buFont typeface="Arial" panose="020B0604020202020204" pitchFamily="34" charset="0"/>
              <a:buChar char="•"/>
            </a:pPr>
            <a:r>
              <a:rPr lang="el-GR" sz="3200" dirty="0" smtClean="0">
                <a:solidFill>
                  <a:srgbClr val="2330DC"/>
                </a:solidFill>
              </a:rPr>
              <a:t>Ενθαρρύνει τη χρήση ανανεώσιμων πηγών ενέργειας, μεθόδων παραγωγής χαμηλού αντίκτυπου και υποστηρίζει την τοπική παραγωγή για τη μείωση των εκπομπών από τις μεταφορές</a:t>
            </a:r>
            <a:r>
              <a:rPr lang="en-US" sz="3200" dirty="0" smtClean="0">
                <a:solidFill>
                  <a:srgbClr val="2330DC"/>
                </a:solidFill>
              </a:rPr>
              <a:t>.</a:t>
            </a:r>
            <a:endParaRPr lang="en-US" sz="3200" dirty="0">
              <a:solidFill>
                <a:srgbClr val="2330DC"/>
              </a:solidFill>
            </a:endParaRPr>
          </a:p>
          <a:p>
            <a:endParaRPr lang="en-US" sz="3200" dirty="0">
              <a:solidFill>
                <a:srgbClr val="2330DC"/>
              </a:solidFill>
            </a:endParaRPr>
          </a:p>
        </p:txBody>
      </p:sp>
    </p:spTree>
    <p:extLst>
      <p:ext uri="{BB962C8B-B14F-4D97-AF65-F5344CB8AC3E}">
        <p14:creationId xmlns:p14="http://schemas.microsoft.com/office/powerpoint/2010/main" val="3053158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1050" y="5197476"/>
            <a:ext cx="8001000" cy="1169551"/>
          </a:xfrm>
          <a:prstGeom prst="rect">
            <a:avLst/>
          </a:prstGeom>
        </p:spPr>
        <p:txBody>
          <a:bodyPr wrap="square" lIns="0" tIns="0" rIns="0" bIns="0">
            <a:spAutoFit/>
          </a:bodyPr>
          <a:lstStyle>
            <a:lvl1pPr>
              <a:defRPr sz="3800" b="0" i="0">
                <a:solidFill>
                  <a:schemeClr val="tx1"/>
                </a:solidFill>
                <a:latin typeface="Roboto"/>
                <a:ea typeface="+mj-ea"/>
                <a:cs typeface="Roboto"/>
              </a:defRPr>
            </a:lvl1pPr>
          </a:lstStyle>
          <a:p>
            <a:r>
              <a:rPr lang="en-US" b="1" dirty="0">
                <a:solidFill>
                  <a:srgbClr val="2330DC"/>
                </a:solidFill>
              </a:rPr>
              <a:t>2. </a:t>
            </a:r>
            <a:r>
              <a:rPr lang="el-GR" b="1" dirty="0">
                <a:solidFill>
                  <a:srgbClr val="2330DC"/>
                </a:solidFill>
              </a:rPr>
              <a:t>Κοινωνική Βιωσιμότητα</a:t>
            </a:r>
            <a:r>
              <a:rPr lang="en-US" dirty="0">
                <a:solidFill>
                  <a:srgbClr val="2330DC"/>
                </a:solidFill>
              </a:rPr>
              <a:t/>
            </a:r>
            <a:br>
              <a:rPr lang="en-US" dirty="0">
                <a:solidFill>
                  <a:srgbClr val="2330DC"/>
                </a:solidFill>
              </a:rPr>
            </a:br>
            <a:endParaRPr lang="en-US" dirty="0">
              <a:solidFill>
                <a:srgbClr val="2330DC"/>
              </a:solidFill>
            </a:endParaRPr>
          </a:p>
        </p:txBody>
      </p:sp>
      <p:sp>
        <p:nvSpPr>
          <p:cNvPr id="6" name="Rectangle 5"/>
          <p:cNvSpPr/>
          <p:nvPr/>
        </p:nvSpPr>
        <p:spPr>
          <a:xfrm>
            <a:off x="9060543" y="3287772"/>
            <a:ext cx="10052957" cy="2554545"/>
          </a:xfrm>
          <a:prstGeom prst="rect">
            <a:avLst/>
          </a:prstGeom>
        </p:spPr>
        <p:txBody>
          <a:bodyPr wrap="square">
            <a:spAutoFit/>
          </a:bodyPr>
          <a:lstStyle/>
          <a:p>
            <a:pPr marL="457200" lvl="0" indent="-457200">
              <a:buFont typeface="Arial" panose="020B0604020202020204" pitchFamily="34" charset="0"/>
              <a:buChar char="•"/>
            </a:pPr>
            <a:r>
              <a:rPr lang="el-GR" sz="3200" dirty="0" smtClean="0">
                <a:solidFill>
                  <a:srgbClr val="2330DC"/>
                </a:solidFill>
              </a:rPr>
              <a:t>Δίνει έμφαση</a:t>
            </a:r>
            <a:r>
              <a:rPr lang="en-US" sz="3200" dirty="0" smtClean="0">
                <a:solidFill>
                  <a:srgbClr val="2330DC"/>
                </a:solidFill>
              </a:rPr>
              <a:t> </a:t>
            </a:r>
            <a:r>
              <a:rPr lang="el-GR" sz="3200" dirty="0" smtClean="0">
                <a:solidFill>
                  <a:srgbClr val="FDA800"/>
                </a:solidFill>
              </a:rPr>
              <a:t>στους δίκαιους μισθούς, στις ασφαλείς συνθήκες εργασίας</a:t>
            </a:r>
            <a:r>
              <a:rPr lang="el-GR" sz="3200" dirty="0">
                <a:solidFill>
                  <a:srgbClr val="2330DC"/>
                </a:solidFill>
              </a:rPr>
              <a:t> </a:t>
            </a:r>
            <a:r>
              <a:rPr lang="el-GR" sz="3200" dirty="0" smtClean="0">
                <a:solidFill>
                  <a:srgbClr val="2330DC"/>
                </a:solidFill>
              </a:rPr>
              <a:t>και στον σεβασμό των δικαιωμάτων των εργαζομένων μέσω διαφανών και ηθικών πρακτικών</a:t>
            </a:r>
            <a:r>
              <a:rPr lang="en-US" sz="3200" dirty="0" smtClean="0">
                <a:solidFill>
                  <a:srgbClr val="2330DC"/>
                </a:solidFill>
              </a:rPr>
              <a:t>.</a:t>
            </a:r>
            <a:endParaRPr lang="en-US" sz="3200" dirty="0">
              <a:solidFill>
                <a:srgbClr val="2330DC"/>
              </a:solidFill>
            </a:endParaRPr>
          </a:p>
          <a:p>
            <a:pPr marL="457200" indent="-457200">
              <a:buFont typeface="Arial" panose="020B0604020202020204" pitchFamily="34" charset="0"/>
              <a:buChar char="•"/>
            </a:pPr>
            <a:endParaRPr lang="en-US" sz="3200" dirty="0">
              <a:solidFill>
                <a:srgbClr val="2330DC"/>
              </a:solidFill>
            </a:endParaRPr>
          </a:p>
        </p:txBody>
      </p:sp>
      <p:sp>
        <p:nvSpPr>
          <p:cNvPr id="7" name="Rectangle 6"/>
          <p:cNvSpPr/>
          <p:nvPr/>
        </p:nvSpPr>
        <p:spPr>
          <a:xfrm>
            <a:off x="9061450" y="5654675"/>
            <a:ext cx="10052050" cy="2062103"/>
          </a:xfrm>
          <a:prstGeom prst="rect">
            <a:avLst/>
          </a:prstGeom>
        </p:spPr>
        <p:txBody>
          <a:bodyPr>
            <a:spAutoFit/>
          </a:bodyPr>
          <a:lstStyle/>
          <a:p>
            <a:pPr marL="457200" indent="-457200">
              <a:buFont typeface="Arial" panose="020B0604020202020204" pitchFamily="34" charset="0"/>
              <a:buChar char="•"/>
            </a:pPr>
            <a:r>
              <a:rPr lang="el-GR" sz="3200" dirty="0" smtClean="0">
                <a:solidFill>
                  <a:srgbClr val="2330DC"/>
                </a:solidFill>
              </a:rPr>
              <a:t>Υποστηρίζει τους/τις τοπικούς/-</a:t>
            </a:r>
            <a:r>
              <a:rPr lang="el-GR" sz="3200" dirty="0" err="1" smtClean="0">
                <a:solidFill>
                  <a:srgbClr val="2330DC"/>
                </a:solidFill>
              </a:rPr>
              <a:t>κές</a:t>
            </a:r>
            <a:r>
              <a:rPr lang="el-GR" sz="3200" dirty="0" smtClean="0">
                <a:solidFill>
                  <a:srgbClr val="2330DC"/>
                </a:solidFill>
              </a:rPr>
              <a:t> τεχνίτες/-</a:t>
            </a:r>
            <a:r>
              <a:rPr lang="el-GR" sz="3200" dirty="0" err="1" smtClean="0">
                <a:solidFill>
                  <a:srgbClr val="2330DC"/>
                </a:solidFill>
              </a:rPr>
              <a:t>τριες</a:t>
            </a:r>
            <a:r>
              <a:rPr lang="el-GR" sz="3200" dirty="0" smtClean="0">
                <a:solidFill>
                  <a:srgbClr val="2330DC"/>
                </a:solidFill>
              </a:rPr>
              <a:t> και τις παραδοσιακές τέχνες, αλλά και συμβάλλει στην</a:t>
            </a:r>
            <a:r>
              <a:rPr lang="en-US" sz="3200" dirty="0" smtClean="0">
                <a:solidFill>
                  <a:srgbClr val="2330DC"/>
                </a:solidFill>
              </a:rPr>
              <a:t> </a:t>
            </a:r>
            <a:r>
              <a:rPr lang="el-GR" sz="3200" dirty="0" smtClean="0">
                <a:solidFill>
                  <a:srgbClr val="FDA800"/>
                </a:solidFill>
              </a:rPr>
              <a:t>ανάπτυξη της κοινότητας</a:t>
            </a:r>
            <a:r>
              <a:rPr lang="en-US" sz="3200" dirty="0" smtClean="0">
                <a:solidFill>
                  <a:srgbClr val="FDA800"/>
                </a:solidFill>
              </a:rPr>
              <a:t> </a:t>
            </a:r>
            <a:r>
              <a:rPr lang="el-GR" sz="3200" dirty="0" smtClean="0">
                <a:solidFill>
                  <a:srgbClr val="2330DC"/>
                </a:solidFill>
              </a:rPr>
              <a:t>διατηρώντας παράλληλα την πολιτιστική κληρονομιά</a:t>
            </a:r>
            <a:r>
              <a:rPr lang="en-US" sz="3200" dirty="0" smtClean="0">
                <a:solidFill>
                  <a:srgbClr val="2330DC"/>
                </a:solidFill>
              </a:rPr>
              <a:t>.</a:t>
            </a:r>
            <a:endParaRPr lang="en-US" sz="3200" dirty="0">
              <a:solidFill>
                <a:srgbClr val="2330DC"/>
              </a:solidFill>
            </a:endParaRPr>
          </a:p>
        </p:txBody>
      </p:sp>
    </p:spTree>
    <p:extLst>
      <p:ext uri="{BB962C8B-B14F-4D97-AF65-F5344CB8AC3E}">
        <p14:creationId xmlns:p14="http://schemas.microsoft.com/office/powerpoint/2010/main" val="2118725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74850" y="4968875"/>
            <a:ext cx="8001000" cy="1169551"/>
          </a:xfrm>
          <a:prstGeom prst="rect">
            <a:avLst/>
          </a:prstGeom>
        </p:spPr>
        <p:txBody>
          <a:bodyPr wrap="square" lIns="0" tIns="0" rIns="0" bIns="0">
            <a:spAutoFit/>
          </a:bodyPr>
          <a:lstStyle>
            <a:lvl1pPr>
              <a:defRPr sz="3800" b="0" i="0">
                <a:solidFill>
                  <a:schemeClr val="tx1"/>
                </a:solidFill>
                <a:latin typeface="Roboto"/>
                <a:ea typeface="+mj-ea"/>
                <a:cs typeface="Roboto"/>
              </a:defRPr>
            </a:lvl1pPr>
          </a:lstStyle>
          <a:p>
            <a:r>
              <a:rPr lang="en-US" b="1" dirty="0">
                <a:solidFill>
                  <a:srgbClr val="2330DC"/>
                </a:solidFill>
              </a:rPr>
              <a:t>3. </a:t>
            </a:r>
            <a:r>
              <a:rPr lang="el-GR" b="1" dirty="0">
                <a:solidFill>
                  <a:srgbClr val="2330DC"/>
                </a:solidFill>
              </a:rPr>
              <a:t>Οικονομική Βιωσιμότητα</a:t>
            </a:r>
            <a:r>
              <a:rPr lang="en-US" dirty="0">
                <a:solidFill>
                  <a:srgbClr val="2330DC"/>
                </a:solidFill>
              </a:rPr>
              <a:t/>
            </a:r>
            <a:br>
              <a:rPr lang="en-US" dirty="0">
                <a:solidFill>
                  <a:srgbClr val="2330DC"/>
                </a:solidFill>
              </a:rPr>
            </a:br>
            <a:endParaRPr lang="en-US" dirty="0">
              <a:solidFill>
                <a:srgbClr val="2330DC"/>
              </a:solidFill>
            </a:endParaRPr>
          </a:p>
        </p:txBody>
      </p:sp>
      <p:sp>
        <p:nvSpPr>
          <p:cNvPr id="6" name="Rectangle 5"/>
          <p:cNvSpPr/>
          <p:nvPr/>
        </p:nvSpPr>
        <p:spPr>
          <a:xfrm>
            <a:off x="9060543" y="3399215"/>
            <a:ext cx="10052957" cy="2062103"/>
          </a:xfrm>
          <a:prstGeom prst="rect">
            <a:avLst/>
          </a:prstGeom>
        </p:spPr>
        <p:txBody>
          <a:bodyPr wrap="square">
            <a:spAutoFit/>
          </a:bodyPr>
          <a:lstStyle/>
          <a:p>
            <a:pPr marL="457200" indent="-457200">
              <a:buFont typeface="Arial" panose="020B0604020202020204" pitchFamily="34" charset="0"/>
              <a:buChar char="•"/>
            </a:pPr>
            <a:r>
              <a:rPr lang="el-GR" sz="3200" dirty="0" smtClean="0">
                <a:solidFill>
                  <a:srgbClr val="2330DC"/>
                </a:solidFill>
              </a:rPr>
              <a:t>Προωθεί μια κυκλική οικονομία στην οποία τα προϊόντα σχεδιάζονται με γνώμονα </a:t>
            </a:r>
            <a:r>
              <a:rPr lang="el-GR" sz="3200" b="1" dirty="0">
                <a:solidFill>
                  <a:srgbClr val="FDA800"/>
                </a:solidFill>
              </a:rPr>
              <a:t>τη μακροζωία, την </a:t>
            </a:r>
            <a:r>
              <a:rPr lang="el-GR" sz="3200" b="1" dirty="0" err="1">
                <a:solidFill>
                  <a:srgbClr val="FDA800"/>
                </a:solidFill>
              </a:rPr>
              <a:t>επισκευασιμότητα</a:t>
            </a:r>
            <a:r>
              <a:rPr lang="el-GR" sz="3200" dirty="0" smtClean="0">
                <a:solidFill>
                  <a:srgbClr val="2330DC"/>
                </a:solidFill>
              </a:rPr>
              <a:t> και </a:t>
            </a:r>
            <a:r>
              <a:rPr lang="el-GR" sz="3200" b="1" dirty="0">
                <a:solidFill>
                  <a:srgbClr val="FDA800"/>
                </a:solidFill>
              </a:rPr>
              <a:t>την </a:t>
            </a:r>
            <a:r>
              <a:rPr lang="el-GR" sz="3200" b="1" dirty="0" err="1" smtClean="0">
                <a:solidFill>
                  <a:srgbClr val="FDA800"/>
                </a:solidFill>
              </a:rPr>
              <a:t>ανακυκλωσιμότητα</a:t>
            </a:r>
            <a:r>
              <a:rPr lang="en-US" sz="3200" dirty="0" smtClean="0">
                <a:solidFill>
                  <a:srgbClr val="2330DC"/>
                </a:solidFill>
              </a:rPr>
              <a:t>.</a:t>
            </a:r>
            <a:endParaRPr lang="en-US" sz="3200" dirty="0">
              <a:solidFill>
                <a:srgbClr val="2330DC"/>
              </a:solidFill>
            </a:endParaRPr>
          </a:p>
        </p:txBody>
      </p:sp>
      <p:sp>
        <p:nvSpPr>
          <p:cNvPr id="7" name="Rectangle 6"/>
          <p:cNvSpPr/>
          <p:nvPr/>
        </p:nvSpPr>
        <p:spPr>
          <a:xfrm>
            <a:off x="9061450" y="5730875"/>
            <a:ext cx="10052050" cy="1077218"/>
          </a:xfrm>
          <a:prstGeom prst="rect">
            <a:avLst/>
          </a:prstGeom>
        </p:spPr>
        <p:txBody>
          <a:bodyPr>
            <a:spAutoFit/>
          </a:bodyPr>
          <a:lstStyle/>
          <a:p>
            <a:pPr marL="457200" indent="-457200">
              <a:buFont typeface="Arial" panose="020B0604020202020204" pitchFamily="34" charset="0"/>
              <a:buChar char="•"/>
            </a:pPr>
            <a:r>
              <a:rPr lang="el-GR" sz="3200" dirty="0" smtClean="0">
                <a:solidFill>
                  <a:srgbClr val="2330DC"/>
                </a:solidFill>
              </a:rPr>
              <a:t>Ενθαρρύνει την </a:t>
            </a:r>
            <a:r>
              <a:rPr lang="el-GR" sz="3200" b="1" dirty="0">
                <a:solidFill>
                  <a:srgbClr val="FDA800"/>
                </a:solidFill>
              </a:rPr>
              <a:t>αργή μόδα </a:t>
            </a:r>
            <a:r>
              <a:rPr lang="el-GR" sz="3200" dirty="0" smtClean="0">
                <a:solidFill>
                  <a:srgbClr val="2330DC"/>
                </a:solidFill>
              </a:rPr>
              <a:t>και εστιάζει στην ποιότητα αντί της ποσότητας</a:t>
            </a:r>
            <a:r>
              <a:rPr lang="en-US" sz="3200" dirty="0" smtClean="0">
                <a:solidFill>
                  <a:srgbClr val="2330DC"/>
                </a:solidFill>
              </a:rPr>
              <a:t>.</a:t>
            </a:r>
            <a:endParaRPr lang="en-US" sz="3200" dirty="0">
              <a:solidFill>
                <a:srgbClr val="2330DC"/>
              </a:solidFill>
            </a:endParaRPr>
          </a:p>
        </p:txBody>
      </p:sp>
    </p:spTree>
    <p:extLst>
      <p:ext uri="{BB962C8B-B14F-4D97-AF65-F5344CB8AC3E}">
        <p14:creationId xmlns:p14="http://schemas.microsoft.com/office/powerpoint/2010/main" val="85513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8250" y="4968875"/>
            <a:ext cx="8001000" cy="1169551"/>
          </a:xfrm>
          <a:prstGeom prst="rect">
            <a:avLst/>
          </a:prstGeom>
        </p:spPr>
        <p:txBody>
          <a:bodyPr wrap="square" lIns="0" tIns="0" rIns="0" bIns="0">
            <a:spAutoFit/>
          </a:bodyPr>
          <a:lstStyle>
            <a:lvl1pPr>
              <a:defRPr sz="3800" b="0" i="0">
                <a:solidFill>
                  <a:schemeClr val="tx1"/>
                </a:solidFill>
                <a:latin typeface="Roboto"/>
                <a:ea typeface="+mj-ea"/>
                <a:cs typeface="Roboto"/>
              </a:defRPr>
            </a:lvl1pPr>
          </a:lstStyle>
          <a:p>
            <a:r>
              <a:rPr lang="en-US" b="1" dirty="0">
                <a:solidFill>
                  <a:srgbClr val="2330DC"/>
                </a:solidFill>
              </a:rPr>
              <a:t>4. </a:t>
            </a:r>
            <a:r>
              <a:rPr lang="el-GR" b="1" dirty="0">
                <a:solidFill>
                  <a:srgbClr val="2330DC"/>
                </a:solidFill>
              </a:rPr>
              <a:t>Μείωση Αποβλήτων</a:t>
            </a:r>
            <a:r>
              <a:rPr lang="en-US" dirty="0">
                <a:solidFill>
                  <a:srgbClr val="2330DC"/>
                </a:solidFill>
              </a:rPr>
              <a:t/>
            </a:r>
            <a:br>
              <a:rPr lang="en-US" dirty="0">
                <a:solidFill>
                  <a:srgbClr val="2330DC"/>
                </a:solidFill>
              </a:rPr>
            </a:br>
            <a:endParaRPr lang="en-US" dirty="0">
              <a:solidFill>
                <a:srgbClr val="2330DC"/>
              </a:solidFill>
            </a:endParaRPr>
          </a:p>
        </p:txBody>
      </p:sp>
      <p:sp>
        <p:nvSpPr>
          <p:cNvPr id="6" name="Rectangle 5"/>
          <p:cNvSpPr/>
          <p:nvPr/>
        </p:nvSpPr>
        <p:spPr>
          <a:xfrm>
            <a:off x="9060543" y="3404930"/>
            <a:ext cx="10287907" cy="3046988"/>
          </a:xfrm>
          <a:prstGeom prst="rect">
            <a:avLst/>
          </a:prstGeom>
        </p:spPr>
        <p:txBody>
          <a:bodyPr wrap="square">
            <a:spAutoFit/>
          </a:bodyPr>
          <a:lstStyle/>
          <a:p>
            <a:pPr marL="457200" lvl="0" indent="-457200">
              <a:buFont typeface="Arial" panose="020B0604020202020204" pitchFamily="34" charset="0"/>
              <a:buChar char="•"/>
            </a:pPr>
            <a:r>
              <a:rPr lang="el-GR" sz="3200" dirty="0" smtClean="0">
                <a:solidFill>
                  <a:srgbClr val="2330DC"/>
                </a:solidFill>
              </a:rPr>
              <a:t>Προωθεί τη</a:t>
            </a:r>
            <a:r>
              <a:rPr lang="en-US" sz="3200" dirty="0" smtClean="0">
                <a:solidFill>
                  <a:srgbClr val="2330DC"/>
                </a:solidFill>
              </a:rPr>
              <a:t> </a:t>
            </a:r>
            <a:r>
              <a:rPr lang="el-GR" sz="3200" b="1" dirty="0" smtClean="0">
                <a:solidFill>
                  <a:srgbClr val="FDA800"/>
                </a:solidFill>
              </a:rPr>
              <a:t>μόδα με μηδενικά απόβλητα</a:t>
            </a:r>
            <a:r>
              <a:rPr lang="en-US" sz="3200" dirty="0" smtClean="0">
                <a:solidFill>
                  <a:srgbClr val="2330DC"/>
                </a:solidFill>
              </a:rPr>
              <a:t>.</a:t>
            </a:r>
            <a:r>
              <a:rPr lang="en-US" sz="3200" b="1" dirty="0" smtClean="0">
                <a:solidFill>
                  <a:srgbClr val="2330DC"/>
                </a:solidFill>
              </a:rPr>
              <a:t> </a:t>
            </a:r>
            <a:r>
              <a:rPr lang="el-GR" sz="3200" dirty="0" smtClean="0">
                <a:solidFill>
                  <a:srgbClr val="2330DC"/>
                </a:solidFill>
              </a:rPr>
              <a:t>Στοχεύει στην ελαχιστοποίηση των αποκομμάτων κατά την παραγωγή και στην επαναχρησιμοποίηση των υπολειμμάτων υφάσματος, προκειμένου να ελαχιστοποιηθούν τα παραγόμενα απόβλητα</a:t>
            </a:r>
            <a:r>
              <a:rPr lang="en-US" sz="3200" dirty="0" smtClean="0">
                <a:solidFill>
                  <a:srgbClr val="2330DC"/>
                </a:solidFill>
              </a:rPr>
              <a:t>.</a:t>
            </a:r>
            <a:endParaRPr lang="en-US" sz="3200" dirty="0">
              <a:solidFill>
                <a:srgbClr val="2330DC"/>
              </a:solidFill>
            </a:endParaRPr>
          </a:p>
          <a:p>
            <a:pPr marL="457200" indent="-457200">
              <a:buFont typeface="Arial" panose="020B0604020202020204" pitchFamily="34" charset="0"/>
              <a:buChar char="•"/>
            </a:pPr>
            <a:endParaRPr lang="en-US" sz="3200" dirty="0">
              <a:solidFill>
                <a:srgbClr val="2330DC"/>
              </a:solidFill>
            </a:endParaRPr>
          </a:p>
        </p:txBody>
      </p:sp>
      <p:sp>
        <p:nvSpPr>
          <p:cNvPr id="7" name="Rectangle 6"/>
          <p:cNvSpPr/>
          <p:nvPr/>
        </p:nvSpPr>
        <p:spPr>
          <a:xfrm>
            <a:off x="9061627" y="6451918"/>
            <a:ext cx="10052050" cy="2062103"/>
          </a:xfrm>
          <a:prstGeom prst="rect">
            <a:avLst/>
          </a:prstGeom>
        </p:spPr>
        <p:txBody>
          <a:bodyPr>
            <a:spAutoFit/>
          </a:bodyPr>
          <a:lstStyle/>
          <a:p>
            <a:pPr marL="457200" indent="-457200">
              <a:buFont typeface="Arial" panose="020B0604020202020204" pitchFamily="34" charset="0"/>
              <a:buChar char="•"/>
            </a:pPr>
            <a:r>
              <a:rPr lang="el-GR" sz="3200" dirty="0" smtClean="0">
                <a:solidFill>
                  <a:srgbClr val="2330DC"/>
                </a:solidFill>
              </a:rPr>
              <a:t>Οι σχεδιαστές/-</a:t>
            </a:r>
            <a:r>
              <a:rPr lang="el-GR" sz="3200" dirty="0" err="1" smtClean="0">
                <a:solidFill>
                  <a:srgbClr val="2330DC"/>
                </a:solidFill>
              </a:rPr>
              <a:t>στριες</a:t>
            </a:r>
            <a:r>
              <a:rPr lang="el-GR" sz="3200" dirty="0" smtClean="0">
                <a:solidFill>
                  <a:srgbClr val="2330DC"/>
                </a:solidFill>
              </a:rPr>
              <a:t> ενθαρρύνονται </a:t>
            </a:r>
            <a:r>
              <a:rPr lang="el-GR" sz="3200" b="1" dirty="0">
                <a:solidFill>
                  <a:srgbClr val="FDA800"/>
                </a:solidFill>
              </a:rPr>
              <a:t>να ανακυκλώνουν </a:t>
            </a:r>
            <a:r>
              <a:rPr lang="el-GR" sz="3200" dirty="0" smtClean="0">
                <a:solidFill>
                  <a:srgbClr val="2330DC"/>
                </a:solidFill>
              </a:rPr>
              <a:t>δίνοντας νέα ζωή σε παλιά υφάσματα, αλλά ταυτόχρονα να χρησιμοποιούν υλικά που μπορούν </a:t>
            </a:r>
            <a:r>
              <a:rPr lang="el-GR" sz="3200" b="1" dirty="0">
                <a:solidFill>
                  <a:srgbClr val="FDA800"/>
                </a:solidFill>
              </a:rPr>
              <a:t>να </a:t>
            </a:r>
            <a:r>
              <a:rPr lang="el-GR" sz="3200" b="1" dirty="0" smtClean="0">
                <a:solidFill>
                  <a:srgbClr val="FDA800"/>
                </a:solidFill>
              </a:rPr>
              <a:t>ανακυκλωθούν</a:t>
            </a:r>
            <a:r>
              <a:rPr lang="en-US" sz="3200" dirty="0" smtClean="0">
                <a:solidFill>
                  <a:srgbClr val="2330DC"/>
                </a:solidFill>
              </a:rPr>
              <a:t>.</a:t>
            </a:r>
            <a:endParaRPr lang="en-US" sz="3200" dirty="0">
              <a:solidFill>
                <a:srgbClr val="2330DC"/>
              </a:solidFill>
            </a:endParaRPr>
          </a:p>
        </p:txBody>
      </p:sp>
    </p:spTree>
    <p:extLst>
      <p:ext uri="{BB962C8B-B14F-4D97-AF65-F5344CB8AC3E}">
        <p14:creationId xmlns:p14="http://schemas.microsoft.com/office/powerpoint/2010/main" val="2183915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3050</TotalTime>
  <Words>2686</Words>
  <Application>Microsoft Office PowerPoint</Application>
  <PresentationFormat>Προσαρμογή</PresentationFormat>
  <Paragraphs>288</Paragraphs>
  <Slides>34</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34</vt:i4>
      </vt:variant>
    </vt:vector>
  </HeadingPairs>
  <TitlesOfParts>
    <vt:vector size="39" baseType="lpstr">
      <vt:lpstr>-apple-system</vt:lpstr>
      <vt:lpstr>Arial</vt:lpstr>
      <vt:lpstr>Calibri</vt:lpstr>
      <vt:lpstr>Roboto</vt:lpstr>
      <vt:lpstr>Office Theme</vt:lpstr>
      <vt:lpstr>Παρουσίαση του PowerPoint</vt:lpstr>
      <vt:lpstr>Σχεδιασμός Βιώσιμης Μόδας  Ενότητα 1: Εισαγωγή στον Σχεδιασμό Βιώσιμης Μόδας  </vt:lpstr>
      <vt:lpstr>1.1 Βιωσιμότητα στη Μόδα</vt:lpstr>
      <vt:lpstr>Παρουσίαση του PowerPoint</vt:lpstr>
      <vt:lpstr>Βασικές Πτυχές της Βιωσιμότητας στη Μόδα: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Παραδείγματα Βιώσιμων Εμπορικών Εταιρειών Μόδας</vt:lpstr>
      <vt:lpstr>Παρουσίαση του PowerPoint</vt:lpstr>
      <vt:lpstr>Παρουσίαση του PowerPoint</vt:lpstr>
      <vt:lpstr>Προβιομηχανική Εποχή</vt:lpstr>
      <vt:lpstr>Βιομηχανική Επανάσταση</vt:lpstr>
      <vt:lpstr>Μετά τον Β' Παγκόσμιο Πόλεμο</vt:lpstr>
      <vt:lpstr> Περιβαλλοντικά και Ηθικά Κινήματα Μόδας από το 1960 έως τη δεκαετία του 1980 </vt:lpstr>
      <vt:lpstr> Δεκαετία του ’90:   Η Άνοδος της Οικολογικής Μόδας </vt:lpstr>
      <vt:lpstr>    2000: Το σημείο καμπής της Βιώσιμης Μόδας </vt:lpstr>
      <vt:lpstr>    2010: Βιώσιμη Μόδα, ένα Παγκόσμιο Κίνημα</vt:lpstr>
      <vt:lpstr>    2020: Η Βιώσιμη Μόδα και το Μέλλον</vt:lpstr>
      <vt:lpstr>1.3 Βασικές Προκλήσεις για τη Βιωσιμότητα στη Βιομηχανία της Μόδας </vt:lpstr>
      <vt:lpstr>    Υπερκατανάλωση και Γρήγορη Μόδα</vt:lpstr>
      <vt:lpstr>Κλωστοϋφαντουργικά Απόβλητα σε Χώρους Υγειονομικής Ταφής</vt:lpstr>
      <vt:lpstr>Εκπομπές Άνθρακα και Κατανάλωση Ενέργειας</vt:lpstr>
      <vt:lpstr>Εργασιακή Εκμετάλλευση</vt:lpstr>
      <vt:lpstr>Καινοτομία και Τεχνολογικά Κενά  </vt:lpstr>
      <vt:lpstr>Επιπτώσεις στη Γεωργία</vt:lpstr>
      <vt:lpstr>Προσβασιμότητα της Βιώσιμης Μόδας</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Rekomendacijos</dc:title>
  <dc:creator>Doris Kailos</dc:creator>
  <cp:lastModifiedBy>Katerina</cp:lastModifiedBy>
  <cp:revision>190</cp:revision>
  <dcterms:created xsi:type="dcterms:W3CDTF">2024-10-02T15:30:20Z</dcterms:created>
  <dcterms:modified xsi:type="dcterms:W3CDTF">2025-03-03T09:42:18Z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2024-10-02T00:00:00Z</vt:filetime>
  </property>
  <property fmtid="{D5CDD505-2E9C-101B-9397-08002B2CF9AE}" pid="3" name="Creator">
    <vt:lpwstr>Adobe Illustrator 28.6 (Macintosh)</vt:lpwstr>
  </property>
  <property fmtid="{D5CDD505-2E9C-101B-9397-08002B2CF9AE}" pid="4" name="LastSaved">
    <vt:filetime>2024-10-02T00:00:00Z</vt:filetime>
  </property>
  <property fmtid="{D5CDD505-2E9C-101B-9397-08002B2CF9AE}" pid="5" name="Producer">
    <vt:lpwstr>Adobe PDF library 17.00</vt:lpwstr>
  </property>
</Properties>
</file>