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73" r:id="rId2"/>
    <p:sldId id="259" r:id="rId3"/>
    <p:sldId id="275" r:id="rId4"/>
    <p:sldId id="276" r:id="rId5"/>
    <p:sldId id="256" r:id="rId6"/>
    <p:sldId id="279" r:id="rId7"/>
    <p:sldId id="277" r:id="rId8"/>
    <p:sldId id="282" r:id="rId9"/>
    <p:sldId id="283" r:id="rId10"/>
    <p:sldId id="284" r:id="rId11"/>
    <p:sldId id="285" r:id="rId12"/>
    <p:sldId id="286" r:id="rId13"/>
    <p:sldId id="290" r:id="rId14"/>
    <p:sldId id="289" r:id="rId15"/>
    <p:sldId id="291" r:id="rId16"/>
    <p:sldId id="293" r:id="rId17"/>
    <p:sldId id="292" r:id="rId18"/>
    <p:sldId id="294" r:id="rId19"/>
    <p:sldId id="295" r:id="rId20"/>
    <p:sldId id="296" r:id="rId21"/>
    <p:sldId id="297" r:id="rId22"/>
    <p:sldId id="298" r:id="rId23"/>
    <p:sldId id="299" r:id="rId24"/>
    <p:sldId id="300" r:id="rId25"/>
    <p:sldId id="301" r:id="rId26"/>
    <p:sldId id="302" r:id="rId27"/>
    <p:sldId id="303" r:id="rId28"/>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800"/>
    <a:srgbClr val="2C34D7"/>
    <a:srgbClr val="EB1C24"/>
    <a:srgbClr val="EB22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358" autoAdjust="0"/>
  </p:normalViewPr>
  <p:slideViewPr>
    <p:cSldViewPr>
      <p:cViewPr varScale="1">
        <p:scale>
          <a:sx n="42" d="100"/>
          <a:sy n="42" d="100"/>
        </p:scale>
        <p:origin x="75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03C37180-BA23-4FB2-BF35-BFD5AE78D309}" type="datetimeFigureOut">
              <a:rPr lang="en-US" smtClean="0"/>
              <a:t>3/5/2025</a:t>
            </a:fld>
            <a:endParaRPr lang="en-US"/>
          </a:p>
        </p:txBody>
      </p:sp>
      <p:sp>
        <p:nvSpPr>
          <p:cNvPr id="4" name="Θέση εικόνας διαφάνειας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173EED0C-A155-4173-8E04-35ABF409C2ED}" type="slidenum">
              <a:rPr lang="en-US" smtClean="0"/>
              <a:t>‹#›</a:t>
            </a:fld>
            <a:endParaRPr lang="en-US"/>
          </a:p>
        </p:txBody>
      </p:sp>
    </p:spTree>
    <p:extLst>
      <p:ext uri="{BB962C8B-B14F-4D97-AF65-F5344CB8AC3E}">
        <p14:creationId xmlns:p14="http://schemas.microsoft.com/office/powerpoint/2010/main" val="3745236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1" i="0" u="sng" dirty="0" smtClean="0"/>
              <a:t>Σημείωση:</a:t>
            </a:r>
            <a:r>
              <a:rPr lang="el-GR" b="1" dirty="0" smtClean="0"/>
              <a:t/>
            </a:r>
            <a:br>
              <a:rPr lang="el-GR" b="1" dirty="0" smtClean="0"/>
            </a:br>
            <a:r>
              <a:rPr lang="el-GR" b="1" dirty="0" smtClean="0"/>
              <a:t/>
            </a:r>
            <a:br>
              <a:rPr lang="el-GR" b="1" dirty="0" smtClean="0"/>
            </a:br>
            <a:r>
              <a:rPr lang="en-US" b="1" dirty="0" smtClean="0"/>
              <a:t>TENCEL</a:t>
            </a:r>
            <a:r>
              <a:rPr lang="el-GR" b="1" dirty="0" smtClean="0"/>
              <a:t>:</a:t>
            </a:r>
            <a:r>
              <a:rPr lang="el-GR" b="1" baseline="0" dirty="0" smtClean="0"/>
              <a:t> </a:t>
            </a:r>
            <a:r>
              <a:rPr lang="el-GR" baseline="0" dirty="0" smtClean="0"/>
              <a:t>ύφασμα από ξύλο ευκαλύπτου</a:t>
            </a:r>
            <a:endParaRPr lang="en-US" dirty="0"/>
          </a:p>
        </p:txBody>
      </p:sp>
      <p:sp>
        <p:nvSpPr>
          <p:cNvPr id="4" name="Θέση αριθμού διαφάνειας 3"/>
          <p:cNvSpPr>
            <a:spLocks noGrp="1"/>
          </p:cNvSpPr>
          <p:nvPr>
            <p:ph type="sldNum" sz="quarter" idx="10"/>
          </p:nvPr>
        </p:nvSpPr>
        <p:spPr/>
        <p:txBody>
          <a:bodyPr/>
          <a:lstStyle/>
          <a:p>
            <a:fld id="{173EED0C-A155-4173-8E04-35ABF409C2ED}" type="slidenum">
              <a:rPr lang="en-US" smtClean="0"/>
              <a:t>8</a:t>
            </a:fld>
            <a:endParaRPr lang="en-US"/>
          </a:p>
        </p:txBody>
      </p:sp>
    </p:spTree>
    <p:extLst>
      <p:ext uri="{BB962C8B-B14F-4D97-AF65-F5344CB8AC3E}">
        <p14:creationId xmlns:p14="http://schemas.microsoft.com/office/powerpoint/2010/main" val="3131271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173EED0C-A155-4173-8E04-35ABF409C2ED}" type="slidenum">
              <a:rPr lang="en-US" smtClean="0"/>
              <a:t>12</a:t>
            </a:fld>
            <a:endParaRPr lang="en-US"/>
          </a:p>
        </p:txBody>
      </p:sp>
    </p:spTree>
    <p:extLst>
      <p:ext uri="{BB962C8B-B14F-4D97-AF65-F5344CB8AC3E}">
        <p14:creationId xmlns:p14="http://schemas.microsoft.com/office/powerpoint/2010/main" val="452215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1" u="sng" dirty="0" smtClean="0"/>
              <a:t>Σημείωση:</a:t>
            </a:r>
          </a:p>
          <a:p>
            <a:endParaRPr lang="el-GR" dirty="0" smtClean="0"/>
          </a:p>
          <a:p>
            <a:r>
              <a:rPr lang="el-GR" b="1" dirty="0" smtClean="0"/>
              <a:t>δέφω: </a:t>
            </a:r>
            <a:r>
              <a:rPr lang="el-GR" dirty="0" smtClean="0"/>
              <a:t>επεξεργάζομαι και μαλακώνω κάτι δουλεύοντάς το με το χέρι</a:t>
            </a:r>
            <a:endParaRPr lang="en-US" dirty="0"/>
          </a:p>
        </p:txBody>
      </p:sp>
      <p:sp>
        <p:nvSpPr>
          <p:cNvPr id="4" name="Θέση αριθμού διαφάνειας 3"/>
          <p:cNvSpPr>
            <a:spLocks noGrp="1"/>
          </p:cNvSpPr>
          <p:nvPr>
            <p:ph type="sldNum" sz="quarter" idx="10"/>
          </p:nvPr>
        </p:nvSpPr>
        <p:spPr/>
        <p:txBody>
          <a:bodyPr/>
          <a:lstStyle/>
          <a:p>
            <a:fld id="{173EED0C-A155-4173-8E04-35ABF409C2ED}" type="slidenum">
              <a:rPr lang="en-US" smtClean="0"/>
              <a:t>23</a:t>
            </a:fld>
            <a:endParaRPr lang="en-US"/>
          </a:p>
        </p:txBody>
      </p:sp>
    </p:spTree>
    <p:extLst>
      <p:ext uri="{BB962C8B-B14F-4D97-AF65-F5344CB8AC3E}">
        <p14:creationId xmlns:p14="http://schemas.microsoft.com/office/powerpoint/2010/main" val="35947575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104664" y="10375639"/>
            <a:ext cx="11863931" cy="932917"/>
          </a:xfrm>
          <a:prstGeom prst="rect">
            <a:avLst/>
          </a:prstGeom>
        </p:spPr>
      </p:pic>
      <p:sp>
        <p:nvSpPr>
          <p:cNvPr id="18" name="bg object 18"/>
          <p:cNvSpPr/>
          <p:nvPr/>
        </p:nvSpPr>
        <p:spPr>
          <a:xfrm>
            <a:off x="7418939" y="10690526"/>
            <a:ext cx="7435850" cy="618490"/>
          </a:xfrm>
          <a:custGeom>
            <a:avLst/>
            <a:gdLst/>
            <a:ahLst/>
            <a:cxnLst/>
            <a:rect l="l" t="t" r="r" b="b"/>
            <a:pathLst>
              <a:path w="7435850" h="618490">
                <a:moveTo>
                  <a:pt x="4612006" y="0"/>
                </a:moveTo>
                <a:lnTo>
                  <a:pt x="0" y="26983"/>
                </a:lnTo>
                <a:lnTo>
                  <a:pt x="0" y="618030"/>
                </a:lnTo>
                <a:lnTo>
                  <a:pt x="7435410" y="618030"/>
                </a:lnTo>
                <a:lnTo>
                  <a:pt x="7417622" y="609366"/>
                </a:lnTo>
                <a:lnTo>
                  <a:pt x="7373588" y="588389"/>
                </a:lnTo>
                <a:lnTo>
                  <a:pt x="7329335" y="567775"/>
                </a:lnTo>
                <a:lnTo>
                  <a:pt x="7284864" y="547524"/>
                </a:lnTo>
                <a:lnTo>
                  <a:pt x="7240175" y="527637"/>
                </a:lnTo>
                <a:lnTo>
                  <a:pt x="7195270" y="508114"/>
                </a:lnTo>
                <a:lnTo>
                  <a:pt x="7150149" y="488955"/>
                </a:lnTo>
                <a:lnTo>
                  <a:pt x="7104814" y="470161"/>
                </a:lnTo>
                <a:lnTo>
                  <a:pt x="7059265" y="451732"/>
                </a:lnTo>
                <a:lnTo>
                  <a:pt x="7013504" y="433669"/>
                </a:lnTo>
                <a:lnTo>
                  <a:pt x="6967531" y="415972"/>
                </a:lnTo>
                <a:lnTo>
                  <a:pt x="6921347" y="398640"/>
                </a:lnTo>
                <a:lnTo>
                  <a:pt x="6874953" y="381676"/>
                </a:lnTo>
                <a:lnTo>
                  <a:pt x="6828351" y="365078"/>
                </a:lnTo>
                <a:lnTo>
                  <a:pt x="6781541" y="348848"/>
                </a:lnTo>
                <a:lnTo>
                  <a:pt x="6734523" y="332985"/>
                </a:lnTo>
                <a:lnTo>
                  <a:pt x="6687300" y="317491"/>
                </a:lnTo>
                <a:lnTo>
                  <a:pt x="6639871" y="302365"/>
                </a:lnTo>
                <a:lnTo>
                  <a:pt x="6592238" y="287607"/>
                </a:lnTo>
                <a:lnTo>
                  <a:pt x="6544402" y="273219"/>
                </a:lnTo>
                <a:lnTo>
                  <a:pt x="6496364" y="259201"/>
                </a:lnTo>
                <a:lnTo>
                  <a:pt x="6448124" y="245552"/>
                </a:lnTo>
                <a:lnTo>
                  <a:pt x="6399683" y="232274"/>
                </a:lnTo>
                <a:lnTo>
                  <a:pt x="6351044" y="219367"/>
                </a:lnTo>
                <a:lnTo>
                  <a:pt x="6302205" y="206830"/>
                </a:lnTo>
                <a:lnTo>
                  <a:pt x="6253169" y="194665"/>
                </a:lnTo>
                <a:lnTo>
                  <a:pt x="6203936" y="182872"/>
                </a:lnTo>
                <a:lnTo>
                  <a:pt x="6154508" y="171451"/>
                </a:lnTo>
                <a:lnTo>
                  <a:pt x="6104884" y="160402"/>
                </a:lnTo>
                <a:lnTo>
                  <a:pt x="6055067" y="149727"/>
                </a:lnTo>
                <a:lnTo>
                  <a:pt x="6005057" y="139424"/>
                </a:lnTo>
                <a:lnTo>
                  <a:pt x="5954855" y="129496"/>
                </a:lnTo>
                <a:lnTo>
                  <a:pt x="5904461" y="119941"/>
                </a:lnTo>
                <a:lnTo>
                  <a:pt x="5853878" y="110761"/>
                </a:lnTo>
                <a:lnTo>
                  <a:pt x="5803105" y="101955"/>
                </a:lnTo>
                <a:lnTo>
                  <a:pt x="5752144" y="93525"/>
                </a:lnTo>
                <a:lnTo>
                  <a:pt x="5700995" y="85470"/>
                </a:lnTo>
                <a:lnTo>
                  <a:pt x="5649660" y="77790"/>
                </a:lnTo>
                <a:lnTo>
                  <a:pt x="5598140" y="70488"/>
                </a:lnTo>
                <a:lnTo>
                  <a:pt x="5546435" y="63561"/>
                </a:lnTo>
                <a:lnTo>
                  <a:pt x="5494547" y="57012"/>
                </a:lnTo>
                <a:lnTo>
                  <a:pt x="5442476" y="50840"/>
                </a:lnTo>
                <a:lnTo>
                  <a:pt x="5390223" y="45046"/>
                </a:lnTo>
                <a:lnTo>
                  <a:pt x="5337789" y="39630"/>
                </a:lnTo>
                <a:lnTo>
                  <a:pt x="5285175" y="34592"/>
                </a:lnTo>
                <a:lnTo>
                  <a:pt x="5232383" y="29933"/>
                </a:lnTo>
                <a:lnTo>
                  <a:pt x="5179412" y="25653"/>
                </a:lnTo>
                <a:lnTo>
                  <a:pt x="4612006" y="0"/>
                </a:lnTo>
                <a:close/>
              </a:path>
            </a:pathLst>
          </a:custGeom>
          <a:solidFill>
            <a:srgbClr val="EB1C24"/>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12336797" y="7852577"/>
            <a:ext cx="6787606" cy="3455978"/>
          </a:xfrm>
          <a:prstGeom prst="rect">
            <a:avLst/>
          </a:prstGeom>
        </p:spPr>
      </p:pic>
      <p:sp>
        <p:nvSpPr>
          <p:cNvPr id="20" name="bg object 20"/>
          <p:cNvSpPr/>
          <p:nvPr/>
        </p:nvSpPr>
        <p:spPr>
          <a:xfrm>
            <a:off x="14594055" y="8167573"/>
            <a:ext cx="3900170" cy="3141345"/>
          </a:xfrm>
          <a:custGeom>
            <a:avLst/>
            <a:gdLst/>
            <a:ahLst/>
            <a:cxnLst/>
            <a:rect l="l" t="t" r="r" b="b"/>
            <a:pathLst>
              <a:path w="3900169" h="3141345">
                <a:moveTo>
                  <a:pt x="3899617" y="0"/>
                </a:moveTo>
                <a:lnTo>
                  <a:pt x="1606168" y="0"/>
                </a:lnTo>
                <a:lnTo>
                  <a:pt x="0" y="3140982"/>
                </a:lnTo>
                <a:lnTo>
                  <a:pt x="2315358" y="3140982"/>
                </a:lnTo>
                <a:lnTo>
                  <a:pt x="3899617" y="0"/>
                </a:lnTo>
                <a:close/>
              </a:path>
            </a:pathLst>
          </a:custGeom>
          <a:solidFill>
            <a:srgbClr val="FDA800"/>
          </a:solidFill>
        </p:spPr>
        <p:txBody>
          <a:bodyPr wrap="square" lIns="0" tIns="0" rIns="0" bIns="0" rtlCol="0"/>
          <a:lstStyle/>
          <a:p>
            <a:endParaRPr/>
          </a:p>
        </p:txBody>
      </p:sp>
      <p:pic>
        <p:nvPicPr>
          <p:cNvPr id="21" name="bg object 21"/>
          <p:cNvPicPr/>
          <p:nvPr/>
        </p:nvPicPr>
        <p:blipFill>
          <a:blip r:embed="rId4" cstate="print"/>
          <a:stretch>
            <a:fillRect/>
          </a:stretch>
        </p:blipFill>
        <p:spPr>
          <a:xfrm>
            <a:off x="0" y="0"/>
            <a:ext cx="11120458" cy="8621555"/>
          </a:xfrm>
          <a:prstGeom prst="rect">
            <a:avLst/>
          </a:prstGeom>
        </p:spPr>
      </p:pic>
      <p:sp>
        <p:nvSpPr>
          <p:cNvPr id="22" name="bg object 22"/>
          <p:cNvSpPr/>
          <p:nvPr/>
        </p:nvSpPr>
        <p:spPr>
          <a:xfrm>
            <a:off x="0" y="0"/>
            <a:ext cx="10492105" cy="7990840"/>
          </a:xfrm>
          <a:custGeom>
            <a:avLst/>
            <a:gdLst/>
            <a:ahLst/>
            <a:cxnLst/>
            <a:rect l="l" t="t" r="r" b="b"/>
            <a:pathLst>
              <a:path w="10492105" h="7990840">
                <a:moveTo>
                  <a:pt x="10444368" y="0"/>
                </a:moveTo>
                <a:lnTo>
                  <a:pt x="0" y="0"/>
                </a:lnTo>
                <a:lnTo>
                  <a:pt x="0" y="7990786"/>
                </a:lnTo>
                <a:lnTo>
                  <a:pt x="4347290" y="7980111"/>
                </a:lnTo>
                <a:lnTo>
                  <a:pt x="4464846" y="7971641"/>
                </a:lnTo>
                <a:lnTo>
                  <a:pt x="4581363" y="7961421"/>
                </a:lnTo>
                <a:lnTo>
                  <a:pt x="4696837" y="7949467"/>
                </a:lnTo>
                <a:lnTo>
                  <a:pt x="4811266" y="7935793"/>
                </a:lnTo>
                <a:lnTo>
                  <a:pt x="4924648" y="7920417"/>
                </a:lnTo>
                <a:lnTo>
                  <a:pt x="5036978" y="7903352"/>
                </a:lnTo>
                <a:lnTo>
                  <a:pt x="5148255" y="7884614"/>
                </a:lnTo>
                <a:lnTo>
                  <a:pt x="5258476" y="7864220"/>
                </a:lnTo>
                <a:lnTo>
                  <a:pt x="5367636" y="7842184"/>
                </a:lnTo>
                <a:lnTo>
                  <a:pt x="5475735" y="7818523"/>
                </a:lnTo>
                <a:lnTo>
                  <a:pt x="5582768" y="7793251"/>
                </a:lnTo>
                <a:lnTo>
                  <a:pt x="5688733" y="7766383"/>
                </a:lnTo>
                <a:lnTo>
                  <a:pt x="5793627" y="7737937"/>
                </a:lnTo>
                <a:lnTo>
                  <a:pt x="5897447" y="7707926"/>
                </a:lnTo>
                <a:lnTo>
                  <a:pt x="6000191" y="7676367"/>
                </a:lnTo>
                <a:lnTo>
                  <a:pt x="6101854" y="7643275"/>
                </a:lnTo>
                <a:lnTo>
                  <a:pt x="6202435" y="7608665"/>
                </a:lnTo>
                <a:lnTo>
                  <a:pt x="6301931" y="7572553"/>
                </a:lnTo>
                <a:lnTo>
                  <a:pt x="6400338" y="7534955"/>
                </a:lnTo>
                <a:lnTo>
                  <a:pt x="6497654" y="7495886"/>
                </a:lnTo>
                <a:lnTo>
                  <a:pt x="6593876" y="7455361"/>
                </a:lnTo>
                <a:lnTo>
                  <a:pt x="6641576" y="7434558"/>
                </a:lnTo>
                <a:lnTo>
                  <a:pt x="6689001" y="7413397"/>
                </a:lnTo>
                <a:lnTo>
                  <a:pt x="6736151" y="7391879"/>
                </a:lnTo>
                <a:lnTo>
                  <a:pt x="6783026" y="7370007"/>
                </a:lnTo>
                <a:lnTo>
                  <a:pt x="6829625" y="7347783"/>
                </a:lnTo>
                <a:lnTo>
                  <a:pt x="6875948" y="7325209"/>
                </a:lnTo>
                <a:lnTo>
                  <a:pt x="6921994" y="7302286"/>
                </a:lnTo>
                <a:lnTo>
                  <a:pt x="6967764" y="7279017"/>
                </a:lnTo>
                <a:lnTo>
                  <a:pt x="7013257" y="7255404"/>
                </a:lnTo>
                <a:lnTo>
                  <a:pt x="7058472" y="7231447"/>
                </a:lnTo>
                <a:lnTo>
                  <a:pt x="7103409" y="7207151"/>
                </a:lnTo>
                <a:lnTo>
                  <a:pt x="7148068" y="7182515"/>
                </a:lnTo>
                <a:lnTo>
                  <a:pt x="7192449" y="7157543"/>
                </a:lnTo>
                <a:lnTo>
                  <a:pt x="7236550" y="7132236"/>
                </a:lnTo>
                <a:lnTo>
                  <a:pt x="7280373" y="7106596"/>
                </a:lnTo>
                <a:lnTo>
                  <a:pt x="7323915" y="7080625"/>
                </a:lnTo>
                <a:lnTo>
                  <a:pt x="7367178" y="7054325"/>
                </a:lnTo>
                <a:lnTo>
                  <a:pt x="7410160" y="7027697"/>
                </a:lnTo>
                <a:lnTo>
                  <a:pt x="7452861" y="7000745"/>
                </a:lnTo>
                <a:lnTo>
                  <a:pt x="7495282" y="6973470"/>
                </a:lnTo>
                <a:lnTo>
                  <a:pt x="7537421" y="6945873"/>
                </a:lnTo>
                <a:lnTo>
                  <a:pt x="7579278" y="6917957"/>
                </a:lnTo>
                <a:lnTo>
                  <a:pt x="7620852" y="6889724"/>
                </a:lnTo>
                <a:lnTo>
                  <a:pt x="7662145" y="6861175"/>
                </a:lnTo>
                <a:lnTo>
                  <a:pt x="7703154" y="6832313"/>
                </a:lnTo>
                <a:lnTo>
                  <a:pt x="7743880" y="6803139"/>
                </a:lnTo>
                <a:lnTo>
                  <a:pt x="7784323" y="6773655"/>
                </a:lnTo>
                <a:lnTo>
                  <a:pt x="7824481" y="6743864"/>
                </a:lnTo>
                <a:lnTo>
                  <a:pt x="7864355" y="6713767"/>
                </a:lnTo>
                <a:lnTo>
                  <a:pt x="7903944" y="6683366"/>
                </a:lnTo>
                <a:lnTo>
                  <a:pt x="7943249" y="6652663"/>
                </a:lnTo>
                <a:lnTo>
                  <a:pt x="7982268" y="6621660"/>
                </a:lnTo>
                <a:lnTo>
                  <a:pt x="8021001" y="6590359"/>
                </a:lnTo>
                <a:lnTo>
                  <a:pt x="8059447" y="6558763"/>
                </a:lnTo>
                <a:lnTo>
                  <a:pt x="8097608" y="6526872"/>
                </a:lnTo>
                <a:lnTo>
                  <a:pt x="8135481" y="6494688"/>
                </a:lnTo>
                <a:lnTo>
                  <a:pt x="8173067" y="6462215"/>
                </a:lnTo>
                <a:lnTo>
                  <a:pt x="8210366" y="6429453"/>
                </a:lnTo>
                <a:lnTo>
                  <a:pt x="8247377" y="6396405"/>
                </a:lnTo>
                <a:lnTo>
                  <a:pt x="8284099" y="6363072"/>
                </a:lnTo>
                <a:lnTo>
                  <a:pt x="8320533" y="6329457"/>
                </a:lnTo>
                <a:lnTo>
                  <a:pt x="8356677" y="6295561"/>
                </a:lnTo>
                <a:lnTo>
                  <a:pt x="8392532" y="6261387"/>
                </a:lnTo>
                <a:lnTo>
                  <a:pt x="8428098" y="6226936"/>
                </a:lnTo>
                <a:lnTo>
                  <a:pt x="8463373" y="6192210"/>
                </a:lnTo>
                <a:lnTo>
                  <a:pt x="8498358" y="6157211"/>
                </a:lnTo>
                <a:lnTo>
                  <a:pt x="8533052" y="6121941"/>
                </a:lnTo>
                <a:lnTo>
                  <a:pt x="8567454" y="6086402"/>
                </a:lnTo>
                <a:lnTo>
                  <a:pt x="8601565" y="6050597"/>
                </a:lnTo>
                <a:lnTo>
                  <a:pt x="8635385" y="6014526"/>
                </a:lnTo>
                <a:lnTo>
                  <a:pt x="8668911" y="5978192"/>
                </a:lnTo>
                <a:lnTo>
                  <a:pt x="8702146" y="5941597"/>
                </a:lnTo>
                <a:lnTo>
                  <a:pt x="8735087" y="5904742"/>
                </a:lnTo>
                <a:lnTo>
                  <a:pt x="8767735" y="5867631"/>
                </a:lnTo>
                <a:lnTo>
                  <a:pt x="8800089" y="5830264"/>
                </a:lnTo>
                <a:lnTo>
                  <a:pt x="8832149" y="5792643"/>
                </a:lnTo>
                <a:lnTo>
                  <a:pt x="8863914" y="5754771"/>
                </a:lnTo>
                <a:lnTo>
                  <a:pt x="8895385" y="5716649"/>
                </a:lnTo>
                <a:lnTo>
                  <a:pt x="8926560" y="5678279"/>
                </a:lnTo>
                <a:lnTo>
                  <a:pt x="8957440" y="5639664"/>
                </a:lnTo>
                <a:lnTo>
                  <a:pt x="8988024" y="5600805"/>
                </a:lnTo>
                <a:lnTo>
                  <a:pt x="9018312" y="5561705"/>
                </a:lnTo>
                <a:lnTo>
                  <a:pt x="9048303" y="5522364"/>
                </a:lnTo>
                <a:lnTo>
                  <a:pt x="9077997" y="5482785"/>
                </a:lnTo>
                <a:lnTo>
                  <a:pt x="9107394" y="5442971"/>
                </a:lnTo>
                <a:lnTo>
                  <a:pt x="9136493" y="5402922"/>
                </a:lnTo>
                <a:lnTo>
                  <a:pt x="9165294" y="5362641"/>
                </a:lnTo>
                <a:lnTo>
                  <a:pt x="9193797" y="5322130"/>
                </a:lnTo>
                <a:lnTo>
                  <a:pt x="9222000" y="5281390"/>
                </a:lnTo>
                <a:lnTo>
                  <a:pt x="9249905" y="5240424"/>
                </a:lnTo>
                <a:lnTo>
                  <a:pt x="9277510" y="5199234"/>
                </a:lnTo>
                <a:lnTo>
                  <a:pt x="9304815" y="5157821"/>
                </a:lnTo>
                <a:lnTo>
                  <a:pt x="9331820" y="5116188"/>
                </a:lnTo>
                <a:lnTo>
                  <a:pt x="9358525" y="5074336"/>
                </a:lnTo>
                <a:lnTo>
                  <a:pt x="9384928" y="5032267"/>
                </a:lnTo>
                <a:lnTo>
                  <a:pt x="9411030" y="4989984"/>
                </a:lnTo>
                <a:lnTo>
                  <a:pt x="9436830" y="4947488"/>
                </a:lnTo>
                <a:lnTo>
                  <a:pt x="9462329" y="4904781"/>
                </a:lnTo>
                <a:lnTo>
                  <a:pt x="9487525" y="4861865"/>
                </a:lnTo>
                <a:lnTo>
                  <a:pt x="9512418" y="4818743"/>
                </a:lnTo>
                <a:lnTo>
                  <a:pt x="9537008" y="4775415"/>
                </a:lnTo>
                <a:lnTo>
                  <a:pt x="9561295" y="4731884"/>
                </a:lnTo>
                <a:lnTo>
                  <a:pt x="9585277" y="4688152"/>
                </a:lnTo>
                <a:lnTo>
                  <a:pt x="9608956" y="4644220"/>
                </a:lnTo>
                <a:lnTo>
                  <a:pt x="9632330" y="4600092"/>
                </a:lnTo>
                <a:lnTo>
                  <a:pt x="9655399" y="4555767"/>
                </a:lnTo>
                <a:lnTo>
                  <a:pt x="9678163" y="4511250"/>
                </a:lnTo>
                <a:lnTo>
                  <a:pt x="9700621" y="4466541"/>
                </a:lnTo>
                <a:lnTo>
                  <a:pt x="9722773" y="4421643"/>
                </a:lnTo>
                <a:lnTo>
                  <a:pt x="9744618" y="4376556"/>
                </a:lnTo>
                <a:lnTo>
                  <a:pt x="9766157" y="4331285"/>
                </a:lnTo>
                <a:lnTo>
                  <a:pt x="9787389" y="4285829"/>
                </a:lnTo>
                <a:lnTo>
                  <a:pt x="9808314" y="4240192"/>
                </a:lnTo>
                <a:lnTo>
                  <a:pt x="9828930" y="4194375"/>
                </a:lnTo>
                <a:lnTo>
                  <a:pt x="9849239" y="4148380"/>
                </a:lnTo>
                <a:lnTo>
                  <a:pt x="9869239" y="4102208"/>
                </a:lnTo>
                <a:lnTo>
                  <a:pt x="9888930" y="4055863"/>
                </a:lnTo>
                <a:lnTo>
                  <a:pt x="9908311" y="4009346"/>
                </a:lnTo>
                <a:lnTo>
                  <a:pt x="9927383" y="3962659"/>
                </a:lnTo>
                <a:lnTo>
                  <a:pt x="9946145" y="3915803"/>
                </a:lnTo>
                <a:lnTo>
                  <a:pt x="9964597" y="3868781"/>
                </a:lnTo>
                <a:lnTo>
                  <a:pt x="9982738" y="3821595"/>
                </a:lnTo>
                <a:lnTo>
                  <a:pt x="10000568" y="3774246"/>
                </a:lnTo>
                <a:lnTo>
                  <a:pt x="10018087" y="3726737"/>
                </a:lnTo>
                <a:lnTo>
                  <a:pt x="10035294" y="3679069"/>
                </a:lnTo>
                <a:lnTo>
                  <a:pt x="10052188" y="3631244"/>
                </a:lnTo>
                <a:lnTo>
                  <a:pt x="10068770" y="3583265"/>
                </a:lnTo>
                <a:lnTo>
                  <a:pt x="10085040" y="3535133"/>
                </a:lnTo>
                <a:lnTo>
                  <a:pt x="10100996" y="3486851"/>
                </a:lnTo>
                <a:lnTo>
                  <a:pt x="10116638" y="3438419"/>
                </a:lnTo>
                <a:lnTo>
                  <a:pt x="10131966" y="3389840"/>
                </a:lnTo>
                <a:lnTo>
                  <a:pt x="10146981" y="3341117"/>
                </a:lnTo>
                <a:lnTo>
                  <a:pt x="10161680" y="3292250"/>
                </a:lnTo>
                <a:lnTo>
                  <a:pt x="10176065" y="3243243"/>
                </a:lnTo>
                <a:lnTo>
                  <a:pt x="10190134" y="3194096"/>
                </a:lnTo>
                <a:lnTo>
                  <a:pt x="10203887" y="3144812"/>
                </a:lnTo>
                <a:lnTo>
                  <a:pt x="10217324" y="3095392"/>
                </a:lnTo>
                <a:lnTo>
                  <a:pt x="10230445" y="3045840"/>
                </a:lnTo>
                <a:lnTo>
                  <a:pt x="10243249" y="2996155"/>
                </a:lnTo>
                <a:lnTo>
                  <a:pt x="10255735" y="2946342"/>
                </a:lnTo>
                <a:lnTo>
                  <a:pt x="10267904" y="2896400"/>
                </a:lnTo>
                <a:lnTo>
                  <a:pt x="10279756" y="2846333"/>
                </a:lnTo>
                <a:lnTo>
                  <a:pt x="10291288" y="2796143"/>
                </a:lnTo>
                <a:lnTo>
                  <a:pt x="10302503" y="2745830"/>
                </a:lnTo>
                <a:lnTo>
                  <a:pt x="10313398" y="2695398"/>
                </a:lnTo>
                <a:lnTo>
                  <a:pt x="10323974" y="2644848"/>
                </a:lnTo>
                <a:lnTo>
                  <a:pt x="10334230" y="2594182"/>
                </a:lnTo>
                <a:lnTo>
                  <a:pt x="10344166" y="2543402"/>
                </a:lnTo>
                <a:lnTo>
                  <a:pt x="10353782" y="2492510"/>
                </a:lnTo>
                <a:lnTo>
                  <a:pt x="10363076" y="2441508"/>
                </a:lnTo>
                <a:lnTo>
                  <a:pt x="10372050" y="2390397"/>
                </a:lnTo>
                <a:lnTo>
                  <a:pt x="10380702" y="2339181"/>
                </a:lnTo>
                <a:lnTo>
                  <a:pt x="10389032" y="2287860"/>
                </a:lnTo>
                <a:lnTo>
                  <a:pt x="10397040" y="2236436"/>
                </a:lnTo>
                <a:lnTo>
                  <a:pt x="10404725" y="2184913"/>
                </a:lnTo>
                <a:lnTo>
                  <a:pt x="10412088" y="2133290"/>
                </a:lnTo>
                <a:lnTo>
                  <a:pt x="10419127" y="2081571"/>
                </a:lnTo>
                <a:lnTo>
                  <a:pt x="10425842" y="2029758"/>
                </a:lnTo>
                <a:lnTo>
                  <a:pt x="10432233" y="1977852"/>
                </a:lnTo>
                <a:lnTo>
                  <a:pt x="10438300" y="1925855"/>
                </a:lnTo>
                <a:lnTo>
                  <a:pt x="10444042" y="1873769"/>
                </a:lnTo>
                <a:lnTo>
                  <a:pt x="10449459" y="1821596"/>
                </a:lnTo>
                <a:lnTo>
                  <a:pt x="10454551" y="1769338"/>
                </a:lnTo>
                <a:lnTo>
                  <a:pt x="10459316" y="1716998"/>
                </a:lnTo>
                <a:lnTo>
                  <a:pt x="10463756" y="1664576"/>
                </a:lnTo>
                <a:lnTo>
                  <a:pt x="10467868" y="1612075"/>
                </a:lnTo>
                <a:lnTo>
                  <a:pt x="10471654" y="1559497"/>
                </a:lnTo>
                <a:lnTo>
                  <a:pt x="10475113" y="1506844"/>
                </a:lnTo>
                <a:lnTo>
                  <a:pt x="10478243" y="1454117"/>
                </a:lnTo>
                <a:lnTo>
                  <a:pt x="10481046" y="1401319"/>
                </a:lnTo>
                <a:lnTo>
                  <a:pt x="10483521" y="1348451"/>
                </a:lnTo>
                <a:lnTo>
                  <a:pt x="10485666" y="1295516"/>
                </a:lnTo>
                <a:lnTo>
                  <a:pt x="10487483" y="1242516"/>
                </a:lnTo>
                <a:lnTo>
                  <a:pt x="10488970" y="1189452"/>
                </a:lnTo>
                <a:lnTo>
                  <a:pt x="10490127" y="1136326"/>
                </a:lnTo>
                <a:lnTo>
                  <a:pt x="10490954" y="1083140"/>
                </a:lnTo>
                <a:lnTo>
                  <a:pt x="10491451" y="1029896"/>
                </a:lnTo>
                <a:lnTo>
                  <a:pt x="10491616" y="976597"/>
                </a:lnTo>
                <a:lnTo>
                  <a:pt x="10491469" y="921278"/>
                </a:lnTo>
                <a:lnTo>
                  <a:pt x="10491027" y="866073"/>
                </a:lnTo>
                <a:lnTo>
                  <a:pt x="10490292" y="810984"/>
                </a:lnTo>
                <a:lnTo>
                  <a:pt x="10489263" y="756012"/>
                </a:lnTo>
                <a:lnTo>
                  <a:pt x="10487941" y="701159"/>
                </a:lnTo>
                <a:lnTo>
                  <a:pt x="10486327" y="646425"/>
                </a:lnTo>
                <a:lnTo>
                  <a:pt x="10484421" y="591812"/>
                </a:lnTo>
                <a:lnTo>
                  <a:pt x="10482223" y="537323"/>
                </a:lnTo>
                <a:lnTo>
                  <a:pt x="10479734" y="482957"/>
                </a:lnTo>
                <a:lnTo>
                  <a:pt x="10476955" y="428716"/>
                </a:lnTo>
                <a:lnTo>
                  <a:pt x="10473886" y="374602"/>
                </a:lnTo>
                <a:lnTo>
                  <a:pt x="10470527" y="320616"/>
                </a:lnTo>
                <a:lnTo>
                  <a:pt x="10466878" y="266759"/>
                </a:lnTo>
                <a:lnTo>
                  <a:pt x="10462942" y="213033"/>
                </a:lnTo>
                <a:lnTo>
                  <a:pt x="10458717" y="159440"/>
                </a:lnTo>
                <a:lnTo>
                  <a:pt x="10454204" y="105979"/>
                </a:lnTo>
                <a:lnTo>
                  <a:pt x="10449404" y="52654"/>
                </a:lnTo>
                <a:lnTo>
                  <a:pt x="10444368" y="0"/>
                </a:lnTo>
                <a:close/>
              </a:path>
            </a:pathLst>
          </a:custGeom>
          <a:solidFill>
            <a:srgbClr val="EB1C24"/>
          </a:solidFill>
        </p:spPr>
        <p:txBody>
          <a:bodyPr wrap="square" lIns="0" tIns="0" rIns="0" bIns="0" rtlCol="0"/>
          <a:lstStyle/>
          <a:p>
            <a:endParaRPr/>
          </a:p>
        </p:txBody>
      </p:sp>
      <p:pic>
        <p:nvPicPr>
          <p:cNvPr id="23" name="bg object 23"/>
          <p:cNvPicPr/>
          <p:nvPr/>
        </p:nvPicPr>
        <p:blipFill>
          <a:blip r:embed="rId5" cstate="print"/>
          <a:stretch>
            <a:fillRect/>
          </a:stretch>
        </p:blipFill>
        <p:spPr>
          <a:xfrm>
            <a:off x="900037" y="2002284"/>
            <a:ext cx="7677251" cy="8941294"/>
          </a:xfrm>
          <a:prstGeom prst="rect">
            <a:avLst/>
          </a:prstGeom>
        </p:spPr>
      </p:pic>
      <p:sp>
        <p:nvSpPr>
          <p:cNvPr id="24" name="bg object 24"/>
          <p:cNvSpPr/>
          <p:nvPr/>
        </p:nvSpPr>
        <p:spPr>
          <a:xfrm>
            <a:off x="1214797" y="2316887"/>
            <a:ext cx="6733540" cy="7998459"/>
          </a:xfrm>
          <a:custGeom>
            <a:avLst/>
            <a:gdLst/>
            <a:ahLst/>
            <a:cxnLst/>
            <a:rect l="l" t="t" r="r" b="b"/>
            <a:pathLst>
              <a:path w="6733540" h="7998459">
                <a:moveTo>
                  <a:pt x="6733009" y="0"/>
                </a:moveTo>
                <a:lnTo>
                  <a:pt x="4089812" y="0"/>
                </a:lnTo>
                <a:lnTo>
                  <a:pt x="0" y="7997934"/>
                </a:lnTo>
                <a:lnTo>
                  <a:pt x="2698985" y="7997934"/>
                </a:lnTo>
                <a:lnTo>
                  <a:pt x="6733009" y="0"/>
                </a:lnTo>
                <a:close/>
              </a:path>
            </a:pathLst>
          </a:custGeom>
          <a:solidFill>
            <a:srgbClr val="FDA800"/>
          </a:solidFill>
        </p:spPr>
        <p:txBody>
          <a:bodyPr wrap="square" lIns="0" tIns="0" rIns="0" bIns="0" rtlCol="0"/>
          <a:lstStyle/>
          <a:p>
            <a:endParaRPr/>
          </a:p>
        </p:txBody>
      </p:sp>
      <p:sp>
        <p:nvSpPr>
          <p:cNvPr id="25" name="bg object 25"/>
          <p:cNvSpPr/>
          <p:nvPr/>
        </p:nvSpPr>
        <p:spPr>
          <a:xfrm>
            <a:off x="1267269" y="5"/>
            <a:ext cx="7571105" cy="11308715"/>
          </a:xfrm>
          <a:custGeom>
            <a:avLst/>
            <a:gdLst/>
            <a:ahLst/>
            <a:cxnLst/>
            <a:rect l="l" t="t" r="r" b="b"/>
            <a:pathLst>
              <a:path w="7571105" h="11308715">
                <a:moveTo>
                  <a:pt x="1295044" y="0"/>
                </a:moveTo>
                <a:lnTo>
                  <a:pt x="1084224" y="0"/>
                </a:lnTo>
                <a:lnTo>
                  <a:pt x="536867" y="1051280"/>
                </a:lnTo>
                <a:lnTo>
                  <a:pt x="757224" y="1051217"/>
                </a:lnTo>
                <a:lnTo>
                  <a:pt x="1295044" y="0"/>
                </a:lnTo>
                <a:close/>
              </a:path>
              <a:path w="7571105" h="11308715">
                <a:moveTo>
                  <a:pt x="1772932" y="0"/>
                </a:moveTo>
                <a:lnTo>
                  <a:pt x="1580057" y="0"/>
                </a:lnTo>
                <a:lnTo>
                  <a:pt x="0" y="3034741"/>
                </a:lnTo>
                <a:lnTo>
                  <a:pt x="220357" y="3034677"/>
                </a:lnTo>
                <a:lnTo>
                  <a:pt x="1772932" y="0"/>
                </a:lnTo>
                <a:close/>
              </a:path>
              <a:path w="7571105" h="11308715">
                <a:moveTo>
                  <a:pt x="2118461" y="8755990"/>
                </a:moveTo>
                <a:lnTo>
                  <a:pt x="1925878" y="8759596"/>
                </a:lnTo>
                <a:lnTo>
                  <a:pt x="598741" y="11308550"/>
                </a:lnTo>
                <a:lnTo>
                  <a:pt x="812533" y="11308550"/>
                </a:lnTo>
                <a:lnTo>
                  <a:pt x="2118461" y="8755990"/>
                </a:lnTo>
                <a:close/>
              </a:path>
              <a:path w="7571105" h="11308715">
                <a:moveTo>
                  <a:pt x="2655328" y="6772529"/>
                </a:moveTo>
                <a:lnTo>
                  <a:pt x="2462758" y="6776148"/>
                </a:lnTo>
                <a:lnTo>
                  <a:pt x="759396" y="10047668"/>
                </a:lnTo>
                <a:lnTo>
                  <a:pt x="979766" y="10047605"/>
                </a:lnTo>
                <a:lnTo>
                  <a:pt x="2655328" y="6772529"/>
                </a:lnTo>
                <a:close/>
              </a:path>
              <a:path w="7571105" h="11308715">
                <a:moveTo>
                  <a:pt x="7570800" y="0"/>
                </a:moveTo>
                <a:lnTo>
                  <a:pt x="7356780" y="0"/>
                </a:lnTo>
                <a:lnTo>
                  <a:pt x="6993826" y="697090"/>
                </a:lnTo>
                <a:lnTo>
                  <a:pt x="7214197" y="697026"/>
                </a:lnTo>
                <a:lnTo>
                  <a:pt x="7570800" y="0"/>
                </a:lnTo>
                <a:close/>
              </a:path>
            </a:pathLst>
          </a:custGeom>
          <a:solidFill>
            <a:srgbClr val="FFFFFF"/>
          </a:solidFill>
        </p:spPr>
        <p:txBody>
          <a:bodyPr wrap="square" lIns="0" tIns="0" rIns="0" bIns="0" rtlCol="0"/>
          <a:lstStyle/>
          <a:p>
            <a:endParaRPr/>
          </a:p>
        </p:txBody>
      </p:sp>
      <p:pic>
        <p:nvPicPr>
          <p:cNvPr id="26" name="bg object 26"/>
          <p:cNvPicPr/>
          <p:nvPr/>
        </p:nvPicPr>
        <p:blipFill>
          <a:blip r:embed="rId6" cstate="print"/>
          <a:stretch>
            <a:fillRect/>
          </a:stretch>
        </p:blipFill>
        <p:spPr>
          <a:xfrm>
            <a:off x="17556324" y="180346"/>
            <a:ext cx="2547775" cy="5330099"/>
          </a:xfrm>
          <a:prstGeom prst="rect">
            <a:avLst/>
          </a:prstGeom>
        </p:spPr>
      </p:pic>
      <p:sp>
        <p:nvSpPr>
          <p:cNvPr id="27" name="bg object 27"/>
          <p:cNvSpPr/>
          <p:nvPr/>
        </p:nvSpPr>
        <p:spPr>
          <a:xfrm>
            <a:off x="17871961" y="729124"/>
            <a:ext cx="2232660" cy="4152265"/>
          </a:xfrm>
          <a:custGeom>
            <a:avLst/>
            <a:gdLst/>
            <a:ahLst/>
            <a:cxnLst/>
            <a:rect l="l" t="t" r="r" b="b"/>
            <a:pathLst>
              <a:path w="2232659" h="4152265">
                <a:moveTo>
                  <a:pt x="2232138" y="0"/>
                </a:moveTo>
                <a:lnTo>
                  <a:pt x="0" y="4150438"/>
                </a:lnTo>
                <a:lnTo>
                  <a:pt x="1698660" y="4151758"/>
                </a:lnTo>
                <a:lnTo>
                  <a:pt x="2232138" y="3135521"/>
                </a:lnTo>
                <a:lnTo>
                  <a:pt x="2232138" y="0"/>
                </a:lnTo>
                <a:close/>
              </a:path>
            </a:pathLst>
          </a:custGeom>
          <a:solidFill>
            <a:srgbClr val="FDA800"/>
          </a:solidFill>
        </p:spPr>
        <p:txBody>
          <a:bodyPr wrap="square" lIns="0" tIns="0" rIns="0" bIns="0" rtlCol="0"/>
          <a:lstStyle/>
          <a:p>
            <a:endParaRPr/>
          </a:p>
        </p:txBody>
      </p:sp>
      <p:sp>
        <p:nvSpPr>
          <p:cNvPr id="28" name="bg object 28"/>
          <p:cNvSpPr/>
          <p:nvPr/>
        </p:nvSpPr>
        <p:spPr>
          <a:xfrm>
            <a:off x="501000" y="496885"/>
            <a:ext cx="19102705" cy="10252075"/>
          </a:xfrm>
          <a:custGeom>
            <a:avLst/>
            <a:gdLst/>
            <a:ahLst/>
            <a:cxnLst/>
            <a:rect l="l" t="t" r="r" b="b"/>
            <a:pathLst>
              <a:path w="19102705" h="10252075">
                <a:moveTo>
                  <a:pt x="19102098" y="0"/>
                </a:moveTo>
                <a:lnTo>
                  <a:pt x="0" y="0"/>
                </a:lnTo>
                <a:lnTo>
                  <a:pt x="0" y="10252022"/>
                </a:lnTo>
                <a:lnTo>
                  <a:pt x="19102098" y="10252022"/>
                </a:lnTo>
                <a:lnTo>
                  <a:pt x="19102098" y="0"/>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2324786" y="2737420"/>
            <a:ext cx="6141084" cy="266446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3/5/2025</a:t>
            </a:fld>
            <a:endParaRPr lang="en-US"/>
          </a:p>
        </p:txBody>
      </p:sp>
      <p:sp>
        <p:nvSpPr>
          <p:cNvPr id="6" name="Holder 6"/>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3/5/2025</a:t>
            </a:fld>
            <a:endParaRPr lang="en-US"/>
          </a:p>
        </p:txBody>
      </p:sp>
      <p:sp>
        <p:nvSpPr>
          <p:cNvPr id="7" name="Holder 7"/>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800" b="0" i="0">
                <a:solidFill>
                  <a:schemeClr val="tx1"/>
                </a:solidFill>
                <a:latin typeface="Roboto"/>
                <a:cs typeface="Roboto"/>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3/5/2025</a:t>
            </a:fld>
            <a:endParaRPr lang="en-US"/>
          </a:p>
        </p:txBody>
      </p:sp>
      <p:sp>
        <p:nvSpPr>
          <p:cNvPr id="5" name="Holder 5"/>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3/5/2025</a:t>
            </a:fld>
            <a:endParaRPr lang="en-US"/>
          </a:p>
        </p:txBody>
      </p:sp>
      <p:sp>
        <p:nvSpPr>
          <p:cNvPr id="4" name="Holder 4"/>
          <p:cNvSpPr>
            <a:spLocks noGrp="1"/>
          </p:cNvSpPr>
          <p:nvPr>
            <p:ph type="sldNum" sz="quarter" idx="7"/>
          </p:nvPr>
        </p:nvSpPr>
        <p:spPr/>
        <p:txBody>
          <a:bodyPr lIns="0" tIns="0" rIns="0" bIns="0"/>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2431DB"/>
          </a:solidFill>
        </p:spPr>
        <p:txBody>
          <a:bodyPr wrap="square" lIns="0" tIns="0" rIns="0" bIns="0" rtlCol="0"/>
          <a:lstStyle/>
          <a:p>
            <a:endParaRPr/>
          </a:p>
        </p:txBody>
      </p:sp>
      <p:sp>
        <p:nvSpPr>
          <p:cNvPr id="2" name="Holder 2"/>
          <p:cNvSpPr>
            <a:spLocks noGrp="1"/>
          </p:cNvSpPr>
          <p:nvPr>
            <p:ph type="title"/>
          </p:nvPr>
        </p:nvSpPr>
        <p:spPr>
          <a:xfrm>
            <a:off x="2323605" y="1593476"/>
            <a:ext cx="7373620" cy="2299970"/>
          </a:xfrm>
          <a:prstGeom prst="rect">
            <a:avLst/>
          </a:prstGeom>
        </p:spPr>
        <p:txBody>
          <a:bodyPr wrap="square" lIns="0" tIns="0" rIns="0" bIns="0">
            <a:spAutoFit/>
          </a:bodyPr>
          <a:lstStyle>
            <a:lvl1pPr>
              <a:defRPr sz="3800" b="0" i="0">
                <a:solidFill>
                  <a:schemeClr val="tx1"/>
                </a:solidFill>
                <a:latin typeface="Roboto"/>
                <a:cs typeface="Roboto"/>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3/5/2025</a:t>
            </a:fld>
            <a:endParaRPr lang="en-US"/>
          </a:p>
        </p:txBody>
      </p:sp>
      <p:sp>
        <p:nvSpPr>
          <p:cNvPr id="6" name="Holder 6"/>
          <p:cNvSpPr>
            <a:spLocks noGrp="1"/>
          </p:cNvSpPr>
          <p:nvPr>
            <p:ph type="sldNum" sz="quarter" idx="7"/>
          </p:nvPr>
        </p:nvSpPr>
        <p:spPr>
          <a:xfrm>
            <a:off x="18717362" y="9549876"/>
            <a:ext cx="693485" cy="802919"/>
          </a:xfrm>
          <a:prstGeom prst="rect">
            <a:avLst/>
          </a:prstGeom>
        </p:spPr>
        <p:txBody>
          <a:bodyPr wrap="square" lIns="0" tIns="0" rIns="0" bIns="0">
            <a:spAutoFit/>
          </a:bodyPr>
          <a:lstStyle>
            <a:lvl1pPr>
              <a:defRPr sz="4100" b="0" i="0">
                <a:solidFill>
                  <a:schemeClr val="tx1"/>
                </a:solidFill>
                <a:latin typeface="Roboto"/>
                <a:cs typeface="Roboto"/>
              </a:defRPr>
            </a:lvl1pPr>
          </a:lstStyle>
          <a:p>
            <a:pPr marL="73025">
              <a:lnSpc>
                <a:spcPts val="4745"/>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unsplash.com/@brian_yuri?utm_content=creditCopyText&amp;utm_medium=referral&amp;utm_source=unsplash" TargetMode="External"/><Relationship Id="rId2" Type="http://schemas.openxmlformats.org/officeDocument/2006/relationships/image" Target="../media/image15.jpg"/><Relationship Id="rId1" Type="http://schemas.openxmlformats.org/officeDocument/2006/relationships/slideLayout" Target="../slideLayouts/slideLayout1.xml"/><Relationship Id="rId4" Type="http://schemas.openxmlformats.org/officeDocument/2006/relationships/hyperlink" Target="https://unsplash.com/photos/water-bottle-in-water-y8k-dMPNWNI?utm_content=creditCopyText&amp;utm_medium=referral&amp;utm_source=unsplash"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s://unsplash.com/@cmalquist?utm_content=creditCopyText&amp;utm_medium=referral&amp;utm_source=unsplash" TargetMode="External"/><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hyperlink" Target="https://unsplash.com/photos/a-close-up-of-a-cotton-plant-with-lots-of-white-flowers-GQdtkwIiv5k?utm_content=creditCopyText&amp;utm_medium=referral&amp;utm_source=unsplash"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unsplash.com/@oksana_maselko?utm_content=creditCopyText&amp;utm_medium=referral&amp;utm_source=unsplash" TargetMode="External"/><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hyperlink" Target="https://unsplash.com/photos/a-close-up-of-a-babys-head-BEvyoJYYSj0?utm_content=creditCopyText&amp;utm_medium=referral&amp;utm_source=unsplash"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unsplash.com/@jhaland?utm_content=creditCopyText&amp;utm_medium=referral&amp;utm_source=unsplash" TargetMode="External"/><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hyperlink" Target="https://unsplash.com/photos/two-white-sheep-jPZvbjknC4E?utm_content=creditCopyText&amp;utm_medium=referral&amp;utm_source=unsplash"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unsplash.com/@bruno_nascimento?utm_content=creditCopyText&amp;utm_medium=referral&amp;utm_source=unsplash" TargetMode="External"/><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hyperlink" Target="https://unsplash.com/photos/shallow-focus-photography-of-pineapple-_buBm8NsHMI?utm_content=creditCopyText&amp;utm_medium=referral&amp;utm_source=unsplash"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unsplash.com/@teveir?utm_content=creditCopyText&amp;utm_medium=referral&amp;utm_source=unsplash" TargetMode="External"/><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hyperlink" Target="https://unsplash.com/photos/green-leaf-banana-tree-nJXMg5AxBCU?utm_content=creditCopyText&amp;utm_medium=referral&amp;utm_source=unsplash"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www.worldostats.com/global-textile-production-by-fiber-type-2024/" TargetMode="External"/><Relationship Id="rId3" Type="http://schemas.openxmlformats.org/officeDocument/2006/relationships/hyperlink" Target="http://www.fashionista.com/2024/04/fashion-material-fabric-innovation-bio-based-alternatives" TargetMode="External"/><Relationship Id="rId7" Type="http://schemas.openxmlformats.org/officeDocument/2006/relationships/hyperlink" Target="http://www.bananatex.info/" TargetMode="External"/><Relationship Id="rId2" Type="http://schemas.openxmlformats.org/officeDocument/2006/relationships/hyperlink" Target="http://www.ananas-anam.com/about-us/" TargetMode="External"/><Relationship Id="rId1" Type="http://schemas.openxmlformats.org/officeDocument/2006/relationships/slideLayout" Target="../slideLayouts/slideLayout1.xml"/><Relationship Id="rId6" Type="http://schemas.openxmlformats.org/officeDocument/2006/relationships/hyperlink" Target="http://www.textilesustainability.com/" TargetMode="External"/><Relationship Id="rId5" Type="http://schemas.openxmlformats.org/officeDocument/2006/relationships/hyperlink" Target="http://www.nrdc.org/stories/fixing-fashion-industry" TargetMode="External"/><Relationship Id="rId4" Type="http://schemas.openxmlformats.org/officeDocument/2006/relationships/hyperlink" Target="http://www.fibre2fashion.com/industry-article/10121/textile-fibres-of-the-future-sustainable-innovations-in-fashion"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www.keellabs.com/" TargetMode="External"/><Relationship Id="rId2" Type="http://schemas.openxmlformats.org/officeDocument/2006/relationships/hyperlink" Target="http://www.yoursustainableguide.com/most-innovative-fabrics-in-sustainable-fashion/#:~:text=These%2018%20most%20innovative%20fabrics%20i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20104100" cy="11308715"/>
            <a:chOff x="0" y="0"/>
            <a:chExt cx="20104100" cy="11308715"/>
          </a:xfrm>
        </p:grpSpPr>
        <p:pic>
          <p:nvPicPr>
            <p:cNvPr id="3" name="object 3"/>
            <p:cNvPicPr/>
            <p:nvPr/>
          </p:nvPicPr>
          <p:blipFill>
            <a:blip r:embed="rId2" cstate="print"/>
            <a:stretch>
              <a:fillRect/>
            </a:stretch>
          </p:blipFill>
          <p:spPr>
            <a:xfrm>
              <a:off x="7212314" y="9984617"/>
              <a:ext cx="11416613" cy="1323938"/>
            </a:xfrm>
            <a:prstGeom prst="rect">
              <a:avLst/>
            </a:prstGeom>
          </p:spPr>
        </p:pic>
        <p:sp>
          <p:nvSpPr>
            <p:cNvPr id="4" name="object 4"/>
            <p:cNvSpPr/>
            <p:nvPr/>
          </p:nvSpPr>
          <p:spPr>
            <a:xfrm>
              <a:off x="7526649" y="10299319"/>
              <a:ext cx="7900034" cy="1009650"/>
            </a:xfrm>
            <a:custGeom>
              <a:avLst/>
              <a:gdLst/>
              <a:ahLst/>
              <a:cxnLst/>
              <a:rect l="l" t="t" r="r" b="b"/>
              <a:pathLst>
                <a:path w="7900034" h="1009650">
                  <a:moveTo>
                    <a:pt x="4423341" y="0"/>
                  </a:moveTo>
                  <a:lnTo>
                    <a:pt x="0" y="24889"/>
                  </a:lnTo>
                  <a:lnTo>
                    <a:pt x="0" y="1009237"/>
                  </a:lnTo>
                  <a:lnTo>
                    <a:pt x="7899469" y="1009237"/>
                  </a:lnTo>
                  <a:lnTo>
                    <a:pt x="7872364" y="990654"/>
                  </a:lnTo>
                  <a:lnTo>
                    <a:pt x="7832479" y="963842"/>
                  </a:lnTo>
                  <a:lnTo>
                    <a:pt x="7792345" y="937389"/>
                  </a:lnTo>
                  <a:lnTo>
                    <a:pt x="7751963" y="911296"/>
                  </a:lnTo>
                  <a:lnTo>
                    <a:pt x="7711335" y="885565"/>
                  </a:lnTo>
                  <a:lnTo>
                    <a:pt x="7670460" y="860194"/>
                  </a:lnTo>
                  <a:lnTo>
                    <a:pt x="7629340" y="835185"/>
                  </a:lnTo>
                  <a:lnTo>
                    <a:pt x="7587977" y="810537"/>
                  </a:lnTo>
                  <a:lnTo>
                    <a:pt x="7546370" y="786252"/>
                  </a:lnTo>
                  <a:lnTo>
                    <a:pt x="7504522" y="762330"/>
                  </a:lnTo>
                  <a:lnTo>
                    <a:pt x="7462433" y="738770"/>
                  </a:lnTo>
                  <a:lnTo>
                    <a:pt x="7420104" y="715574"/>
                  </a:lnTo>
                  <a:lnTo>
                    <a:pt x="7377537" y="692742"/>
                  </a:lnTo>
                  <a:lnTo>
                    <a:pt x="7334731" y="670274"/>
                  </a:lnTo>
                  <a:lnTo>
                    <a:pt x="7291690" y="648170"/>
                  </a:lnTo>
                  <a:lnTo>
                    <a:pt x="7248412" y="626432"/>
                  </a:lnTo>
                  <a:lnTo>
                    <a:pt x="7204900" y="605059"/>
                  </a:lnTo>
                  <a:lnTo>
                    <a:pt x="7161154" y="584052"/>
                  </a:lnTo>
                  <a:lnTo>
                    <a:pt x="7117176" y="563411"/>
                  </a:lnTo>
                  <a:lnTo>
                    <a:pt x="7072966" y="543136"/>
                  </a:lnTo>
                  <a:lnTo>
                    <a:pt x="7028525" y="523229"/>
                  </a:lnTo>
                  <a:lnTo>
                    <a:pt x="6983856" y="503688"/>
                  </a:lnTo>
                  <a:lnTo>
                    <a:pt x="6938957" y="484516"/>
                  </a:lnTo>
                  <a:lnTo>
                    <a:pt x="6893832" y="465711"/>
                  </a:lnTo>
                  <a:lnTo>
                    <a:pt x="6848480" y="447276"/>
                  </a:lnTo>
                  <a:lnTo>
                    <a:pt x="6802902" y="429209"/>
                  </a:lnTo>
                  <a:lnTo>
                    <a:pt x="6757101" y="411511"/>
                  </a:lnTo>
                  <a:lnTo>
                    <a:pt x="6711076" y="394183"/>
                  </a:lnTo>
                  <a:lnTo>
                    <a:pt x="6664828" y="377225"/>
                  </a:lnTo>
                  <a:lnTo>
                    <a:pt x="6618360" y="360638"/>
                  </a:lnTo>
                  <a:lnTo>
                    <a:pt x="6571671" y="344421"/>
                  </a:lnTo>
                  <a:lnTo>
                    <a:pt x="6524764" y="328576"/>
                  </a:lnTo>
                  <a:lnTo>
                    <a:pt x="6477638" y="313102"/>
                  </a:lnTo>
                  <a:lnTo>
                    <a:pt x="6430295" y="298001"/>
                  </a:lnTo>
                  <a:lnTo>
                    <a:pt x="6382736" y="283272"/>
                  </a:lnTo>
                  <a:lnTo>
                    <a:pt x="6334961" y="268915"/>
                  </a:lnTo>
                  <a:lnTo>
                    <a:pt x="6286973" y="254932"/>
                  </a:lnTo>
                  <a:lnTo>
                    <a:pt x="6238772" y="241323"/>
                  </a:lnTo>
                  <a:lnTo>
                    <a:pt x="6190359" y="228087"/>
                  </a:lnTo>
                  <a:lnTo>
                    <a:pt x="6141735" y="215226"/>
                  </a:lnTo>
                  <a:lnTo>
                    <a:pt x="6092902" y="202740"/>
                  </a:lnTo>
                  <a:lnTo>
                    <a:pt x="6043859" y="190629"/>
                  </a:lnTo>
                  <a:lnTo>
                    <a:pt x="5994608" y="178893"/>
                  </a:lnTo>
                  <a:lnTo>
                    <a:pt x="5945151" y="167534"/>
                  </a:lnTo>
                  <a:lnTo>
                    <a:pt x="5895488" y="156550"/>
                  </a:lnTo>
                  <a:lnTo>
                    <a:pt x="5845620" y="145944"/>
                  </a:lnTo>
                  <a:lnTo>
                    <a:pt x="5795549" y="135714"/>
                  </a:lnTo>
                  <a:lnTo>
                    <a:pt x="5745275" y="125863"/>
                  </a:lnTo>
                  <a:lnTo>
                    <a:pt x="5694799" y="116389"/>
                  </a:lnTo>
                  <a:lnTo>
                    <a:pt x="5644123" y="107293"/>
                  </a:lnTo>
                  <a:lnTo>
                    <a:pt x="5593247" y="98576"/>
                  </a:lnTo>
                  <a:lnTo>
                    <a:pt x="5542172" y="90238"/>
                  </a:lnTo>
                  <a:lnTo>
                    <a:pt x="5490900" y="82280"/>
                  </a:lnTo>
                  <a:lnTo>
                    <a:pt x="5439432" y="74701"/>
                  </a:lnTo>
                  <a:lnTo>
                    <a:pt x="5387768" y="67503"/>
                  </a:lnTo>
                  <a:lnTo>
                    <a:pt x="5335910" y="60685"/>
                  </a:lnTo>
                  <a:lnTo>
                    <a:pt x="5283858" y="54249"/>
                  </a:lnTo>
                  <a:lnTo>
                    <a:pt x="5231614" y="48194"/>
                  </a:lnTo>
                  <a:lnTo>
                    <a:pt x="5179179" y="42520"/>
                  </a:lnTo>
                  <a:lnTo>
                    <a:pt x="5126553" y="37229"/>
                  </a:lnTo>
                  <a:lnTo>
                    <a:pt x="5073738" y="32321"/>
                  </a:lnTo>
                  <a:lnTo>
                    <a:pt x="5020735" y="27795"/>
                  </a:lnTo>
                  <a:lnTo>
                    <a:pt x="4967545" y="23653"/>
                  </a:lnTo>
                  <a:lnTo>
                    <a:pt x="4423341" y="0"/>
                  </a:lnTo>
                  <a:close/>
                </a:path>
              </a:pathLst>
            </a:custGeom>
            <a:solidFill>
              <a:srgbClr val="EB1C24"/>
            </a:solidFill>
          </p:spPr>
          <p:txBody>
            <a:bodyPr wrap="square" lIns="0" tIns="0" rIns="0" bIns="0" rtlCol="0"/>
            <a:lstStyle/>
            <a:p>
              <a:endParaRPr>
                <a:latin typeface="Roboto"/>
              </a:endParaRPr>
            </a:p>
          </p:txBody>
        </p:sp>
        <p:pic>
          <p:nvPicPr>
            <p:cNvPr id="5" name="object 5"/>
            <p:cNvPicPr/>
            <p:nvPr/>
          </p:nvPicPr>
          <p:blipFill>
            <a:blip r:embed="rId3" cstate="print"/>
            <a:stretch>
              <a:fillRect/>
            </a:stretch>
          </p:blipFill>
          <p:spPr>
            <a:xfrm>
              <a:off x="12230831" y="7657568"/>
              <a:ext cx="6546363" cy="3650988"/>
            </a:xfrm>
            <a:prstGeom prst="rect">
              <a:avLst/>
            </a:prstGeom>
          </p:spPr>
        </p:pic>
        <p:sp>
          <p:nvSpPr>
            <p:cNvPr id="6" name="object 6"/>
            <p:cNvSpPr/>
            <p:nvPr/>
          </p:nvSpPr>
          <p:spPr>
            <a:xfrm>
              <a:off x="14174711" y="7972345"/>
              <a:ext cx="3973829" cy="3336290"/>
            </a:xfrm>
            <a:custGeom>
              <a:avLst/>
              <a:gdLst/>
              <a:ahLst/>
              <a:cxnLst/>
              <a:rect l="l" t="t" r="r" b="b"/>
              <a:pathLst>
                <a:path w="3973830" h="3336290">
                  <a:moveTo>
                    <a:pt x="3973650" y="0"/>
                  </a:moveTo>
                  <a:lnTo>
                    <a:pt x="1774010" y="0"/>
                  </a:lnTo>
                  <a:lnTo>
                    <a:pt x="0" y="3336210"/>
                  </a:lnTo>
                  <a:lnTo>
                    <a:pt x="2223834" y="3336210"/>
                  </a:lnTo>
                  <a:lnTo>
                    <a:pt x="3973650" y="0"/>
                  </a:lnTo>
                  <a:close/>
                </a:path>
              </a:pathLst>
            </a:custGeom>
            <a:solidFill>
              <a:srgbClr val="FDA800"/>
            </a:solidFill>
          </p:spPr>
          <p:txBody>
            <a:bodyPr wrap="square" lIns="0" tIns="0" rIns="0" bIns="0" rtlCol="0"/>
            <a:lstStyle/>
            <a:p>
              <a:endParaRPr>
                <a:latin typeface="Roboto"/>
              </a:endParaRPr>
            </a:p>
          </p:txBody>
        </p:sp>
        <p:pic>
          <p:nvPicPr>
            <p:cNvPr id="7" name="object 7"/>
            <p:cNvPicPr/>
            <p:nvPr/>
          </p:nvPicPr>
          <p:blipFill>
            <a:blip r:embed="rId4" cstate="print"/>
            <a:stretch>
              <a:fillRect/>
            </a:stretch>
          </p:blipFill>
          <p:spPr>
            <a:xfrm>
              <a:off x="0" y="0"/>
              <a:ext cx="11102456" cy="8439108"/>
            </a:xfrm>
            <a:prstGeom prst="rect">
              <a:avLst/>
            </a:prstGeom>
          </p:spPr>
        </p:pic>
        <p:sp>
          <p:nvSpPr>
            <p:cNvPr id="8" name="object 8"/>
            <p:cNvSpPr/>
            <p:nvPr/>
          </p:nvSpPr>
          <p:spPr>
            <a:xfrm>
              <a:off x="3" y="0"/>
              <a:ext cx="10473690" cy="7810500"/>
            </a:xfrm>
            <a:custGeom>
              <a:avLst/>
              <a:gdLst/>
              <a:ahLst/>
              <a:cxnLst/>
              <a:rect l="l" t="t" r="r" b="b"/>
              <a:pathLst>
                <a:path w="10473690" h="7810500">
                  <a:moveTo>
                    <a:pt x="10371550" y="0"/>
                  </a:moveTo>
                  <a:lnTo>
                    <a:pt x="0" y="0"/>
                  </a:lnTo>
                  <a:lnTo>
                    <a:pt x="0" y="7810255"/>
                  </a:lnTo>
                  <a:lnTo>
                    <a:pt x="4580645" y="7799438"/>
                  </a:lnTo>
                  <a:lnTo>
                    <a:pt x="4637143" y="7795735"/>
                  </a:lnTo>
                  <a:lnTo>
                    <a:pt x="4693392" y="7791627"/>
                  </a:lnTo>
                  <a:lnTo>
                    <a:pt x="4749392" y="7787115"/>
                  </a:lnTo>
                  <a:lnTo>
                    <a:pt x="4805143" y="7782201"/>
                  </a:lnTo>
                  <a:lnTo>
                    <a:pt x="4860643" y="7776887"/>
                  </a:lnTo>
                  <a:lnTo>
                    <a:pt x="4915893" y="7771175"/>
                  </a:lnTo>
                  <a:lnTo>
                    <a:pt x="4970893" y="7765067"/>
                  </a:lnTo>
                  <a:lnTo>
                    <a:pt x="5025642" y="7758564"/>
                  </a:lnTo>
                  <a:lnTo>
                    <a:pt x="5080139" y="7751669"/>
                  </a:lnTo>
                  <a:lnTo>
                    <a:pt x="5134385" y="7744382"/>
                  </a:lnTo>
                  <a:lnTo>
                    <a:pt x="5188379" y="7736706"/>
                  </a:lnTo>
                  <a:lnTo>
                    <a:pt x="5242121" y="7728643"/>
                  </a:lnTo>
                  <a:lnTo>
                    <a:pt x="5295610" y="7720194"/>
                  </a:lnTo>
                  <a:lnTo>
                    <a:pt x="5348846" y="7711362"/>
                  </a:lnTo>
                  <a:lnTo>
                    <a:pt x="5401829" y="7702147"/>
                  </a:lnTo>
                  <a:lnTo>
                    <a:pt x="5454557" y="7692552"/>
                  </a:lnTo>
                  <a:lnTo>
                    <a:pt x="5507032" y="7682579"/>
                  </a:lnTo>
                  <a:lnTo>
                    <a:pt x="5559253" y="7672228"/>
                  </a:lnTo>
                  <a:lnTo>
                    <a:pt x="5611219" y="7661503"/>
                  </a:lnTo>
                  <a:lnTo>
                    <a:pt x="5662929" y="7650405"/>
                  </a:lnTo>
                  <a:lnTo>
                    <a:pt x="5714385" y="7638935"/>
                  </a:lnTo>
                  <a:lnTo>
                    <a:pt x="5765584" y="7627096"/>
                  </a:lnTo>
                  <a:lnTo>
                    <a:pt x="5816528" y="7614889"/>
                  </a:lnTo>
                  <a:lnTo>
                    <a:pt x="5867215" y="7602316"/>
                  </a:lnTo>
                  <a:lnTo>
                    <a:pt x="5917645" y="7589379"/>
                  </a:lnTo>
                  <a:lnTo>
                    <a:pt x="5967818" y="7576079"/>
                  </a:lnTo>
                  <a:lnTo>
                    <a:pt x="6017733" y="7562419"/>
                  </a:lnTo>
                  <a:lnTo>
                    <a:pt x="6067391" y="7548400"/>
                  </a:lnTo>
                  <a:lnTo>
                    <a:pt x="6116791" y="7534024"/>
                  </a:lnTo>
                  <a:lnTo>
                    <a:pt x="6165931" y="7519293"/>
                  </a:lnTo>
                  <a:lnTo>
                    <a:pt x="6214814" y="7504208"/>
                  </a:lnTo>
                  <a:lnTo>
                    <a:pt x="6263436" y="7488771"/>
                  </a:lnTo>
                  <a:lnTo>
                    <a:pt x="6311800" y="7472985"/>
                  </a:lnTo>
                  <a:lnTo>
                    <a:pt x="6359903" y="7456850"/>
                  </a:lnTo>
                  <a:lnTo>
                    <a:pt x="6407746" y="7440369"/>
                  </a:lnTo>
                  <a:lnTo>
                    <a:pt x="6455329" y="7423544"/>
                  </a:lnTo>
                  <a:lnTo>
                    <a:pt x="6502650" y="7406376"/>
                  </a:lnTo>
                  <a:lnTo>
                    <a:pt x="6549710" y="7388867"/>
                  </a:lnTo>
                  <a:lnTo>
                    <a:pt x="6596509" y="7371018"/>
                  </a:lnTo>
                  <a:lnTo>
                    <a:pt x="6643045" y="7352833"/>
                  </a:lnTo>
                  <a:lnTo>
                    <a:pt x="6689320" y="7334311"/>
                  </a:lnTo>
                  <a:lnTo>
                    <a:pt x="6735331" y="7315456"/>
                  </a:lnTo>
                  <a:lnTo>
                    <a:pt x="6781080" y="7296269"/>
                  </a:lnTo>
                  <a:lnTo>
                    <a:pt x="6826565" y="7276751"/>
                  </a:lnTo>
                  <a:lnTo>
                    <a:pt x="6871786" y="7256905"/>
                  </a:lnTo>
                  <a:lnTo>
                    <a:pt x="6916743" y="7236732"/>
                  </a:lnTo>
                  <a:lnTo>
                    <a:pt x="6961436" y="7216235"/>
                  </a:lnTo>
                  <a:lnTo>
                    <a:pt x="7005864" y="7195414"/>
                  </a:lnTo>
                  <a:lnTo>
                    <a:pt x="7050027" y="7174272"/>
                  </a:lnTo>
                  <a:lnTo>
                    <a:pt x="7093925" y="7152811"/>
                  </a:lnTo>
                  <a:lnTo>
                    <a:pt x="7137557" y="7131031"/>
                  </a:lnTo>
                  <a:lnTo>
                    <a:pt x="7180922" y="7108936"/>
                  </a:lnTo>
                  <a:lnTo>
                    <a:pt x="7224021" y="7086527"/>
                  </a:lnTo>
                  <a:lnTo>
                    <a:pt x="7266854" y="7063805"/>
                  </a:lnTo>
                  <a:lnTo>
                    <a:pt x="7309419" y="7040772"/>
                  </a:lnTo>
                  <a:lnTo>
                    <a:pt x="7351716" y="7017431"/>
                  </a:lnTo>
                  <a:lnTo>
                    <a:pt x="7393746" y="6993783"/>
                  </a:lnTo>
                  <a:lnTo>
                    <a:pt x="7435507" y="6969829"/>
                  </a:lnTo>
                  <a:lnTo>
                    <a:pt x="7477000" y="6945572"/>
                  </a:lnTo>
                  <a:lnTo>
                    <a:pt x="7518224" y="6921014"/>
                  </a:lnTo>
                  <a:lnTo>
                    <a:pt x="7559179" y="6896155"/>
                  </a:lnTo>
                  <a:lnTo>
                    <a:pt x="7599864" y="6870999"/>
                  </a:lnTo>
                  <a:lnTo>
                    <a:pt x="7640279" y="6845546"/>
                  </a:lnTo>
                  <a:lnTo>
                    <a:pt x="7680424" y="6819798"/>
                  </a:lnTo>
                  <a:lnTo>
                    <a:pt x="7720298" y="6793758"/>
                  </a:lnTo>
                  <a:lnTo>
                    <a:pt x="7759901" y="6767427"/>
                  </a:lnTo>
                  <a:lnTo>
                    <a:pt x="7799233" y="6740807"/>
                  </a:lnTo>
                  <a:lnTo>
                    <a:pt x="7838293" y="6713899"/>
                  </a:lnTo>
                  <a:lnTo>
                    <a:pt x="7877081" y="6686706"/>
                  </a:lnTo>
                  <a:lnTo>
                    <a:pt x="7915596" y="6659228"/>
                  </a:lnTo>
                  <a:lnTo>
                    <a:pt x="7953839" y="6631469"/>
                  </a:lnTo>
                  <a:lnTo>
                    <a:pt x="7991809" y="6603430"/>
                  </a:lnTo>
                  <a:lnTo>
                    <a:pt x="8029506" y="6575112"/>
                  </a:lnTo>
                  <a:lnTo>
                    <a:pt x="8066929" y="6546518"/>
                  </a:lnTo>
                  <a:lnTo>
                    <a:pt x="8104077" y="6517648"/>
                  </a:lnTo>
                  <a:lnTo>
                    <a:pt x="8140951" y="6488506"/>
                  </a:lnTo>
                  <a:lnTo>
                    <a:pt x="8177551" y="6459092"/>
                  </a:lnTo>
                  <a:lnTo>
                    <a:pt x="8213875" y="6429409"/>
                  </a:lnTo>
                  <a:lnTo>
                    <a:pt x="8249923" y="6399458"/>
                  </a:lnTo>
                  <a:lnTo>
                    <a:pt x="8285696" y="6369241"/>
                  </a:lnTo>
                  <a:lnTo>
                    <a:pt x="8321193" y="6338760"/>
                  </a:lnTo>
                  <a:lnTo>
                    <a:pt x="8356413" y="6308017"/>
                  </a:lnTo>
                  <a:lnTo>
                    <a:pt x="8391356" y="6277013"/>
                  </a:lnTo>
                  <a:lnTo>
                    <a:pt x="8426022" y="6245750"/>
                  </a:lnTo>
                  <a:lnTo>
                    <a:pt x="8460411" y="6214230"/>
                  </a:lnTo>
                  <a:lnTo>
                    <a:pt x="8494521" y="6182455"/>
                  </a:lnTo>
                  <a:lnTo>
                    <a:pt x="8528354" y="6150427"/>
                  </a:lnTo>
                  <a:lnTo>
                    <a:pt x="8561907" y="6118146"/>
                  </a:lnTo>
                  <a:lnTo>
                    <a:pt x="8595182" y="6085616"/>
                  </a:lnTo>
                  <a:lnTo>
                    <a:pt x="8628177" y="6052838"/>
                  </a:lnTo>
                  <a:lnTo>
                    <a:pt x="8660893" y="6019814"/>
                  </a:lnTo>
                  <a:lnTo>
                    <a:pt x="8693329" y="5986545"/>
                  </a:lnTo>
                  <a:lnTo>
                    <a:pt x="8725484" y="5953034"/>
                  </a:lnTo>
                  <a:lnTo>
                    <a:pt x="8757359" y="5919281"/>
                  </a:lnTo>
                  <a:lnTo>
                    <a:pt x="8788952" y="5885290"/>
                  </a:lnTo>
                  <a:lnTo>
                    <a:pt x="8820265" y="5851061"/>
                  </a:lnTo>
                  <a:lnTo>
                    <a:pt x="8851295" y="5816596"/>
                  </a:lnTo>
                  <a:lnTo>
                    <a:pt x="8882044" y="5781898"/>
                  </a:lnTo>
                  <a:lnTo>
                    <a:pt x="8912510" y="5746967"/>
                  </a:lnTo>
                  <a:lnTo>
                    <a:pt x="8942693" y="5711807"/>
                  </a:lnTo>
                  <a:lnTo>
                    <a:pt x="8972593" y="5676418"/>
                  </a:lnTo>
                  <a:lnTo>
                    <a:pt x="9002210" y="5640802"/>
                  </a:lnTo>
                  <a:lnTo>
                    <a:pt x="9031543" y="5604962"/>
                  </a:lnTo>
                  <a:lnTo>
                    <a:pt x="9060592" y="5568898"/>
                  </a:lnTo>
                  <a:lnTo>
                    <a:pt x="9089356" y="5532614"/>
                  </a:lnTo>
                  <a:lnTo>
                    <a:pt x="9117836" y="5496109"/>
                  </a:lnTo>
                  <a:lnTo>
                    <a:pt x="9146030" y="5459387"/>
                  </a:lnTo>
                  <a:lnTo>
                    <a:pt x="9173939" y="5422450"/>
                  </a:lnTo>
                  <a:lnTo>
                    <a:pt x="9201561" y="5385298"/>
                  </a:lnTo>
                  <a:lnTo>
                    <a:pt x="9228898" y="5347933"/>
                  </a:lnTo>
                  <a:lnTo>
                    <a:pt x="9255948" y="5310358"/>
                  </a:lnTo>
                  <a:lnTo>
                    <a:pt x="9282711" y="5272575"/>
                  </a:lnTo>
                  <a:lnTo>
                    <a:pt x="9309187" y="5234584"/>
                  </a:lnTo>
                  <a:lnTo>
                    <a:pt x="9335375" y="5196388"/>
                  </a:lnTo>
                  <a:lnTo>
                    <a:pt x="9361276" y="5157989"/>
                  </a:lnTo>
                  <a:lnTo>
                    <a:pt x="9386888" y="5119388"/>
                  </a:lnTo>
                  <a:lnTo>
                    <a:pt x="9412211" y="5080587"/>
                  </a:lnTo>
                  <a:lnTo>
                    <a:pt x="9437245" y="5041588"/>
                  </a:lnTo>
                  <a:lnTo>
                    <a:pt x="9461990" y="5002393"/>
                  </a:lnTo>
                  <a:lnTo>
                    <a:pt x="9486446" y="4963004"/>
                  </a:lnTo>
                  <a:lnTo>
                    <a:pt x="9510611" y="4923421"/>
                  </a:lnTo>
                  <a:lnTo>
                    <a:pt x="9534486" y="4883648"/>
                  </a:lnTo>
                  <a:lnTo>
                    <a:pt x="9558070" y="4843686"/>
                  </a:lnTo>
                  <a:lnTo>
                    <a:pt x="9581363" y="4803537"/>
                  </a:lnTo>
                  <a:lnTo>
                    <a:pt x="9604365" y="4763201"/>
                  </a:lnTo>
                  <a:lnTo>
                    <a:pt x="9627075" y="4722682"/>
                  </a:lnTo>
                  <a:lnTo>
                    <a:pt x="9649492" y="4681982"/>
                  </a:lnTo>
                  <a:lnTo>
                    <a:pt x="9671618" y="4641101"/>
                  </a:lnTo>
                  <a:lnTo>
                    <a:pt x="9693450" y="4600041"/>
                  </a:lnTo>
                  <a:lnTo>
                    <a:pt x="9714990" y="4558805"/>
                  </a:lnTo>
                  <a:lnTo>
                    <a:pt x="9736236" y="4517394"/>
                  </a:lnTo>
                  <a:lnTo>
                    <a:pt x="9757188" y="4475810"/>
                  </a:lnTo>
                  <a:lnTo>
                    <a:pt x="9777846" y="4434055"/>
                  </a:lnTo>
                  <a:lnTo>
                    <a:pt x="9798209" y="4392130"/>
                  </a:lnTo>
                  <a:lnTo>
                    <a:pt x="9818277" y="4350038"/>
                  </a:lnTo>
                  <a:lnTo>
                    <a:pt x="9838051" y="4307780"/>
                  </a:lnTo>
                  <a:lnTo>
                    <a:pt x="9857528" y="4265358"/>
                  </a:lnTo>
                  <a:lnTo>
                    <a:pt x="9876710" y="4222773"/>
                  </a:lnTo>
                  <a:lnTo>
                    <a:pt x="9895595" y="4180028"/>
                  </a:lnTo>
                  <a:lnTo>
                    <a:pt x="9914184" y="4137124"/>
                  </a:lnTo>
                  <a:lnTo>
                    <a:pt x="9932476" y="4094063"/>
                  </a:lnTo>
                  <a:lnTo>
                    <a:pt x="9950471" y="4050847"/>
                  </a:lnTo>
                  <a:lnTo>
                    <a:pt x="9968168" y="4007477"/>
                  </a:lnTo>
                  <a:lnTo>
                    <a:pt x="9985567" y="3963956"/>
                  </a:lnTo>
                  <a:lnTo>
                    <a:pt x="10002667" y="3920286"/>
                  </a:lnTo>
                  <a:lnTo>
                    <a:pt x="10019469" y="3876467"/>
                  </a:lnTo>
                  <a:lnTo>
                    <a:pt x="10035972" y="3832502"/>
                  </a:lnTo>
                  <a:lnTo>
                    <a:pt x="10052176" y="3788392"/>
                  </a:lnTo>
                  <a:lnTo>
                    <a:pt x="10068080" y="3744140"/>
                  </a:lnTo>
                  <a:lnTo>
                    <a:pt x="10083683" y="3699747"/>
                  </a:lnTo>
                  <a:lnTo>
                    <a:pt x="10098987" y="3655214"/>
                  </a:lnTo>
                  <a:lnTo>
                    <a:pt x="10113989" y="3610545"/>
                  </a:lnTo>
                  <a:lnTo>
                    <a:pt x="10128691" y="3565740"/>
                  </a:lnTo>
                  <a:lnTo>
                    <a:pt x="10143091" y="3520801"/>
                  </a:lnTo>
                  <a:lnTo>
                    <a:pt x="10157189" y="3475730"/>
                  </a:lnTo>
                  <a:lnTo>
                    <a:pt x="10170985" y="3430529"/>
                  </a:lnTo>
                  <a:lnTo>
                    <a:pt x="10184478" y="3385200"/>
                  </a:lnTo>
                  <a:lnTo>
                    <a:pt x="10197669" y="3339744"/>
                  </a:lnTo>
                  <a:lnTo>
                    <a:pt x="10210556" y="3294164"/>
                  </a:lnTo>
                  <a:lnTo>
                    <a:pt x="10223140" y="3248460"/>
                  </a:lnTo>
                  <a:lnTo>
                    <a:pt x="10235421" y="3202635"/>
                  </a:lnTo>
                  <a:lnTo>
                    <a:pt x="10247396" y="3156691"/>
                  </a:lnTo>
                  <a:lnTo>
                    <a:pt x="10259068" y="3110629"/>
                  </a:lnTo>
                  <a:lnTo>
                    <a:pt x="10270434" y="3064451"/>
                  </a:lnTo>
                  <a:lnTo>
                    <a:pt x="10281495" y="3018159"/>
                  </a:lnTo>
                  <a:lnTo>
                    <a:pt x="10292251" y="2971755"/>
                  </a:lnTo>
                  <a:lnTo>
                    <a:pt x="10302700" y="2925240"/>
                  </a:lnTo>
                  <a:lnTo>
                    <a:pt x="10312843" y="2878616"/>
                  </a:lnTo>
                  <a:lnTo>
                    <a:pt x="10322680" y="2831886"/>
                  </a:lnTo>
                  <a:lnTo>
                    <a:pt x="10332210" y="2785050"/>
                  </a:lnTo>
                  <a:lnTo>
                    <a:pt x="10341432" y="2738111"/>
                  </a:lnTo>
                  <a:lnTo>
                    <a:pt x="10350346" y="2691071"/>
                  </a:lnTo>
                  <a:lnTo>
                    <a:pt x="10358953" y="2643930"/>
                  </a:lnTo>
                  <a:lnTo>
                    <a:pt x="10367251" y="2596692"/>
                  </a:lnTo>
                  <a:lnTo>
                    <a:pt x="10375241" y="2549358"/>
                  </a:lnTo>
                  <a:lnTo>
                    <a:pt x="10382921" y="2501929"/>
                  </a:lnTo>
                  <a:lnTo>
                    <a:pt x="10390292" y="2454407"/>
                  </a:lnTo>
                  <a:lnTo>
                    <a:pt x="10397353" y="2406795"/>
                  </a:lnTo>
                  <a:lnTo>
                    <a:pt x="10404104" y="2359093"/>
                  </a:lnTo>
                  <a:lnTo>
                    <a:pt x="10410545" y="2311304"/>
                  </a:lnTo>
                  <a:lnTo>
                    <a:pt x="10416675" y="2263430"/>
                  </a:lnTo>
                  <a:lnTo>
                    <a:pt x="10422493" y="2215472"/>
                  </a:lnTo>
                  <a:lnTo>
                    <a:pt x="10428000" y="2167432"/>
                  </a:lnTo>
                  <a:lnTo>
                    <a:pt x="10433196" y="2119312"/>
                  </a:lnTo>
                  <a:lnTo>
                    <a:pt x="10438079" y="2071113"/>
                  </a:lnTo>
                  <a:lnTo>
                    <a:pt x="10442650" y="2022838"/>
                  </a:lnTo>
                  <a:lnTo>
                    <a:pt x="10446907" y="1974489"/>
                  </a:lnTo>
                  <a:lnTo>
                    <a:pt x="10450852" y="1926066"/>
                  </a:lnTo>
                  <a:lnTo>
                    <a:pt x="10454483" y="1877572"/>
                  </a:lnTo>
                  <a:lnTo>
                    <a:pt x="10457800" y="1829008"/>
                  </a:lnTo>
                  <a:lnTo>
                    <a:pt x="10460802" y="1780377"/>
                  </a:lnTo>
                  <a:lnTo>
                    <a:pt x="10463491" y="1731680"/>
                  </a:lnTo>
                  <a:lnTo>
                    <a:pt x="10465864" y="1682919"/>
                  </a:lnTo>
                  <a:lnTo>
                    <a:pt x="10467922" y="1634096"/>
                  </a:lnTo>
                  <a:lnTo>
                    <a:pt x="10469664" y="1585213"/>
                  </a:lnTo>
                  <a:lnTo>
                    <a:pt x="10471090" y="1536270"/>
                  </a:lnTo>
                  <a:lnTo>
                    <a:pt x="10472200" y="1487271"/>
                  </a:lnTo>
                  <a:lnTo>
                    <a:pt x="10472993" y="1438216"/>
                  </a:lnTo>
                  <a:lnTo>
                    <a:pt x="10473469" y="1389109"/>
                  </a:lnTo>
                  <a:lnTo>
                    <a:pt x="10473628" y="1339949"/>
                  </a:lnTo>
                  <a:lnTo>
                    <a:pt x="10473465" y="1285117"/>
                  </a:lnTo>
                  <a:lnTo>
                    <a:pt x="10472976" y="1230406"/>
                  </a:lnTo>
                  <a:lnTo>
                    <a:pt x="10472161" y="1175819"/>
                  </a:lnTo>
                  <a:lnTo>
                    <a:pt x="10471021" y="1121357"/>
                  </a:lnTo>
                  <a:lnTo>
                    <a:pt x="10469558" y="1067022"/>
                  </a:lnTo>
                  <a:lnTo>
                    <a:pt x="10467770" y="1012815"/>
                  </a:lnTo>
                  <a:lnTo>
                    <a:pt x="10465659" y="958738"/>
                  </a:lnTo>
                  <a:lnTo>
                    <a:pt x="10463225" y="904792"/>
                  </a:lnTo>
                  <a:lnTo>
                    <a:pt x="10460469" y="850979"/>
                  </a:lnTo>
                  <a:lnTo>
                    <a:pt x="10457392" y="797300"/>
                  </a:lnTo>
                  <a:lnTo>
                    <a:pt x="10453994" y="743758"/>
                  </a:lnTo>
                  <a:lnTo>
                    <a:pt x="10450275" y="690353"/>
                  </a:lnTo>
                  <a:lnTo>
                    <a:pt x="10446237" y="637087"/>
                  </a:lnTo>
                  <a:lnTo>
                    <a:pt x="10441879" y="583962"/>
                  </a:lnTo>
                  <a:lnTo>
                    <a:pt x="10437202" y="530979"/>
                  </a:lnTo>
                  <a:lnTo>
                    <a:pt x="10432207" y="478140"/>
                  </a:lnTo>
                  <a:lnTo>
                    <a:pt x="10426895" y="425446"/>
                  </a:lnTo>
                  <a:lnTo>
                    <a:pt x="10421265" y="372899"/>
                  </a:lnTo>
                  <a:lnTo>
                    <a:pt x="10415319" y="320501"/>
                  </a:lnTo>
                  <a:lnTo>
                    <a:pt x="10409058" y="268253"/>
                  </a:lnTo>
                  <a:lnTo>
                    <a:pt x="10402480" y="216156"/>
                  </a:lnTo>
                  <a:lnTo>
                    <a:pt x="10395588" y="164213"/>
                  </a:lnTo>
                  <a:lnTo>
                    <a:pt x="10388382" y="112425"/>
                  </a:lnTo>
                  <a:lnTo>
                    <a:pt x="10380862" y="60792"/>
                  </a:lnTo>
                  <a:lnTo>
                    <a:pt x="10371550" y="0"/>
                  </a:lnTo>
                  <a:close/>
                </a:path>
              </a:pathLst>
            </a:custGeom>
            <a:solidFill>
              <a:srgbClr val="EB1C24"/>
            </a:solidFill>
          </p:spPr>
          <p:txBody>
            <a:bodyPr wrap="square" lIns="0" tIns="0" rIns="0" bIns="0" rtlCol="0"/>
            <a:lstStyle/>
            <a:p>
              <a:endParaRPr>
                <a:latin typeface="Roboto"/>
              </a:endParaRPr>
            </a:p>
          </p:txBody>
        </p:sp>
        <p:pic>
          <p:nvPicPr>
            <p:cNvPr id="9" name="object 9"/>
            <p:cNvPicPr/>
            <p:nvPr/>
          </p:nvPicPr>
          <p:blipFill>
            <a:blip r:embed="rId5" cstate="print"/>
            <a:stretch>
              <a:fillRect/>
            </a:stretch>
          </p:blipFill>
          <p:spPr>
            <a:xfrm>
              <a:off x="1261500" y="2259617"/>
              <a:ext cx="7400819" cy="8323091"/>
            </a:xfrm>
            <a:prstGeom prst="rect">
              <a:avLst/>
            </a:prstGeom>
          </p:spPr>
        </p:pic>
        <p:sp>
          <p:nvSpPr>
            <p:cNvPr id="10" name="object 10"/>
            <p:cNvSpPr/>
            <p:nvPr/>
          </p:nvSpPr>
          <p:spPr>
            <a:xfrm>
              <a:off x="1576289" y="2576128"/>
              <a:ext cx="6457950" cy="7376795"/>
            </a:xfrm>
            <a:custGeom>
              <a:avLst/>
              <a:gdLst/>
              <a:ahLst/>
              <a:cxnLst/>
              <a:rect l="l" t="t" r="r" b="b"/>
              <a:pathLst>
                <a:path w="6457950" h="7376795">
                  <a:moveTo>
                    <a:pt x="6457593" y="0"/>
                  </a:moveTo>
                  <a:lnTo>
                    <a:pt x="3922519" y="0"/>
                  </a:lnTo>
                  <a:lnTo>
                    <a:pt x="0" y="7376665"/>
                  </a:lnTo>
                  <a:lnTo>
                    <a:pt x="2588591" y="7376665"/>
                  </a:lnTo>
                  <a:lnTo>
                    <a:pt x="6457593" y="0"/>
                  </a:lnTo>
                  <a:close/>
                </a:path>
              </a:pathLst>
            </a:custGeom>
            <a:solidFill>
              <a:srgbClr val="FDA800"/>
            </a:solidFill>
          </p:spPr>
          <p:txBody>
            <a:bodyPr wrap="square" lIns="0" tIns="0" rIns="0" bIns="0" rtlCol="0"/>
            <a:lstStyle/>
            <a:p>
              <a:endParaRPr>
                <a:latin typeface="Roboto"/>
              </a:endParaRPr>
            </a:p>
          </p:txBody>
        </p:sp>
        <p:sp>
          <p:nvSpPr>
            <p:cNvPr id="11" name="object 11"/>
            <p:cNvSpPr/>
            <p:nvPr/>
          </p:nvSpPr>
          <p:spPr>
            <a:xfrm>
              <a:off x="1626628" y="5"/>
              <a:ext cx="7494905" cy="11308715"/>
            </a:xfrm>
            <a:custGeom>
              <a:avLst/>
              <a:gdLst/>
              <a:ahLst/>
              <a:cxnLst/>
              <a:rect l="l" t="t" r="r" b="b"/>
              <a:pathLst>
                <a:path w="7494905" h="11308715">
                  <a:moveTo>
                    <a:pt x="1475727" y="0"/>
                  </a:moveTo>
                  <a:lnTo>
                    <a:pt x="1277670" y="0"/>
                  </a:lnTo>
                  <a:lnTo>
                    <a:pt x="514908" y="1408823"/>
                  </a:lnTo>
                  <a:lnTo>
                    <a:pt x="726236" y="1408772"/>
                  </a:lnTo>
                  <a:lnTo>
                    <a:pt x="1475727" y="0"/>
                  </a:lnTo>
                  <a:close/>
                </a:path>
                <a:path w="7494905" h="11308715">
                  <a:moveTo>
                    <a:pt x="1818373" y="217487"/>
                  </a:moveTo>
                  <a:lnTo>
                    <a:pt x="1633664" y="220814"/>
                  </a:lnTo>
                  <a:lnTo>
                    <a:pt x="0" y="3238208"/>
                  </a:lnTo>
                  <a:lnTo>
                    <a:pt x="211328" y="3238157"/>
                  </a:lnTo>
                  <a:lnTo>
                    <a:pt x="1818373" y="217487"/>
                  </a:lnTo>
                  <a:close/>
                </a:path>
                <a:path w="7494905" h="11308715">
                  <a:moveTo>
                    <a:pt x="2031796" y="8515058"/>
                  </a:moveTo>
                  <a:lnTo>
                    <a:pt x="1847088" y="8518385"/>
                  </a:lnTo>
                  <a:lnTo>
                    <a:pt x="336448" y="11308550"/>
                  </a:lnTo>
                  <a:lnTo>
                    <a:pt x="545604" y="11308550"/>
                  </a:lnTo>
                  <a:lnTo>
                    <a:pt x="2031796" y="8515058"/>
                  </a:lnTo>
                  <a:close/>
                </a:path>
                <a:path w="7494905" h="11308715">
                  <a:moveTo>
                    <a:pt x="2546705" y="6685674"/>
                  </a:moveTo>
                  <a:lnTo>
                    <a:pt x="2361996" y="6689001"/>
                  </a:lnTo>
                  <a:lnTo>
                    <a:pt x="728332" y="9706394"/>
                  </a:lnTo>
                  <a:lnTo>
                    <a:pt x="939673" y="9706331"/>
                  </a:lnTo>
                  <a:lnTo>
                    <a:pt x="2546705" y="6685674"/>
                  </a:lnTo>
                  <a:close/>
                </a:path>
                <a:path w="7494905" h="11308715">
                  <a:moveTo>
                    <a:pt x="7494765" y="0"/>
                  </a:moveTo>
                  <a:lnTo>
                    <a:pt x="7293635" y="0"/>
                  </a:lnTo>
                  <a:lnTo>
                    <a:pt x="6707733" y="1082154"/>
                  </a:lnTo>
                  <a:lnTo>
                    <a:pt x="6919074" y="1082090"/>
                  </a:lnTo>
                  <a:lnTo>
                    <a:pt x="7494765" y="0"/>
                  </a:lnTo>
                  <a:close/>
                </a:path>
              </a:pathLst>
            </a:custGeom>
            <a:solidFill>
              <a:srgbClr val="FFFFFF"/>
            </a:solidFill>
          </p:spPr>
          <p:txBody>
            <a:bodyPr wrap="square" lIns="0" tIns="0" rIns="0" bIns="0" rtlCol="0"/>
            <a:lstStyle/>
            <a:p>
              <a:endParaRPr>
                <a:latin typeface="Roboto"/>
              </a:endParaRPr>
            </a:p>
          </p:txBody>
        </p:sp>
        <p:pic>
          <p:nvPicPr>
            <p:cNvPr id="12" name="object 12"/>
            <p:cNvPicPr/>
            <p:nvPr/>
          </p:nvPicPr>
          <p:blipFill>
            <a:blip r:embed="rId6" cstate="print"/>
            <a:stretch>
              <a:fillRect/>
            </a:stretch>
          </p:blipFill>
          <p:spPr>
            <a:xfrm>
              <a:off x="17236752" y="580924"/>
              <a:ext cx="2867347" cy="4988324"/>
            </a:xfrm>
            <a:prstGeom prst="rect">
              <a:avLst/>
            </a:prstGeom>
          </p:spPr>
        </p:pic>
        <p:sp>
          <p:nvSpPr>
            <p:cNvPr id="13" name="object 13"/>
            <p:cNvSpPr/>
            <p:nvPr/>
          </p:nvSpPr>
          <p:spPr>
            <a:xfrm>
              <a:off x="17552080" y="898805"/>
              <a:ext cx="2552065" cy="4042410"/>
            </a:xfrm>
            <a:custGeom>
              <a:avLst/>
              <a:gdLst/>
              <a:ahLst/>
              <a:cxnLst/>
              <a:rect l="l" t="t" r="r" b="b"/>
              <a:pathLst>
                <a:path w="2552065" h="4042410">
                  <a:moveTo>
                    <a:pt x="2552018" y="0"/>
                  </a:moveTo>
                  <a:lnTo>
                    <a:pt x="2259732" y="295"/>
                  </a:lnTo>
                  <a:lnTo>
                    <a:pt x="0" y="4040936"/>
                  </a:lnTo>
                  <a:lnTo>
                    <a:pt x="1629175" y="4042151"/>
                  </a:lnTo>
                  <a:lnTo>
                    <a:pt x="2552018" y="2351602"/>
                  </a:lnTo>
                  <a:lnTo>
                    <a:pt x="2552018" y="0"/>
                  </a:lnTo>
                  <a:close/>
                </a:path>
              </a:pathLst>
            </a:custGeom>
            <a:solidFill>
              <a:srgbClr val="FDA800"/>
            </a:solidFill>
          </p:spPr>
          <p:txBody>
            <a:bodyPr wrap="square" lIns="0" tIns="0" rIns="0" bIns="0" rtlCol="0"/>
            <a:lstStyle/>
            <a:p>
              <a:endParaRPr>
                <a:latin typeface="Roboto"/>
              </a:endParaRPr>
            </a:p>
          </p:txBody>
        </p:sp>
      </p:grpSp>
      <p:sp>
        <p:nvSpPr>
          <p:cNvPr id="14" name="TextBox 13"/>
          <p:cNvSpPr txBox="1"/>
          <p:nvPr/>
        </p:nvSpPr>
        <p:spPr>
          <a:xfrm>
            <a:off x="15255564" y="1844674"/>
            <a:ext cx="3559486" cy="707886"/>
          </a:xfrm>
          <a:prstGeom prst="rect">
            <a:avLst/>
          </a:prstGeom>
          <a:noFill/>
        </p:spPr>
        <p:txBody>
          <a:bodyPr wrap="square" rtlCol="0">
            <a:spAutoFit/>
          </a:bodyPr>
          <a:lstStyle/>
          <a:p>
            <a:r>
              <a:rPr lang="el-GR" sz="4000" dirty="0" smtClean="0">
                <a:solidFill>
                  <a:schemeClr val="bg1"/>
                </a:solidFill>
              </a:rPr>
              <a:t>Ενότητα</a:t>
            </a:r>
            <a:r>
              <a:rPr lang="en-US" sz="4000" dirty="0" smtClean="0">
                <a:solidFill>
                  <a:schemeClr val="bg1"/>
                </a:solidFill>
              </a:rPr>
              <a:t> </a:t>
            </a:r>
            <a:r>
              <a:rPr lang="en-US" sz="4000" dirty="0">
                <a:solidFill>
                  <a:schemeClr val="bg1"/>
                </a:solidFill>
              </a:rPr>
              <a:t>2</a:t>
            </a:r>
          </a:p>
        </p:txBody>
      </p:sp>
      <p:sp>
        <p:nvSpPr>
          <p:cNvPr id="15" name="TextBox 14"/>
          <p:cNvSpPr txBox="1"/>
          <p:nvPr/>
        </p:nvSpPr>
        <p:spPr>
          <a:xfrm>
            <a:off x="9290050" y="5730875"/>
            <a:ext cx="6102953" cy="1200329"/>
          </a:xfrm>
          <a:prstGeom prst="rect">
            <a:avLst/>
          </a:prstGeom>
          <a:noFill/>
        </p:spPr>
        <p:txBody>
          <a:bodyPr wrap="none" rtlCol="0">
            <a:spAutoFit/>
          </a:bodyPr>
          <a:lstStyle/>
          <a:p>
            <a:r>
              <a:rPr lang="el-GR" sz="7200" dirty="0" smtClean="0">
                <a:solidFill>
                  <a:schemeClr val="bg1"/>
                </a:solidFill>
                <a:latin typeface="Roboto"/>
              </a:rPr>
              <a:t>Βιώσιμα Υλικά</a:t>
            </a:r>
            <a:endParaRPr lang="el-GR" sz="7200" dirty="0">
              <a:solidFill>
                <a:schemeClr val="bg1"/>
              </a:solidFill>
              <a:latin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object 4"/>
          <p:cNvGrpSpPr/>
          <p:nvPr/>
        </p:nvGrpSpPr>
        <p:grpSpPr>
          <a:xfrm>
            <a:off x="10890087" y="0"/>
            <a:ext cx="9211945" cy="11308715"/>
            <a:chOff x="10890087" y="0"/>
            <a:chExt cx="9211945" cy="11308715"/>
          </a:xfrm>
        </p:grpSpPr>
        <p:sp>
          <p:nvSpPr>
            <p:cNvPr id="5" name="object 5"/>
            <p:cNvSpPr/>
            <p:nvPr/>
          </p:nvSpPr>
          <p:spPr>
            <a:xfrm>
              <a:off x="10890087" y="0"/>
              <a:ext cx="9211945" cy="11308715"/>
            </a:xfrm>
            <a:custGeom>
              <a:avLst/>
              <a:gdLst/>
              <a:ahLst/>
              <a:cxnLst/>
              <a:rect l="l" t="t" r="r" b="b"/>
              <a:pathLst>
                <a:path w="9211944" h="11308715">
                  <a:moveTo>
                    <a:pt x="9211604" y="0"/>
                  </a:moveTo>
                  <a:lnTo>
                    <a:pt x="0" y="0"/>
                  </a:lnTo>
                  <a:lnTo>
                    <a:pt x="0" y="11308556"/>
                  </a:lnTo>
                  <a:lnTo>
                    <a:pt x="9211604" y="11308556"/>
                  </a:lnTo>
                  <a:lnTo>
                    <a:pt x="9211604" y="0"/>
                  </a:lnTo>
                  <a:close/>
                </a:path>
              </a:pathLst>
            </a:custGeom>
            <a:solidFill>
              <a:srgbClr val="2C34D7"/>
            </a:solidFill>
          </p:spPr>
          <p:txBody>
            <a:bodyPr wrap="square" lIns="0" tIns="0" rIns="0" bIns="0" rtlCol="0"/>
            <a:lstStyle/>
            <a:p>
              <a:endParaRPr/>
            </a:p>
          </p:txBody>
        </p:sp>
        <p:sp>
          <p:nvSpPr>
            <p:cNvPr id="6" name="object 6"/>
            <p:cNvSpPr/>
            <p:nvPr/>
          </p:nvSpPr>
          <p:spPr>
            <a:xfrm>
              <a:off x="13390880" y="6823075"/>
              <a:ext cx="4433570" cy="2413000"/>
            </a:xfrm>
            <a:custGeom>
              <a:avLst/>
              <a:gdLst/>
              <a:ahLst/>
              <a:cxnLst/>
              <a:rect l="l" t="t" r="r" b="b"/>
              <a:pathLst>
                <a:path w="4433569" h="2413000">
                  <a:moveTo>
                    <a:pt x="320929" y="1376006"/>
                  </a:moveTo>
                  <a:lnTo>
                    <a:pt x="318554" y="1349413"/>
                  </a:lnTo>
                  <a:lnTo>
                    <a:pt x="311416" y="1325765"/>
                  </a:lnTo>
                  <a:lnTo>
                    <a:pt x="309918" y="1323162"/>
                  </a:lnTo>
                  <a:lnTo>
                    <a:pt x="299504" y="1305064"/>
                  </a:lnTo>
                  <a:lnTo>
                    <a:pt x="282829" y="1287284"/>
                  </a:lnTo>
                  <a:lnTo>
                    <a:pt x="262039" y="1273009"/>
                  </a:lnTo>
                  <a:lnTo>
                    <a:pt x="237832" y="1262811"/>
                  </a:lnTo>
                  <a:lnTo>
                    <a:pt x="234048" y="1261973"/>
                  </a:lnTo>
                  <a:lnTo>
                    <a:pt x="234048" y="1370139"/>
                  </a:lnTo>
                  <a:lnTo>
                    <a:pt x="234048" y="1550212"/>
                  </a:lnTo>
                  <a:lnTo>
                    <a:pt x="209575" y="1589468"/>
                  </a:lnTo>
                  <a:lnTo>
                    <a:pt x="179146" y="1597177"/>
                  </a:lnTo>
                  <a:lnTo>
                    <a:pt x="90195" y="1597177"/>
                  </a:lnTo>
                  <a:lnTo>
                    <a:pt x="87655" y="1595005"/>
                  </a:lnTo>
                  <a:lnTo>
                    <a:pt x="87655" y="1325346"/>
                  </a:lnTo>
                  <a:lnTo>
                    <a:pt x="90195" y="1323162"/>
                  </a:lnTo>
                  <a:lnTo>
                    <a:pt x="179146" y="1323162"/>
                  </a:lnTo>
                  <a:lnTo>
                    <a:pt x="217639" y="1337183"/>
                  </a:lnTo>
                  <a:lnTo>
                    <a:pt x="234048" y="1370139"/>
                  </a:lnTo>
                  <a:lnTo>
                    <a:pt x="234048" y="1261973"/>
                  </a:lnTo>
                  <a:lnTo>
                    <a:pt x="210197" y="1256690"/>
                  </a:lnTo>
                  <a:lnTo>
                    <a:pt x="179146" y="1254658"/>
                  </a:lnTo>
                  <a:lnTo>
                    <a:pt x="2514" y="1254658"/>
                  </a:lnTo>
                  <a:lnTo>
                    <a:pt x="0" y="1256830"/>
                  </a:lnTo>
                  <a:lnTo>
                    <a:pt x="0" y="1663509"/>
                  </a:lnTo>
                  <a:lnTo>
                    <a:pt x="2514" y="1665693"/>
                  </a:lnTo>
                  <a:lnTo>
                    <a:pt x="179146" y="1665693"/>
                  </a:lnTo>
                  <a:lnTo>
                    <a:pt x="237832" y="1657540"/>
                  </a:lnTo>
                  <a:lnTo>
                    <a:pt x="282829" y="1633067"/>
                  </a:lnTo>
                  <a:lnTo>
                    <a:pt x="309918" y="1597177"/>
                  </a:lnTo>
                  <a:lnTo>
                    <a:pt x="311416" y="1594573"/>
                  </a:lnTo>
                  <a:lnTo>
                    <a:pt x="318554" y="1570926"/>
                  </a:lnTo>
                  <a:lnTo>
                    <a:pt x="320929" y="1544332"/>
                  </a:lnTo>
                  <a:lnTo>
                    <a:pt x="320929" y="1376006"/>
                  </a:lnTo>
                  <a:close/>
                </a:path>
                <a:path w="4433569" h="2413000">
                  <a:moveTo>
                    <a:pt x="575056" y="2171"/>
                  </a:moveTo>
                  <a:lnTo>
                    <a:pt x="572503" y="0"/>
                  </a:lnTo>
                  <a:lnTo>
                    <a:pt x="293230" y="0"/>
                  </a:lnTo>
                  <a:lnTo>
                    <a:pt x="290715" y="2171"/>
                  </a:lnTo>
                  <a:lnTo>
                    <a:pt x="290715" y="408889"/>
                  </a:lnTo>
                  <a:lnTo>
                    <a:pt x="293230" y="411035"/>
                  </a:lnTo>
                  <a:lnTo>
                    <a:pt x="375818" y="411035"/>
                  </a:lnTo>
                  <a:lnTo>
                    <a:pt x="378358" y="408889"/>
                  </a:lnTo>
                  <a:lnTo>
                    <a:pt x="378358" y="239014"/>
                  </a:lnTo>
                  <a:lnTo>
                    <a:pt x="380923" y="236842"/>
                  </a:lnTo>
                  <a:lnTo>
                    <a:pt x="539724" y="236842"/>
                  </a:lnTo>
                  <a:lnTo>
                    <a:pt x="542277" y="234657"/>
                  </a:lnTo>
                  <a:lnTo>
                    <a:pt x="542277" y="170510"/>
                  </a:lnTo>
                  <a:lnTo>
                    <a:pt x="539724" y="168325"/>
                  </a:lnTo>
                  <a:lnTo>
                    <a:pt x="380923" y="168325"/>
                  </a:lnTo>
                  <a:lnTo>
                    <a:pt x="378358" y="166179"/>
                  </a:lnTo>
                  <a:lnTo>
                    <a:pt x="378358" y="70688"/>
                  </a:lnTo>
                  <a:lnTo>
                    <a:pt x="380923" y="68503"/>
                  </a:lnTo>
                  <a:lnTo>
                    <a:pt x="567436" y="68503"/>
                  </a:lnTo>
                  <a:lnTo>
                    <a:pt x="572503" y="68503"/>
                  </a:lnTo>
                  <a:lnTo>
                    <a:pt x="575056" y="66357"/>
                  </a:lnTo>
                  <a:lnTo>
                    <a:pt x="575056" y="2171"/>
                  </a:lnTo>
                  <a:close/>
                </a:path>
                <a:path w="4433569" h="2413000">
                  <a:moveTo>
                    <a:pt x="690689" y="1256842"/>
                  </a:moveTo>
                  <a:lnTo>
                    <a:pt x="688124" y="1254645"/>
                  </a:lnTo>
                  <a:lnTo>
                    <a:pt x="408863" y="1254645"/>
                  </a:lnTo>
                  <a:lnTo>
                    <a:pt x="406336" y="1256842"/>
                  </a:lnTo>
                  <a:lnTo>
                    <a:pt x="406336" y="1663509"/>
                  </a:lnTo>
                  <a:lnTo>
                    <a:pt x="408863" y="1665693"/>
                  </a:lnTo>
                  <a:lnTo>
                    <a:pt x="683056" y="1665693"/>
                  </a:lnTo>
                  <a:lnTo>
                    <a:pt x="688124" y="1665693"/>
                  </a:lnTo>
                  <a:lnTo>
                    <a:pt x="690689" y="1663509"/>
                  </a:lnTo>
                  <a:lnTo>
                    <a:pt x="690689" y="1599361"/>
                  </a:lnTo>
                  <a:lnTo>
                    <a:pt x="688124" y="1597177"/>
                  </a:lnTo>
                  <a:lnTo>
                    <a:pt x="496544" y="1597177"/>
                  </a:lnTo>
                  <a:lnTo>
                    <a:pt x="493991" y="1595005"/>
                  </a:lnTo>
                  <a:lnTo>
                    <a:pt x="493991" y="1493672"/>
                  </a:lnTo>
                  <a:lnTo>
                    <a:pt x="496544" y="1491500"/>
                  </a:lnTo>
                  <a:lnTo>
                    <a:pt x="655345" y="1491500"/>
                  </a:lnTo>
                  <a:lnTo>
                    <a:pt x="657898" y="1489316"/>
                  </a:lnTo>
                  <a:lnTo>
                    <a:pt x="657898" y="1425168"/>
                  </a:lnTo>
                  <a:lnTo>
                    <a:pt x="655345" y="1422984"/>
                  </a:lnTo>
                  <a:lnTo>
                    <a:pt x="496544" y="1422984"/>
                  </a:lnTo>
                  <a:lnTo>
                    <a:pt x="493991" y="1420799"/>
                  </a:lnTo>
                  <a:lnTo>
                    <a:pt x="493991" y="1325346"/>
                  </a:lnTo>
                  <a:lnTo>
                    <a:pt x="496544" y="1323162"/>
                  </a:lnTo>
                  <a:lnTo>
                    <a:pt x="688124" y="1323162"/>
                  </a:lnTo>
                  <a:lnTo>
                    <a:pt x="690689" y="1320977"/>
                  </a:lnTo>
                  <a:lnTo>
                    <a:pt x="690689" y="1256842"/>
                  </a:lnTo>
                  <a:close/>
                </a:path>
                <a:path w="4433569" h="2413000">
                  <a:moveTo>
                    <a:pt x="955471" y="2171"/>
                  </a:moveTo>
                  <a:lnTo>
                    <a:pt x="952906" y="0"/>
                  </a:lnTo>
                  <a:lnTo>
                    <a:pt x="870331" y="0"/>
                  </a:lnTo>
                  <a:lnTo>
                    <a:pt x="867778" y="2171"/>
                  </a:lnTo>
                  <a:lnTo>
                    <a:pt x="867778" y="302094"/>
                  </a:lnTo>
                  <a:lnTo>
                    <a:pt x="866800" y="311772"/>
                  </a:lnTo>
                  <a:lnTo>
                    <a:pt x="834720" y="345719"/>
                  </a:lnTo>
                  <a:lnTo>
                    <a:pt x="813650" y="349072"/>
                  </a:lnTo>
                  <a:lnTo>
                    <a:pt x="776325" y="349072"/>
                  </a:lnTo>
                  <a:lnTo>
                    <a:pt x="737425" y="335368"/>
                  </a:lnTo>
                  <a:lnTo>
                    <a:pt x="721423" y="302094"/>
                  </a:lnTo>
                  <a:lnTo>
                    <a:pt x="721423" y="2171"/>
                  </a:lnTo>
                  <a:lnTo>
                    <a:pt x="718870" y="0"/>
                  </a:lnTo>
                  <a:lnTo>
                    <a:pt x="637057" y="0"/>
                  </a:lnTo>
                  <a:lnTo>
                    <a:pt x="634504" y="2171"/>
                  </a:lnTo>
                  <a:lnTo>
                    <a:pt x="634504" y="302094"/>
                  </a:lnTo>
                  <a:lnTo>
                    <a:pt x="635127" y="314833"/>
                  </a:lnTo>
                  <a:lnTo>
                    <a:pt x="649935" y="359613"/>
                  </a:lnTo>
                  <a:lnTo>
                    <a:pt x="682815" y="392696"/>
                  </a:lnTo>
                  <a:lnTo>
                    <a:pt x="717981" y="409105"/>
                  </a:lnTo>
                  <a:lnTo>
                    <a:pt x="760666" y="417055"/>
                  </a:lnTo>
                  <a:lnTo>
                    <a:pt x="776325" y="417588"/>
                  </a:lnTo>
                  <a:lnTo>
                    <a:pt x="813650" y="417588"/>
                  </a:lnTo>
                  <a:lnTo>
                    <a:pt x="858481" y="412800"/>
                  </a:lnTo>
                  <a:lnTo>
                    <a:pt x="896277" y="398983"/>
                  </a:lnTo>
                  <a:lnTo>
                    <a:pt x="932878" y="369062"/>
                  </a:lnTo>
                  <a:lnTo>
                    <a:pt x="952893" y="326961"/>
                  </a:lnTo>
                  <a:lnTo>
                    <a:pt x="955471" y="302094"/>
                  </a:lnTo>
                  <a:lnTo>
                    <a:pt x="955471" y="2171"/>
                  </a:lnTo>
                  <a:close/>
                </a:path>
                <a:path w="4433569" h="2413000">
                  <a:moveTo>
                    <a:pt x="1052817" y="1556715"/>
                  </a:moveTo>
                  <a:lnTo>
                    <a:pt x="1045565" y="1513344"/>
                  </a:lnTo>
                  <a:lnTo>
                    <a:pt x="1023442" y="1478445"/>
                  </a:lnTo>
                  <a:lnTo>
                    <a:pt x="986116" y="1449400"/>
                  </a:lnTo>
                  <a:lnTo>
                    <a:pt x="947851" y="1430248"/>
                  </a:lnTo>
                  <a:lnTo>
                    <a:pt x="889000" y="1407134"/>
                  </a:lnTo>
                  <a:lnTo>
                    <a:pt x="881748" y="1403972"/>
                  </a:lnTo>
                  <a:lnTo>
                    <a:pt x="846848" y="1377975"/>
                  </a:lnTo>
                  <a:lnTo>
                    <a:pt x="844664" y="1371422"/>
                  </a:lnTo>
                  <a:lnTo>
                    <a:pt x="844664" y="1363599"/>
                  </a:lnTo>
                  <a:lnTo>
                    <a:pt x="869619" y="1324165"/>
                  </a:lnTo>
                  <a:lnTo>
                    <a:pt x="899566" y="1316621"/>
                  </a:lnTo>
                  <a:lnTo>
                    <a:pt x="910996" y="1316621"/>
                  </a:lnTo>
                  <a:lnTo>
                    <a:pt x="951217" y="1335392"/>
                  </a:lnTo>
                  <a:lnTo>
                    <a:pt x="962088" y="1349248"/>
                  </a:lnTo>
                  <a:lnTo>
                    <a:pt x="966381" y="1354683"/>
                  </a:lnTo>
                  <a:lnTo>
                    <a:pt x="1045184" y="1329029"/>
                  </a:lnTo>
                  <a:lnTo>
                    <a:pt x="1046695" y="1327277"/>
                  </a:lnTo>
                  <a:lnTo>
                    <a:pt x="1046695" y="1322946"/>
                  </a:lnTo>
                  <a:lnTo>
                    <a:pt x="1023962" y="1290320"/>
                  </a:lnTo>
                  <a:lnTo>
                    <a:pt x="979322" y="1260233"/>
                  </a:lnTo>
                  <a:lnTo>
                    <a:pt x="935863" y="1249489"/>
                  </a:lnTo>
                  <a:lnTo>
                    <a:pt x="910996" y="1248143"/>
                  </a:lnTo>
                  <a:lnTo>
                    <a:pt x="899566" y="1248143"/>
                  </a:lnTo>
                  <a:lnTo>
                    <a:pt x="854760" y="1252715"/>
                  </a:lnTo>
                  <a:lnTo>
                    <a:pt x="816940" y="1266228"/>
                  </a:lnTo>
                  <a:lnTo>
                    <a:pt x="780351" y="1296568"/>
                  </a:lnTo>
                  <a:lnTo>
                    <a:pt x="760349" y="1338732"/>
                  </a:lnTo>
                  <a:lnTo>
                    <a:pt x="757783" y="1363599"/>
                  </a:lnTo>
                  <a:lnTo>
                    <a:pt x="758278" y="1375308"/>
                  </a:lnTo>
                  <a:lnTo>
                    <a:pt x="770267" y="1414932"/>
                  </a:lnTo>
                  <a:lnTo>
                    <a:pt x="798271" y="1446174"/>
                  </a:lnTo>
                  <a:lnTo>
                    <a:pt x="841717" y="1472742"/>
                  </a:lnTo>
                  <a:lnTo>
                    <a:pt x="925195" y="1509318"/>
                  </a:lnTo>
                  <a:lnTo>
                    <a:pt x="931951" y="1512608"/>
                  </a:lnTo>
                  <a:lnTo>
                    <a:pt x="963980" y="1541386"/>
                  </a:lnTo>
                  <a:lnTo>
                    <a:pt x="965898" y="1548485"/>
                  </a:lnTo>
                  <a:lnTo>
                    <a:pt x="965898" y="1556715"/>
                  </a:lnTo>
                  <a:lnTo>
                    <a:pt x="940955" y="1595996"/>
                  </a:lnTo>
                  <a:lnTo>
                    <a:pt x="910996" y="1603692"/>
                  </a:lnTo>
                  <a:lnTo>
                    <a:pt x="880516" y="1603692"/>
                  </a:lnTo>
                  <a:lnTo>
                    <a:pt x="843343" y="1589684"/>
                  </a:lnTo>
                  <a:lnTo>
                    <a:pt x="825614" y="1562277"/>
                  </a:lnTo>
                  <a:lnTo>
                    <a:pt x="823595" y="1560652"/>
                  </a:lnTo>
                  <a:lnTo>
                    <a:pt x="819531" y="1560652"/>
                  </a:lnTo>
                  <a:lnTo>
                    <a:pt x="818248" y="1560868"/>
                  </a:lnTo>
                  <a:lnTo>
                    <a:pt x="747852" y="1590662"/>
                  </a:lnTo>
                  <a:lnTo>
                    <a:pt x="746315" y="1592173"/>
                  </a:lnTo>
                  <a:lnTo>
                    <a:pt x="746315" y="1597393"/>
                  </a:lnTo>
                  <a:lnTo>
                    <a:pt x="772566" y="1633334"/>
                  </a:lnTo>
                  <a:lnTo>
                    <a:pt x="823328" y="1664550"/>
                  </a:lnTo>
                  <a:lnTo>
                    <a:pt x="880516" y="1672209"/>
                  </a:lnTo>
                  <a:lnTo>
                    <a:pt x="910996" y="1672209"/>
                  </a:lnTo>
                  <a:lnTo>
                    <a:pt x="955827" y="1667433"/>
                  </a:lnTo>
                  <a:lnTo>
                    <a:pt x="993711" y="1653616"/>
                  </a:lnTo>
                  <a:lnTo>
                    <a:pt x="1030795" y="1623682"/>
                  </a:lnTo>
                  <a:lnTo>
                    <a:pt x="1050328" y="1581607"/>
                  </a:lnTo>
                  <a:lnTo>
                    <a:pt x="1052195" y="1569478"/>
                  </a:lnTo>
                  <a:lnTo>
                    <a:pt x="1052817" y="1556715"/>
                  </a:lnTo>
                  <a:close/>
                </a:path>
                <a:path w="4433569" h="2413000">
                  <a:moveTo>
                    <a:pt x="1206004" y="1256842"/>
                  </a:moveTo>
                  <a:lnTo>
                    <a:pt x="1203439" y="1254645"/>
                  </a:lnTo>
                  <a:lnTo>
                    <a:pt x="1120863" y="1254645"/>
                  </a:lnTo>
                  <a:lnTo>
                    <a:pt x="1118349" y="1256842"/>
                  </a:lnTo>
                  <a:lnTo>
                    <a:pt x="1118349" y="1663509"/>
                  </a:lnTo>
                  <a:lnTo>
                    <a:pt x="1120863" y="1665693"/>
                  </a:lnTo>
                  <a:lnTo>
                    <a:pt x="1198372" y="1665693"/>
                  </a:lnTo>
                  <a:lnTo>
                    <a:pt x="1203439" y="1665693"/>
                  </a:lnTo>
                  <a:lnTo>
                    <a:pt x="1206004" y="1663509"/>
                  </a:lnTo>
                  <a:lnTo>
                    <a:pt x="1206004" y="1256842"/>
                  </a:lnTo>
                  <a:close/>
                </a:path>
                <a:path w="4433569" h="2413000">
                  <a:moveTo>
                    <a:pt x="1290904" y="2171"/>
                  </a:moveTo>
                  <a:lnTo>
                    <a:pt x="1288351" y="0"/>
                  </a:lnTo>
                  <a:lnTo>
                    <a:pt x="1009840" y="0"/>
                  </a:lnTo>
                  <a:lnTo>
                    <a:pt x="1007300" y="2171"/>
                  </a:lnTo>
                  <a:lnTo>
                    <a:pt x="1007300" y="66357"/>
                  </a:lnTo>
                  <a:lnTo>
                    <a:pt x="1009840" y="68503"/>
                  </a:lnTo>
                  <a:lnTo>
                    <a:pt x="1103083" y="68503"/>
                  </a:lnTo>
                  <a:lnTo>
                    <a:pt x="1105636" y="70688"/>
                  </a:lnTo>
                  <a:lnTo>
                    <a:pt x="1105636" y="408889"/>
                  </a:lnTo>
                  <a:lnTo>
                    <a:pt x="1108189" y="411035"/>
                  </a:lnTo>
                  <a:lnTo>
                    <a:pt x="1190002" y="411035"/>
                  </a:lnTo>
                  <a:lnTo>
                    <a:pt x="1192555" y="408889"/>
                  </a:lnTo>
                  <a:lnTo>
                    <a:pt x="1192555" y="70688"/>
                  </a:lnTo>
                  <a:lnTo>
                    <a:pt x="1195108" y="68503"/>
                  </a:lnTo>
                  <a:lnTo>
                    <a:pt x="1283284" y="68503"/>
                  </a:lnTo>
                  <a:lnTo>
                    <a:pt x="1288351" y="68503"/>
                  </a:lnTo>
                  <a:lnTo>
                    <a:pt x="1290904" y="66357"/>
                  </a:lnTo>
                  <a:lnTo>
                    <a:pt x="1290904" y="2171"/>
                  </a:lnTo>
                  <a:close/>
                </a:path>
                <a:path w="4433569" h="2413000">
                  <a:moveTo>
                    <a:pt x="1326032" y="1884146"/>
                  </a:moveTo>
                  <a:lnTo>
                    <a:pt x="1323479" y="1881962"/>
                  </a:lnTo>
                  <a:lnTo>
                    <a:pt x="1044206" y="1881962"/>
                  </a:lnTo>
                  <a:lnTo>
                    <a:pt x="1041679" y="1884146"/>
                  </a:lnTo>
                  <a:lnTo>
                    <a:pt x="1041679" y="2290864"/>
                  </a:lnTo>
                  <a:lnTo>
                    <a:pt x="1044206" y="2293010"/>
                  </a:lnTo>
                  <a:lnTo>
                    <a:pt x="1318412" y="2293010"/>
                  </a:lnTo>
                  <a:lnTo>
                    <a:pt x="1323479" y="2293010"/>
                  </a:lnTo>
                  <a:lnTo>
                    <a:pt x="1326032" y="2290864"/>
                  </a:lnTo>
                  <a:lnTo>
                    <a:pt x="1326032" y="2226678"/>
                  </a:lnTo>
                  <a:lnTo>
                    <a:pt x="1323479" y="2224494"/>
                  </a:lnTo>
                  <a:lnTo>
                    <a:pt x="1131887" y="2224494"/>
                  </a:lnTo>
                  <a:lnTo>
                    <a:pt x="1129334" y="2222347"/>
                  </a:lnTo>
                  <a:lnTo>
                    <a:pt x="1129334" y="2120989"/>
                  </a:lnTo>
                  <a:lnTo>
                    <a:pt x="1131887" y="2118817"/>
                  </a:lnTo>
                  <a:lnTo>
                    <a:pt x="1290688" y="2118817"/>
                  </a:lnTo>
                  <a:lnTo>
                    <a:pt x="1293241" y="2116620"/>
                  </a:lnTo>
                  <a:lnTo>
                    <a:pt x="1293241" y="2052485"/>
                  </a:lnTo>
                  <a:lnTo>
                    <a:pt x="1290688" y="2050288"/>
                  </a:lnTo>
                  <a:lnTo>
                    <a:pt x="1131887" y="2050288"/>
                  </a:lnTo>
                  <a:lnTo>
                    <a:pt x="1129334" y="2048141"/>
                  </a:lnTo>
                  <a:lnTo>
                    <a:pt x="1129334" y="1952663"/>
                  </a:lnTo>
                  <a:lnTo>
                    <a:pt x="1131887" y="1950466"/>
                  </a:lnTo>
                  <a:lnTo>
                    <a:pt x="1323479" y="1950466"/>
                  </a:lnTo>
                  <a:lnTo>
                    <a:pt x="1326032" y="1948319"/>
                  </a:lnTo>
                  <a:lnTo>
                    <a:pt x="1326032" y="1884146"/>
                  </a:lnTo>
                  <a:close/>
                </a:path>
                <a:path w="4433569" h="2413000">
                  <a:moveTo>
                    <a:pt x="1335239" y="1031836"/>
                  </a:moveTo>
                  <a:lnTo>
                    <a:pt x="1334985" y="1030770"/>
                  </a:lnTo>
                  <a:lnTo>
                    <a:pt x="1334465" y="1029893"/>
                  </a:lnTo>
                  <a:lnTo>
                    <a:pt x="1267587" y="864184"/>
                  </a:lnTo>
                  <a:lnTo>
                    <a:pt x="1262049" y="850480"/>
                  </a:lnTo>
                  <a:lnTo>
                    <a:pt x="1262049" y="846785"/>
                  </a:lnTo>
                  <a:lnTo>
                    <a:pt x="1265618" y="843407"/>
                  </a:lnTo>
                  <a:lnTo>
                    <a:pt x="1279829" y="836002"/>
                  </a:lnTo>
                  <a:lnTo>
                    <a:pt x="1286687" y="831126"/>
                  </a:lnTo>
                  <a:lnTo>
                    <a:pt x="1316189" y="796315"/>
                  </a:lnTo>
                  <a:lnTo>
                    <a:pt x="1316507" y="795667"/>
                  </a:lnTo>
                  <a:lnTo>
                    <a:pt x="1320850" y="786904"/>
                  </a:lnTo>
                  <a:lnTo>
                    <a:pt x="1324178" y="776909"/>
                  </a:lnTo>
                  <a:lnTo>
                    <a:pt x="1326184" y="766343"/>
                  </a:lnTo>
                  <a:lnTo>
                    <a:pt x="1326845" y="755205"/>
                  </a:lnTo>
                  <a:lnTo>
                    <a:pt x="1326845" y="748690"/>
                  </a:lnTo>
                  <a:lnTo>
                    <a:pt x="1317320" y="698461"/>
                  </a:lnTo>
                  <a:lnTo>
                    <a:pt x="1288745" y="659968"/>
                  </a:lnTo>
                  <a:lnTo>
                    <a:pt x="1243749" y="635495"/>
                  </a:lnTo>
                  <a:lnTo>
                    <a:pt x="1239964" y="634669"/>
                  </a:lnTo>
                  <a:lnTo>
                    <a:pt x="1239964" y="742823"/>
                  </a:lnTo>
                  <a:lnTo>
                    <a:pt x="1239964" y="748690"/>
                  </a:lnTo>
                  <a:lnTo>
                    <a:pt x="1214996" y="787958"/>
                  </a:lnTo>
                  <a:lnTo>
                    <a:pt x="1185062" y="795667"/>
                  </a:lnTo>
                  <a:lnTo>
                    <a:pt x="1096111" y="795667"/>
                  </a:lnTo>
                  <a:lnTo>
                    <a:pt x="1093571" y="793483"/>
                  </a:lnTo>
                  <a:lnTo>
                    <a:pt x="1093571" y="698030"/>
                  </a:lnTo>
                  <a:lnTo>
                    <a:pt x="1096111" y="695858"/>
                  </a:lnTo>
                  <a:lnTo>
                    <a:pt x="1185062" y="695858"/>
                  </a:lnTo>
                  <a:lnTo>
                    <a:pt x="1223556" y="709866"/>
                  </a:lnTo>
                  <a:lnTo>
                    <a:pt x="1239964" y="742823"/>
                  </a:lnTo>
                  <a:lnTo>
                    <a:pt x="1239964" y="634669"/>
                  </a:lnTo>
                  <a:lnTo>
                    <a:pt x="1216113" y="629386"/>
                  </a:lnTo>
                  <a:lnTo>
                    <a:pt x="1185062" y="627341"/>
                  </a:lnTo>
                  <a:lnTo>
                    <a:pt x="1008430" y="627341"/>
                  </a:lnTo>
                  <a:lnTo>
                    <a:pt x="1005916" y="629526"/>
                  </a:lnTo>
                  <a:lnTo>
                    <a:pt x="1005916" y="1036205"/>
                  </a:lnTo>
                  <a:lnTo>
                    <a:pt x="1008430" y="1038377"/>
                  </a:lnTo>
                  <a:lnTo>
                    <a:pt x="1091006" y="1038377"/>
                  </a:lnTo>
                  <a:lnTo>
                    <a:pt x="1093571" y="1036205"/>
                  </a:lnTo>
                  <a:lnTo>
                    <a:pt x="1093571" y="866355"/>
                  </a:lnTo>
                  <a:lnTo>
                    <a:pt x="1096111" y="864184"/>
                  </a:lnTo>
                  <a:lnTo>
                    <a:pt x="1169047" y="864184"/>
                  </a:lnTo>
                  <a:lnTo>
                    <a:pt x="1175131" y="868083"/>
                  </a:lnTo>
                  <a:lnTo>
                    <a:pt x="1242237" y="1033805"/>
                  </a:lnTo>
                  <a:lnTo>
                    <a:pt x="1244269" y="1036853"/>
                  </a:lnTo>
                  <a:lnTo>
                    <a:pt x="1246530" y="1038377"/>
                  </a:lnTo>
                  <a:lnTo>
                    <a:pt x="1332674" y="1038377"/>
                  </a:lnTo>
                  <a:lnTo>
                    <a:pt x="1335239" y="1036624"/>
                  </a:lnTo>
                  <a:lnTo>
                    <a:pt x="1335239" y="1031836"/>
                  </a:lnTo>
                  <a:close/>
                </a:path>
                <a:path w="4433569" h="2413000">
                  <a:moveTo>
                    <a:pt x="1619211" y="1322959"/>
                  </a:moveTo>
                  <a:lnTo>
                    <a:pt x="1597253" y="1290320"/>
                  </a:lnTo>
                  <a:lnTo>
                    <a:pt x="1552613" y="1260233"/>
                  </a:lnTo>
                  <a:lnTo>
                    <a:pt x="1509153" y="1249476"/>
                  </a:lnTo>
                  <a:lnTo>
                    <a:pt x="1484274" y="1248143"/>
                  </a:lnTo>
                  <a:lnTo>
                    <a:pt x="1433982" y="1248143"/>
                  </a:lnTo>
                  <a:lnTo>
                    <a:pt x="1389164" y="1252715"/>
                  </a:lnTo>
                  <a:lnTo>
                    <a:pt x="1351368" y="1266228"/>
                  </a:lnTo>
                  <a:lnTo>
                    <a:pt x="1314767" y="1296568"/>
                  </a:lnTo>
                  <a:lnTo>
                    <a:pt x="1294752" y="1338732"/>
                  </a:lnTo>
                  <a:lnTo>
                    <a:pt x="1292174" y="1363586"/>
                  </a:lnTo>
                  <a:lnTo>
                    <a:pt x="1292174" y="1556715"/>
                  </a:lnTo>
                  <a:lnTo>
                    <a:pt x="1302092" y="1604035"/>
                  </a:lnTo>
                  <a:lnTo>
                    <a:pt x="1330667" y="1640255"/>
                  </a:lnTo>
                  <a:lnTo>
                    <a:pt x="1375638" y="1663725"/>
                  </a:lnTo>
                  <a:lnTo>
                    <a:pt x="1418336" y="1671675"/>
                  </a:lnTo>
                  <a:lnTo>
                    <a:pt x="1433982" y="1672209"/>
                  </a:lnTo>
                  <a:lnTo>
                    <a:pt x="1471320" y="1672209"/>
                  </a:lnTo>
                  <a:lnTo>
                    <a:pt x="1516151" y="1667433"/>
                  </a:lnTo>
                  <a:lnTo>
                    <a:pt x="1553946" y="1653616"/>
                  </a:lnTo>
                  <a:lnTo>
                    <a:pt x="1590548" y="1623695"/>
                  </a:lnTo>
                  <a:lnTo>
                    <a:pt x="1610550" y="1581607"/>
                  </a:lnTo>
                  <a:lnTo>
                    <a:pt x="1613128" y="1453210"/>
                  </a:lnTo>
                  <a:lnTo>
                    <a:pt x="1441081" y="1451038"/>
                  </a:lnTo>
                  <a:lnTo>
                    <a:pt x="1438529" y="1517370"/>
                  </a:lnTo>
                  <a:lnTo>
                    <a:pt x="1522907" y="1519542"/>
                  </a:lnTo>
                  <a:lnTo>
                    <a:pt x="1525447" y="1521726"/>
                  </a:lnTo>
                  <a:lnTo>
                    <a:pt x="1524469" y="1566405"/>
                  </a:lnTo>
                  <a:lnTo>
                    <a:pt x="1492389" y="1600352"/>
                  </a:lnTo>
                  <a:lnTo>
                    <a:pt x="1471320" y="1603692"/>
                  </a:lnTo>
                  <a:lnTo>
                    <a:pt x="1433982" y="1603692"/>
                  </a:lnTo>
                  <a:lnTo>
                    <a:pt x="1395095" y="1589989"/>
                  </a:lnTo>
                  <a:lnTo>
                    <a:pt x="1379093" y="1556715"/>
                  </a:lnTo>
                  <a:lnTo>
                    <a:pt x="1379093" y="1363586"/>
                  </a:lnTo>
                  <a:lnTo>
                    <a:pt x="1403527" y="1324330"/>
                  </a:lnTo>
                  <a:lnTo>
                    <a:pt x="1433982" y="1316621"/>
                  </a:lnTo>
                  <a:lnTo>
                    <a:pt x="1484274" y="1316621"/>
                  </a:lnTo>
                  <a:lnTo>
                    <a:pt x="1523555" y="1334655"/>
                  </a:lnTo>
                  <a:lnTo>
                    <a:pt x="1540192" y="1358061"/>
                  </a:lnTo>
                  <a:lnTo>
                    <a:pt x="1541983" y="1359052"/>
                  </a:lnTo>
                  <a:lnTo>
                    <a:pt x="1546034" y="1359052"/>
                  </a:lnTo>
                  <a:lnTo>
                    <a:pt x="1547291" y="1358836"/>
                  </a:lnTo>
                  <a:lnTo>
                    <a:pt x="1617713" y="1329042"/>
                  </a:lnTo>
                  <a:lnTo>
                    <a:pt x="1619211" y="1327277"/>
                  </a:lnTo>
                  <a:lnTo>
                    <a:pt x="1619211" y="1325105"/>
                  </a:lnTo>
                  <a:lnTo>
                    <a:pt x="1619211" y="1322959"/>
                  </a:lnTo>
                  <a:close/>
                </a:path>
                <a:path w="4433569" h="2413000">
                  <a:moveTo>
                    <a:pt x="1663687" y="2171"/>
                  </a:moveTo>
                  <a:lnTo>
                    <a:pt x="1661134" y="0"/>
                  </a:lnTo>
                  <a:lnTo>
                    <a:pt x="1578546" y="0"/>
                  </a:lnTo>
                  <a:lnTo>
                    <a:pt x="1576006" y="2171"/>
                  </a:lnTo>
                  <a:lnTo>
                    <a:pt x="1576006" y="302094"/>
                  </a:lnTo>
                  <a:lnTo>
                    <a:pt x="1575028" y="311772"/>
                  </a:lnTo>
                  <a:lnTo>
                    <a:pt x="1542948" y="345719"/>
                  </a:lnTo>
                  <a:lnTo>
                    <a:pt x="1521879" y="349072"/>
                  </a:lnTo>
                  <a:lnTo>
                    <a:pt x="1484541" y="349072"/>
                  </a:lnTo>
                  <a:lnTo>
                    <a:pt x="1445641" y="335368"/>
                  </a:lnTo>
                  <a:lnTo>
                    <a:pt x="1429651" y="302094"/>
                  </a:lnTo>
                  <a:lnTo>
                    <a:pt x="1429651" y="2171"/>
                  </a:lnTo>
                  <a:lnTo>
                    <a:pt x="1427086" y="0"/>
                  </a:lnTo>
                  <a:lnTo>
                    <a:pt x="1345285" y="0"/>
                  </a:lnTo>
                  <a:lnTo>
                    <a:pt x="1342732" y="2171"/>
                  </a:lnTo>
                  <a:lnTo>
                    <a:pt x="1342732" y="302094"/>
                  </a:lnTo>
                  <a:lnTo>
                    <a:pt x="1343355" y="314833"/>
                  </a:lnTo>
                  <a:lnTo>
                    <a:pt x="1358150" y="359613"/>
                  </a:lnTo>
                  <a:lnTo>
                    <a:pt x="1391043" y="392696"/>
                  </a:lnTo>
                  <a:lnTo>
                    <a:pt x="1426197" y="409105"/>
                  </a:lnTo>
                  <a:lnTo>
                    <a:pt x="1468894" y="417055"/>
                  </a:lnTo>
                  <a:lnTo>
                    <a:pt x="1484541" y="417588"/>
                  </a:lnTo>
                  <a:lnTo>
                    <a:pt x="1521879" y="417588"/>
                  </a:lnTo>
                  <a:lnTo>
                    <a:pt x="1566697" y="412800"/>
                  </a:lnTo>
                  <a:lnTo>
                    <a:pt x="1604492" y="398983"/>
                  </a:lnTo>
                  <a:lnTo>
                    <a:pt x="1641106" y="369062"/>
                  </a:lnTo>
                  <a:lnTo>
                    <a:pt x="1661109" y="326961"/>
                  </a:lnTo>
                  <a:lnTo>
                    <a:pt x="1663687" y="302094"/>
                  </a:lnTo>
                  <a:lnTo>
                    <a:pt x="1663687" y="2171"/>
                  </a:lnTo>
                  <a:close/>
                </a:path>
                <a:path w="4433569" h="2413000">
                  <a:moveTo>
                    <a:pt x="1676057" y="629526"/>
                  </a:moveTo>
                  <a:lnTo>
                    <a:pt x="1673504" y="627329"/>
                  </a:lnTo>
                  <a:lnTo>
                    <a:pt x="1394231" y="627329"/>
                  </a:lnTo>
                  <a:lnTo>
                    <a:pt x="1391716" y="629526"/>
                  </a:lnTo>
                  <a:lnTo>
                    <a:pt x="1391716" y="1036205"/>
                  </a:lnTo>
                  <a:lnTo>
                    <a:pt x="1394231" y="1038377"/>
                  </a:lnTo>
                  <a:lnTo>
                    <a:pt x="1668437" y="1038377"/>
                  </a:lnTo>
                  <a:lnTo>
                    <a:pt x="1673504" y="1038377"/>
                  </a:lnTo>
                  <a:lnTo>
                    <a:pt x="1676057" y="1036205"/>
                  </a:lnTo>
                  <a:lnTo>
                    <a:pt x="1676057" y="972045"/>
                  </a:lnTo>
                  <a:lnTo>
                    <a:pt x="1673504" y="969873"/>
                  </a:lnTo>
                  <a:lnTo>
                    <a:pt x="1481924" y="969873"/>
                  </a:lnTo>
                  <a:lnTo>
                    <a:pt x="1479359" y="967689"/>
                  </a:lnTo>
                  <a:lnTo>
                    <a:pt x="1479359" y="866368"/>
                  </a:lnTo>
                  <a:lnTo>
                    <a:pt x="1481924" y="864184"/>
                  </a:lnTo>
                  <a:lnTo>
                    <a:pt x="1640725" y="864184"/>
                  </a:lnTo>
                  <a:lnTo>
                    <a:pt x="1643278" y="861999"/>
                  </a:lnTo>
                  <a:lnTo>
                    <a:pt x="1643278" y="797852"/>
                  </a:lnTo>
                  <a:lnTo>
                    <a:pt x="1640725" y="795667"/>
                  </a:lnTo>
                  <a:lnTo>
                    <a:pt x="1481924" y="795667"/>
                  </a:lnTo>
                  <a:lnTo>
                    <a:pt x="1479359" y="793483"/>
                  </a:lnTo>
                  <a:lnTo>
                    <a:pt x="1479359" y="698030"/>
                  </a:lnTo>
                  <a:lnTo>
                    <a:pt x="1481924" y="695845"/>
                  </a:lnTo>
                  <a:lnTo>
                    <a:pt x="1673504" y="695845"/>
                  </a:lnTo>
                  <a:lnTo>
                    <a:pt x="1676057" y="693674"/>
                  </a:lnTo>
                  <a:lnTo>
                    <a:pt x="1676057" y="629526"/>
                  </a:lnTo>
                  <a:close/>
                </a:path>
                <a:path w="4433569" h="2413000">
                  <a:moveTo>
                    <a:pt x="1727022" y="2003310"/>
                  </a:moveTo>
                  <a:lnTo>
                    <a:pt x="1717497" y="1953094"/>
                  </a:lnTo>
                  <a:lnTo>
                    <a:pt x="1688922" y="1914601"/>
                  </a:lnTo>
                  <a:lnTo>
                    <a:pt x="1643926" y="1890128"/>
                  </a:lnTo>
                  <a:lnTo>
                    <a:pt x="1640141" y="1889290"/>
                  </a:lnTo>
                  <a:lnTo>
                    <a:pt x="1640141" y="1997456"/>
                  </a:lnTo>
                  <a:lnTo>
                    <a:pt x="1640141" y="2177516"/>
                  </a:lnTo>
                  <a:lnTo>
                    <a:pt x="1615668" y="2216797"/>
                  </a:lnTo>
                  <a:lnTo>
                    <a:pt x="1585239" y="2224494"/>
                  </a:lnTo>
                  <a:lnTo>
                    <a:pt x="1496288" y="2224494"/>
                  </a:lnTo>
                  <a:lnTo>
                    <a:pt x="1493748" y="2222347"/>
                  </a:lnTo>
                  <a:lnTo>
                    <a:pt x="1493748" y="1952663"/>
                  </a:lnTo>
                  <a:lnTo>
                    <a:pt x="1496288" y="1950478"/>
                  </a:lnTo>
                  <a:lnTo>
                    <a:pt x="1585239" y="1950478"/>
                  </a:lnTo>
                  <a:lnTo>
                    <a:pt x="1623733" y="1964524"/>
                  </a:lnTo>
                  <a:lnTo>
                    <a:pt x="1640141" y="1997456"/>
                  </a:lnTo>
                  <a:lnTo>
                    <a:pt x="1640141" y="1889290"/>
                  </a:lnTo>
                  <a:lnTo>
                    <a:pt x="1616290" y="1884006"/>
                  </a:lnTo>
                  <a:lnTo>
                    <a:pt x="1585239" y="1881962"/>
                  </a:lnTo>
                  <a:lnTo>
                    <a:pt x="1408607" y="1881962"/>
                  </a:lnTo>
                  <a:lnTo>
                    <a:pt x="1406093" y="1884146"/>
                  </a:lnTo>
                  <a:lnTo>
                    <a:pt x="1406093" y="2290851"/>
                  </a:lnTo>
                  <a:lnTo>
                    <a:pt x="1408607" y="2292997"/>
                  </a:lnTo>
                  <a:lnTo>
                    <a:pt x="1585239" y="2292997"/>
                  </a:lnTo>
                  <a:lnTo>
                    <a:pt x="1643926" y="2284857"/>
                  </a:lnTo>
                  <a:lnTo>
                    <a:pt x="1688922" y="2260371"/>
                  </a:lnTo>
                  <a:lnTo>
                    <a:pt x="1716011" y="2224494"/>
                  </a:lnTo>
                  <a:lnTo>
                    <a:pt x="1727022" y="2171662"/>
                  </a:lnTo>
                  <a:lnTo>
                    <a:pt x="1727022" y="2003310"/>
                  </a:lnTo>
                  <a:close/>
                </a:path>
                <a:path w="4433569" h="2413000">
                  <a:moveTo>
                    <a:pt x="2011832" y="2382786"/>
                  </a:moveTo>
                  <a:lnTo>
                    <a:pt x="290715" y="2382786"/>
                  </a:lnTo>
                  <a:lnTo>
                    <a:pt x="290715" y="2412987"/>
                  </a:lnTo>
                  <a:lnTo>
                    <a:pt x="2011832" y="2412987"/>
                  </a:lnTo>
                  <a:lnTo>
                    <a:pt x="2011832" y="2382786"/>
                  </a:lnTo>
                  <a:close/>
                </a:path>
                <a:path w="4433569" h="2413000">
                  <a:moveTo>
                    <a:pt x="2011832" y="1761998"/>
                  </a:moveTo>
                  <a:lnTo>
                    <a:pt x="290715" y="1761998"/>
                  </a:lnTo>
                  <a:lnTo>
                    <a:pt x="290715" y="1792198"/>
                  </a:lnTo>
                  <a:lnTo>
                    <a:pt x="2011832" y="1792198"/>
                  </a:lnTo>
                  <a:lnTo>
                    <a:pt x="2011832" y="1761998"/>
                  </a:lnTo>
                  <a:close/>
                </a:path>
                <a:path w="4433569" h="2413000">
                  <a:moveTo>
                    <a:pt x="2011832" y="1256842"/>
                  </a:moveTo>
                  <a:lnTo>
                    <a:pt x="2009279" y="1254645"/>
                  </a:lnTo>
                  <a:lnTo>
                    <a:pt x="1928990" y="1254645"/>
                  </a:lnTo>
                  <a:lnTo>
                    <a:pt x="1926450" y="1256842"/>
                  </a:lnTo>
                  <a:lnTo>
                    <a:pt x="1929523" y="1522793"/>
                  </a:lnTo>
                  <a:lnTo>
                    <a:pt x="1773974" y="1257909"/>
                  </a:lnTo>
                  <a:lnTo>
                    <a:pt x="1767116" y="1254645"/>
                  </a:lnTo>
                  <a:lnTo>
                    <a:pt x="1697990" y="1254645"/>
                  </a:lnTo>
                  <a:lnTo>
                    <a:pt x="1695475" y="1256842"/>
                  </a:lnTo>
                  <a:lnTo>
                    <a:pt x="1695475" y="1663509"/>
                  </a:lnTo>
                  <a:lnTo>
                    <a:pt x="1697990" y="1665693"/>
                  </a:lnTo>
                  <a:lnTo>
                    <a:pt x="1779066" y="1665693"/>
                  </a:lnTo>
                  <a:lnTo>
                    <a:pt x="1781619" y="1663509"/>
                  </a:lnTo>
                  <a:lnTo>
                    <a:pt x="1777771" y="1400149"/>
                  </a:lnTo>
                  <a:lnTo>
                    <a:pt x="1934057" y="1662442"/>
                  </a:lnTo>
                  <a:lnTo>
                    <a:pt x="1940953" y="1665693"/>
                  </a:lnTo>
                  <a:lnTo>
                    <a:pt x="2004212" y="1665693"/>
                  </a:lnTo>
                  <a:lnTo>
                    <a:pt x="2009279" y="1665693"/>
                  </a:lnTo>
                  <a:lnTo>
                    <a:pt x="2011832" y="1663509"/>
                  </a:lnTo>
                  <a:lnTo>
                    <a:pt x="2011832" y="1256842"/>
                  </a:lnTo>
                  <a:close/>
                </a:path>
                <a:path w="4433569" h="2413000">
                  <a:moveTo>
                    <a:pt x="2011832" y="1131404"/>
                  </a:moveTo>
                  <a:lnTo>
                    <a:pt x="290715" y="1131404"/>
                  </a:lnTo>
                  <a:lnTo>
                    <a:pt x="290715" y="1161605"/>
                  </a:lnTo>
                  <a:lnTo>
                    <a:pt x="2011832" y="1161605"/>
                  </a:lnTo>
                  <a:lnTo>
                    <a:pt x="2011832" y="1131404"/>
                  </a:lnTo>
                  <a:close/>
                </a:path>
                <a:path w="4433569" h="2413000">
                  <a:moveTo>
                    <a:pt x="2011832" y="491248"/>
                  </a:moveTo>
                  <a:lnTo>
                    <a:pt x="290715" y="491248"/>
                  </a:lnTo>
                  <a:lnTo>
                    <a:pt x="290715" y="521449"/>
                  </a:lnTo>
                  <a:lnTo>
                    <a:pt x="2011832" y="521449"/>
                  </a:lnTo>
                  <a:lnTo>
                    <a:pt x="2011832" y="491248"/>
                  </a:lnTo>
                  <a:close/>
                </a:path>
                <a:path w="4433569" h="2413000">
                  <a:moveTo>
                    <a:pt x="2025129" y="1883714"/>
                  </a:moveTo>
                  <a:lnTo>
                    <a:pt x="2022335" y="1881962"/>
                  </a:lnTo>
                  <a:lnTo>
                    <a:pt x="1968715" y="1881962"/>
                  </a:lnTo>
                  <a:lnTo>
                    <a:pt x="1965159" y="1883283"/>
                  </a:lnTo>
                  <a:lnTo>
                    <a:pt x="1962873" y="1884578"/>
                  </a:lnTo>
                  <a:lnTo>
                    <a:pt x="1961870" y="1885899"/>
                  </a:lnTo>
                  <a:lnTo>
                    <a:pt x="1762874" y="2283879"/>
                  </a:lnTo>
                  <a:lnTo>
                    <a:pt x="1761871" y="2285631"/>
                  </a:lnTo>
                  <a:lnTo>
                    <a:pt x="1761337" y="2286927"/>
                  </a:lnTo>
                  <a:lnTo>
                    <a:pt x="1761337" y="2291296"/>
                  </a:lnTo>
                  <a:lnTo>
                    <a:pt x="1764169" y="2293010"/>
                  </a:lnTo>
                  <a:lnTo>
                    <a:pt x="1817776" y="2293010"/>
                  </a:lnTo>
                  <a:lnTo>
                    <a:pt x="1821307" y="2292578"/>
                  </a:lnTo>
                  <a:lnTo>
                    <a:pt x="1823618" y="2291296"/>
                  </a:lnTo>
                  <a:lnTo>
                    <a:pt x="2023618" y="1891118"/>
                  </a:lnTo>
                  <a:lnTo>
                    <a:pt x="2024634" y="1889366"/>
                  </a:lnTo>
                  <a:lnTo>
                    <a:pt x="2025129" y="1888083"/>
                  </a:lnTo>
                  <a:lnTo>
                    <a:pt x="2025129" y="1887181"/>
                  </a:lnTo>
                  <a:lnTo>
                    <a:pt x="2025129" y="1883714"/>
                  </a:lnTo>
                  <a:close/>
                </a:path>
                <a:path w="4433569" h="2413000">
                  <a:moveTo>
                    <a:pt x="2030780" y="929411"/>
                  </a:moveTo>
                  <a:lnTo>
                    <a:pt x="2023529" y="886028"/>
                  </a:lnTo>
                  <a:lnTo>
                    <a:pt x="2001418" y="851128"/>
                  </a:lnTo>
                  <a:lnTo>
                    <a:pt x="1964080" y="822096"/>
                  </a:lnTo>
                  <a:lnTo>
                    <a:pt x="1925828" y="802932"/>
                  </a:lnTo>
                  <a:lnTo>
                    <a:pt x="1866976" y="779818"/>
                  </a:lnTo>
                  <a:lnTo>
                    <a:pt x="1859724" y="776655"/>
                  </a:lnTo>
                  <a:lnTo>
                    <a:pt x="1824824" y="750658"/>
                  </a:lnTo>
                  <a:lnTo>
                    <a:pt x="1822627" y="744118"/>
                  </a:lnTo>
                  <a:lnTo>
                    <a:pt x="1822627" y="736282"/>
                  </a:lnTo>
                  <a:lnTo>
                    <a:pt x="1847596" y="696849"/>
                  </a:lnTo>
                  <a:lnTo>
                    <a:pt x="1877542" y="689305"/>
                  </a:lnTo>
                  <a:lnTo>
                    <a:pt x="1888972" y="689305"/>
                  </a:lnTo>
                  <a:lnTo>
                    <a:pt x="1929180" y="708075"/>
                  </a:lnTo>
                  <a:lnTo>
                    <a:pt x="1940052" y="721931"/>
                  </a:lnTo>
                  <a:lnTo>
                    <a:pt x="1944357" y="727367"/>
                  </a:lnTo>
                  <a:lnTo>
                    <a:pt x="2023160" y="701713"/>
                  </a:lnTo>
                  <a:lnTo>
                    <a:pt x="2024672" y="699973"/>
                  </a:lnTo>
                  <a:lnTo>
                    <a:pt x="2024672" y="695629"/>
                  </a:lnTo>
                  <a:lnTo>
                    <a:pt x="2001939" y="663003"/>
                  </a:lnTo>
                  <a:lnTo>
                    <a:pt x="1957298" y="632917"/>
                  </a:lnTo>
                  <a:lnTo>
                    <a:pt x="1913839" y="622173"/>
                  </a:lnTo>
                  <a:lnTo>
                    <a:pt x="1888972" y="620826"/>
                  </a:lnTo>
                  <a:lnTo>
                    <a:pt x="1877542" y="620826"/>
                  </a:lnTo>
                  <a:lnTo>
                    <a:pt x="1832737" y="625398"/>
                  </a:lnTo>
                  <a:lnTo>
                    <a:pt x="1794916" y="638924"/>
                  </a:lnTo>
                  <a:lnTo>
                    <a:pt x="1758327" y="669251"/>
                  </a:lnTo>
                  <a:lnTo>
                    <a:pt x="1738325" y="711415"/>
                  </a:lnTo>
                  <a:lnTo>
                    <a:pt x="1735759" y="736282"/>
                  </a:lnTo>
                  <a:lnTo>
                    <a:pt x="1736255" y="747991"/>
                  </a:lnTo>
                  <a:lnTo>
                    <a:pt x="1748243" y="787615"/>
                  </a:lnTo>
                  <a:lnTo>
                    <a:pt x="1776234" y="818870"/>
                  </a:lnTo>
                  <a:lnTo>
                    <a:pt x="1819694" y="845439"/>
                  </a:lnTo>
                  <a:lnTo>
                    <a:pt x="1903171" y="882002"/>
                  </a:lnTo>
                  <a:lnTo>
                    <a:pt x="1909927" y="885291"/>
                  </a:lnTo>
                  <a:lnTo>
                    <a:pt x="1941957" y="914082"/>
                  </a:lnTo>
                  <a:lnTo>
                    <a:pt x="1943862" y="921181"/>
                  </a:lnTo>
                  <a:lnTo>
                    <a:pt x="1943862" y="929411"/>
                  </a:lnTo>
                  <a:lnTo>
                    <a:pt x="1918919" y="968679"/>
                  </a:lnTo>
                  <a:lnTo>
                    <a:pt x="1888972" y="976376"/>
                  </a:lnTo>
                  <a:lnTo>
                    <a:pt x="1858479" y="976376"/>
                  </a:lnTo>
                  <a:lnTo>
                    <a:pt x="1821319" y="962367"/>
                  </a:lnTo>
                  <a:lnTo>
                    <a:pt x="1803590" y="934961"/>
                  </a:lnTo>
                  <a:lnTo>
                    <a:pt x="1801558" y="933348"/>
                  </a:lnTo>
                  <a:lnTo>
                    <a:pt x="1797507" y="933348"/>
                  </a:lnTo>
                  <a:lnTo>
                    <a:pt x="1796211" y="933551"/>
                  </a:lnTo>
                  <a:lnTo>
                    <a:pt x="1725828" y="963358"/>
                  </a:lnTo>
                  <a:lnTo>
                    <a:pt x="1724291" y="964857"/>
                  </a:lnTo>
                  <a:lnTo>
                    <a:pt x="1724291" y="970089"/>
                  </a:lnTo>
                  <a:lnTo>
                    <a:pt x="1750529" y="1006017"/>
                  </a:lnTo>
                  <a:lnTo>
                    <a:pt x="1801291" y="1037234"/>
                  </a:lnTo>
                  <a:lnTo>
                    <a:pt x="1858479" y="1044892"/>
                  </a:lnTo>
                  <a:lnTo>
                    <a:pt x="1888972" y="1044892"/>
                  </a:lnTo>
                  <a:lnTo>
                    <a:pt x="1933803" y="1040130"/>
                  </a:lnTo>
                  <a:lnTo>
                    <a:pt x="1971687" y="1026299"/>
                  </a:lnTo>
                  <a:lnTo>
                    <a:pt x="2008759" y="996378"/>
                  </a:lnTo>
                  <a:lnTo>
                    <a:pt x="2028304" y="954303"/>
                  </a:lnTo>
                  <a:lnTo>
                    <a:pt x="2030158" y="942162"/>
                  </a:lnTo>
                  <a:lnTo>
                    <a:pt x="2030780" y="929411"/>
                  </a:lnTo>
                  <a:close/>
                </a:path>
                <a:path w="4433569" h="2413000">
                  <a:moveTo>
                    <a:pt x="3830548" y="800442"/>
                  </a:moveTo>
                  <a:lnTo>
                    <a:pt x="3541369" y="812419"/>
                  </a:lnTo>
                  <a:lnTo>
                    <a:pt x="3159963" y="1508709"/>
                  </a:lnTo>
                  <a:lnTo>
                    <a:pt x="3453434" y="1501419"/>
                  </a:lnTo>
                  <a:lnTo>
                    <a:pt x="3830548" y="800442"/>
                  </a:lnTo>
                  <a:close/>
                </a:path>
                <a:path w="4433569" h="2413000">
                  <a:moveTo>
                    <a:pt x="4432986" y="1154557"/>
                  </a:moveTo>
                  <a:lnTo>
                    <a:pt x="4431919" y="1101559"/>
                  </a:lnTo>
                  <a:lnTo>
                    <a:pt x="4428756" y="1049731"/>
                  </a:lnTo>
                  <a:lnTo>
                    <a:pt x="4423486" y="998575"/>
                  </a:lnTo>
                  <a:lnTo>
                    <a:pt x="4416171" y="948321"/>
                  </a:lnTo>
                  <a:lnTo>
                    <a:pt x="4406798" y="899045"/>
                  </a:lnTo>
                  <a:lnTo>
                    <a:pt x="4395406" y="850811"/>
                  </a:lnTo>
                  <a:lnTo>
                    <a:pt x="4382033" y="803668"/>
                  </a:lnTo>
                  <a:lnTo>
                    <a:pt x="4366679" y="757682"/>
                  </a:lnTo>
                  <a:lnTo>
                    <a:pt x="4349369" y="712901"/>
                  </a:lnTo>
                  <a:lnTo>
                    <a:pt x="4330141" y="669404"/>
                  </a:lnTo>
                  <a:lnTo>
                    <a:pt x="4309008" y="627240"/>
                  </a:lnTo>
                  <a:lnTo>
                    <a:pt x="4285996" y="586460"/>
                  </a:lnTo>
                  <a:lnTo>
                    <a:pt x="4261129" y="547141"/>
                  </a:lnTo>
                  <a:lnTo>
                    <a:pt x="4234421" y="509333"/>
                  </a:lnTo>
                  <a:lnTo>
                    <a:pt x="4205909" y="473100"/>
                  </a:lnTo>
                  <a:lnTo>
                    <a:pt x="4178566" y="441909"/>
                  </a:lnTo>
                  <a:lnTo>
                    <a:pt x="4178566" y="1154557"/>
                  </a:lnTo>
                  <a:lnTo>
                    <a:pt x="4177334" y="1201191"/>
                  </a:lnTo>
                  <a:lnTo>
                    <a:pt x="4173664" y="1246949"/>
                  </a:lnTo>
                  <a:lnTo>
                    <a:pt x="4167555" y="1291780"/>
                  </a:lnTo>
                  <a:lnTo>
                    <a:pt x="4159046" y="1335595"/>
                  </a:lnTo>
                  <a:lnTo>
                    <a:pt x="4148124" y="1378356"/>
                  </a:lnTo>
                  <a:lnTo>
                    <a:pt x="4134828" y="1419974"/>
                  </a:lnTo>
                  <a:lnTo>
                    <a:pt x="4119181" y="1460385"/>
                  </a:lnTo>
                  <a:lnTo>
                    <a:pt x="4101173" y="1499527"/>
                  </a:lnTo>
                  <a:lnTo>
                    <a:pt x="4080840" y="1537322"/>
                  </a:lnTo>
                  <a:lnTo>
                    <a:pt x="4058196" y="1573733"/>
                  </a:lnTo>
                  <a:lnTo>
                    <a:pt x="4033253" y="1608658"/>
                  </a:lnTo>
                  <a:lnTo>
                    <a:pt x="4006024" y="1642046"/>
                  </a:lnTo>
                  <a:lnTo>
                    <a:pt x="3976547" y="1673834"/>
                  </a:lnTo>
                  <a:lnTo>
                    <a:pt x="3944810" y="1703959"/>
                  </a:lnTo>
                  <a:lnTo>
                    <a:pt x="3910850" y="1732330"/>
                  </a:lnTo>
                  <a:lnTo>
                    <a:pt x="3874681" y="1758911"/>
                  </a:lnTo>
                  <a:lnTo>
                    <a:pt x="3836314" y="1783613"/>
                  </a:lnTo>
                  <a:lnTo>
                    <a:pt x="3795776" y="1806371"/>
                  </a:lnTo>
                  <a:lnTo>
                    <a:pt x="3753066" y="1827136"/>
                  </a:lnTo>
                  <a:lnTo>
                    <a:pt x="3708209" y="1845830"/>
                  </a:lnTo>
                  <a:lnTo>
                    <a:pt x="3661219" y="1862378"/>
                  </a:lnTo>
                  <a:lnTo>
                    <a:pt x="3612121" y="1876717"/>
                  </a:lnTo>
                  <a:lnTo>
                    <a:pt x="3560927" y="1888794"/>
                  </a:lnTo>
                  <a:lnTo>
                    <a:pt x="3507663" y="1898535"/>
                  </a:lnTo>
                  <a:lnTo>
                    <a:pt x="3452330" y="1905863"/>
                  </a:lnTo>
                  <a:lnTo>
                    <a:pt x="3394951" y="1910715"/>
                  </a:lnTo>
                  <a:lnTo>
                    <a:pt x="2959963" y="1905508"/>
                  </a:lnTo>
                  <a:lnTo>
                    <a:pt x="2959963" y="1271549"/>
                  </a:lnTo>
                  <a:lnTo>
                    <a:pt x="3368535" y="544398"/>
                  </a:lnTo>
                  <a:lnTo>
                    <a:pt x="2959963" y="544398"/>
                  </a:lnTo>
                  <a:lnTo>
                    <a:pt x="2959963" y="397446"/>
                  </a:lnTo>
                  <a:lnTo>
                    <a:pt x="3270427" y="397446"/>
                  </a:lnTo>
                  <a:lnTo>
                    <a:pt x="3401161" y="398399"/>
                  </a:lnTo>
                  <a:lnTo>
                    <a:pt x="3465372" y="398373"/>
                  </a:lnTo>
                  <a:lnTo>
                    <a:pt x="3516325" y="400786"/>
                  </a:lnTo>
                  <a:lnTo>
                    <a:pt x="3570859" y="406412"/>
                  </a:lnTo>
                  <a:lnTo>
                    <a:pt x="3623322" y="414972"/>
                  </a:lnTo>
                  <a:lnTo>
                    <a:pt x="3673716" y="426466"/>
                  </a:lnTo>
                  <a:lnTo>
                    <a:pt x="3721989" y="440867"/>
                  </a:lnTo>
                  <a:lnTo>
                    <a:pt x="3768140" y="458190"/>
                  </a:lnTo>
                  <a:lnTo>
                    <a:pt x="3812133" y="478396"/>
                  </a:lnTo>
                  <a:lnTo>
                    <a:pt x="3853942" y="501484"/>
                  </a:lnTo>
                  <a:lnTo>
                    <a:pt x="3893566" y="527456"/>
                  </a:lnTo>
                  <a:lnTo>
                    <a:pt x="3930967" y="556285"/>
                  </a:lnTo>
                  <a:lnTo>
                    <a:pt x="3966121" y="587971"/>
                  </a:lnTo>
                  <a:lnTo>
                    <a:pt x="3996639" y="619912"/>
                  </a:lnTo>
                  <a:lnTo>
                    <a:pt x="4024934" y="654164"/>
                  </a:lnTo>
                  <a:lnTo>
                    <a:pt x="4050957" y="690638"/>
                  </a:lnTo>
                  <a:lnTo>
                    <a:pt x="4074693" y="729208"/>
                  </a:lnTo>
                  <a:lnTo>
                    <a:pt x="4096093" y="769785"/>
                  </a:lnTo>
                  <a:lnTo>
                    <a:pt x="4115104" y="812266"/>
                  </a:lnTo>
                  <a:lnTo>
                    <a:pt x="4131716" y="856564"/>
                  </a:lnTo>
                  <a:lnTo>
                    <a:pt x="4145877" y="902563"/>
                  </a:lnTo>
                  <a:lnTo>
                    <a:pt x="4157548" y="950163"/>
                  </a:lnTo>
                  <a:lnTo>
                    <a:pt x="4166679" y="999261"/>
                  </a:lnTo>
                  <a:lnTo>
                    <a:pt x="4173258" y="1049756"/>
                  </a:lnTo>
                  <a:lnTo>
                    <a:pt x="4177246" y="1101737"/>
                  </a:lnTo>
                  <a:lnTo>
                    <a:pt x="4178566" y="1154557"/>
                  </a:lnTo>
                  <a:lnTo>
                    <a:pt x="4178566" y="441909"/>
                  </a:lnTo>
                  <a:lnTo>
                    <a:pt x="4175595" y="438505"/>
                  </a:lnTo>
                  <a:lnTo>
                    <a:pt x="4143527" y="405599"/>
                  </a:lnTo>
                  <a:lnTo>
                    <a:pt x="4135399" y="398106"/>
                  </a:lnTo>
                  <a:lnTo>
                    <a:pt x="4134675" y="397446"/>
                  </a:lnTo>
                  <a:lnTo>
                    <a:pt x="4108920" y="373735"/>
                  </a:lnTo>
                  <a:lnTo>
                    <a:pt x="4072686" y="343877"/>
                  </a:lnTo>
                  <a:lnTo>
                    <a:pt x="4034866" y="316039"/>
                  </a:lnTo>
                  <a:lnTo>
                    <a:pt x="3995496" y="290220"/>
                  </a:lnTo>
                  <a:lnTo>
                    <a:pt x="3954602" y="266446"/>
                  </a:lnTo>
                  <a:lnTo>
                    <a:pt x="3912247" y="244729"/>
                  </a:lnTo>
                  <a:lnTo>
                    <a:pt x="3868458" y="225082"/>
                  </a:lnTo>
                  <a:lnTo>
                    <a:pt x="3823258" y="207530"/>
                  </a:lnTo>
                  <a:lnTo>
                    <a:pt x="3776700" y="192062"/>
                  </a:lnTo>
                  <a:lnTo>
                    <a:pt x="3728821" y="178701"/>
                  </a:lnTo>
                  <a:lnTo>
                    <a:pt x="3679660" y="167474"/>
                  </a:lnTo>
                  <a:lnTo>
                    <a:pt x="3629253" y="158381"/>
                  </a:lnTo>
                  <a:lnTo>
                    <a:pt x="3577640" y="151434"/>
                  </a:lnTo>
                  <a:lnTo>
                    <a:pt x="3524859" y="146659"/>
                  </a:lnTo>
                  <a:lnTo>
                    <a:pt x="3435108" y="143027"/>
                  </a:lnTo>
                  <a:lnTo>
                    <a:pt x="2705544" y="146850"/>
                  </a:lnTo>
                  <a:lnTo>
                    <a:pt x="2705544" y="975918"/>
                  </a:lnTo>
                  <a:lnTo>
                    <a:pt x="2303475" y="1679943"/>
                  </a:lnTo>
                  <a:lnTo>
                    <a:pt x="2705544" y="1679943"/>
                  </a:lnTo>
                  <a:lnTo>
                    <a:pt x="2705544" y="2150580"/>
                  </a:lnTo>
                  <a:lnTo>
                    <a:pt x="3461054" y="2148916"/>
                  </a:lnTo>
                  <a:lnTo>
                    <a:pt x="3516896" y="2144509"/>
                  </a:lnTo>
                  <a:lnTo>
                    <a:pt x="3571227" y="2137867"/>
                  </a:lnTo>
                  <a:lnTo>
                    <a:pt x="3624021" y="2129040"/>
                  </a:lnTo>
                  <a:lnTo>
                    <a:pt x="3675265" y="2118093"/>
                  </a:lnTo>
                  <a:lnTo>
                    <a:pt x="3724960" y="2105088"/>
                  </a:lnTo>
                  <a:lnTo>
                    <a:pt x="3773093" y="2090102"/>
                  </a:lnTo>
                  <a:lnTo>
                    <a:pt x="3819639" y="2073160"/>
                  </a:lnTo>
                  <a:lnTo>
                    <a:pt x="3864584" y="2054364"/>
                  </a:lnTo>
                  <a:lnTo>
                    <a:pt x="3907929" y="2033739"/>
                  </a:lnTo>
                  <a:lnTo>
                    <a:pt x="3949649" y="2011375"/>
                  </a:lnTo>
                  <a:lnTo>
                    <a:pt x="3989743" y="1987321"/>
                  </a:lnTo>
                  <a:lnTo>
                    <a:pt x="4028186" y="1961642"/>
                  </a:lnTo>
                  <a:lnTo>
                    <a:pt x="4064978" y="1934387"/>
                  </a:lnTo>
                  <a:lnTo>
                    <a:pt x="4100093" y="1905622"/>
                  </a:lnTo>
                  <a:lnTo>
                    <a:pt x="4133519" y="1875421"/>
                  </a:lnTo>
                  <a:lnTo>
                    <a:pt x="4165257" y="1843836"/>
                  </a:lnTo>
                  <a:lnTo>
                    <a:pt x="4195292" y="1810931"/>
                  </a:lnTo>
                  <a:lnTo>
                    <a:pt x="4223601" y="1776768"/>
                  </a:lnTo>
                  <a:lnTo>
                    <a:pt x="4250169" y="1741398"/>
                  </a:lnTo>
                  <a:lnTo>
                    <a:pt x="4274998" y="1704886"/>
                  </a:lnTo>
                  <a:lnTo>
                    <a:pt x="4298061" y="1667306"/>
                  </a:lnTo>
                  <a:lnTo>
                    <a:pt x="4319359" y="1628698"/>
                  </a:lnTo>
                  <a:lnTo>
                    <a:pt x="4338866" y="1589151"/>
                  </a:lnTo>
                  <a:lnTo>
                    <a:pt x="4356582" y="1548701"/>
                  </a:lnTo>
                  <a:lnTo>
                    <a:pt x="4372483" y="1507426"/>
                  </a:lnTo>
                  <a:lnTo>
                    <a:pt x="4386554" y="1465364"/>
                  </a:lnTo>
                  <a:lnTo>
                    <a:pt x="4398797" y="1422603"/>
                  </a:lnTo>
                  <a:lnTo>
                    <a:pt x="4409198" y="1379194"/>
                  </a:lnTo>
                  <a:lnTo>
                    <a:pt x="4417733" y="1335201"/>
                  </a:lnTo>
                  <a:lnTo>
                    <a:pt x="4424388" y="1290675"/>
                  </a:lnTo>
                  <a:lnTo>
                    <a:pt x="4429163" y="1245679"/>
                  </a:lnTo>
                  <a:lnTo>
                    <a:pt x="4432033" y="1200289"/>
                  </a:lnTo>
                  <a:lnTo>
                    <a:pt x="4432986" y="1154557"/>
                  </a:lnTo>
                  <a:close/>
                </a:path>
              </a:pathLst>
            </a:custGeom>
            <a:solidFill>
              <a:srgbClr val="FFFFFF"/>
            </a:solidFill>
          </p:spPr>
          <p:txBody>
            <a:bodyPr wrap="square" lIns="0" tIns="0" rIns="0" bIns="0" rtlCol="0"/>
            <a:lstStyle/>
            <a:p>
              <a:endParaRPr/>
            </a:p>
          </p:txBody>
        </p:sp>
      </p:grpSp>
      <p:sp>
        <p:nvSpPr>
          <p:cNvPr id="11" name="Title 7">
            <a:extLst>
              <a:ext uri="{FF2B5EF4-FFF2-40B4-BE49-F238E27FC236}">
                <a16:creationId xmlns:a16="http://schemas.microsoft.com/office/drawing/2014/main" xmlns="" id="{7F2D51C0-1F99-4554-B997-9BC27DE447BD}"/>
              </a:ext>
            </a:extLst>
          </p:cNvPr>
          <p:cNvSpPr>
            <a:spLocks noGrp="1"/>
          </p:cNvSpPr>
          <p:nvPr>
            <p:ph type="title"/>
          </p:nvPr>
        </p:nvSpPr>
        <p:spPr>
          <a:xfrm>
            <a:off x="816428" y="1656567"/>
            <a:ext cx="9887857" cy="4062651"/>
          </a:xfrm>
          <a:prstGeom prst="rect">
            <a:avLst/>
          </a:prstGeom>
        </p:spPr>
        <p:txBody>
          <a:bodyPr wrap="square">
            <a:spAutoFit/>
          </a:bodyPr>
          <a:lstStyle/>
          <a:p>
            <a:pPr rtl="0">
              <a:spcBef>
                <a:spcPts val="0"/>
              </a:spcBef>
              <a:spcAft>
                <a:spcPts val="0"/>
              </a:spcAft>
            </a:pPr>
            <a:r>
              <a:rPr lang="el-GR" sz="5400" b="1" dirty="0" smtClean="0">
                <a:solidFill>
                  <a:srgbClr val="2330DC"/>
                </a:solidFill>
              </a:rPr>
              <a:t>Σχεδιασμός </a:t>
            </a:r>
            <a:r>
              <a:rPr lang="el-GR" sz="5400" b="1" dirty="0">
                <a:solidFill>
                  <a:srgbClr val="2330DC"/>
                </a:solidFill>
              </a:rPr>
              <a:t>Βιώσιμης </a:t>
            </a:r>
            <a:r>
              <a:rPr lang="el-GR" sz="5400" b="1" dirty="0" smtClean="0">
                <a:solidFill>
                  <a:srgbClr val="2330DC"/>
                </a:solidFill>
              </a:rPr>
              <a:t>Μόδας</a:t>
            </a:r>
            <a:endParaRPr lang="en-US" sz="5400" b="1" dirty="0">
              <a:effectLst/>
            </a:endParaRPr>
          </a:p>
          <a:p>
            <a:pPr rtl="0">
              <a:spcBef>
                <a:spcPts val="0"/>
              </a:spcBef>
              <a:spcAft>
                <a:spcPts val="0"/>
              </a:spcAft>
            </a:pPr>
            <a:r>
              <a:rPr lang="en-US" sz="5400" b="0" dirty="0">
                <a:effectLst/>
              </a:rPr>
              <a:t/>
            </a:r>
            <a:br>
              <a:rPr lang="en-US" sz="5400" b="0" dirty="0">
                <a:effectLst/>
              </a:rPr>
            </a:br>
            <a:r>
              <a:rPr lang="el-GR" sz="4800" b="0" i="0" u="none" strike="noStrike" dirty="0" smtClean="0">
                <a:solidFill>
                  <a:srgbClr val="2330DC"/>
                </a:solidFill>
                <a:effectLst/>
                <a:latin typeface="Roboto"/>
              </a:rPr>
              <a:t>Ενότητα</a:t>
            </a:r>
            <a:r>
              <a:rPr lang="en-US" sz="4800" b="0" i="0" u="none" strike="noStrike" dirty="0" smtClean="0">
                <a:solidFill>
                  <a:srgbClr val="2330DC"/>
                </a:solidFill>
                <a:effectLst/>
                <a:latin typeface="Roboto"/>
              </a:rPr>
              <a:t> </a:t>
            </a:r>
            <a:r>
              <a:rPr lang="en-US" sz="4800" b="0" i="0" u="none" strike="noStrike" dirty="0">
                <a:solidFill>
                  <a:srgbClr val="2330DC"/>
                </a:solidFill>
                <a:effectLst/>
                <a:latin typeface="Roboto"/>
              </a:rPr>
              <a:t>2: </a:t>
            </a:r>
            <a:r>
              <a:rPr lang="el-GR" sz="4800" b="0" i="0" u="none" strike="noStrike" dirty="0" smtClean="0">
                <a:solidFill>
                  <a:srgbClr val="2330DC"/>
                </a:solidFill>
                <a:effectLst/>
                <a:latin typeface="Roboto"/>
              </a:rPr>
              <a:t>Βιώσιμα Υλικά</a:t>
            </a:r>
            <a:endParaRPr lang="en-US" sz="4800" b="0" dirty="0">
              <a:effectLst/>
            </a:endParaRPr>
          </a:p>
          <a:p>
            <a:r>
              <a:rPr lang="en-US" sz="5400" b="0" dirty="0">
                <a:effectLst/>
              </a:rPr>
              <a:t/>
            </a:r>
            <a:br>
              <a:rPr lang="en-US" sz="5400" b="0" dirty="0">
                <a:effectLst/>
              </a:rPr>
            </a:br>
            <a:endParaRPr lang="en-US" sz="5400" dirty="0"/>
          </a:p>
        </p:txBody>
      </p:sp>
      <p:sp>
        <p:nvSpPr>
          <p:cNvPr id="12" name="Subtitle 2">
            <a:extLst>
              <a:ext uri="{FF2B5EF4-FFF2-40B4-BE49-F238E27FC236}">
                <a16:creationId xmlns:a16="http://schemas.microsoft.com/office/drawing/2014/main" xmlns="" id="{982CB8AB-0AB4-43B7-8D24-57917550D42E}"/>
              </a:ext>
            </a:extLst>
          </p:cNvPr>
          <p:cNvSpPr txBox="1">
            <a:spLocks/>
          </p:cNvSpPr>
          <p:nvPr/>
        </p:nvSpPr>
        <p:spPr>
          <a:xfrm>
            <a:off x="831850" y="4511675"/>
            <a:ext cx="8382164" cy="5001855"/>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buFont typeface="Arial" panose="020B0604020202020204" pitchFamily="34" charset="0"/>
              <a:buChar char="•"/>
            </a:pPr>
            <a:r>
              <a:rPr lang="en-US" sz="3600" b="1" dirty="0">
                <a:solidFill>
                  <a:srgbClr val="2C34D7"/>
                </a:solidFill>
                <a:latin typeface="Roboto"/>
              </a:rPr>
              <a:t>2.1</a:t>
            </a:r>
            <a:r>
              <a:rPr lang="en-US" sz="3600" dirty="0">
                <a:solidFill>
                  <a:srgbClr val="2C34D7"/>
                </a:solidFill>
                <a:latin typeface="Roboto"/>
              </a:rPr>
              <a:t> </a:t>
            </a:r>
            <a:r>
              <a:rPr lang="el-GR" sz="3600" dirty="0">
                <a:solidFill>
                  <a:srgbClr val="2C34D7"/>
                </a:solidFill>
                <a:latin typeface="Roboto"/>
              </a:rPr>
              <a:t>Υλικά και </a:t>
            </a:r>
            <a:r>
              <a:rPr lang="el-GR" sz="3600" dirty="0" smtClean="0">
                <a:solidFill>
                  <a:srgbClr val="2C34D7"/>
                </a:solidFill>
                <a:latin typeface="Roboto"/>
              </a:rPr>
              <a:t>Βιωσιμότητα</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n-US" sz="3600" b="1" dirty="0">
                <a:solidFill>
                  <a:srgbClr val="2C34D7"/>
                </a:solidFill>
                <a:latin typeface="Roboto"/>
              </a:rPr>
              <a:t>2.2</a:t>
            </a:r>
            <a:r>
              <a:rPr lang="en-US" sz="3600" dirty="0">
                <a:solidFill>
                  <a:srgbClr val="2C34D7"/>
                </a:solidFill>
                <a:latin typeface="Roboto"/>
              </a:rPr>
              <a:t> </a:t>
            </a:r>
            <a:r>
              <a:rPr lang="el-GR" sz="3600" dirty="0">
                <a:solidFill>
                  <a:srgbClr val="2C34D7"/>
                </a:solidFill>
                <a:latin typeface="Roboto"/>
              </a:rPr>
              <a:t>Βιώσιμες Ίνες και Υφάσματα</a:t>
            </a:r>
            <a:endParaRPr lang="en-US" sz="3600" dirty="0">
              <a:solidFill>
                <a:srgbClr val="2C34D7"/>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r>
              <a:rPr lang="en-US" sz="3600" b="1" dirty="0">
                <a:solidFill>
                  <a:srgbClr val="2C34D7"/>
                </a:solidFill>
                <a:latin typeface="Roboto"/>
              </a:rPr>
              <a:t>2.3</a:t>
            </a:r>
            <a:r>
              <a:rPr lang="en-US" sz="3600" dirty="0">
                <a:solidFill>
                  <a:srgbClr val="2C34D7"/>
                </a:solidFill>
                <a:latin typeface="Roboto"/>
              </a:rPr>
              <a:t> </a:t>
            </a:r>
            <a:r>
              <a:rPr lang="el-GR" sz="3600" dirty="0">
                <a:solidFill>
                  <a:srgbClr val="2C34D7"/>
                </a:solidFill>
                <a:latin typeface="Roboto"/>
              </a:rPr>
              <a:t>Οργανικές Ίνες</a:t>
            </a: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r>
              <a:rPr lang="en-US" sz="3600" b="1" dirty="0">
                <a:solidFill>
                  <a:srgbClr val="2C34D7"/>
                </a:solidFill>
                <a:latin typeface="Roboto"/>
              </a:rPr>
              <a:t>2.4 </a:t>
            </a:r>
            <a:r>
              <a:rPr lang="el-GR" sz="3600" dirty="0">
                <a:solidFill>
                  <a:srgbClr val="2C34D7"/>
                </a:solidFill>
                <a:latin typeface="Roboto"/>
              </a:rPr>
              <a:t>Εναλλακτικά Υλικά</a:t>
            </a:r>
            <a:endParaRPr lang="en-US" sz="3600" dirty="0">
              <a:solidFill>
                <a:srgbClr val="2C34D7"/>
              </a:solidFill>
              <a:latin typeface="Roboto"/>
            </a:endParaRPr>
          </a:p>
          <a:p>
            <a:endParaRPr lang="en-US" sz="3600" dirty="0">
              <a:solidFill>
                <a:srgbClr val="2C34D7"/>
              </a:solidFill>
              <a:latin typeface="Roboto"/>
            </a:endParaRPr>
          </a:p>
          <a:p>
            <a:endParaRPr lang="en-US" sz="3600" dirty="0">
              <a:solidFill>
                <a:srgbClr val="2C34D7"/>
              </a:solidFill>
              <a:latin typeface="Roboto"/>
            </a:endParaRPr>
          </a:p>
        </p:txBody>
      </p:sp>
      <p:pic>
        <p:nvPicPr>
          <p:cNvPr id="9" name="939AF575-6AF6-4BB3-9126-7EC897DBCBA2" descr="279A45AE-D265-492E-93B7-E685D366C955">
            <a:extLst>
              <a:ext uri="{FF2B5EF4-FFF2-40B4-BE49-F238E27FC236}">
                <a16:creationId xmlns:a16="http://schemas.microsoft.com/office/drawing/2014/main" xmlns="" id="{95C6D8C0-6BBF-4588-8B72-DDDF2F92A48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850" y="9859582"/>
            <a:ext cx="4038600" cy="855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xmlns="" id="{88942C93-11FB-464E-9E8A-29A0553D46D8}"/>
              </a:ext>
            </a:extLst>
          </p:cNvPr>
          <p:cNvSpPr/>
          <p:nvPr/>
        </p:nvSpPr>
        <p:spPr>
          <a:xfrm>
            <a:off x="522514" y="9303345"/>
            <a:ext cx="5169982" cy="923330"/>
          </a:xfrm>
          <a:prstGeom prst="rect">
            <a:avLst/>
          </a:prstGeom>
        </p:spPr>
        <p:txBody>
          <a:bodyPr wrap="square">
            <a:spAutoFit/>
          </a:bodyPr>
          <a:lstStyle/>
          <a:p>
            <a:pPr rtl="0">
              <a:spcBef>
                <a:spcPts val="0"/>
              </a:spcBef>
              <a:spcAft>
                <a:spcPts val="0"/>
              </a:spcAft>
            </a:pPr>
            <a:r>
              <a:rPr lang="en-US" sz="1800" b="1" i="0" u="none" strike="noStrike" dirty="0">
                <a:solidFill>
                  <a:srgbClr val="2330DC"/>
                </a:solidFill>
                <a:effectLst/>
                <a:latin typeface="Roboto"/>
              </a:rPr>
              <a:t>2023-1-CY01-KA220-HED-000160668</a:t>
            </a:r>
            <a:endParaRPr lang="en-US" b="0" dirty="0">
              <a:effectLst/>
            </a:endParaRPr>
          </a:p>
          <a:p>
            <a:r>
              <a:rPr lang="en-US" b="0" dirty="0">
                <a:effectLst/>
              </a:rPr>
              <a:t/>
            </a:r>
            <a:br>
              <a:rPr lang="en-US" b="0" dirty="0">
                <a:effectLst/>
              </a:rPr>
            </a:br>
            <a:endParaRPr lang="en-US" dirty="0"/>
          </a:p>
        </p:txBody>
      </p:sp>
      <p:pic>
        <p:nvPicPr>
          <p:cNvPr id="10" name="Picture 4" descr="https://lh7-rt.googleusercontent.com/slidesz/AGV_vUffSp5bllk2jB8Mwq76zoIQ01fRSpNs5_DCTPNm8ODP69441V8lnW5q8JnDzOQlirFxu4dIlzQ4TuqNLqYCzr04LLPcCsNuS9lfYxSbmVPpkzigG5QocTgeoNODXiJs8x3zSDDKudw59XMQOipYEl8=s2048?key=9qSaRybv1hlA63CeB85maj2S">
            <a:extLst>
              <a:ext uri="{FF2B5EF4-FFF2-40B4-BE49-F238E27FC236}">
                <a16:creationId xmlns:a16="http://schemas.microsoft.com/office/drawing/2014/main" xmlns="" id="{0596A442-CD2A-4401-AADC-169EEE5E2DF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65650" y="9769475"/>
            <a:ext cx="3025321" cy="108098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xmlns="" id="{A02D9E4B-51D9-4163-B3B5-0A1D446F54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2250" y="9769475"/>
            <a:ext cx="2923491" cy="106773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850" y="1551214"/>
            <a:ext cx="12016921" cy="830997"/>
          </a:xfrm>
        </p:spPr>
        <p:txBody>
          <a:bodyPr/>
          <a:lstStyle/>
          <a:p>
            <a:r>
              <a:rPr lang="en-US" sz="5400" dirty="0">
                <a:solidFill>
                  <a:schemeClr val="bg1"/>
                </a:solidFill>
              </a:rPr>
              <a:t>2.1 </a:t>
            </a:r>
            <a:r>
              <a:rPr lang="el-GR" sz="5400" dirty="0">
                <a:solidFill>
                  <a:schemeClr val="bg1"/>
                </a:solidFill>
              </a:rPr>
              <a:t>Υλικά και Βιωσιμότητα</a:t>
            </a:r>
            <a:endParaRPr lang="en-US" sz="5400" dirty="0">
              <a:solidFill>
                <a:schemeClr val="bg1"/>
              </a:solidFill>
            </a:endParaRPr>
          </a:p>
        </p:txBody>
      </p:sp>
      <p:sp>
        <p:nvSpPr>
          <p:cNvPr id="3" name="Text Placeholder 2"/>
          <p:cNvSpPr>
            <a:spLocks noGrp="1"/>
          </p:cNvSpPr>
          <p:nvPr>
            <p:ph type="body" idx="1"/>
          </p:nvPr>
        </p:nvSpPr>
        <p:spPr>
          <a:xfrm>
            <a:off x="1126671" y="3286496"/>
            <a:ext cx="17972224" cy="7755969"/>
          </a:xfrm>
        </p:spPr>
        <p:txBody>
          <a:bodyPr/>
          <a:lstStyle/>
          <a:p>
            <a:pPr marL="457200" indent="-457200">
              <a:buFont typeface="Arial" panose="020B0604020202020204" pitchFamily="34" charset="0"/>
              <a:buChar char="•"/>
            </a:pPr>
            <a:r>
              <a:rPr lang="el-GR" sz="3600" dirty="0">
                <a:solidFill>
                  <a:schemeClr val="bg1"/>
                </a:solidFill>
                <a:latin typeface="Roboto"/>
              </a:rPr>
              <a:t>Τα υλικά διαδραματίζουν σημαντικό ρόλο στην τρέχουσα κατανόηση των τρόπων με τους οποίους η μόδα και τα υφάσματα μπορούν να συμβάλουν στη βιωσιμότητα. Τα υλικά είναι στην πραγματικότητα το σημείο εκκίνησης για την αλλαγή και ένα πολύτιμο αγαθό για </a:t>
            </a:r>
            <a:r>
              <a:rPr lang="el-GR" sz="3600" dirty="0" smtClean="0">
                <a:solidFill>
                  <a:schemeClr val="bg1"/>
                </a:solidFill>
                <a:latin typeface="Roboto"/>
              </a:rPr>
              <a:t>τους/τις αγρότες/-</a:t>
            </a:r>
            <a:r>
              <a:rPr lang="el-GR" sz="3600" dirty="0" err="1" smtClean="0">
                <a:solidFill>
                  <a:schemeClr val="bg1"/>
                </a:solidFill>
                <a:latin typeface="Roboto"/>
              </a:rPr>
              <a:t>τισσες</a:t>
            </a:r>
            <a:r>
              <a:rPr lang="el-GR" sz="3600" dirty="0" smtClean="0">
                <a:solidFill>
                  <a:schemeClr val="bg1"/>
                </a:solidFill>
                <a:latin typeface="Roboto"/>
              </a:rPr>
              <a:t>, τους/τις σχεδιαστές/-</a:t>
            </a:r>
            <a:r>
              <a:rPr lang="el-GR" sz="3600" dirty="0" err="1" smtClean="0">
                <a:solidFill>
                  <a:schemeClr val="bg1"/>
                </a:solidFill>
                <a:latin typeface="Roboto"/>
              </a:rPr>
              <a:t>στριες</a:t>
            </a:r>
            <a:r>
              <a:rPr lang="el-GR" sz="3600" dirty="0" smtClean="0">
                <a:solidFill>
                  <a:schemeClr val="bg1"/>
                </a:solidFill>
                <a:latin typeface="Roboto"/>
              </a:rPr>
              <a:t>, </a:t>
            </a:r>
            <a:r>
              <a:rPr lang="el-GR" sz="3600" dirty="0">
                <a:solidFill>
                  <a:schemeClr val="bg1"/>
                </a:solidFill>
                <a:latin typeface="Roboto"/>
              </a:rPr>
              <a:t>τις βιομηχανίες παραγωγής, </a:t>
            </a:r>
            <a:r>
              <a:rPr lang="el-GR" sz="3600" dirty="0" smtClean="0">
                <a:solidFill>
                  <a:schemeClr val="bg1"/>
                </a:solidFill>
                <a:latin typeface="Roboto"/>
              </a:rPr>
              <a:t>τους/τις καταναλωτές/-</a:t>
            </a:r>
            <a:r>
              <a:rPr lang="el-GR" sz="3600" dirty="0" err="1" smtClean="0">
                <a:solidFill>
                  <a:schemeClr val="bg1"/>
                </a:solidFill>
                <a:latin typeface="Roboto"/>
              </a:rPr>
              <a:t>τριες</a:t>
            </a:r>
            <a:r>
              <a:rPr lang="el-GR" sz="3600" dirty="0" smtClean="0">
                <a:solidFill>
                  <a:schemeClr val="bg1"/>
                </a:solidFill>
                <a:latin typeface="Roboto"/>
              </a:rPr>
              <a:t> </a:t>
            </a:r>
            <a:r>
              <a:rPr lang="el-GR" sz="3600" dirty="0">
                <a:solidFill>
                  <a:schemeClr val="bg1"/>
                </a:solidFill>
                <a:latin typeface="Roboto"/>
              </a:rPr>
              <a:t>και </a:t>
            </a:r>
            <a:r>
              <a:rPr lang="el-GR" sz="3600" dirty="0" smtClean="0">
                <a:solidFill>
                  <a:schemeClr val="bg1"/>
                </a:solidFill>
                <a:latin typeface="Roboto"/>
              </a:rPr>
              <a:t>τους/τις </a:t>
            </a:r>
            <a:r>
              <a:rPr lang="el-GR" sz="3600" dirty="0" err="1" smtClean="0">
                <a:solidFill>
                  <a:schemeClr val="bg1"/>
                </a:solidFill>
                <a:latin typeface="Roboto"/>
              </a:rPr>
              <a:t>ανακυκλωτές</a:t>
            </a:r>
            <a:r>
              <a:rPr lang="el-GR" sz="3600" dirty="0" smtClean="0">
                <a:solidFill>
                  <a:schemeClr val="bg1"/>
                </a:solidFill>
                <a:latin typeface="Roboto"/>
              </a:rPr>
              <a:t>/-</a:t>
            </a:r>
            <a:r>
              <a:rPr lang="el-GR" sz="3600" dirty="0" err="1" smtClean="0">
                <a:solidFill>
                  <a:schemeClr val="bg1"/>
                </a:solidFill>
                <a:latin typeface="Roboto"/>
              </a:rPr>
              <a:t>τριες</a:t>
            </a:r>
            <a:r>
              <a:rPr lang="en-US" sz="3600" dirty="0" smtClean="0">
                <a:solidFill>
                  <a:schemeClr val="bg1"/>
                </a:solidFill>
                <a:latin typeface="Roboto"/>
              </a:rPr>
              <a:t>. </a:t>
            </a:r>
            <a:endParaRPr lang="en-US" sz="3600" dirty="0">
              <a:solidFill>
                <a:schemeClr val="bg1"/>
              </a:solidFill>
              <a:latin typeface="Roboto"/>
            </a:endParaRPr>
          </a:p>
          <a:p>
            <a:pPr marL="457200" indent="-457200">
              <a:buFont typeface="Arial" panose="020B0604020202020204" pitchFamily="34" charset="0"/>
              <a:buChar char="•"/>
            </a:pPr>
            <a:endParaRPr lang="en-US" sz="3600" dirty="0">
              <a:solidFill>
                <a:schemeClr val="bg1"/>
              </a:solidFill>
              <a:latin typeface="Roboto"/>
            </a:endParaRPr>
          </a:p>
          <a:p>
            <a:pPr marL="457200" indent="-457200">
              <a:buFont typeface="Arial" panose="020B0604020202020204" pitchFamily="34" charset="0"/>
              <a:buChar char="•"/>
            </a:pPr>
            <a:r>
              <a:rPr lang="el-GR" sz="3600" dirty="0">
                <a:solidFill>
                  <a:schemeClr val="bg1"/>
                </a:solidFill>
                <a:latin typeface="Roboto"/>
              </a:rPr>
              <a:t>Τα υλικά έχουν βρεθεί στο επίκεντρο των πρόσφατων κυμάτων ενδιαφέροντος για θέματα βιωσιμότητας στη μόδα και τα κλωστοϋφαντουργικά προϊόντα</a:t>
            </a:r>
            <a:r>
              <a:rPr lang="en-US" sz="3600" dirty="0" smtClean="0">
                <a:solidFill>
                  <a:schemeClr val="bg1"/>
                </a:solidFill>
                <a:latin typeface="Roboto"/>
              </a:rPr>
              <a:t>.</a:t>
            </a:r>
            <a:endParaRPr lang="en-US" sz="3600" dirty="0">
              <a:solidFill>
                <a:schemeClr val="bg1"/>
              </a:solidFill>
              <a:latin typeface="Roboto"/>
            </a:endParaRPr>
          </a:p>
          <a:p>
            <a:pPr marL="457200" indent="-457200">
              <a:buFont typeface="Arial" panose="020B0604020202020204" pitchFamily="34" charset="0"/>
              <a:buChar char="•"/>
            </a:pPr>
            <a:endParaRPr lang="en-US" sz="3600" dirty="0">
              <a:solidFill>
                <a:schemeClr val="bg1"/>
              </a:solidFill>
              <a:latin typeface="Roboto"/>
            </a:endParaRPr>
          </a:p>
          <a:p>
            <a:pPr marL="457200" indent="-457200">
              <a:buFont typeface="Arial" panose="020B0604020202020204" pitchFamily="34" charset="0"/>
              <a:buChar char="•"/>
            </a:pPr>
            <a:r>
              <a:rPr lang="el-GR" sz="3600" dirty="0">
                <a:solidFill>
                  <a:schemeClr val="bg1"/>
                </a:solidFill>
                <a:latin typeface="Roboto"/>
              </a:rPr>
              <a:t>Τα υλικά φαίνεται να κυριαρχούν στις ιδέες μας για το περιβάλλον και την κοινωνική ευθύνη. Αυτό δεν αποτελεί έκπληξη, καθώς η βιομηχανία της μόδας και της κλωστοϋφαντουργίας </a:t>
            </a:r>
            <a:r>
              <a:rPr lang="el-GR" sz="3600" dirty="0" smtClean="0">
                <a:solidFill>
                  <a:schemeClr val="bg1"/>
                </a:solidFill>
                <a:latin typeface="Roboto"/>
              </a:rPr>
              <a:t>σχετίζεται με </a:t>
            </a:r>
            <a:r>
              <a:rPr lang="el-GR" sz="3600" dirty="0">
                <a:solidFill>
                  <a:schemeClr val="bg1"/>
                </a:solidFill>
                <a:latin typeface="Roboto"/>
              </a:rPr>
              <a:t>την ίνα, το ύφασμα, το κλωστοϋφαντουργικό προϊόν και το τελικό </a:t>
            </a:r>
            <a:r>
              <a:rPr lang="el-GR" sz="3600" dirty="0" smtClean="0">
                <a:solidFill>
                  <a:schemeClr val="bg1"/>
                </a:solidFill>
                <a:latin typeface="Roboto"/>
              </a:rPr>
              <a:t>ένδυμα</a:t>
            </a:r>
            <a:r>
              <a:rPr lang="en-US" sz="3600" dirty="0" smtClean="0">
                <a:solidFill>
                  <a:schemeClr val="bg1"/>
                </a:solidFill>
                <a:latin typeface="Roboto"/>
              </a:rPr>
              <a:t>. </a:t>
            </a:r>
            <a:endParaRPr lang="en-US" sz="3600" dirty="0">
              <a:solidFill>
                <a:schemeClr val="bg1"/>
              </a:solidFill>
              <a:latin typeface="Roboto"/>
            </a:endParaRPr>
          </a:p>
          <a:p>
            <a:endParaRPr lang="en-US" sz="3600" dirty="0">
              <a:solidFill>
                <a:schemeClr val="bg1"/>
              </a:solidFill>
              <a:latin typeface="Roboto"/>
            </a:endParaRPr>
          </a:p>
        </p:txBody>
      </p:sp>
    </p:spTree>
    <p:extLst>
      <p:ext uri="{BB962C8B-B14F-4D97-AF65-F5344CB8AC3E}">
        <p14:creationId xmlns:p14="http://schemas.microsoft.com/office/powerpoint/2010/main" val="242406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05205" y="2601150"/>
            <a:ext cx="18093690" cy="8309967"/>
          </a:xfrm>
        </p:spPr>
        <p:txBody>
          <a:bodyPr/>
          <a:lstStyle/>
          <a:p>
            <a:pPr marL="571500" indent="-571500">
              <a:buFont typeface="Arial" panose="020B0604020202020204" pitchFamily="34" charset="0"/>
              <a:buChar char="•"/>
            </a:pPr>
            <a:r>
              <a:rPr lang="el-GR" sz="3600" dirty="0">
                <a:solidFill>
                  <a:schemeClr val="bg1"/>
                </a:solidFill>
                <a:latin typeface="Roboto"/>
              </a:rPr>
              <a:t>Όταν οι σχεδιαστές/-</a:t>
            </a:r>
            <a:r>
              <a:rPr lang="el-GR" sz="3600" dirty="0" err="1">
                <a:solidFill>
                  <a:schemeClr val="bg1"/>
                </a:solidFill>
                <a:latin typeface="Roboto"/>
              </a:rPr>
              <a:t>στριες</a:t>
            </a:r>
            <a:r>
              <a:rPr lang="el-GR" sz="3600" dirty="0">
                <a:solidFill>
                  <a:schemeClr val="bg1"/>
                </a:solidFill>
                <a:latin typeface="Roboto"/>
              </a:rPr>
              <a:t> λαμβάνουν αποφάσεις για τα υλικά πρέπει να εξετάζουν την ίνα, το ύφασμα και το τελικό </a:t>
            </a:r>
            <a:r>
              <a:rPr lang="el-GR" sz="3600" dirty="0" smtClean="0">
                <a:solidFill>
                  <a:schemeClr val="bg1"/>
                </a:solidFill>
                <a:latin typeface="Roboto"/>
              </a:rPr>
              <a:t>ένδυμα</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smtClean="0">
                <a:solidFill>
                  <a:schemeClr val="bg1"/>
                </a:solidFill>
                <a:latin typeface="Roboto"/>
              </a:rPr>
              <a:t>Επιπλέον, πρέπει </a:t>
            </a:r>
            <a:r>
              <a:rPr lang="el-GR" sz="3600" dirty="0">
                <a:solidFill>
                  <a:schemeClr val="bg1"/>
                </a:solidFill>
                <a:latin typeface="Roboto"/>
              </a:rPr>
              <a:t>να εξετάζουν όλα τα θέματα βιωσιμότητας που σχετίζονται με τα κλωστοϋφαντουργικά </a:t>
            </a:r>
            <a:r>
              <a:rPr lang="el-GR" sz="3600" dirty="0" smtClean="0">
                <a:solidFill>
                  <a:schemeClr val="bg1"/>
                </a:solidFill>
                <a:latin typeface="Roboto"/>
              </a:rPr>
              <a:t>προϊόντα όπως: την </a:t>
            </a:r>
            <a:r>
              <a:rPr lang="el-GR" sz="3600" dirty="0">
                <a:solidFill>
                  <a:schemeClr val="bg1"/>
                </a:solidFill>
                <a:latin typeface="Roboto"/>
              </a:rPr>
              <a:t>κατανάλωση πόρων, τη χρήση ενέργειας, το δυναμικό ρύπανσης και τον κοινωνικό αντίκτυπο των κλωστοϋφαντουργικών </a:t>
            </a:r>
            <a:r>
              <a:rPr lang="el-GR" sz="3600" dirty="0" smtClean="0">
                <a:solidFill>
                  <a:schemeClr val="bg1"/>
                </a:solidFill>
                <a:latin typeface="Roboto"/>
              </a:rPr>
              <a:t>ινών</a:t>
            </a:r>
            <a:r>
              <a:rPr lang="en-US" sz="3600" dirty="0" smtClean="0">
                <a:solidFill>
                  <a:schemeClr val="bg1"/>
                </a:solidFill>
                <a:latin typeface="Roboto"/>
              </a:rPr>
              <a:t>.</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Η γνώση και η κατανόηση του τρόπου με τον οποίο η παραγωγή ινών επηρεάζει το οικοσύστημά μας θα βοηθήσει </a:t>
            </a:r>
            <a:r>
              <a:rPr lang="el-GR" sz="3600" dirty="0" smtClean="0">
                <a:solidFill>
                  <a:schemeClr val="bg1"/>
                </a:solidFill>
                <a:latin typeface="Roboto"/>
              </a:rPr>
              <a:t>στον </a:t>
            </a:r>
            <a:r>
              <a:rPr lang="el-GR" sz="3600" dirty="0">
                <a:solidFill>
                  <a:schemeClr val="bg1"/>
                </a:solidFill>
                <a:latin typeface="Roboto"/>
              </a:rPr>
              <a:t>σχεδιασμό κλωστοϋφαντουργικών προϊόντων που είναι βιώσιμα</a:t>
            </a:r>
            <a:r>
              <a:rPr lang="en-US" sz="3600" dirty="0" smtClean="0">
                <a:solidFill>
                  <a:schemeClr val="bg1"/>
                </a:solidFill>
                <a:latin typeface="Roboto"/>
              </a:rPr>
              <a:t>.</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r>
              <a:rPr lang="en-US" sz="3600" dirty="0">
                <a:solidFill>
                  <a:schemeClr val="bg1"/>
                </a:solidFill>
                <a:latin typeface="Roboto"/>
              </a:rPr>
              <a:t>	</a:t>
            </a:r>
            <a:r>
              <a:rPr lang="el-GR" sz="2800" dirty="0" smtClean="0">
                <a:solidFill>
                  <a:srgbClr val="FDA800"/>
                </a:solidFill>
                <a:latin typeface="Roboto"/>
              </a:rPr>
              <a:t>Απαιτούμενο Υλικό Ανάγνωσης</a:t>
            </a:r>
            <a:r>
              <a:rPr lang="en-US" sz="2800" dirty="0" smtClean="0">
                <a:solidFill>
                  <a:srgbClr val="FDA800"/>
                </a:solidFill>
                <a:latin typeface="Roboto"/>
              </a:rPr>
              <a:t>: </a:t>
            </a:r>
            <a:r>
              <a:rPr lang="en-US" sz="2800" dirty="0">
                <a:solidFill>
                  <a:srgbClr val="FDA800"/>
                </a:solidFill>
              </a:rPr>
              <a:t>NRDC: </a:t>
            </a:r>
            <a:r>
              <a:rPr lang="en-US" sz="2800" i="1" dirty="0">
                <a:solidFill>
                  <a:srgbClr val="FDA800"/>
                </a:solidFill>
              </a:rPr>
              <a:t>Fixing the Fashion Industry</a:t>
            </a:r>
            <a:endParaRPr lang="en-US" sz="2800" dirty="0">
              <a:solidFill>
                <a:srgbClr val="FDA800"/>
              </a:solidFill>
              <a:latin typeface="Roboto"/>
            </a:endParaRPr>
          </a:p>
        </p:txBody>
      </p:sp>
    </p:spTree>
    <p:extLst>
      <p:ext uri="{BB962C8B-B14F-4D97-AF65-F5344CB8AC3E}">
        <p14:creationId xmlns:p14="http://schemas.microsoft.com/office/powerpoint/2010/main" val="758863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289050" y="1539875"/>
            <a:ext cx="7422464" cy="844462"/>
          </a:xfrm>
          <a:prstGeom prst="rect">
            <a:avLst/>
          </a:prstGeom>
        </p:spPr>
        <p:txBody>
          <a:bodyPr vert="horz" wrap="square" lIns="0" tIns="13335" rIns="0" bIns="0" rtlCol="0">
            <a:spAutoFit/>
          </a:bodyPr>
          <a:lstStyle/>
          <a:p>
            <a:pPr marL="12700" marR="5080">
              <a:lnSpc>
                <a:spcPct val="100000"/>
              </a:lnSpc>
              <a:spcBef>
                <a:spcPts val="105"/>
              </a:spcBef>
            </a:pPr>
            <a:r>
              <a:rPr lang="el-GR" sz="5400" dirty="0" smtClean="0">
                <a:solidFill>
                  <a:srgbClr val="2C34D7"/>
                </a:solidFill>
                <a:latin typeface="Roboto"/>
                <a:cs typeface="Roboto"/>
              </a:rPr>
              <a:t>Ποικιλία Υλικών</a:t>
            </a:r>
            <a:endParaRPr sz="5400" dirty="0">
              <a:solidFill>
                <a:srgbClr val="2C34D7"/>
              </a:solidFill>
              <a:latin typeface="Roboto"/>
              <a:cs typeface="Roboto"/>
            </a:endParaRPr>
          </a:p>
        </p:txBody>
      </p:sp>
      <p:sp>
        <p:nvSpPr>
          <p:cNvPr id="4" name="TextBox 3"/>
          <p:cNvSpPr txBox="1"/>
          <p:nvPr/>
        </p:nvSpPr>
        <p:spPr>
          <a:xfrm>
            <a:off x="1699336" y="4206875"/>
            <a:ext cx="184731" cy="369332"/>
          </a:xfrm>
          <a:prstGeom prst="rect">
            <a:avLst/>
          </a:prstGeom>
          <a:noFill/>
        </p:spPr>
        <p:txBody>
          <a:bodyPr wrap="none" rtlCol="0">
            <a:spAutoFit/>
          </a:bodyPr>
          <a:lstStyle/>
          <a:p>
            <a:endParaRPr lang="en-US" dirty="0"/>
          </a:p>
        </p:txBody>
      </p:sp>
      <p:sp>
        <p:nvSpPr>
          <p:cNvPr id="5" name="Content Placeholder 2"/>
          <p:cNvSpPr txBox="1">
            <a:spLocks/>
          </p:cNvSpPr>
          <p:nvPr/>
        </p:nvSpPr>
        <p:spPr>
          <a:xfrm>
            <a:off x="1136650" y="2642993"/>
            <a:ext cx="18135600" cy="8117082"/>
          </a:xfrm>
          <a:prstGeom prst="rect">
            <a:avLst/>
          </a:prstGeom>
        </p:spPr>
        <p:txBody>
          <a:bodyPr>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buFont typeface="Arial" panose="020B0604020202020204" pitchFamily="34" charset="0"/>
              <a:buChar char="•"/>
            </a:pPr>
            <a:r>
              <a:rPr lang="el-GR" sz="3200" dirty="0">
                <a:solidFill>
                  <a:srgbClr val="2C34D7"/>
                </a:solidFill>
                <a:latin typeface="Roboto"/>
              </a:rPr>
              <a:t>Η βιομηχανία μόδας και κλωστοϋφαντουργίας κυριαρχείται από μεγάλο αριθμό παρόμοιων, έτοιμων προϊόντων σε περιορισμένο εύρος ινών</a:t>
            </a:r>
            <a:r>
              <a:rPr lang="en-US" sz="3200" dirty="0" smtClean="0">
                <a:solidFill>
                  <a:srgbClr val="2C34D7"/>
                </a:solidFill>
                <a:latin typeface="Roboto"/>
              </a:rPr>
              <a:t>. </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l-GR" sz="3200" dirty="0">
                <a:solidFill>
                  <a:srgbClr val="2C34D7"/>
                </a:solidFill>
                <a:latin typeface="Roboto"/>
              </a:rPr>
              <a:t>Το 2024, η </a:t>
            </a:r>
            <a:r>
              <a:rPr lang="el-GR" sz="3200" dirty="0" smtClean="0">
                <a:solidFill>
                  <a:srgbClr val="2C34D7"/>
                </a:solidFill>
                <a:latin typeface="Roboto"/>
              </a:rPr>
              <a:t>Παγκόσμια Παραγωγή Κλωστοϋφαντουργικών Προϊόντων </a:t>
            </a:r>
            <a:r>
              <a:rPr lang="el-GR" sz="3200" dirty="0">
                <a:solidFill>
                  <a:srgbClr val="2C34D7"/>
                </a:solidFill>
                <a:latin typeface="Roboto"/>
              </a:rPr>
              <a:t>ανά </a:t>
            </a:r>
            <a:r>
              <a:rPr lang="el-GR" sz="3200" dirty="0" smtClean="0">
                <a:solidFill>
                  <a:srgbClr val="2C34D7"/>
                </a:solidFill>
                <a:latin typeface="Roboto"/>
              </a:rPr>
              <a:t>Τύπο Ίνας </a:t>
            </a:r>
            <a:r>
              <a:rPr lang="el-GR" sz="3200" dirty="0">
                <a:solidFill>
                  <a:srgbClr val="2C34D7"/>
                </a:solidFill>
                <a:latin typeface="Roboto"/>
              </a:rPr>
              <a:t>ανέφερε </a:t>
            </a:r>
            <a:r>
              <a:rPr lang="el-GR" sz="3200" dirty="0" smtClean="0">
                <a:solidFill>
                  <a:srgbClr val="2C34D7"/>
                </a:solidFill>
                <a:latin typeface="Roboto"/>
              </a:rPr>
              <a:t>ότι</a:t>
            </a:r>
            <a:r>
              <a:rPr lang="en-US" sz="3200" dirty="0" smtClean="0">
                <a:solidFill>
                  <a:srgbClr val="2C34D7"/>
                </a:solidFill>
                <a:latin typeface="Roboto"/>
              </a:rPr>
              <a:t>:</a:t>
            </a:r>
            <a:endParaRPr lang="en-US" sz="3200" dirty="0">
              <a:solidFill>
                <a:srgbClr val="2C34D7"/>
              </a:solidFill>
              <a:latin typeface="Roboto"/>
            </a:endParaRPr>
          </a:p>
          <a:p>
            <a:pPr marL="457200" indent="-457200">
              <a:buFontTx/>
              <a:buChar char="-"/>
            </a:pPr>
            <a:endParaRPr lang="en-US" sz="3200" dirty="0">
              <a:solidFill>
                <a:srgbClr val="2C34D7"/>
              </a:solidFill>
              <a:latin typeface="Roboto"/>
            </a:endParaRPr>
          </a:p>
          <a:p>
            <a:pPr marL="914400" lvl="1" indent="-457200">
              <a:buFontTx/>
              <a:buChar char="-"/>
            </a:pPr>
            <a:r>
              <a:rPr lang="el-GR" sz="3200" dirty="0">
                <a:solidFill>
                  <a:srgbClr val="2C34D7"/>
                </a:solidFill>
                <a:latin typeface="Roboto"/>
              </a:rPr>
              <a:t>Ο πολυεστέρας είναι η πιο ευρέως παραγόμενη υφαντική ίνα παγκοσμίως, με ετήσια παραγωγή 63 εκατομμυρίων μετρικών τόνων</a:t>
            </a:r>
            <a:r>
              <a:rPr lang="en-US" sz="3200" dirty="0" smtClean="0">
                <a:solidFill>
                  <a:srgbClr val="2C34D7"/>
                </a:solidFill>
                <a:latin typeface="Roboto"/>
              </a:rPr>
              <a:t>.</a:t>
            </a:r>
            <a:endParaRPr lang="en-US" sz="3200" dirty="0">
              <a:solidFill>
                <a:srgbClr val="2C34D7"/>
              </a:solidFill>
              <a:latin typeface="Roboto"/>
            </a:endParaRPr>
          </a:p>
          <a:p>
            <a:pPr marL="914400" lvl="1" indent="-457200">
              <a:buFontTx/>
              <a:buChar char="-"/>
            </a:pPr>
            <a:r>
              <a:rPr lang="el-GR" sz="3200" dirty="0">
                <a:solidFill>
                  <a:srgbClr val="2C34D7"/>
                </a:solidFill>
                <a:latin typeface="Roboto"/>
              </a:rPr>
              <a:t>Το βαμβάκι κατέχει τη δεύτερη θέση στην παγκόσμια παραγωγή κλωστοϋφαντουργικών ινών, με 24 εκατομμύρια μετρικούς </a:t>
            </a:r>
            <a:r>
              <a:rPr lang="el-GR" sz="3200" dirty="0" smtClean="0">
                <a:solidFill>
                  <a:srgbClr val="2C34D7"/>
                </a:solidFill>
                <a:latin typeface="Roboto"/>
              </a:rPr>
              <a:t>τόνους ετησίως </a:t>
            </a:r>
            <a:r>
              <a:rPr lang="en-US" sz="3200" dirty="0" smtClean="0">
                <a:solidFill>
                  <a:srgbClr val="2C34D7"/>
                </a:solidFill>
                <a:latin typeface="Roboto"/>
              </a:rPr>
              <a:t>(World </a:t>
            </a:r>
            <a:r>
              <a:rPr lang="en-US" sz="3200" dirty="0">
                <a:solidFill>
                  <a:srgbClr val="2C34D7"/>
                </a:solidFill>
                <a:latin typeface="Roboto"/>
              </a:rPr>
              <a:t>Stats 2024</a:t>
            </a:r>
            <a:r>
              <a:rPr lang="en-US" sz="3200" dirty="0" smtClean="0">
                <a:solidFill>
                  <a:srgbClr val="2C34D7"/>
                </a:solidFill>
                <a:latin typeface="Roboto"/>
              </a:rPr>
              <a:t>)</a:t>
            </a:r>
            <a:r>
              <a:rPr lang="el-GR" sz="3200" dirty="0" smtClean="0">
                <a:solidFill>
                  <a:srgbClr val="2C34D7"/>
                </a:solidFill>
                <a:latin typeface="Roboto"/>
              </a:rPr>
              <a:t>.</a:t>
            </a:r>
            <a:endParaRPr lang="en-US" sz="3200" dirty="0">
              <a:solidFill>
                <a:srgbClr val="2C34D7"/>
              </a:solidFill>
              <a:latin typeface="Roboto"/>
            </a:endParaRPr>
          </a:p>
          <a:p>
            <a:pPr marL="457200" indent="-457200">
              <a:buFontTx/>
              <a:buChar char="-"/>
            </a:pPr>
            <a:endParaRPr lang="en-US" sz="3200" dirty="0">
              <a:solidFill>
                <a:srgbClr val="2C34D7"/>
              </a:solidFill>
              <a:latin typeface="Roboto"/>
            </a:endParaRPr>
          </a:p>
          <a:p>
            <a:pPr marL="457200" indent="-457200">
              <a:buFont typeface="Arial" panose="020B0604020202020204" pitchFamily="34" charset="0"/>
              <a:buChar char="•"/>
            </a:pPr>
            <a:r>
              <a:rPr lang="el-GR" sz="3200" dirty="0">
                <a:solidFill>
                  <a:srgbClr val="2C34D7"/>
                </a:solidFill>
                <a:latin typeface="Roboto"/>
              </a:rPr>
              <a:t>Η κυριαρχία δύο ινών στις επιλογές υλικών οδηγεί σε συγκεντρωμένες επιπτώσεις σε συγκεκριμένους γεωργικούς ή μεταποιητικούς τομείς, γεγονός που αυξάνει τους οικολογικούς </a:t>
            </a:r>
            <a:r>
              <a:rPr lang="el-GR" sz="3200" dirty="0" smtClean="0">
                <a:solidFill>
                  <a:srgbClr val="2C34D7"/>
                </a:solidFill>
                <a:latin typeface="Roboto"/>
              </a:rPr>
              <a:t>κινδύνους, </a:t>
            </a:r>
            <a:r>
              <a:rPr lang="el-GR" sz="3200" dirty="0">
                <a:solidFill>
                  <a:srgbClr val="2C34D7"/>
                </a:solidFill>
                <a:latin typeface="Roboto"/>
              </a:rPr>
              <a:t>μειώνει την ανθεκτικότητα του τομέα στις μεταβαλλόμενες παγκόσμιες συνθήκες και περιορίζει τις επιλογές των </a:t>
            </a:r>
            <a:r>
              <a:rPr lang="el-GR" sz="3200" dirty="0" smtClean="0">
                <a:solidFill>
                  <a:srgbClr val="2C34D7"/>
                </a:solidFill>
                <a:latin typeface="Roboto"/>
              </a:rPr>
              <a:t>καταναλωτών/-τριών</a:t>
            </a:r>
            <a:r>
              <a:rPr lang="en-US" sz="3200" dirty="0" smtClean="0">
                <a:solidFill>
                  <a:srgbClr val="2C34D7"/>
                </a:solidFill>
                <a:latin typeface="Roboto"/>
              </a:rPr>
              <a:t>.</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0800000" flipV="1">
            <a:off x="1289049" y="408306"/>
            <a:ext cx="10058400" cy="9941183"/>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C34D7"/>
                </a:solidFill>
                <a:latin typeface="Roboto"/>
              </a:rPr>
              <a:t>Η ανάπτυξη μιας στρατηγικής με επίκεντρο τη βιωσιμότητα που προωθεί την ποικιλία υλικών δεν συνεπάγεται μηδενική ρύπανση. Αντίθετα, ενθαρρύνει την ανάπτυξη περισσότερων εναλλακτικών λύσεων και τη χρήση ινών με αποδοτική χρήση των πόρων και πολιτισμική ανταπόκριση</a:t>
            </a:r>
            <a:r>
              <a:rPr lang="en-US" sz="3200" dirty="0" smtClean="0">
                <a:solidFill>
                  <a:srgbClr val="2C34D7"/>
                </a:solidFill>
                <a:latin typeface="Roboto"/>
              </a:rPr>
              <a:t>. </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l-GR" sz="3200" dirty="0" smtClean="0">
                <a:solidFill>
                  <a:srgbClr val="2C34D7"/>
                </a:solidFill>
                <a:latin typeface="Roboto"/>
              </a:rPr>
              <a:t>Περιλαμβάνει τη χρήση βιολογικού βαμβακιού καθώς και ανανεώσιμων και βιοδιασπώμενων ινών, όπως το μαλλί</a:t>
            </a:r>
            <a:r>
              <a:rPr lang="en-US" sz="3200" dirty="0" smtClean="0">
                <a:solidFill>
                  <a:srgbClr val="2C34D7"/>
                </a:solidFill>
                <a:latin typeface="Roboto"/>
              </a:rPr>
              <a:t>. </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l-GR" sz="3200" dirty="0" smtClean="0">
                <a:solidFill>
                  <a:srgbClr val="2C34D7"/>
                </a:solidFill>
                <a:latin typeface="Roboto"/>
              </a:rPr>
              <a:t>Θα μειώσει την εξάρτησή μας από τα πετροχημικά, συμπεριλαμβανομένου του πετρελαίου, καθώς και τη χρήση φυτοφαρμάκων και τεράστιων ποσοτήτων νερού</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r>
              <a:rPr lang="en-US" sz="3200" dirty="0">
                <a:solidFill>
                  <a:srgbClr val="2C34D7"/>
                </a:solidFill>
                <a:latin typeface="Roboto"/>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57050" y="549275"/>
            <a:ext cx="7620000" cy="10160000"/>
          </a:xfrm>
          <a:prstGeom prst="rect">
            <a:avLst/>
          </a:prstGeom>
        </p:spPr>
      </p:pic>
    </p:spTree>
    <p:extLst>
      <p:ext uri="{BB962C8B-B14F-4D97-AF65-F5344CB8AC3E}">
        <p14:creationId xmlns:p14="http://schemas.microsoft.com/office/powerpoint/2010/main" val="1065999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5250" y="1470878"/>
            <a:ext cx="10668000" cy="1661993"/>
          </a:xfrm>
        </p:spPr>
        <p:txBody>
          <a:bodyPr/>
          <a:lstStyle/>
          <a:p>
            <a:r>
              <a:rPr lang="en-US" sz="5400" dirty="0">
                <a:solidFill>
                  <a:schemeClr val="bg1"/>
                </a:solidFill>
              </a:rPr>
              <a:t>2.1 </a:t>
            </a:r>
            <a:r>
              <a:rPr lang="el-GR" sz="5400" dirty="0" smtClean="0">
                <a:solidFill>
                  <a:schemeClr val="bg1"/>
                </a:solidFill>
              </a:rPr>
              <a:t>Βιώσιμες </a:t>
            </a:r>
            <a:r>
              <a:rPr lang="el-GR" sz="5400" dirty="0">
                <a:solidFill>
                  <a:schemeClr val="bg1"/>
                </a:solidFill>
              </a:rPr>
              <a:t>Ίνες και Υφάσματα</a:t>
            </a:r>
            <a:endParaRPr lang="en-US" sz="5400" dirty="0">
              <a:solidFill>
                <a:schemeClr val="bg1"/>
              </a:solidFill>
            </a:endParaRPr>
          </a:p>
        </p:txBody>
      </p:sp>
      <p:sp>
        <p:nvSpPr>
          <p:cNvPr id="3" name="Text Placeholder 2"/>
          <p:cNvSpPr>
            <a:spLocks noGrp="1"/>
          </p:cNvSpPr>
          <p:nvPr>
            <p:ph type="body" idx="1"/>
          </p:nvPr>
        </p:nvSpPr>
        <p:spPr>
          <a:xfrm>
            <a:off x="1005205" y="2601150"/>
            <a:ext cx="18093690" cy="7755969"/>
          </a:xfrm>
        </p:spPr>
        <p:txBody>
          <a:bodyPr/>
          <a:lstStyle/>
          <a:p>
            <a:pPr marL="571500" indent="-571500">
              <a:buFont typeface="Arial" panose="020B0604020202020204" pitchFamily="34" charset="0"/>
              <a:buChar char="•"/>
            </a:pPr>
            <a:r>
              <a:rPr lang="el-GR" sz="3600" dirty="0">
                <a:solidFill>
                  <a:schemeClr val="bg1"/>
                </a:solidFill>
                <a:latin typeface="Roboto"/>
              </a:rPr>
              <a:t>Οι συνθετικές ίνες ανέκαθεν συνδέονταν με χημικές ουσίες και τη ρύπανση, ενώ οι φυσικές ίνες θεωρούνταν πάντα οι καλύτερες ίνες για το περιβάλλον. </a:t>
            </a:r>
            <a:r>
              <a:rPr lang="el-GR" sz="3600" dirty="0" smtClean="0">
                <a:solidFill>
                  <a:schemeClr val="bg1"/>
                </a:solidFill>
                <a:latin typeface="Roboto"/>
              </a:rPr>
              <a:t>Στην πραγματικότητα όμως, αυτό δεν ισχύει</a:t>
            </a:r>
            <a:r>
              <a:rPr lang="en-US" sz="3600" dirty="0" smtClean="0">
                <a:solidFill>
                  <a:schemeClr val="bg1"/>
                </a:solidFill>
                <a:latin typeface="Roboto"/>
              </a:rPr>
              <a:t>. </a:t>
            </a:r>
            <a:endParaRPr lang="en-US" sz="3600" dirty="0">
              <a:solidFill>
                <a:schemeClr val="bg1"/>
              </a:solidFill>
              <a:latin typeface="Roboto"/>
            </a:endParaRPr>
          </a:p>
          <a:p>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Η καλλιέργεια και η επεξεργασία των φυσικών ινών έχουν επίσης σημαντικό αντίκτυπο στο περιβάλλον μας</a:t>
            </a:r>
            <a:r>
              <a:rPr lang="en-US" sz="3600" dirty="0" smtClean="0">
                <a:solidFill>
                  <a:schemeClr val="bg1"/>
                </a:solidFill>
                <a:latin typeface="Roboto"/>
              </a:rPr>
              <a:t>.</a:t>
            </a:r>
            <a:endParaRPr lang="en-US" sz="3600" dirty="0">
              <a:solidFill>
                <a:schemeClr val="bg1"/>
              </a:solidFill>
              <a:latin typeface="Roboto"/>
            </a:endParaRPr>
          </a:p>
          <a:p>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Τα βιώσιμα υλικά στη βιομηχανία της μόδας είναι εκείνα που ελαχιστοποιούν τις αρνητικές περιβαλλοντικές και κοινωνικές επιπτώσεις κατά την παραγωγή, τη χρήση και την απόρριψη</a:t>
            </a:r>
            <a:r>
              <a:rPr lang="en-US" sz="3600" dirty="0" smtClean="0">
                <a:solidFill>
                  <a:schemeClr val="bg1"/>
                </a:solidFill>
                <a:latin typeface="Roboto"/>
              </a:rPr>
              <a:t>. </a:t>
            </a:r>
            <a:endParaRPr lang="en-US" sz="3600" dirty="0">
              <a:solidFill>
                <a:schemeClr val="bg1"/>
              </a:solidFill>
              <a:latin typeface="Roboto"/>
            </a:endParaRPr>
          </a:p>
          <a:p>
            <a:pPr marL="571500" indent="-571500">
              <a:buFont typeface="Arial" panose="020B0604020202020204" pitchFamily="34" charset="0"/>
              <a:buChar char="•"/>
            </a:pPr>
            <a:endParaRPr lang="en-US" sz="3600" dirty="0">
              <a:solidFill>
                <a:schemeClr val="bg1"/>
              </a:solidFill>
              <a:latin typeface="Roboto"/>
            </a:endParaRPr>
          </a:p>
          <a:p>
            <a:pPr marL="571500" indent="-571500">
              <a:buFont typeface="Arial" panose="020B0604020202020204" pitchFamily="34" charset="0"/>
              <a:buChar char="•"/>
            </a:pPr>
            <a:r>
              <a:rPr lang="el-GR" sz="3600" dirty="0">
                <a:solidFill>
                  <a:schemeClr val="bg1"/>
                </a:solidFill>
                <a:latin typeface="Roboto"/>
              </a:rPr>
              <a:t>Τα εν λόγω υλικά απαιτούν συχνά λιγότερους πόρους, όπως νερό και ενέργεια, και είναι συνήθως βιοδιασπώμενα, ανακυκλώσιμα ή ανανεώσιμα</a:t>
            </a:r>
            <a:r>
              <a:rPr lang="en-US" sz="3600" dirty="0" smtClean="0">
                <a:solidFill>
                  <a:schemeClr val="bg1"/>
                </a:solidFill>
                <a:latin typeface="Roboto"/>
              </a:rPr>
              <a:t>. </a:t>
            </a:r>
            <a:endParaRPr lang="en-US" sz="3600" dirty="0">
              <a:solidFill>
                <a:schemeClr val="bg1"/>
              </a:solidFill>
              <a:latin typeface="Roboto"/>
            </a:endParaRPr>
          </a:p>
          <a:p>
            <a:endParaRPr lang="en-US" sz="3600" dirty="0">
              <a:solidFill>
                <a:schemeClr val="bg1"/>
              </a:solidFill>
              <a:latin typeface="Roboto"/>
            </a:endParaRPr>
          </a:p>
        </p:txBody>
      </p:sp>
    </p:spTree>
    <p:extLst>
      <p:ext uri="{BB962C8B-B14F-4D97-AF65-F5344CB8AC3E}">
        <p14:creationId xmlns:p14="http://schemas.microsoft.com/office/powerpoint/2010/main" val="1058052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8418059" y="7124700"/>
            <a:ext cx="3429000" cy="3330575"/>
          </a:xfrm>
          <a:prstGeom prst="ellipse">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smtClean="0">
                <a:latin typeface="Roboto"/>
              </a:rPr>
              <a:t>ΚΑΝΝΑΒΗ</a:t>
            </a:r>
            <a:endParaRPr lang="en-US" sz="3600" dirty="0">
              <a:latin typeface="Roboto"/>
            </a:endParaRPr>
          </a:p>
        </p:txBody>
      </p:sp>
      <p:sp>
        <p:nvSpPr>
          <p:cNvPr id="12" name="Oval 11"/>
          <p:cNvSpPr/>
          <p:nvPr/>
        </p:nvSpPr>
        <p:spPr>
          <a:xfrm>
            <a:off x="15526657" y="1692275"/>
            <a:ext cx="3352800" cy="3276600"/>
          </a:xfrm>
          <a:prstGeom prst="ellipse">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Roboto"/>
              </a:rPr>
              <a:t>TENCEL</a:t>
            </a:r>
          </a:p>
        </p:txBody>
      </p:sp>
      <p:sp>
        <p:nvSpPr>
          <p:cNvPr id="13" name="Oval 12"/>
          <p:cNvSpPr/>
          <p:nvPr/>
        </p:nvSpPr>
        <p:spPr>
          <a:xfrm>
            <a:off x="1212850" y="1692275"/>
            <a:ext cx="3352800" cy="3276600"/>
          </a:xfrm>
          <a:prstGeom prst="ellipse">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300" dirty="0" smtClean="0">
                <a:latin typeface="Roboto"/>
              </a:rPr>
              <a:t>ΟΡΓΑΝΙΚΟ ΒΑΜΒΑΚΙ</a:t>
            </a:r>
            <a:endParaRPr lang="en-US" sz="3300" dirty="0">
              <a:latin typeface="Roboto"/>
            </a:endParaRPr>
          </a:p>
        </p:txBody>
      </p:sp>
      <p:sp>
        <p:nvSpPr>
          <p:cNvPr id="14" name="Oval 13"/>
          <p:cNvSpPr/>
          <p:nvPr/>
        </p:nvSpPr>
        <p:spPr>
          <a:xfrm>
            <a:off x="1212850" y="7026275"/>
            <a:ext cx="3352800" cy="3276600"/>
          </a:xfrm>
          <a:prstGeom prst="ellipse">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600" dirty="0" smtClean="0">
                <a:latin typeface="Roboto"/>
              </a:rPr>
              <a:t>ΛΙΝΑΡΙ</a:t>
            </a:r>
            <a:endParaRPr lang="en-US" sz="3600" dirty="0">
              <a:latin typeface="Roboto"/>
            </a:endParaRPr>
          </a:p>
        </p:txBody>
      </p:sp>
      <p:sp>
        <p:nvSpPr>
          <p:cNvPr id="15" name="Oval 14"/>
          <p:cNvSpPr/>
          <p:nvPr/>
        </p:nvSpPr>
        <p:spPr>
          <a:xfrm>
            <a:off x="15526657" y="7130143"/>
            <a:ext cx="3348264" cy="3248932"/>
          </a:xfrm>
          <a:prstGeom prst="ellipse">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dirty="0" smtClean="0">
                <a:latin typeface="Roboto"/>
              </a:rPr>
              <a:t>ΜΠΑΜΠΟΥ</a:t>
            </a:r>
            <a:endParaRPr lang="en-US" sz="3200" dirty="0">
              <a:latin typeface="Roboto"/>
            </a:endParaRPr>
          </a:p>
        </p:txBody>
      </p:sp>
      <p:sp>
        <p:nvSpPr>
          <p:cNvPr id="16" name="Title 1"/>
          <p:cNvSpPr txBox="1">
            <a:spLocks/>
          </p:cNvSpPr>
          <p:nvPr/>
        </p:nvSpPr>
        <p:spPr>
          <a:xfrm>
            <a:off x="5632450" y="2309078"/>
            <a:ext cx="9372600" cy="830997"/>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l-GR" sz="5400" b="1" dirty="0">
                <a:solidFill>
                  <a:srgbClr val="2C34D7"/>
                </a:solidFill>
              </a:rPr>
              <a:t>Φυσικές και Οργανικές Ίνες </a:t>
            </a:r>
            <a:endParaRPr lang="en-US" sz="5400" b="1" dirty="0">
              <a:solidFill>
                <a:srgbClr val="2C34D7"/>
              </a:solidFill>
            </a:endParaRPr>
          </a:p>
        </p:txBody>
      </p:sp>
      <p:sp>
        <p:nvSpPr>
          <p:cNvPr id="17" name="Rectangle 16"/>
          <p:cNvSpPr/>
          <p:nvPr/>
        </p:nvSpPr>
        <p:spPr>
          <a:xfrm>
            <a:off x="5632450" y="3140075"/>
            <a:ext cx="8534400" cy="33528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lang="el-GR" sz="3200" dirty="0" smtClean="0">
                <a:solidFill>
                  <a:srgbClr val="2C34D7"/>
                </a:solidFill>
                <a:latin typeface="Roboto"/>
              </a:rPr>
              <a:t>Τα υλικά αυτά προέρχονται από φυτά ή ζώα και είναι συχνά πιο φιλικά προς το περιβάλλον όταν παράγονται βιολογικά, χωρίς συνθετικές χημικές ουσίες</a:t>
            </a:r>
            <a:r>
              <a:rPr lang="en-US" sz="3200" dirty="0" smtClean="0">
                <a:solidFill>
                  <a:srgbClr val="2C34D7"/>
                </a:solidFill>
                <a:latin typeface="Roboto"/>
              </a:rPr>
              <a:t>. </a:t>
            </a:r>
            <a:endParaRPr lang="en-US" sz="3200" dirty="0">
              <a:solidFill>
                <a:srgbClr val="2C34D7"/>
              </a:solidFill>
              <a:latin typeface="Roboto"/>
            </a:endParaRPr>
          </a:p>
        </p:txBody>
      </p:sp>
    </p:spTree>
    <p:extLst>
      <p:ext uri="{BB962C8B-B14F-4D97-AF65-F5344CB8AC3E}">
        <p14:creationId xmlns:p14="http://schemas.microsoft.com/office/powerpoint/2010/main" val="45546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1136650" y="1387475"/>
            <a:ext cx="8991600" cy="830997"/>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l-GR" sz="5400" b="1" dirty="0">
                <a:solidFill>
                  <a:srgbClr val="2C34D7"/>
                </a:solidFill>
              </a:rPr>
              <a:t>Ανακυκλωμένες Ίνες</a:t>
            </a:r>
          </a:p>
        </p:txBody>
      </p:sp>
      <p:sp>
        <p:nvSpPr>
          <p:cNvPr id="8" name="Rectangle 7"/>
          <p:cNvSpPr/>
          <p:nvPr/>
        </p:nvSpPr>
        <p:spPr>
          <a:xfrm>
            <a:off x="1100882" y="3018215"/>
            <a:ext cx="8798768" cy="2062103"/>
          </a:xfrm>
          <a:prstGeom prst="rect">
            <a:avLst/>
          </a:prstGeom>
        </p:spPr>
        <p:txBody>
          <a:bodyPr wrap="square">
            <a:spAutoFit/>
          </a:bodyPr>
          <a:lstStyle/>
          <a:p>
            <a:pPr marL="0" indent="0">
              <a:buNone/>
            </a:pPr>
            <a:r>
              <a:rPr lang="el-GR" sz="3200" dirty="0" smtClean="0">
                <a:solidFill>
                  <a:srgbClr val="2C34D7"/>
                </a:solidFill>
              </a:rPr>
              <a:t>Υλικά που δημιουργούνται από απόβλητα, με αποτέλεσμα να μειώνεται η ανάγκη για πρωτογενή υλικά και η συνολική κατανάλωση πόρων</a:t>
            </a:r>
            <a:r>
              <a:rPr lang="en-US" sz="3200" dirty="0" smtClean="0">
                <a:solidFill>
                  <a:srgbClr val="2C34D7"/>
                </a:solidFill>
              </a:rPr>
              <a:t>.</a:t>
            </a:r>
            <a:endParaRPr lang="en-US" sz="3200" dirty="0">
              <a:solidFill>
                <a:srgbClr val="2C34D7"/>
              </a:solidFill>
            </a:endParaRPr>
          </a:p>
        </p:txBody>
      </p:sp>
      <p:sp>
        <p:nvSpPr>
          <p:cNvPr id="9" name="Rectangle 8"/>
          <p:cNvSpPr/>
          <p:nvPr/>
        </p:nvSpPr>
        <p:spPr>
          <a:xfrm>
            <a:off x="10362908" y="5994717"/>
            <a:ext cx="4724400" cy="304698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FDA800"/>
                </a:solidFill>
                <a:effectLst/>
                <a:uLnTx/>
                <a:uFillTx/>
                <a:latin typeface="Roboto"/>
              </a:rPr>
              <a:t>Ανα</a:t>
            </a:r>
            <a:r>
              <a:rPr kumimoji="0" lang="en-US" sz="3200" b="1" i="0" u="none" strike="noStrike" kern="0" cap="none" spc="0" normalizeH="0" baseline="0" noProof="0" dirty="0" err="1" smtClean="0">
                <a:ln>
                  <a:noFill/>
                </a:ln>
                <a:solidFill>
                  <a:srgbClr val="FDA800"/>
                </a:solidFill>
                <a:effectLst/>
                <a:uLnTx/>
                <a:uFillTx/>
                <a:latin typeface="Roboto"/>
              </a:rPr>
              <a:t>κυκλωμένος</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Π</a:t>
            </a:r>
            <a:r>
              <a:rPr kumimoji="0" lang="en-US" sz="3200" b="1" i="0" u="none" strike="noStrike" kern="0" cap="none" spc="0" normalizeH="0" baseline="0" noProof="0" dirty="0" err="1" smtClean="0">
                <a:ln>
                  <a:noFill/>
                </a:ln>
                <a:solidFill>
                  <a:srgbClr val="FDA800"/>
                </a:solidFill>
                <a:effectLst/>
                <a:uLnTx/>
                <a:uFillTx/>
                <a:latin typeface="Roboto"/>
              </a:rPr>
              <a:t>ολυεστέρ</a:t>
            </a:r>
            <a:r>
              <a:rPr kumimoji="0" lang="en-US" sz="3200" b="1" i="0" u="none" strike="noStrike" kern="0" cap="none" spc="0" normalizeH="0" baseline="0" noProof="0" dirty="0" smtClean="0">
                <a:ln>
                  <a:noFill/>
                </a:ln>
                <a:solidFill>
                  <a:srgbClr val="FDA800"/>
                </a:solidFill>
                <a:effectLst/>
                <a:uLnTx/>
                <a:uFillTx/>
                <a:latin typeface="Roboto"/>
              </a:rPr>
              <a:t>ας (rPET): </a:t>
            </a:r>
            <a:r>
              <a:rPr kumimoji="0" lang="en-US" sz="3200" b="0" i="0" u="none" strike="noStrike" kern="0" cap="none" spc="0" normalizeH="0" baseline="0" noProof="0" dirty="0" smtClean="0">
                <a:ln>
                  <a:noFill/>
                </a:ln>
                <a:solidFill>
                  <a:srgbClr val="2C34D7"/>
                </a:solidFill>
                <a:effectLst/>
                <a:uLnTx/>
                <a:uFillTx/>
                <a:latin typeface="Roboto"/>
              </a:rPr>
              <a:t>Ίνες από ανακυκλωμένα πλαστικά μπουκάλια ή παλιά πολυεστερικά ενδύματα</a:t>
            </a:r>
            <a:r>
              <a:rPr lang="en-US" sz="3200" dirty="0" smtClean="0">
                <a:solidFill>
                  <a:srgbClr val="2C34D7"/>
                </a:solidFill>
                <a:latin typeface="Roboto"/>
              </a:rPr>
              <a:t>.   </a:t>
            </a:r>
            <a:endParaRPr lang="en-US" sz="3200" dirty="0">
              <a:solidFill>
                <a:srgbClr val="2C34D7"/>
              </a:solidFill>
              <a:latin typeface="Roboto"/>
            </a:endParaRPr>
          </a:p>
        </p:txBody>
      </p:sp>
      <p:sp>
        <p:nvSpPr>
          <p:cNvPr id="10" name="Rectangle 9"/>
          <p:cNvSpPr/>
          <p:nvPr/>
        </p:nvSpPr>
        <p:spPr>
          <a:xfrm>
            <a:off x="15087308" y="5908875"/>
            <a:ext cx="3779157" cy="4031873"/>
          </a:xfrm>
          <a:prstGeom prst="rect">
            <a:avLst/>
          </a:prstGeom>
        </p:spPr>
        <p:txBody>
          <a:bodyPr wrap="square">
            <a:spAutoFit/>
          </a:bodyPr>
          <a:lstStyle/>
          <a:p>
            <a:pPr lvl="0"/>
            <a:r>
              <a:rPr lang="el-GR" sz="3200" b="1" dirty="0" smtClean="0">
                <a:solidFill>
                  <a:srgbClr val="FDA800"/>
                </a:solidFill>
                <a:latin typeface="Roboto"/>
              </a:rPr>
              <a:t>Ανακυκλωμένο Βαμβάκι</a:t>
            </a:r>
            <a:r>
              <a:rPr lang="en-US" sz="3200" b="1" dirty="0" smtClean="0">
                <a:solidFill>
                  <a:srgbClr val="FDA800"/>
                </a:solidFill>
                <a:latin typeface="Roboto"/>
              </a:rPr>
              <a:t>: </a:t>
            </a:r>
            <a:r>
              <a:rPr lang="el-GR" sz="3200" dirty="0" smtClean="0">
                <a:solidFill>
                  <a:srgbClr val="2C34D7"/>
                </a:solidFill>
                <a:latin typeface="Roboto"/>
              </a:rPr>
              <a:t>Φτιάχνεται από απόβλητα βαμβακιού μετά την κατανάλωση ή από απορρίμματα από την παραγωγή.</a:t>
            </a:r>
            <a:r>
              <a:rPr lang="en-US" sz="3200" dirty="0" smtClean="0">
                <a:solidFill>
                  <a:srgbClr val="2C34D7"/>
                </a:solidFill>
                <a:latin typeface="Roboto"/>
              </a:rPr>
              <a:t> </a:t>
            </a:r>
            <a:endParaRPr lang="en-US" sz="3200" dirty="0">
              <a:solidFill>
                <a:srgbClr val="2C34D7"/>
              </a:solidFill>
              <a:latin typeface="Roboto"/>
            </a:endParaRPr>
          </a:p>
        </p:txBody>
      </p:sp>
      <p:sp>
        <p:nvSpPr>
          <p:cNvPr id="18" name="Rectangle 17"/>
          <p:cNvSpPr/>
          <p:nvPr/>
        </p:nvSpPr>
        <p:spPr>
          <a:xfrm>
            <a:off x="10392118" y="1383925"/>
            <a:ext cx="4086338" cy="4524315"/>
          </a:xfrm>
          <a:prstGeom prst="rect">
            <a:avLst/>
          </a:prstGeom>
        </p:spPr>
        <p:txBody>
          <a:bodyPr wrap="square">
            <a:spAutoFit/>
          </a:bodyPr>
          <a:lstStyle/>
          <a:p>
            <a:pPr lvl="0"/>
            <a:r>
              <a:rPr kumimoji="0" lang="en-US" sz="3200" b="1" i="0" u="none" strike="noStrike" kern="0" cap="none" spc="0" normalizeH="0" baseline="0" noProof="0" dirty="0" smtClean="0">
                <a:ln>
                  <a:noFill/>
                </a:ln>
                <a:solidFill>
                  <a:srgbClr val="FDA800"/>
                </a:solidFill>
                <a:effectLst/>
                <a:uLnTx/>
                <a:uFillTx/>
                <a:latin typeface="Roboto"/>
              </a:rPr>
              <a:t>Ανα</a:t>
            </a:r>
            <a:r>
              <a:rPr kumimoji="0" lang="en-US" sz="3200" b="1" i="0" u="none" strike="noStrike" kern="0" cap="none" spc="0" normalizeH="0" baseline="0" noProof="0" dirty="0" err="1" smtClean="0">
                <a:ln>
                  <a:noFill/>
                </a:ln>
                <a:solidFill>
                  <a:srgbClr val="FDA800"/>
                </a:solidFill>
                <a:effectLst/>
                <a:uLnTx/>
                <a:uFillTx/>
                <a:latin typeface="Roboto"/>
              </a:rPr>
              <a:t>κυκλωμένο</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Ν</a:t>
            </a:r>
            <a:r>
              <a:rPr kumimoji="0" lang="en-US" sz="3200" b="1" i="0" u="none" strike="noStrike" kern="0" cap="none" spc="0" normalizeH="0" baseline="0" noProof="0" dirty="0" err="1" smtClean="0">
                <a:ln>
                  <a:noFill/>
                </a:ln>
                <a:solidFill>
                  <a:srgbClr val="FDA800"/>
                </a:solidFill>
                <a:effectLst/>
                <a:uLnTx/>
                <a:uFillTx/>
                <a:latin typeface="Roboto"/>
              </a:rPr>
              <a:t>άιλον</a:t>
            </a:r>
            <a:r>
              <a:rPr kumimoji="0" lang="en-US" sz="3200" b="1" i="0" u="none" strike="noStrike" kern="0" cap="none" spc="0" normalizeH="0" baseline="0" noProof="0" dirty="0" smtClean="0">
                <a:ln>
                  <a:noFill/>
                </a:ln>
                <a:solidFill>
                  <a:srgbClr val="FDA800"/>
                </a:solidFill>
                <a:effectLst/>
                <a:uLnTx/>
                <a:uFillTx/>
                <a:latin typeface="Roboto"/>
              </a:rPr>
              <a:t>: </a:t>
            </a:r>
            <a:r>
              <a:rPr kumimoji="0" lang="en-US" sz="3200" b="0" i="0" u="none" strike="noStrike" kern="0" cap="none" spc="0" normalizeH="0" baseline="0" noProof="0" dirty="0" err="1" smtClean="0">
                <a:ln>
                  <a:noFill/>
                </a:ln>
                <a:solidFill>
                  <a:srgbClr val="2C34D7"/>
                </a:solidFill>
                <a:effectLst/>
                <a:uLnTx/>
                <a:uFillTx/>
                <a:latin typeface="Roboto"/>
              </a:rPr>
              <a:t>Συχνά</a:t>
            </a:r>
            <a:r>
              <a:rPr kumimoji="0" lang="en-US" sz="3200" b="0" i="0" u="none" strike="noStrike" kern="0" cap="none" spc="0" normalizeH="0" baseline="0" noProof="0" dirty="0" smtClean="0">
                <a:ln>
                  <a:noFill/>
                </a:ln>
                <a:solidFill>
                  <a:srgbClr val="2C34D7"/>
                </a:solidFill>
                <a:effectLst/>
                <a:uLnTx/>
                <a:uFillTx/>
                <a:latin typeface="Roboto"/>
              </a:rPr>
              <a:t> π</a:t>
            </a:r>
            <a:r>
              <a:rPr kumimoji="0" lang="en-US" sz="3200" b="0" i="0" u="none" strike="noStrike" kern="0" cap="none" spc="0" normalizeH="0" baseline="0" noProof="0" dirty="0" err="1" smtClean="0">
                <a:ln>
                  <a:noFill/>
                </a:ln>
                <a:solidFill>
                  <a:srgbClr val="2C34D7"/>
                </a:solidFill>
                <a:effectLst/>
                <a:uLnTx/>
                <a:uFillTx/>
                <a:latin typeface="Roboto"/>
              </a:rPr>
              <a:t>ροέρχετ</a:t>
            </a:r>
            <a:r>
              <a:rPr kumimoji="0" lang="en-US" sz="3200" b="0" i="0" u="none" strike="noStrike" kern="0" cap="none" spc="0" normalizeH="0" baseline="0" noProof="0" dirty="0" smtClean="0">
                <a:ln>
                  <a:noFill/>
                </a:ln>
                <a:solidFill>
                  <a:srgbClr val="2C34D7"/>
                </a:solidFill>
                <a:effectLst/>
                <a:uLnTx/>
                <a:uFillTx/>
                <a:latin typeface="Roboto"/>
              </a:rPr>
              <a:t>αι από απορριπτόμενα δίχτυα αλιείας, απορρίμματα υφασμάτων και βιομηχανικά πλαστικά απόβλητα</a:t>
            </a:r>
            <a:r>
              <a:rPr lang="en-US" sz="3200" dirty="0" smtClean="0">
                <a:solidFill>
                  <a:srgbClr val="2C34D7"/>
                </a:solidFill>
                <a:latin typeface="Roboto"/>
              </a:rPr>
              <a:t>. </a:t>
            </a:r>
            <a:endParaRPr lang="en-US" sz="3200" dirty="0">
              <a:solidFill>
                <a:srgbClr val="2C34D7"/>
              </a:solidFill>
              <a:latin typeface="Roboto"/>
            </a:endParaRPr>
          </a:p>
        </p:txBody>
      </p:sp>
      <p:sp>
        <p:nvSpPr>
          <p:cNvPr id="19" name="Rectangle 18"/>
          <p:cNvSpPr/>
          <p:nvPr/>
        </p:nvSpPr>
        <p:spPr>
          <a:xfrm>
            <a:off x="14989628" y="1289957"/>
            <a:ext cx="4096844" cy="4524315"/>
          </a:xfrm>
          <a:prstGeom prst="rect">
            <a:avLst/>
          </a:prstGeom>
        </p:spPr>
        <p:txBody>
          <a:bodyPr wrap="square">
            <a:spAutoFit/>
          </a:bodyPr>
          <a:lstStyle/>
          <a:p>
            <a:pPr lvl="0"/>
            <a:r>
              <a:rPr lang="el-GR" sz="3200" b="1" dirty="0" smtClean="0">
                <a:solidFill>
                  <a:srgbClr val="FDA800"/>
                </a:solidFill>
                <a:latin typeface="Roboto"/>
              </a:rPr>
              <a:t>Ανακυκλωμένο Μαλλί</a:t>
            </a:r>
            <a:r>
              <a:rPr lang="en-US" sz="3200" b="1" dirty="0" smtClean="0">
                <a:solidFill>
                  <a:srgbClr val="FDA800"/>
                </a:solidFill>
                <a:latin typeface="Roboto"/>
              </a:rPr>
              <a:t>:</a:t>
            </a:r>
            <a:r>
              <a:rPr lang="en-US" sz="3200" dirty="0" smtClean="0">
                <a:solidFill>
                  <a:srgbClr val="FDA800"/>
                </a:solidFill>
                <a:latin typeface="Roboto"/>
              </a:rPr>
              <a:t> </a:t>
            </a:r>
            <a:r>
              <a:rPr lang="el-GR" sz="3200" dirty="0" smtClean="0">
                <a:solidFill>
                  <a:srgbClr val="2C34D7"/>
                </a:solidFill>
                <a:latin typeface="Roboto"/>
              </a:rPr>
              <a:t>Κατασκευάζεται από την επαναχρησιμοποίηση παλαιών μάλλινων ενδυμάτων ή υπολειμμάτων μαλλιού</a:t>
            </a:r>
            <a:r>
              <a:rPr lang="en-US" sz="3200" dirty="0" smtClean="0">
                <a:solidFill>
                  <a:srgbClr val="2C34D7"/>
                </a:solidFill>
                <a:latin typeface="Roboto"/>
              </a:rPr>
              <a:t>.</a:t>
            </a:r>
            <a:endParaRPr lang="en-US" sz="3200" dirty="0">
              <a:solidFill>
                <a:srgbClr val="2C34D7"/>
              </a:solidFill>
              <a:latin typeface="Roboto"/>
            </a:endParaRP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 y="5730875"/>
            <a:ext cx="9094667" cy="5029200"/>
          </a:xfrm>
          <a:prstGeom prst="rect">
            <a:avLst/>
          </a:prstGeom>
        </p:spPr>
      </p:pic>
      <p:sp>
        <p:nvSpPr>
          <p:cNvPr id="21" name="Rectangle 20"/>
          <p:cNvSpPr/>
          <p:nvPr/>
        </p:nvSpPr>
        <p:spPr>
          <a:xfrm>
            <a:off x="9545517" y="10390743"/>
            <a:ext cx="4918334"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Brian </a:t>
            </a:r>
            <a:r>
              <a:rPr lang="en-US" b="0" i="0" dirty="0" err="1">
                <a:effectLst/>
                <a:latin typeface="-apple-system"/>
                <a:hlinkClick r:id="rId3"/>
              </a:rPr>
              <a:t>Yurasits</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2305765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1212850" y="1463675"/>
            <a:ext cx="12573000" cy="1164655"/>
          </a:xfrm>
        </p:spPr>
        <p:txBody>
          <a:bodyPr>
            <a:noAutofit/>
          </a:bodyPr>
          <a:lstStyle/>
          <a:p>
            <a:r>
              <a:rPr lang="el-GR" sz="5400" b="1" dirty="0">
                <a:solidFill>
                  <a:srgbClr val="2C34D7"/>
                </a:solidFill>
              </a:rPr>
              <a:t>Βιώσιμες </a:t>
            </a:r>
            <a:r>
              <a:rPr lang="el-GR" sz="5400" b="1" dirty="0" smtClean="0">
                <a:solidFill>
                  <a:srgbClr val="2C34D7"/>
                </a:solidFill>
              </a:rPr>
              <a:t>Ίνες Ζωικής Προέλευσης</a:t>
            </a:r>
            <a:r>
              <a:rPr lang="en-US" sz="5400" b="1" dirty="0">
                <a:solidFill>
                  <a:srgbClr val="2C34D7"/>
                </a:solidFill>
              </a:rPr>
              <a:t/>
            </a:r>
            <a:br>
              <a:rPr lang="en-US" sz="5400" b="1" dirty="0">
                <a:solidFill>
                  <a:srgbClr val="2C34D7"/>
                </a:solidFill>
              </a:rPr>
            </a:br>
            <a:endParaRPr lang="en-US" sz="5400" b="1" dirty="0">
              <a:solidFill>
                <a:srgbClr val="2C34D7"/>
              </a:solidFill>
            </a:endParaRPr>
          </a:p>
        </p:txBody>
      </p:sp>
      <p:sp>
        <p:nvSpPr>
          <p:cNvPr id="5" name="Rectangle 4"/>
          <p:cNvSpPr/>
          <p:nvPr/>
        </p:nvSpPr>
        <p:spPr>
          <a:xfrm>
            <a:off x="1212850" y="3216275"/>
            <a:ext cx="16306800" cy="6986528"/>
          </a:xfrm>
          <a:prstGeom prst="rect">
            <a:avLst/>
          </a:prstGeom>
        </p:spPr>
        <p:txBody>
          <a:bodyPr wrap="square">
            <a:spAutoFit/>
          </a:bodyPr>
          <a:lstStyle/>
          <a:p>
            <a:pPr marL="0" indent="0">
              <a:buNone/>
            </a:pPr>
            <a:r>
              <a:rPr lang="el-GR" sz="3200" dirty="0" smtClean="0">
                <a:solidFill>
                  <a:srgbClr val="2C34D7"/>
                </a:solidFill>
                <a:latin typeface="Roboto"/>
              </a:rPr>
              <a:t>Ίνες ζωικής προέλευσης με έμφαση στην καλή διαβίωση των ζώων και σε μια διαδικασία παραγωγής που έχει ελάχιστες επιπτώσεις στο περιβάλλον</a:t>
            </a:r>
            <a:r>
              <a:rPr lang="en-US" sz="3200" dirty="0" smtClean="0">
                <a:solidFill>
                  <a:srgbClr val="2C34D7"/>
                </a:solidFill>
                <a:latin typeface="Roboto"/>
              </a:rPr>
              <a:t>.</a:t>
            </a:r>
            <a:endParaRPr lang="en-US" sz="3200" dirty="0">
              <a:solidFill>
                <a:srgbClr val="2C34D7"/>
              </a:solidFill>
              <a:latin typeface="Roboto"/>
            </a:endParaRPr>
          </a:p>
          <a:p>
            <a:pPr marL="0" indent="0">
              <a:buNone/>
            </a:pPr>
            <a:endParaRPr lang="en-US" sz="3200" dirty="0">
              <a:solidFill>
                <a:srgbClr val="2C34D7"/>
              </a:solidFill>
              <a:latin typeface="Roboto"/>
            </a:endParaRPr>
          </a:p>
          <a:p>
            <a:pPr marL="457200" lvl="0" indent="-457200">
              <a:buFont typeface="Arial" panose="020B0604020202020204" pitchFamily="34" charset="0"/>
              <a:buChar char="•"/>
            </a:pPr>
            <a:r>
              <a:rPr kumimoji="0" lang="en-US" sz="3200" b="0" i="0" u="none" strike="noStrike" kern="0" cap="none" spc="0" normalizeH="0" baseline="0" noProof="0" dirty="0" smtClean="0">
                <a:ln>
                  <a:noFill/>
                </a:ln>
                <a:solidFill>
                  <a:srgbClr val="2C34D7"/>
                </a:solidFill>
                <a:effectLst/>
                <a:uLnTx/>
                <a:uFillTx/>
                <a:latin typeface="Roboto"/>
              </a:rPr>
              <a:t>Το</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Υ</a:t>
            </a:r>
            <a:r>
              <a:rPr kumimoji="0" lang="en-US" sz="3200" b="1" i="0" u="none" strike="noStrike" kern="0" cap="none" spc="0" normalizeH="0" baseline="0" noProof="0" dirty="0" smtClean="0">
                <a:ln>
                  <a:noFill/>
                </a:ln>
                <a:solidFill>
                  <a:srgbClr val="FDA800"/>
                </a:solidFill>
                <a:effectLst/>
                <a:uLnTx/>
                <a:uFillTx/>
                <a:latin typeface="Roboto"/>
              </a:rPr>
              <a:t>π</a:t>
            </a:r>
            <a:r>
              <a:rPr kumimoji="0" lang="en-US" sz="3200" b="1" i="0" u="none" strike="noStrike" kern="0" cap="none" spc="0" normalizeH="0" baseline="0" noProof="0" dirty="0" err="1" smtClean="0">
                <a:ln>
                  <a:noFill/>
                </a:ln>
                <a:solidFill>
                  <a:srgbClr val="FDA800"/>
                </a:solidFill>
                <a:effectLst/>
                <a:uLnTx/>
                <a:uFillTx/>
                <a:latin typeface="Roboto"/>
              </a:rPr>
              <a:t>εύθυνο</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Μ</a:t>
            </a:r>
            <a:r>
              <a:rPr kumimoji="0" lang="en-US" sz="3200" b="1" i="0" u="none" strike="noStrike" kern="0" cap="none" spc="0" normalizeH="0" baseline="0" noProof="0" dirty="0" smtClean="0">
                <a:ln>
                  <a:noFill/>
                </a:ln>
                <a:solidFill>
                  <a:srgbClr val="FDA800"/>
                </a:solidFill>
                <a:effectLst/>
                <a:uLnTx/>
                <a:uFillTx/>
                <a:latin typeface="Roboto"/>
              </a:rPr>
              <a:t>α</a:t>
            </a:r>
            <a:r>
              <a:rPr kumimoji="0" lang="en-US" sz="3200" b="1" i="0" u="none" strike="noStrike" kern="0" cap="none" spc="0" normalizeH="0" baseline="0" noProof="0" dirty="0" err="1" smtClean="0">
                <a:ln>
                  <a:noFill/>
                </a:ln>
                <a:solidFill>
                  <a:srgbClr val="FDA800"/>
                </a:solidFill>
                <a:effectLst/>
                <a:uLnTx/>
                <a:uFillTx/>
                <a:latin typeface="Roboto"/>
              </a:rPr>
              <a:t>λλί</a:t>
            </a:r>
            <a:r>
              <a:rPr kumimoji="0" lang="el-GR" sz="3200" b="1" i="0" u="none" strike="noStrike" kern="0" cap="none" spc="0" normalizeH="0" baseline="0" noProof="0" dirty="0" smtClean="0">
                <a:ln>
                  <a:noFill/>
                </a:ln>
                <a:solidFill>
                  <a:srgbClr val="FDA800"/>
                </a:solidFill>
                <a:effectLst/>
                <a:uLnTx/>
                <a:uFillTx/>
                <a:latin typeface="Roboto"/>
              </a:rPr>
              <a:t>/ </a:t>
            </a:r>
            <a:r>
              <a:rPr kumimoji="0" lang="en-US" sz="3200" b="1" i="0" u="none" strike="noStrike" kern="0" cap="none" spc="0" normalizeH="0" baseline="0" noProof="0" dirty="0" smtClean="0">
                <a:ln>
                  <a:noFill/>
                </a:ln>
                <a:solidFill>
                  <a:srgbClr val="FDA800"/>
                </a:solidFill>
                <a:effectLst/>
                <a:uLnTx/>
                <a:uFillTx/>
                <a:latin typeface="Roboto"/>
              </a:rPr>
              <a:t>Responsible Wool (</a:t>
            </a:r>
            <a:r>
              <a:rPr kumimoji="0" lang="en-US" sz="3200" b="1" i="0" u="none" strike="noStrike" kern="0" cap="none" spc="0" normalizeH="0" baseline="0" noProof="0" dirty="0" err="1" smtClean="0">
                <a:ln>
                  <a:noFill/>
                </a:ln>
                <a:solidFill>
                  <a:srgbClr val="FDA800"/>
                </a:solidFill>
                <a:effectLst/>
                <a:uLnTx/>
                <a:uFillTx/>
                <a:latin typeface="Roboto"/>
              </a:rPr>
              <a:t>με</a:t>
            </a:r>
            <a:r>
              <a:rPr kumimoji="0" lang="en-US" sz="3200" b="1" i="0" u="none" strike="noStrike" kern="0" cap="none" spc="0" normalizeH="0" baseline="0" noProof="0" dirty="0" smtClean="0">
                <a:ln>
                  <a:noFill/>
                </a:ln>
                <a:solidFill>
                  <a:srgbClr val="FDA800"/>
                </a:solidFill>
                <a:effectLst/>
                <a:uLnTx/>
                <a:uFillTx/>
                <a:latin typeface="Roboto"/>
              </a:rPr>
              <a:t> π</a:t>
            </a:r>
            <a:r>
              <a:rPr kumimoji="0" lang="en-US" sz="3200" b="1" i="0" u="none" strike="noStrike" kern="0" cap="none" spc="0" normalizeH="0" baseline="0" noProof="0" dirty="0" err="1" smtClean="0">
                <a:ln>
                  <a:noFill/>
                </a:ln>
                <a:solidFill>
                  <a:srgbClr val="FDA800"/>
                </a:solidFill>
                <a:effectLst/>
                <a:uLnTx/>
                <a:uFillTx/>
                <a:latin typeface="Roboto"/>
              </a:rPr>
              <a:t>ιστο</a:t>
            </a:r>
            <a:r>
              <a:rPr kumimoji="0" lang="en-US" sz="3200" b="1" i="0" u="none" strike="noStrike" kern="0" cap="none" spc="0" normalizeH="0" baseline="0" noProof="0" dirty="0" smtClean="0">
                <a:ln>
                  <a:noFill/>
                </a:ln>
                <a:solidFill>
                  <a:srgbClr val="FDA800"/>
                </a:solidFill>
                <a:effectLst/>
                <a:uLnTx/>
                <a:uFillTx/>
                <a:latin typeface="Roboto"/>
              </a:rPr>
              <a:t>ποίηση RWS) </a:t>
            </a:r>
            <a:r>
              <a:rPr kumimoji="0" lang="en-US" sz="3200" b="0" i="0" u="none" strike="noStrike" kern="0" cap="none" spc="0" normalizeH="0" baseline="0" noProof="0" dirty="0" smtClean="0">
                <a:ln>
                  <a:noFill/>
                </a:ln>
                <a:solidFill>
                  <a:srgbClr val="2C34D7"/>
                </a:solidFill>
                <a:effectLst/>
                <a:uLnTx/>
                <a:uFillTx/>
                <a:latin typeface="Roboto"/>
              </a:rPr>
              <a:t>είναι μαλλί από πρόβατα που έχουν εκτραφεί σε ηθικές συνθήκες</a:t>
            </a:r>
            <a:r>
              <a:rPr lang="en-US" sz="3200" dirty="0" smtClean="0">
                <a:solidFill>
                  <a:srgbClr val="2C34D7"/>
                </a:solidFill>
                <a:latin typeface="Roboto"/>
              </a:rPr>
              <a:t>. </a:t>
            </a:r>
            <a:r>
              <a:rPr lang="el-GR" sz="3200" dirty="0" smtClean="0">
                <a:solidFill>
                  <a:srgbClr val="2C34D7"/>
                </a:solidFill>
                <a:latin typeface="Roboto"/>
              </a:rPr>
              <a:t>Ακόμη, δίνεται έμφαση στη βιώσιμη διαχείριση της γης. Το μαλλί είναι ανθεκτικό, βιοδιασπώμενο και ανανεώσιμο</a:t>
            </a:r>
            <a:r>
              <a:rPr lang="en-US" sz="3200" dirty="0" smtClean="0">
                <a:solidFill>
                  <a:srgbClr val="2C34D7"/>
                </a:solidFill>
                <a:latin typeface="Roboto"/>
              </a:rPr>
              <a:t>.</a:t>
            </a:r>
            <a:endParaRPr lang="en-US" sz="3200" dirty="0">
              <a:solidFill>
                <a:srgbClr val="2C34D7"/>
              </a:solidFill>
              <a:latin typeface="Roboto"/>
            </a:endParaRPr>
          </a:p>
          <a:p>
            <a:pPr lvl="0"/>
            <a:endParaRPr lang="en-US" sz="3200" b="1" dirty="0">
              <a:solidFill>
                <a:srgbClr val="2C34D7"/>
              </a:solidFill>
              <a:latin typeface="Roboto"/>
            </a:endParaRPr>
          </a:p>
          <a:p>
            <a:pPr marL="457200" lvl="0" indent="-457200">
              <a:buFont typeface="Arial" panose="020B0604020202020204" pitchFamily="34" charset="0"/>
              <a:buChar char="•"/>
            </a:pPr>
            <a:r>
              <a:rPr kumimoji="0" lang="en-US" sz="3200" b="0" i="0" u="none" strike="noStrike" kern="0" cap="none" spc="0" normalizeH="0" baseline="0" noProof="0" dirty="0" smtClean="0">
                <a:ln>
                  <a:noFill/>
                </a:ln>
                <a:solidFill>
                  <a:srgbClr val="2C34D7"/>
                </a:solidFill>
                <a:effectLst/>
                <a:uLnTx/>
                <a:uFillTx/>
                <a:latin typeface="Roboto"/>
              </a:rPr>
              <a:t>Το </a:t>
            </a:r>
            <a:r>
              <a:rPr kumimoji="0" lang="el-GR" sz="3200" b="1" i="0" u="none" strike="noStrike" kern="0" cap="none" spc="0" normalizeH="0" baseline="0" noProof="0" dirty="0" smtClean="0">
                <a:ln>
                  <a:noFill/>
                </a:ln>
                <a:solidFill>
                  <a:srgbClr val="FDA800"/>
                </a:solidFill>
                <a:effectLst/>
                <a:uLnTx/>
                <a:uFillTx/>
                <a:latin typeface="Roboto"/>
              </a:rPr>
              <a:t>Μ</a:t>
            </a:r>
            <a:r>
              <a:rPr kumimoji="0" lang="en-US" sz="3200" b="1" i="0" u="none" strike="noStrike" kern="0" cap="none" spc="0" normalizeH="0" baseline="0" noProof="0" dirty="0" err="1" smtClean="0">
                <a:ln>
                  <a:noFill/>
                </a:ln>
                <a:solidFill>
                  <a:srgbClr val="FDA800"/>
                </a:solidFill>
                <a:effectLst/>
                <a:uLnTx/>
                <a:uFillTx/>
                <a:latin typeface="Roboto"/>
              </a:rPr>
              <a:t>ετάξι</a:t>
            </a:r>
            <a:r>
              <a:rPr kumimoji="0" lang="en-US" sz="3200" b="1" i="0" u="none" strike="noStrike" kern="0" cap="none" spc="0" normalizeH="0" baseline="0" noProof="0" dirty="0" smtClean="0">
                <a:ln>
                  <a:noFill/>
                </a:ln>
                <a:solidFill>
                  <a:srgbClr val="FDA800"/>
                </a:solidFill>
                <a:effectLst/>
                <a:uLnTx/>
                <a:uFillTx/>
                <a:latin typeface="Roboto"/>
              </a:rPr>
              <a:t> </a:t>
            </a:r>
            <a:r>
              <a:rPr kumimoji="0" lang="en-US" sz="3200" b="1" i="0" u="none" strike="noStrike" kern="0" cap="none" spc="0" normalizeH="0" baseline="0" noProof="0" dirty="0" err="1" smtClean="0">
                <a:ln>
                  <a:noFill/>
                </a:ln>
                <a:solidFill>
                  <a:srgbClr val="FDA800"/>
                </a:solidFill>
                <a:effectLst/>
                <a:uLnTx/>
                <a:uFillTx/>
                <a:latin typeface="Roboto"/>
              </a:rPr>
              <a:t>της</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Ε</a:t>
            </a:r>
            <a:r>
              <a:rPr kumimoji="0" lang="en-US" sz="3200" b="1" i="0" u="none" strike="noStrike" kern="0" cap="none" spc="0" normalizeH="0" baseline="0" noProof="0" dirty="0" err="1" smtClean="0">
                <a:ln>
                  <a:noFill/>
                </a:ln>
                <a:solidFill>
                  <a:srgbClr val="FDA800"/>
                </a:solidFill>
                <a:effectLst/>
                <a:uLnTx/>
                <a:uFillTx/>
                <a:latin typeface="Roboto"/>
              </a:rPr>
              <a:t>ιρήνης</a:t>
            </a:r>
            <a:r>
              <a:rPr kumimoji="0" lang="en-US" sz="3200" b="0" i="0" u="none" strike="noStrike" kern="0" cap="none" spc="0" normalizeH="0" baseline="0" noProof="0" dirty="0" smtClean="0">
                <a:ln>
                  <a:noFill/>
                </a:ln>
                <a:solidFill>
                  <a:srgbClr val="2C34D7"/>
                </a:solidFill>
                <a:effectLst/>
                <a:uLnTx/>
                <a:uFillTx/>
                <a:latin typeface="Roboto"/>
              </a:rPr>
              <a:t>, </a:t>
            </a:r>
            <a:r>
              <a:rPr kumimoji="0" lang="en-US" sz="3200" b="0" i="0" u="none" strike="noStrike" kern="0" cap="none" spc="0" normalizeH="0" baseline="0" noProof="0" dirty="0" err="1" smtClean="0">
                <a:ln>
                  <a:noFill/>
                </a:ln>
                <a:solidFill>
                  <a:srgbClr val="2C34D7"/>
                </a:solidFill>
                <a:effectLst/>
                <a:uLnTx/>
                <a:uFillTx/>
                <a:latin typeface="Roboto"/>
              </a:rPr>
              <a:t>γνωστό</a:t>
            </a:r>
            <a:r>
              <a:rPr kumimoji="0" lang="en-US" sz="3200" b="0" i="0" u="none" strike="noStrike" kern="0" cap="none" spc="0" normalizeH="0" baseline="0" noProof="0" dirty="0" smtClean="0">
                <a:ln>
                  <a:noFill/>
                </a:ln>
                <a:solidFill>
                  <a:srgbClr val="2C34D7"/>
                </a:solidFill>
                <a:effectLst/>
                <a:uLnTx/>
                <a:uFillTx/>
                <a:latin typeface="Roboto"/>
              </a:rPr>
              <a:t> και </a:t>
            </a:r>
            <a:r>
              <a:rPr kumimoji="0" lang="en-US" sz="3200" b="0" i="0" u="none" strike="noStrike" kern="0" cap="none" spc="0" normalizeH="0" baseline="0" noProof="0" dirty="0" err="1" smtClean="0">
                <a:ln>
                  <a:noFill/>
                </a:ln>
                <a:solidFill>
                  <a:srgbClr val="2C34D7"/>
                </a:solidFill>
                <a:effectLst/>
                <a:uLnTx/>
                <a:uFillTx/>
                <a:latin typeface="Roboto"/>
              </a:rPr>
              <a:t>ως</a:t>
            </a:r>
            <a:r>
              <a:rPr kumimoji="0" lang="en-US" sz="3200" b="0" i="0" u="none" strike="noStrike" kern="0" cap="none" spc="0" normalizeH="0" baseline="0" noProof="0" dirty="0" smtClean="0">
                <a:ln>
                  <a:noFill/>
                </a:ln>
                <a:solidFill>
                  <a:srgbClr val="2C34D7"/>
                </a:solidFill>
                <a:effectLst/>
                <a:uLnTx/>
                <a:uFillTx/>
                <a:latin typeface="Roboto"/>
              </a:rPr>
              <a:t> </a:t>
            </a:r>
            <a:r>
              <a:rPr kumimoji="0" lang="en-US" sz="3200" b="1" i="0" u="none" strike="noStrike" kern="0" cap="none" spc="0" normalizeH="0" baseline="0" noProof="0" dirty="0" err="1" smtClean="0">
                <a:ln>
                  <a:noFill/>
                </a:ln>
                <a:solidFill>
                  <a:srgbClr val="2C34D7"/>
                </a:solidFill>
                <a:effectLst/>
                <a:uLnTx/>
                <a:uFillTx/>
                <a:latin typeface="Roboto"/>
              </a:rPr>
              <a:t>μετάξι</a:t>
            </a:r>
            <a:r>
              <a:rPr kumimoji="0" lang="en-US" sz="3200" b="1" i="0" u="none" strike="noStrike" kern="0" cap="none" spc="0" normalizeH="0" baseline="0" noProof="0" dirty="0" smtClean="0">
                <a:ln>
                  <a:noFill/>
                </a:ln>
                <a:solidFill>
                  <a:srgbClr val="2C34D7"/>
                </a:solidFill>
                <a:effectLst/>
                <a:uLnTx/>
                <a:uFillTx/>
                <a:latin typeface="Roboto"/>
              </a:rPr>
              <a:t> Ahimsa</a:t>
            </a:r>
            <a:r>
              <a:rPr kumimoji="0" lang="en-US" sz="3200" b="0" i="0" u="none" strike="noStrike" kern="0" cap="none" spc="0" normalizeH="0" baseline="0" noProof="0" dirty="0" smtClean="0">
                <a:ln>
                  <a:noFill/>
                </a:ln>
                <a:solidFill>
                  <a:srgbClr val="2C34D7"/>
                </a:solidFill>
                <a:effectLst/>
                <a:uLnTx/>
                <a:uFillTx/>
                <a:latin typeface="Roboto"/>
              </a:rPr>
              <a:t>, επ</a:t>
            </a:r>
            <a:r>
              <a:rPr kumimoji="0" lang="en-US" sz="3200" b="0" i="0" u="none" strike="noStrike" kern="0" cap="none" spc="0" normalizeH="0" baseline="0" noProof="0" dirty="0" err="1" smtClean="0">
                <a:ln>
                  <a:noFill/>
                </a:ln>
                <a:solidFill>
                  <a:srgbClr val="2C34D7"/>
                </a:solidFill>
                <a:effectLst/>
                <a:uLnTx/>
                <a:uFillTx/>
                <a:latin typeface="Roboto"/>
              </a:rPr>
              <a:t>ιτρέ</a:t>
            </a:r>
            <a:r>
              <a:rPr kumimoji="0" lang="en-US" sz="3200" b="0" i="0" u="none" strike="noStrike" kern="0" cap="none" spc="0" normalizeH="0" baseline="0" noProof="0" dirty="0" smtClean="0">
                <a:ln>
                  <a:noFill/>
                </a:ln>
                <a:solidFill>
                  <a:srgbClr val="2C34D7"/>
                </a:solidFill>
                <a:effectLst/>
                <a:uLnTx/>
                <a:uFillTx/>
                <a:latin typeface="Roboto"/>
              </a:rPr>
              <a:t>πει στ</a:t>
            </a:r>
            <a:r>
              <a:rPr kumimoji="0" lang="el-GR" sz="3200" b="0" i="0" u="none" strike="noStrike" kern="0" cap="none" spc="0" normalizeH="0" baseline="0" noProof="0" dirty="0" smtClean="0">
                <a:ln>
                  <a:noFill/>
                </a:ln>
                <a:solidFill>
                  <a:srgbClr val="2C34D7"/>
                </a:solidFill>
                <a:effectLst/>
                <a:uLnTx/>
                <a:uFillTx/>
                <a:latin typeface="Roboto"/>
              </a:rPr>
              <a:t>η</a:t>
            </a:r>
            <a:r>
              <a:rPr kumimoji="0" lang="en-US" sz="3200" b="0" i="0" u="none" strike="noStrike" kern="0" cap="none" spc="0" normalizeH="0" baseline="0" noProof="0" dirty="0" smtClean="0">
                <a:ln>
                  <a:noFill/>
                </a:ln>
                <a:solidFill>
                  <a:srgbClr val="2C34D7"/>
                </a:solidFill>
                <a:effectLst/>
                <a:uLnTx/>
                <a:uFillTx/>
                <a:latin typeface="Roboto"/>
              </a:rPr>
              <a:t>ν </a:t>
            </a:r>
            <a:r>
              <a:rPr lang="el-GR" sz="3200" dirty="0" smtClean="0">
                <a:solidFill>
                  <a:srgbClr val="2C34D7"/>
                </a:solidFill>
                <a:latin typeface="Roboto"/>
              </a:rPr>
              <a:t>πεταλούδα</a:t>
            </a:r>
            <a:r>
              <a:rPr lang="en-US" sz="3200" dirty="0" smtClean="0">
                <a:solidFill>
                  <a:srgbClr val="2C34D7"/>
                </a:solidFill>
                <a:latin typeface="Roboto"/>
              </a:rPr>
              <a:t> </a:t>
            </a:r>
            <a:r>
              <a:rPr lang="el-GR" sz="3200" dirty="0" smtClean="0">
                <a:solidFill>
                  <a:srgbClr val="2C34D7"/>
                </a:solidFill>
                <a:latin typeface="Roboto"/>
              </a:rPr>
              <a:t>να βγει με φυσικό τρόπο από το κουκούλι της χωρίς να βλάψει τον μεταξοσκώληκα</a:t>
            </a:r>
            <a:r>
              <a:rPr lang="en-US" sz="3200" dirty="0" smtClean="0">
                <a:solidFill>
                  <a:srgbClr val="2C34D7"/>
                </a:solidFill>
                <a:latin typeface="Roboto"/>
              </a:rPr>
              <a:t>.</a:t>
            </a:r>
            <a:endParaRPr lang="en-US" sz="3200" dirty="0">
              <a:solidFill>
                <a:srgbClr val="2C34D7"/>
              </a:solidFill>
              <a:latin typeface="Roboto"/>
            </a:endParaRPr>
          </a:p>
          <a:p>
            <a:pPr lvl="0"/>
            <a:endParaRPr lang="en-US" sz="3200" b="1" dirty="0">
              <a:solidFill>
                <a:srgbClr val="2C34D7"/>
              </a:solidFill>
              <a:latin typeface="Roboto"/>
            </a:endParaRPr>
          </a:p>
          <a:p>
            <a:pPr marL="457200" lvl="0" indent="-457200">
              <a:buFont typeface="Arial" panose="020B0604020202020204" pitchFamily="34" charset="0"/>
              <a:buChar char="•"/>
            </a:pPr>
            <a:r>
              <a:rPr lang="el-GR" sz="3200" b="1" dirty="0" smtClean="0">
                <a:solidFill>
                  <a:srgbClr val="FDA800"/>
                </a:solidFill>
                <a:latin typeface="Roboto"/>
              </a:rPr>
              <a:t>Υπεύθυνο Δέρμα (</a:t>
            </a:r>
            <a:r>
              <a:rPr lang="en-US" sz="3200" b="1" dirty="0" smtClean="0">
                <a:solidFill>
                  <a:srgbClr val="FDA800"/>
                </a:solidFill>
                <a:latin typeface="Roboto"/>
              </a:rPr>
              <a:t>Responsible Leather</a:t>
            </a:r>
            <a:r>
              <a:rPr lang="el-GR" sz="3200" b="1" dirty="0" smtClean="0">
                <a:solidFill>
                  <a:srgbClr val="FDA800"/>
                </a:solidFill>
                <a:latin typeface="Roboto"/>
              </a:rPr>
              <a:t>)</a:t>
            </a:r>
            <a:r>
              <a:rPr lang="en-US" sz="3200" dirty="0" smtClean="0">
                <a:solidFill>
                  <a:srgbClr val="FDA800"/>
                </a:solidFill>
                <a:latin typeface="Roboto"/>
              </a:rPr>
              <a:t> </a:t>
            </a:r>
            <a:r>
              <a:rPr lang="el-GR" sz="3200" dirty="0" smtClean="0">
                <a:solidFill>
                  <a:srgbClr val="2C34D7"/>
                </a:solidFill>
                <a:latin typeface="Roboto"/>
              </a:rPr>
              <a:t>είναι το δέρμα που έχει υποστεί επεξεργασία με τη χρήση λιγότερου νερού και λιγότερων χημικών ουσιών, καθώς και με τη διασφάλιση της ηθικής μεταχείρισης των ζώων (π.χ. δέρμα πιστοποιημένο από τη </a:t>
            </a:r>
            <a:r>
              <a:rPr lang="el-GR" sz="3200" dirty="0" err="1" smtClean="0">
                <a:solidFill>
                  <a:srgbClr val="2C34D7"/>
                </a:solidFill>
                <a:latin typeface="Roboto"/>
              </a:rPr>
              <a:t>Leather</a:t>
            </a:r>
            <a:r>
              <a:rPr lang="el-GR" sz="3200" dirty="0" smtClean="0">
                <a:solidFill>
                  <a:srgbClr val="2C34D7"/>
                </a:solidFill>
                <a:latin typeface="Roboto"/>
              </a:rPr>
              <a:t> </a:t>
            </a:r>
            <a:r>
              <a:rPr lang="el-GR" sz="3200" dirty="0" err="1" smtClean="0">
                <a:solidFill>
                  <a:srgbClr val="2C34D7"/>
                </a:solidFill>
                <a:latin typeface="Roboto"/>
              </a:rPr>
              <a:t>Working</a:t>
            </a:r>
            <a:r>
              <a:rPr lang="el-GR" sz="3200" dirty="0" smtClean="0">
                <a:solidFill>
                  <a:srgbClr val="2C34D7"/>
                </a:solidFill>
                <a:latin typeface="Roboto"/>
              </a:rPr>
              <a:t> </a:t>
            </a:r>
            <a:r>
              <a:rPr lang="el-GR" sz="3200" dirty="0" err="1" smtClean="0">
                <a:solidFill>
                  <a:srgbClr val="2C34D7"/>
                </a:solidFill>
                <a:latin typeface="Roboto"/>
              </a:rPr>
              <a:t>Group</a:t>
            </a:r>
            <a:r>
              <a:rPr lang="en-US" sz="3200" dirty="0" smtClean="0">
                <a:solidFill>
                  <a:srgbClr val="2C34D7"/>
                </a:solidFill>
                <a:latin typeface="Roboto"/>
              </a:rPr>
              <a:t>.</a:t>
            </a:r>
            <a:endParaRPr lang="en-US" sz="3200" dirty="0">
              <a:solidFill>
                <a:srgbClr val="2C34D7"/>
              </a:solidFill>
              <a:latin typeface="Roboto"/>
            </a:endParaRPr>
          </a:p>
        </p:txBody>
      </p:sp>
    </p:spTree>
    <p:extLst>
      <p:ext uri="{BB962C8B-B14F-4D97-AF65-F5344CB8AC3E}">
        <p14:creationId xmlns:p14="http://schemas.microsoft.com/office/powerpoint/2010/main" val="1364479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4950" y="941451"/>
            <a:ext cx="12877800" cy="923330"/>
          </a:xfrm>
          <a:prstGeom prst="rect">
            <a:avLst/>
          </a:prstGeom>
        </p:spPr>
        <p:txBody>
          <a:bodyPr wrap="square">
            <a:spAutoFit/>
          </a:bodyPr>
          <a:lstStyle/>
          <a:p>
            <a:pPr algn="ctr"/>
            <a:r>
              <a:rPr lang="el-GR" sz="5400" b="1" dirty="0" smtClean="0">
                <a:solidFill>
                  <a:srgbClr val="2C34D7"/>
                </a:solidFill>
                <a:latin typeface="Roboto"/>
              </a:rPr>
              <a:t>Καινοτόμα Βιώσιμα Υλικά</a:t>
            </a:r>
            <a:endParaRPr lang="en-US" sz="5400" b="1" dirty="0">
              <a:solidFill>
                <a:srgbClr val="2C34D7"/>
              </a:solidFill>
              <a:latin typeface="Roboto"/>
            </a:endParaRPr>
          </a:p>
        </p:txBody>
      </p:sp>
      <p:sp>
        <p:nvSpPr>
          <p:cNvPr id="5" name="Rectangle 4"/>
          <p:cNvSpPr/>
          <p:nvPr/>
        </p:nvSpPr>
        <p:spPr>
          <a:xfrm>
            <a:off x="908050" y="2165253"/>
            <a:ext cx="17923294" cy="1077218"/>
          </a:xfrm>
          <a:prstGeom prst="rect">
            <a:avLst/>
          </a:prstGeom>
        </p:spPr>
        <p:txBody>
          <a:bodyPr wrap="square">
            <a:spAutoFit/>
          </a:bodyPr>
          <a:lstStyle/>
          <a:p>
            <a:pPr marL="0" indent="0">
              <a:buNone/>
            </a:pPr>
            <a:r>
              <a:rPr lang="el-GR" sz="3200" dirty="0" smtClean="0">
                <a:latin typeface="Roboto"/>
              </a:rPr>
              <a:t>Καινοτόμα υλικά που έχουν σχεδιαστεί για την αντιμετώπιση των περιβαλλοντικών προκλήσεων της βιομηχανίας της μόδας μέσω της καινοτόμου επιστήμης και τεχνολογίας</a:t>
            </a:r>
            <a:r>
              <a:rPr lang="en-US" sz="3200" dirty="0" smtClean="0">
                <a:latin typeface="Roboto"/>
              </a:rPr>
              <a:t>.</a:t>
            </a:r>
            <a:endParaRPr lang="en-US" sz="3200" dirty="0">
              <a:latin typeface="Roboto"/>
            </a:endParaRPr>
          </a:p>
        </p:txBody>
      </p:sp>
      <p:sp>
        <p:nvSpPr>
          <p:cNvPr id="9" name="Rectangle 8"/>
          <p:cNvSpPr/>
          <p:nvPr/>
        </p:nvSpPr>
        <p:spPr>
          <a:xfrm>
            <a:off x="13682094" y="3815434"/>
            <a:ext cx="5373058" cy="2148960"/>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Roboto"/>
              </a:rPr>
              <a:t>Piñatex® </a:t>
            </a:r>
          </a:p>
          <a:p>
            <a:pPr algn="ctr"/>
            <a:r>
              <a:rPr lang="el-GR" sz="3200" dirty="0" smtClean="0">
                <a:solidFill>
                  <a:schemeClr val="bg1"/>
                </a:solidFill>
                <a:latin typeface="Roboto"/>
              </a:rPr>
              <a:t>Μια εναλλακτική λύση στο δέρμα από ίνες φύλλων ανανά</a:t>
            </a:r>
            <a:r>
              <a:rPr lang="en-US" sz="3200" dirty="0" smtClean="0">
                <a:solidFill>
                  <a:schemeClr val="bg1"/>
                </a:solidFill>
                <a:latin typeface="Roboto"/>
              </a:rPr>
              <a:t>.</a:t>
            </a:r>
            <a:endParaRPr lang="en-US" sz="3200" dirty="0">
              <a:solidFill>
                <a:schemeClr val="bg1"/>
              </a:solidFill>
              <a:latin typeface="Roboto"/>
            </a:endParaRPr>
          </a:p>
        </p:txBody>
      </p:sp>
      <p:sp>
        <p:nvSpPr>
          <p:cNvPr id="10" name="Rectangle 9"/>
          <p:cNvSpPr/>
          <p:nvPr/>
        </p:nvSpPr>
        <p:spPr>
          <a:xfrm>
            <a:off x="13682093" y="7413422"/>
            <a:ext cx="5493828" cy="2183465"/>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dirty="0" err="1">
                <a:solidFill>
                  <a:prstClr val="white"/>
                </a:solidFill>
                <a:latin typeface="Roboto"/>
              </a:rPr>
              <a:t>Δέρμ</a:t>
            </a:r>
            <a:r>
              <a:rPr lang="en-US" sz="3200" b="1" dirty="0">
                <a:solidFill>
                  <a:prstClr val="white"/>
                </a:solidFill>
                <a:latin typeface="Roboto"/>
              </a:rPr>
              <a:t>α </a:t>
            </a:r>
            <a:r>
              <a:rPr lang="el-GR" sz="3200" b="1" dirty="0" smtClean="0">
                <a:solidFill>
                  <a:prstClr val="white"/>
                </a:solidFill>
                <a:latin typeface="Roboto"/>
              </a:rPr>
              <a:t>Μ</a:t>
            </a:r>
            <a:r>
              <a:rPr lang="en-US" sz="3200" b="1" dirty="0" err="1" smtClean="0">
                <a:solidFill>
                  <a:prstClr val="white"/>
                </a:solidFill>
                <a:latin typeface="Roboto"/>
              </a:rPr>
              <a:t>υκηλίου</a:t>
            </a:r>
            <a:endParaRPr lang="en-US" sz="3200" b="1" dirty="0">
              <a:solidFill>
                <a:prstClr val="white"/>
              </a:solidFill>
              <a:latin typeface="Roboto"/>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3200" dirty="0" err="1">
                <a:solidFill>
                  <a:prstClr val="white"/>
                </a:solidFill>
                <a:latin typeface="Roboto"/>
              </a:rPr>
              <a:t>Δέρμ</a:t>
            </a:r>
            <a:r>
              <a:rPr lang="en-US" sz="3200" dirty="0">
                <a:solidFill>
                  <a:prstClr val="white"/>
                </a:solidFill>
                <a:latin typeface="Roboto"/>
              </a:rPr>
              <a:t>α από μανιτάρια που καλλιεργείται στο εργαστήριο</a:t>
            </a:r>
            <a:r>
              <a:rPr lang="en-US" sz="3200" dirty="0" smtClean="0">
                <a:latin typeface="Roboto"/>
              </a:rPr>
              <a:t>.</a:t>
            </a:r>
            <a:endParaRPr lang="en-US" sz="3200" dirty="0">
              <a:latin typeface="Roboto"/>
            </a:endParaRPr>
          </a:p>
        </p:txBody>
      </p:sp>
      <p:sp>
        <p:nvSpPr>
          <p:cNvPr id="11" name="Rectangle 10"/>
          <p:cNvSpPr/>
          <p:nvPr/>
        </p:nvSpPr>
        <p:spPr>
          <a:xfrm>
            <a:off x="1007614" y="3815434"/>
            <a:ext cx="5493828" cy="2183465"/>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smtClean="0">
                <a:latin typeface="Roboto"/>
              </a:rPr>
              <a:t>Ύφασμα από Πορτοκάλια</a:t>
            </a:r>
            <a:endParaRPr lang="en-US" sz="3200" b="1" dirty="0">
              <a:latin typeface="Roboto"/>
            </a:endParaRPr>
          </a:p>
          <a:p>
            <a:pPr algn="ctr"/>
            <a:r>
              <a:rPr lang="el-GR" sz="3200" dirty="0" smtClean="0">
                <a:latin typeface="Roboto"/>
              </a:rPr>
              <a:t>Παράγεται από υποπροϊόντα χυμού εσπεριδοειδών.</a:t>
            </a:r>
            <a:endParaRPr lang="en-US" sz="3200" dirty="0">
              <a:latin typeface="Roboto"/>
            </a:endParaRPr>
          </a:p>
        </p:txBody>
      </p:sp>
      <p:sp>
        <p:nvSpPr>
          <p:cNvPr id="12" name="Rectangle 11"/>
          <p:cNvSpPr/>
          <p:nvPr/>
        </p:nvSpPr>
        <p:spPr>
          <a:xfrm>
            <a:off x="1054220" y="7483475"/>
            <a:ext cx="5447221" cy="2113412"/>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smtClean="0">
                <a:latin typeface="Roboto"/>
              </a:rPr>
              <a:t>Δέρμα από Μήλα</a:t>
            </a:r>
            <a:endParaRPr lang="en-US" sz="3200" b="1" dirty="0">
              <a:latin typeface="Roboto"/>
            </a:endParaRPr>
          </a:p>
          <a:p>
            <a:pPr algn="ctr"/>
            <a:r>
              <a:rPr lang="el-GR" sz="3200" dirty="0" smtClean="0">
                <a:latin typeface="Roboto"/>
              </a:rPr>
              <a:t>Φτιάχνεται από απορρίμματα μήλων, όπως φλούδες και πυρήνες</a:t>
            </a:r>
            <a:r>
              <a:rPr lang="en-US" sz="3200" dirty="0" smtClean="0">
                <a:latin typeface="Roboto"/>
              </a:rPr>
              <a:t>.</a:t>
            </a:r>
            <a:r>
              <a:rPr lang="en-US" sz="3200" dirty="0" smtClean="0"/>
              <a:t> </a:t>
            </a:r>
            <a:endParaRPr lang="en-US" sz="3200" b="1" dirty="0">
              <a:latin typeface="Roboto"/>
            </a:endParaRPr>
          </a:p>
        </p:txBody>
      </p:sp>
      <p:sp>
        <p:nvSpPr>
          <p:cNvPr id="13" name="Rectangle 12"/>
          <p:cNvSpPr/>
          <p:nvPr/>
        </p:nvSpPr>
        <p:spPr>
          <a:xfrm>
            <a:off x="7395219" y="5502275"/>
            <a:ext cx="5628631" cy="2406115"/>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3200" b="1" dirty="0" smtClean="0">
                <a:latin typeface="Roboto"/>
              </a:rPr>
              <a:t>Υφάσματα από </a:t>
            </a:r>
            <a:r>
              <a:rPr lang="el-GR" sz="3200" b="1" dirty="0" err="1" smtClean="0">
                <a:latin typeface="Roboto"/>
              </a:rPr>
              <a:t>Φύκ</a:t>
            </a:r>
            <a:r>
              <a:rPr lang="el-GR" sz="3200" b="1" dirty="0" err="1">
                <a:latin typeface="Roboto"/>
              </a:rPr>
              <a:t>η</a:t>
            </a:r>
            <a:endParaRPr lang="en-US" sz="3200" b="1" dirty="0">
              <a:latin typeface="Roboto"/>
            </a:endParaRPr>
          </a:p>
          <a:p>
            <a:pPr algn="ctr"/>
            <a:r>
              <a:rPr lang="el-GR" sz="3200" dirty="0" smtClean="0">
                <a:latin typeface="Roboto"/>
              </a:rPr>
              <a:t>Φτιάχνονται από </a:t>
            </a:r>
            <a:r>
              <a:rPr lang="el-GR" sz="3200" dirty="0" err="1" smtClean="0">
                <a:latin typeface="Roboto"/>
              </a:rPr>
              <a:t>άλγες</a:t>
            </a:r>
            <a:r>
              <a:rPr lang="el-GR" sz="3200" dirty="0" smtClean="0">
                <a:latin typeface="Roboto"/>
              </a:rPr>
              <a:t> και </a:t>
            </a:r>
            <a:r>
              <a:rPr lang="el-GR" sz="3200" dirty="0" err="1" smtClean="0">
                <a:latin typeface="Roboto"/>
              </a:rPr>
              <a:t>φύκη</a:t>
            </a:r>
            <a:r>
              <a:rPr lang="el-GR" sz="3200" dirty="0" smtClean="0">
                <a:latin typeface="Roboto"/>
              </a:rPr>
              <a:t>, που συχνά αναμειγνύονται με φυσικές ίνες.</a:t>
            </a:r>
            <a:endParaRPr lang="en-US" sz="3200" dirty="0">
              <a:latin typeface="Roboto"/>
            </a:endParaRPr>
          </a:p>
        </p:txBody>
      </p:sp>
      <p:sp>
        <p:nvSpPr>
          <p:cNvPr id="2" name="TextBox 1">
            <a:extLst>
              <a:ext uri="{FF2B5EF4-FFF2-40B4-BE49-F238E27FC236}">
                <a16:creationId xmlns:a16="http://schemas.microsoft.com/office/drawing/2014/main" xmlns="" id="{BD484BDA-8A3D-403D-AD73-96A0042F853E}"/>
              </a:ext>
            </a:extLst>
          </p:cNvPr>
          <p:cNvSpPr txBox="1"/>
          <p:nvPr/>
        </p:nvSpPr>
        <p:spPr>
          <a:xfrm flipH="1">
            <a:off x="908049" y="10058984"/>
            <a:ext cx="14249400" cy="523220"/>
          </a:xfrm>
          <a:prstGeom prst="rect">
            <a:avLst/>
          </a:prstGeom>
          <a:noFill/>
        </p:spPr>
        <p:txBody>
          <a:bodyPr wrap="square" rtlCol="0">
            <a:spAutoFit/>
          </a:bodyPr>
          <a:lstStyle/>
          <a:p>
            <a:r>
              <a:rPr lang="el-GR" sz="2800" dirty="0" smtClean="0">
                <a:solidFill>
                  <a:srgbClr val="FDA800"/>
                </a:solidFill>
                <a:latin typeface="Roboto"/>
              </a:rPr>
              <a:t>Απαιτούμενο Υλικό Ανάγνωσης</a:t>
            </a:r>
            <a:r>
              <a:rPr lang="en-US" sz="2800" dirty="0" smtClean="0">
                <a:solidFill>
                  <a:srgbClr val="FDA800"/>
                </a:solidFill>
                <a:latin typeface="Roboto"/>
              </a:rPr>
              <a:t>: </a:t>
            </a:r>
            <a:r>
              <a:rPr lang="en-US" sz="2800" i="1" dirty="0">
                <a:solidFill>
                  <a:srgbClr val="FDA800"/>
                </a:solidFill>
              </a:rPr>
              <a:t>Harnessing the power of the ocean to create materials.</a:t>
            </a:r>
            <a:endParaRPr lang="en-US" sz="2800" dirty="0">
              <a:solidFill>
                <a:srgbClr val="FDA800"/>
              </a:solidFill>
              <a:latin typeface="Roboto"/>
            </a:endParaRPr>
          </a:p>
        </p:txBody>
      </p:sp>
    </p:spTree>
    <p:extLst>
      <p:ext uri="{BB962C8B-B14F-4D97-AF65-F5344CB8AC3E}">
        <p14:creationId xmlns:p14="http://schemas.microsoft.com/office/powerpoint/2010/main" val="344443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0356850" y="3597274"/>
            <a:ext cx="7848601" cy="5324493"/>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670050" y="3620339"/>
            <a:ext cx="7848601" cy="5006136"/>
          </a:xfrm>
          <a:prstGeom prst="rect">
            <a:avLst/>
          </a:prstGeom>
          <a:solidFill>
            <a:srgbClr val="2C34D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670050" y="1738404"/>
            <a:ext cx="13182600" cy="923330"/>
          </a:xfrm>
          <a:prstGeom prst="rect">
            <a:avLst/>
          </a:prstGeom>
          <a:noFill/>
        </p:spPr>
        <p:txBody>
          <a:bodyPr wrap="square" rtlCol="0">
            <a:spAutoFit/>
          </a:bodyPr>
          <a:lstStyle/>
          <a:p>
            <a:r>
              <a:rPr lang="el-GR" sz="5400" b="1" dirty="0" smtClean="0">
                <a:solidFill>
                  <a:srgbClr val="2C34D7"/>
                </a:solidFill>
                <a:latin typeface="Roboto"/>
              </a:rPr>
              <a:t>Συνθετικά Υλικά Χαμηλού Αντίκτυπου</a:t>
            </a:r>
            <a:endParaRPr lang="el-GR" sz="5400" b="1" dirty="0">
              <a:solidFill>
                <a:srgbClr val="2C34D7"/>
              </a:solidFill>
              <a:latin typeface="Roboto"/>
            </a:endParaRPr>
          </a:p>
        </p:txBody>
      </p:sp>
      <p:sp>
        <p:nvSpPr>
          <p:cNvPr id="5" name="Rectangle 4"/>
          <p:cNvSpPr/>
          <p:nvPr/>
        </p:nvSpPr>
        <p:spPr>
          <a:xfrm>
            <a:off x="2127250" y="3905010"/>
            <a:ext cx="6934200" cy="4524315"/>
          </a:xfrm>
          <a:prstGeom prst="rect">
            <a:avLst/>
          </a:prstGeom>
        </p:spPr>
        <p:txBody>
          <a:bodyPr wrap="square">
            <a:spAutoFit/>
          </a:bodyPr>
          <a:lstStyle/>
          <a:p>
            <a:pPr marL="457200" lvl="0" indent="-457200">
              <a:buFont typeface="Arial" panose="020B0604020202020204" pitchFamily="34" charset="0"/>
              <a:buChar char="•"/>
            </a:pPr>
            <a:r>
              <a:rPr kumimoji="0" lang="en-US" sz="3200" b="0" i="0" u="none" strike="noStrike" kern="0" cap="none" spc="0" normalizeH="0" baseline="0" noProof="0" dirty="0" err="1" smtClean="0">
                <a:ln>
                  <a:noFill/>
                </a:ln>
                <a:solidFill>
                  <a:prstClr val="white"/>
                </a:solidFill>
                <a:effectLst/>
                <a:uLnTx/>
                <a:uFillTx/>
              </a:rPr>
              <a:t>Οι</a:t>
            </a:r>
            <a:r>
              <a:rPr kumimoji="0" lang="en-US" sz="3200" b="1" i="0" u="none" strike="noStrike" kern="0" cap="none" spc="0" normalizeH="0" baseline="0" noProof="0" dirty="0" smtClean="0">
                <a:ln>
                  <a:noFill/>
                </a:ln>
                <a:solidFill>
                  <a:srgbClr val="FDA800"/>
                </a:solidFill>
                <a:effectLst/>
                <a:uLnTx/>
                <a:uFillTx/>
              </a:rPr>
              <a:t> </a:t>
            </a:r>
            <a:r>
              <a:rPr kumimoji="0" lang="el-GR" sz="3200" b="1" i="0" u="none" strike="noStrike" kern="0" cap="none" spc="0" normalizeH="0" baseline="0" noProof="0" dirty="0" smtClean="0">
                <a:ln>
                  <a:noFill/>
                </a:ln>
                <a:solidFill>
                  <a:srgbClr val="FDA800"/>
                </a:solidFill>
                <a:effectLst/>
                <a:uLnTx/>
                <a:uFillTx/>
              </a:rPr>
              <a:t>Π</a:t>
            </a:r>
            <a:r>
              <a:rPr kumimoji="0" lang="en-US" sz="3200" b="1" i="0" u="none" strike="noStrike" kern="0" cap="none" spc="0" normalizeH="0" baseline="0" noProof="0" dirty="0" err="1" smtClean="0">
                <a:ln>
                  <a:noFill/>
                </a:ln>
                <a:solidFill>
                  <a:srgbClr val="FDA800"/>
                </a:solidFill>
                <a:effectLst/>
                <a:uLnTx/>
                <a:uFillTx/>
              </a:rPr>
              <a:t>ολυεστέρες</a:t>
            </a:r>
            <a:r>
              <a:rPr kumimoji="0" lang="en-US" sz="3200" b="1" i="0" u="none" strike="noStrike" kern="0" cap="none" spc="0" normalizeH="0" baseline="0" noProof="0" dirty="0" smtClean="0">
                <a:ln>
                  <a:noFill/>
                </a:ln>
                <a:solidFill>
                  <a:srgbClr val="FDA800"/>
                </a:solidFill>
                <a:effectLst/>
                <a:uLnTx/>
                <a:uFillTx/>
              </a:rPr>
              <a:t> </a:t>
            </a:r>
            <a:r>
              <a:rPr kumimoji="0" lang="el-GR" sz="3200" b="1" i="0" u="none" strike="noStrike" kern="0" cap="none" spc="0" normalizeH="0" baseline="0" noProof="0" dirty="0" smtClean="0">
                <a:ln>
                  <a:noFill/>
                </a:ln>
                <a:solidFill>
                  <a:srgbClr val="FDA800"/>
                </a:solidFill>
                <a:effectLst/>
                <a:uLnTx/>
                <a:uFillTx/>
              </a:rPr>
              <a:t>Β</a:t>
            </a:r>
            <a:r>
              <a:rPr kumimoji="0" lang="en-US" sz="3200" b="1" i="0" u="none" strike="noStrike" kern="0" cap="none" spc="0" normalizeH="0" baseline="0" noProof="0" dirty="0" err="1" smtClean="0">
                <a:ln>
                  <a:noFill/>
                </a:ln>
                <a:solidFill>
                  <a:srgbClr val="FDA800"/>
                </a:solidFill>
                <a:effectLst/>
                <a:uLnTx/>
                <a:uFillTx/>
              </a:rPr>
              <a:t>ιολογικής</a:t>
            </a:r>
            <a:r>
              <a:rPr kumimoji="0" lang="en-US" sz="3200" b="1" i="0" u="none" strike="noStrike" kern="0" cap="none" spc="0" normalizeH="0" baseline="0" noProof="0" dirty="0" smtClean="0">
                <a:ln>
                  <a:noFill/>
                </a:ln>
                <a:solidFill>
                  <a:srgbClr val="FDA800"/>
                </a:solidFill>
                <a:effectLst/>
                <a:uLnTx/>
                <a:uFillTx/>
              </a:rPr>
              <a:t> </a:t>
            </a:r>
            <a:r>
              <a:rPr kumimoji="0" lang="el-GR" sz="3200" b="1" i="0" u="none" strike="noStrike" kern="0" cap="none" spc="0" normalizeH="0" baseline="0" noProof="0" dirty="0" smtClean="0">
                <a:ln>
                  <a:noFill/>
                </a:ln>
                <a:solidFill>
                  <a:srgbClr val="FDA800"/>
                </a:solidFill>
                <a:effectLst/>
                <a:uLnTx/>
                <a:uFillTx/>
              </a:rPr>
              <a:t>Β</a:t>
            </a:r>
            <a:r>
              <a:rPr kumimoji="0" lang="en-US" sz="3200" b="1" i="0" u="none" strike="noStrike" kern="0" cap="none" spc="0" normalizeH="0" baseline="0" noProof="0" dirty="0" err="1" smtClean="0">
                <a:ln>
                  <a:noFill/>
                </a:ln>
                <a:solidFill>
                  <a:srgbClr val="FDA800"/>
                </a:solidFill>
                <a:effectLst/>
                <a:uLnTx/>
                <a:uFillTx/>
              </a:rPr>
              <a:t>άσης</a:t>
            </a:r>
            <a:r>
              <a:rPr kumimoji="0" lang="en-US" sz="3200" b="1" i="0" u="none" strike="noStrike" kern="0" cap="none" spc="0" normalizeH="0" baseline="0" noProof="0" dirty="0" smtClean="0">
                <a:ln>
                  <a:noFill/>
                </a:ln>
                <a:solidFill>
                  <a:srgbClr val="FDA800"/>
                </a:solidFill>
                <a:effectLst/>
                <a:uLnTx/>
                <a:uFillTx/>
              </a:rPr>
              <a:t> </a:t>
            </a:r>
            <a:r>
              <a:rPr kumimoji="0" lang="en-US" sz="3200" b="0" i="0" u="none" strike="noStrike" kern="0" cap="none" spc="0" normalizeH="0" baseline="0" noProof="0" dirty="0" smtClean="0">
                <a:ln>
                  <a:noFill/>
                </a:ln>
                <a:solidFill>
                  <a:prstClr val="white"/>
                </a:solidFill>
                <a:effectLst/>
                <a:uLnTx/>
                <a:uFillTx/>
              </a:rPr>
              <a:t>πα</a:t>
            </a:r>
            <a:r>
              <a:rPr kumimoji="0" lang="en-US" sz="3200" b="0" i="0" u="none" strike="noStrike" kern="0" cap="none" spc="0" normalizeH="0" baseline="0" noProof="0" dirty="0" err="1" smtClean="0">
                <a:ln>
                  <a:noFill/>
                </a:ln>
                <a:solidFill>
                  <a:prstClr val="white"/>
                </a:solidFill>
                <a:effectLst/>
                <a:uLnTx/>
                <a:uFillTx/>
              </a:rPr>
              <a:t>ράγοντ</a:t>
            </a:r>
            <a:r>
              <a:rPr kumimoji="0" lang="en-US" sz="3200" b="0" i="0" u="none" strike="noStrike" kern="0" cap="none" spc="0" normalizeH="0" baseline="0" noProof="0" dirty="0" smtClean="0">
                <a:ln>
                  <a:noFill/>
                </a:ln>
                <a:solidFill>
                  <a:prstClr val="white"/>
                </a:solidFill>
                <a:effectLst/>
                <a:uLnTx/>
                <a:uFillTx/>
              </a:rPr>
              <a:t>αι από ανανεώσιμες βιολογικές πηγές όπως το ζαχαροκάλαμο ή το καλαμπόκι, αντί να χρησιμοποιούν ορυκτά καύσιμα. </a:t>
            </a:r>
            <a:r>
              <a:rPr kumimoji="0" lang="en-US" sz="3200" b="0" i="0" u="none" strike="noStrike" kern="0" cap="none" spc="0" normalizeH="0" baseline="0" noProof="0" dirty="0" err="1" smtClean="0">
                <a:ln>
                  <a:noFill/>
                </a:ln>
                <a:solidFill>
                  <a:prstClr val="white"/>
                </a:solidFill>
                <a:effectLst/>
                <a:uLnTx/>
                <a:uFillTx/>
              </a:rPr>
              <a:t>Δεν</a:t>
            </a:r>
            <a:r>
              <a:rPr kumimoji="0" lang="en-US" sz="3200" b="0" i="0" u="none" strike="noStrike" kern="0" cap="none" spc="0" normalizeH="0" baseline="0" noProof="0" dirty="0" smtClean="0">
                <a:ln>
                  <a:noFill/>
                </a:ln>
                <a:solidFill>
                  <a:prstClr val="white"/>
                </a:solidFill>
                <a:effectLst/>
                <a:uLnTx/>
                <a:uFillTx/>
              </a:rPr>
              <a:t> </a:t>
            </a:r>
            <a:r>
              <a:rPr kumimoji="0" lang="en-US" sz="3200" b="0" i="0" u="none" strike="noStrike" kern="0" cap="none" spc="0" normalizeH="0" baseline="0" noProof="0" dirty="0" err="1" smtClean="0">
                <a:ln>
                  <a:noFill/>
                </a:ln>
                <a:solidFill>
                  <a:prstClr val="white"/>
                </a:solidFill>
                <a:effectLst/>
                <a:uLnTx/>
                <a:uFillTx/>
              </a:rPr>
              <a:t>είν</a:t>
            </a:r>
            <a:r>
              <a:rPr kumimoji="0" lang="en-US" sz="3200" b="0" i="0" u="none" strike="noStrike" kern="0" cap="none" spc="0" normalizeH="0" baseline="0" noProof="0" dirty="0" smtClean="0">
                <a:ln>
                  <a:noFill/>
                </a:ln>
                <a:solidFill>
                  <a:prstClr val="white"/>
                </a:solidFill>
                <a:effectLst/>
                <a:uLnTx/>
                <a:uFillTx/>
              </a:rPr>
              <a:t>αι βιοδιασπώμενα αλλά βιολογικής βάσης και μειώνουν την εξάρτηση από το πετρέλαιο</a:t>
            </a:r>
            <a:r>
              <a:rPr lang="en-US" sz="3200" dirty="0" smtClean="0">
                <a:solidFill>
                  <a:schemeClr val="bg1"/>
                </a:solidFill>
              </a:rPr>
              <a:t>.</a:t>
            </a:r>
            <a:endParaRPr lang="en-US" sz="3200" dirty="0">
              <a:solidFill>
                <a:schemeClr val="bg1"/>
              </a:solidFill>
            </a:endParaRPr>
          </a:p>
        </p:txBody>
      </p:sp>
      <p:sp>
        <p:nvSpPr>
          <p:cNvPr id="6" name="Rectangle 5"/>
          <p:cNvSpPr/>
          <p:nvPr/>
        </p:nvSpPr>
        <p:spPr>
          <a:xfrm>
            <a:off x="10585450" y="3905010"/>
            <a:ext cx="7391400" cy="5016758"/>
          </a:xfrm>
          <a:prstGeom prst="rect">
            <a:avLst/>
          </a:prstGeom>
        </p:spPr>
        <p:txBody>
          <a:bodyPr wrap="square">
            <a:spAutoFit/>
          </a:bodyPr>
          <a:lstStyle/>
          <a:p>
            <a:pPr marL="457200" lvl="0" indent="-457200">
              <a:buFont typeface="Arial" panose="020B0604020202020204" pitchFamily="34" charset="0"/>
              <a:buChar char="•"/>
            </a:pPr>
            <a:r>
              <a:rPr kumimoji="0" lang="en-US" sz="3200" b="0" i="0" u="none" strike="noStrike" kern="0" cap="none" spc="0" normalizeH="0" baseline="0" noProof="0" dirty="0" smtClean="0">
                <a:ln>
                  <a:noFill/>
                </a:ln>
                <a:solidFill>
                  <a:prstClr val="white"/>
                </a:solidFill>
                <a:effectLst/>
                <a:uLnTx/>
                <a:uFillTx/>
                <a:latin typeface="Roboto"/>
              </a:rPr>
              <a:t>Το</a:t>
            </a:r>
            <a:r>
              <a:rPr kumimoji="0" lang="en-US" sz="3200" b="1" i="0" u="none" strike="noStrike" kern="0" cap="none" spc="0" normalizeH="0" baseline="0" noProof="0" dirty="0" smtClean="0">
                <a:ln>
                  <a:noFill/>
                </a:ln>
                <a:solidFill>
                  <a:srgbClr val="FDA800"/>
                </a:solidFill>
                <a:effectLst/>
                <a:uLnTx/>
                <a:uFillTx/>
                <a:latin typeface="Roboto"/>
              </a:rPr>
              <a:t> Rayon </a:t>
            </a:r>
            <a:r>
              <a:rPr lang="el-GR" sz="3200" b="1" dirty="0" err="1">
                <a:solidFill>
                  <a:srgbClr val="FDA800"/>
                </a:solidFill>
                <a:latin typeface="Roboto"/>
              </a:rPr>
              <a:t>Κ</a:t>
            </a:r>
            <a:r>
              <a:rPr kumimoji="0" lang="en-US" sz="3200" b="1" i="0" u="none" strike="noStrike" kern="0" cap="none" spc="0" normalizeH="0" baseline="0" noProof="0" dirty="0" err="1" smtClean="0">
                <a:ln>
                  <a:noFill/>
                </a:ln>
                <a:solidFill>
                  <a:srgbClr val="FDA800"/>
                </a:solidFill>
                <a:effectLst/>
                <a:uLnTx/>
                <a:uFillTx/>
                <a:latin typeface="Roboto"/>
              </a:rPr>
              <a:t>λειστού</a:t>
            </a:r>
            <a:r>
              <a:rPr kumimoji="0" lang="en-US" sz="3200" b="1" i="0" u="none" strike="noStrike" kern="0" cap="none" spc="0" normalizeH="0" baseline="0" noProof="0" dirty="0" smtClean="0">
                <a:ln>
                  <a:noFill/>
                </a:ln>
                <a:solidFill>
                  <a:srgbClr val="FDA800"/>
                </a:solidFill>
                <a:effectLst/>
                <a:uLnTx/>
                <a:uFillTx/>
                <a:latin typeface="Roboto"/>
              </a:rPr>
              <a:t> </a:t>
            </a:r>
            <a:r>
              <a:rPr kumimoji="0" lang="el-GR" sz="3200" b="1" i="0" u="none" strike="noStrike" kern="0" cap="none" spc="0" normalizeH="0" baseline="0" noProof="0" dirty="0" smtClean="0">
                <a:ln>
                  <a:noFill/>
                </a:ln>
                <a:solidFill>
                  <a:srgbClr val="FDA800"/>
                </a:solidFill>
                <a:effectLst/>
                <a:uLnTx/>
                <a:uFillTx/>
                <a:latin typeface="Roboto"/>
              </a:rPr>
              <a:t>Β</a:t>
            </a:r>
            <a:r>
              <a:rPr kumimoji="0" lang="en-US" sz="3200" b="1" i="0" u="none" strike="noStrike" kern="0" cap="none" spc="0" normalizeH="0" baseline="0" noProof="0" dirty="0" err="1" smtClean="0">
                <a:ln>
                  <a:noFill/>
                </a:ln>
                <a:solidFill>
                  <a:srgbClr val="FDA800"/>
                </a:solidFill>
                <a:effectLst/>
                <a:uLnTx/>
                <a:uFillTx/>
                <a:latin typeface="Roboto"/>
              </a:rPr>
              <a:t>ρόχου</a:t>
            </a:r>
            <a:r>
              <a:rPr kumimoji="0" lang="en-US" sz="3200" b="0" i="0" u="none" strike="noStrike" kern="0" cap="none" spc="0" normalizeH="0" baseline="0" noProof="0" dirty="0" smtClean="0">
                <a:ln>
                  <a:noFill/>
                </a:ln>
                <a:solidFill>
                  <a:prstClr val="white"/>
                </a:solidFill>
                <a:effectLst/>
                <a:uLnTx/>
                <a:uFillTx/>
                <a:latin typeface="Roboto"/>
              </a:rPr>
              <a:t>, όπ</a:t>
            </a:r>
            <a:r>
              <a:rPr kumimoji="0" lang="en-US" sz="3200" b="0" i="0" u="none" strike="noStrike" kern="0" cap="none" spc="0" normalizeH="0" baseline="0" noProof="0" dirty="0" err="1" smtClean="0">
                <a:ln>
                  <a:noFill/>
                </a:ln>
                <a:solidFill>
                  <a:prstClr val="white"/>
                </a:solidFill>
                <a:effectLst/>
                <a:uLnTx/>
                <a:uFillTx/>
                <a:latin typeface="Roboto"/>
              </a:rPr>
              <a:t>ως</a:t>
            </a:r>
            <a:r>
              <a:rPr kumimoji="0" lang="en-US" sz="3200" b="0" i="0" u="none" strike="noStrike" kern="0" cap="none" spc="0" normalizeH="0" baseline="0" noProof="0" dirty="0" smtClean="0">
                <a:ln>
                  <a:noFill/>
                </a:ln>
                <a:solidFill>
                  <a:prstClr val="white"/>
                </a:solidFill>
                <a:effectLst/>
                <a:uLnTx/>
                <a:uFillTx/>
                <a:latin typeface="Roboto"/>
              </a:rPr>
              <a:t> </a:t>
            </a:r>
            <a:r>
              <a:rPr kumimoji="0" lang="en-US" sz="3200" b="1" i="0" u="none" strike="noStrike" kern="0" cap="none" spc="0" normalizeH="0" baseline="0" noProof="0" dirty="0" err="1" smtClean="0">
                <a:ln>
                  <a:noFill/>
                </a:ln>
                <a:solidFill>
                  <a:prstClr val="white"/>
                </a:solidFill>
                <a:effectLst/>
                <a:uLnTx/>
                <a:uFillTx/>
                <a:latin typeface="Roboto"/>
              </a:rPr>
              <a:t>το</a:t>
            </a:r>
            <a:r>
              <a:rPr kumimoji="0" lang="en-US" sz="3200" b="1" i="0" u="none" strike="noStrike" kern="0" cap="none" spc="0" normalizeH="0" baseline="0" noProof="0" dirty="0" smtClean="0">
                <a:ln>
                  <a:noFill/>
                </a:ln>
                <a:solidFill>
                  <a:prstClr val="white"/>
                </a:solidFill>
                <a:effectLst/>
                <a:uLnTx/>
                <a:uFillTx/>
                <a:latin typeface="Roboto"/>
              </a:rPr>
              <a:t> Modal </a:t>
            </a:r>
            <a:r>
              <a:rPr kumimoji="0" lang="en-US" sz="3200" b="0" i="0" u="none" strike="noStrike" kern="0" cap="none" spc="0" normalizeH="0" baseline="0" noProof="0" dirty="0" smtClean="0">
                <a:ln>
                  <a:noFill/>
                </a:ln>
                <a:solidFill>
                  <a:prstClr val="white"/>
                </a:solidFill>
                <a:effectLst/>
                <a:uLnTx/>
                <a:uFillTx/>
                <a:latin typeface="Roboto"/>
              </a:rPr>
              <a:t>και </a:t>
            </a:r>
            <a:r>
              <a:rPr kumimoji="0" lang="en-US" sz="3200" b="0" i="0" u="none" strike="noStrike" kern="0" cap="none" spc="0" normalizeH="0" baseline="0" noProof="0" dirty="0" err="1" smtClean="0">
                <a:ln>
                  <a:noFill/>
                </a:ln>
                <a:solidFill>
                  <a:prstClr val="white"/>
                </a:solidFill>
                <a:effectLst/>
                <a:uLnTx/>
                <a:uFillTx/>
                <a:latin typeface="Roboto"/>
              </a:rPr>
              <a:t>το</a:t>
            </a:r>
            <a:r>
              <a:rPr kumimoji="0" lang="en-US" sz="3200" b="0" i="0" u="none" strike="noStrike" kern="0" cap="none" spc="0" normalizeH="0" baseline="0" noProof="0" dirty="0" smtClean="0">
                <a:ln>
                  <a:noFill/>
                </a:ln>
                <a:solidFill>
                  <a:prstClr val="white"/>
                </a:solidFill>
                <a:effectLst/>
                <a:uLnTx/>
                <a:uFillTx/>
                <a:latin typeface="Roboto"/>
              </a:rPr>
              <a:t> </a:t>
            </a:r>
            <a:r>
              <a:rPr kumimoji="0" lang="en-US" sz="3200" b="1" i="0" u="none" strike="noStrike" kern="0" cap="none" spc="0" normalizeH="0" baseline="0" noProof="0" dirty="0" err="1" smtClean="0">
                <a:ln>
                  <a:noFill/>
                </a:ln>
                <a:solidFill>
                  <a:prstClr val="white"/>
                </a:solidFill>
                <a:effectLst/>
                <a:uLnTx/>
                <a:uFillTx/>
                <a:latin typeface="Roboto"/>
              </a:rPr>
              <a:t>Lyocell</a:t>
            </a:r>
            <a:r>
              <a:rPr kumimoji="0" lang="en-US" sz="3200" b="0" i="0" u="none" strike="noStrike" kern="0" cap="none" spc="0" normalizeH="0" baseline="0" noProof="0" dirty="0" smtClean="0">
                <a:ln>
                  <a:noFill/>
                </a:ln>
                <a:solidFill>
                  <a:prstClr val="white"/>
                </a:solidFill>
                <a:effectLst/>
                <a:uLnTx/>
                <a:uFillTx/>
                <a:latin typeface="Roboto"/>
              </a:rPr>
              <a:t>, </a:t>
            </a:r>
            <a:r>
              <a:rPr kumimoji="0" lang="en-US" sz="3200" b="0" i="0" u="none" strike="noStrike" kern="0" cap="none" spc="0" normalizeH="0" baseline="0" noProof="0" dirty="0" err="1" smtClean="0">
                <a:ln>
                  <a:noFill/>
                </a:ln>
                <a:solidFill>
                  <a:prstClr val="white"/>
                </a:solidFill>
                <a:effectLst/>
                <a:uLnTx/>
                <a:uFillTx/>
                <a:latin typeface="Roboto"/>
              </a:rPr>
              <a:t>είν</a:t>
            </a:r>
            <a:r>
              <a:rPr kumimoji="0" lang="en-US" sz="3200" b="0" i="0" u="none" strike="noStrike" kern="0" cap="none" spc="0" normalizeH="0" baseline="0" noProof="0" dirty="0" smtClean="0">
                <a:ln>
                  <a:noFill/>
                </a:ln>
                <a:solidFill>
                  <a:prstClr val="white"/>
                </a:solidFill>
                <a:effectLst/>
                <a:uLnTx/>
                <a:uFillTx/>
                <a:latin typeface="Roboto"/>
              </a:rPr>
              <a:t>αι ημισυνθετικές ίνες που κατασκευάζονται από ξυλοπολτό χρησιμοποιώντας μια διαδικασία κλειστού βρόχου που ανακτά και επαναχρησιμοποιεί νερό και χημικές ουσίες, καθιστώντας τα έτσι πιο φιλικά προς το περιβάλλον από το παραδοσιακό rayon</a:t>
            </a:r>
            <a:r>
              <a:rPr lang="en-US" sz="3200" dirty="0" smtClean="0">
                <a:solidFill>
                  <a:schemeClr val="bg1"/>
                </a:solidFill>
                <a:latin typeface="Roboto"/>
              </a:rPr>
              <a:t>.</a:t>
            </a:r>
            <a:endParaRPr lang="en-US" sz="3200" dirty="0">
              <a:solidFill>
                <a:schemeClr val="bg1"/>
              </a:solidFill>
              <a:latin typeface="Roboto"/>
            </a:endParaRPr>
          </a:p>
        </p:txBody>
      </p:sp>
    </p:spTree>
    <p:extLst>
      <p:ext uri="{BB962C8B-B14F-4D97-AF65-F5344CB8AC3E}">
        <p14:creationId xmlns:p14="http://schemas.microsoft.com/office/powerpoint/2010/main" val="344636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242204" y="1166078"/>
            <a:ext cx="13077046" cy="830997"/>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sz="5400" b="1">
                <a:solidFill>
                  <a:srgbClr val="2C34D7"/>
                </a:solidFill>
              </a:rPr>
              <a:t>Προκλήσεις των Bιώσιμων Yλικών</a:t>
            </a:r>
            <a:endParaRPr lang="en-US" sz="5400" b="1" dirty="0">
              <a:solidFill>
                <a:srgbClr val="2C34D7"/>
              </a:solidFill>
            </a:endParaRPr>
          </a:p>
        </p:txBody>
      </p:sp>
      <p:sp>
        <p:nvSpPr>
          <p:cNvPr id="5" name="Text Placeholder 2"/>
          <p:cNvSpPr txBox="1">
            <a:spLocks/>
          </p:cNvSpPr>
          <p:nvPr/>
        </p:nvSpPr>
        <p:spPr>
          <a:xfrm>
            <a:off x="1052423" y="2849938"/>
            <a:ext cx="18046472" cy="5852737"/>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buFont typeface="Arial" panose="020B0604020202020204" pitchFamily="34" charset="0"/>
              <a:buChar char="•"/>
            </a:pPr>
            <a:r>
              <a:rPr lang="en-US" sz="3200" dirty="0">
                <a:solidFill>
                  <a:srgbClr val="2C34D7"/>
                </a:solidFill>
                <a:latin typeface="Roboto"/>
              </a:rPr>
              <a:t>Τα β</a:t>
            </a:r>
            <a:r>
              <a:rPr lang="en-US" sz="3200" dirty="0" err="1">
                <a:solidFill>
                  <a:srgbClr val="2C34D7"/>
                </a:solidFill>
                <a:latin typeface="Roboto"/>
              </a:rPr>
              <a:t>ιώσιμ</a:t>
            </a:r>
            <a:r>
              <a:rPr lang="en-US" sz="3200" dirty="0">
                <a:solidFill>
                  <a:srgbClr val="2C34D7"/>
                </a:solidFill>
                <a:latin typeface="Roboto"/>
              </a:rPr>
              <a:t>α υλικά είναι συχνά πιο ακριβά, καθώς η παραγωγή τους </a:t>
            </a:r>
            <a:r>
              <a:rPr lang="en-US" sz="3200" b="1" dirty="0">
                <a:solidFill>
                  <a:srgbClr val="FDA800"/>
                </a:solidFill>
                <a:latin typeface="Roboto"/>
              </a:rPr>
              <a:t>κοστίζει </a:t>
            </a:r>
            <a:r>
              <a:rPr lang="en-US" sz="3200" dirty="0">
                <a:solidFill>
                  <a:srgbClr val="2C34D7"/>
                </a:solidFill>
                <a:latin typeface="Roboto"/>
              </a:rPr>
              <a:t>περισσότερο, γεγονός που τα καθιστά λιγότερο προσιτά στους/</a:t>
            </a:r>
            <a:r>
              <a:rPr lang="el-GR" sz="3200" dirty="0">
                <a:solidFill>
                  <a:srgbClr val="2C34D7"/>
                </a:solidFill>
                <a:latin typeface="Roboto"/>
              </a:rPr>
              <a:t>στις</a:t>
            </a:r>
            <a:r>
              <a:rPr lang="en-US" sz="3200" dirty="0">
                <a:solidFill>
                  <a:srgbClr val="2C34D7"/>
                </a:solidFill>
                <a:latin typeface="Roboto"/>
              </a:rPr>
              <a:t> κατανα</a:t>
            </a:r>
            <a:r>
              <a:rPr lang="en-US" sz="3200" dirty="0" err="1">
                <a:solidFill>
                  <a:srgbClr val="2C34D7"/>
                </a:solidFill>
                <a:latin typeface="Roboto"/>
              </a:rPr>
              <a:t>λωτές</a:t>
            </a:r>
            <a:r>
              <a:rPr lang="el-GR" sz="3200" dirty="0">
                <a:solidFill>
                  <a:srgbClr val="2C34D7"/>
                </a:solidFill>
                <a:latin typeface="Roboto"/>
              </a:rPr>
              <a:t>/-</a:t>
            </a:r>
            <a:r>
              <a:rPr lang="el-GR" sz="3200" dirty="0" err="1">
                <a:solidFill>
                  <a:srgbClr val="2C34D7"/>
                </a:solidFill>
                <a:latin typeface="Roboto"/>
              </a:rPr>
              <a:t>τριες</a:t>
            </a:r>
            <a:r>
              <a:rPr lang="en-US" sz="3200" dirty="0" smtClean="0">
                <a:solidFill>
                  <a:srgbClr val="2C34D7"/>
                </a:solidFill>
                <a:latin typeface="Roboto"/>
              </a:rPr>
              <a:t>.</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n-US" sz="3200" dirty="0" err="1">
                <a:solidFill>
                  <a:srgbClr val="2C34D7"/>
                </a:solidFill>
                <a:latin typeface="Roboto"/>
              </a:rPr>
              <a:t>Ορισμέν</a:t>
            </a:r>
            <a:r>
              <a:rPr lang="en-US" sz="3200" dirty="0">
                <a:solidFill>
                  <a:srgbClr val="2C34D7"/>
                </a:solidFill>
                <a:latin typeface="Roboto"/>
              </a:rPr>
              <a:t>α φιλικά προς το περιβάλλον υλικά, ιδίως οι καινοτομίες νέας γενιάς, δεν είναι διαθέσιμα σε μεγάλη </a:t>
            </a:r>
            <a:r>
              <a:rPr lang="en-US" sz="3200" b="1" dirty="0">
                <a:solidFill>
                  <a:srgbClr val="FDA800"/>
                </a:solidFill>
                <a:latin typeface="Roboto"/>
              </a:rPr>
              <a:t>κλίμακα</a:t>
            </a:r>
            <a:r>
              <a:rPr lang="en-US" sz="3200" dirty="0">
                <a:solidFill>
                  <a:srgbClr val="2C34D7"/>
                </a:solidFill>
                <a:latin typeface="Roboto"/>
              </a:rPr>
              <a:t>, ώστε να έχουν σημαντικό αντίκτυπο στην επικρατούσα μόδα</a:t>
            </a:r>
            <a:r>
              <a:rPr lang="en-US" sz="3200" dirty="0" smtClean="0">
                <a:solidFill>
                  <a:srgbClr val="2C34D7"/>
                </a:solidFill>
                <a:latin typeface="Roboto"/>
              </a:rPr>
              <a:t>.</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n-US" sz="3200" dirty="0" err="1">
                <a:solidFill>
                  <a:srgbClr val="2C34D7"/>
                </a:solidFill>
                <a:latin typeface="Roboto"/>
              </a:rPr>
              <a:t>Ορισμέν</a:t>
            </a:r>
            <a:r>
              <a:rPr lang="en-US" sz="3200" dirty="0">
                <a:solidFill>
                  <a:srgbClr val="2C34D7"/>
                </a:solidFill>
                <a:latin typeface="Roboto"/>
              </a:rPr>
              <a:t>α βιώσιμα υφάσματα, ιδίως τα ανακυκλωμένα, μπορεί να είναι </a:t>
            </a:r>
            <a:r>
              <a:rPr lang="en-US" sz="3200" b="1" dirty="0">
                <a:solidFill>
                  <a:srgbClr val="FDA800"/>
                </a:solidFill>
                <a:latin typeface="Roboto"/>
              </a:rPr>
              <a:t>λιγότερο ανθεκτικά</a:t>
            </a:r>
            <a:r>
              <a:rPr lang="en-US" sz="3200" dirty="0">
                <a:solidFill>
                  <a:srgbClr val="2C34D7"/>
                </a:solidFill>
                <a:latin typeface="Roboto"/>
              </a:rPr>
              <a:t>, </a:t>
            </a:r>
            <a:r>
              <a:rPr lang="el-GR" sz="3200" dirty="0">
                <a:solidFill>
                  <a:srgbClr val="2C34D7"/>
                </a:solidFill>
                <a:latin typeface="Roboto"/>
              </a:rPr>
              <a:t>γεγονός που επηρεάζει</a:t>
            </a:r>
            <a:r>
              <a:rPr lang="en-US" sz="3200" dirty="0">
                <a:solidFill>
                  <a:srgbClr val="2C34D7"/>
                </a:solidFill>
                <a:latin typeface="Roboto"/>
              </a:rPr>
              <a:t> </a:t>
            </a:r>
            <a:r>
              <a:rPr lang="en-US" sz="3200" dirty="0" err="1">
                <a:solidFill>
                  <a:srgbClr val="2C34D7"/>
                </a:solidFill>
                <a:latin typeface="Roboto"/>
              </a:rPr>
              <a:t>τη</a:t>
            </a:r>
            <a:r>
              <a:rPr lang="en-US" sz="3200" dirty="0">
                <a:solidFill>
                  <a:srgbClr val="2C34D7"/>
                </a:solidFill>
                <a:latin typeface="Roboto"/>
              </a:rPr>
              <a:t> μα</a:t>
            </a:r>
            <a:r>
              <a:rPr lang="en-US" sz="3200" dirty="0" err="1">
                <a:solidFill>
                  <a:srgbClr val="2C34D7"/>
                </a:solidFill>
                <a:latin typeface="Roboto"/>
              </a:rPr>
              <a:t>κροζωί</a:t>
            </a:r>
            <a:r>
              <a:rPr lang="en-US" sz="3200" dirty="0">
                <a:solidFill>
                  <a:srgbClr val="2C34D7"/>
                </a:solidFill>
                <a:latin typeface="Roboto"/>
              </a:rPr>
              <a:t>α τους</a:t>
            </a:r>
            <a:r>
              <a:rPr lang="en-US" sz="3200" dirty="0" smtClean="0">
                <a:solidFill>
                  <a:srgbClr val="2C34D7"/>
                </a:solidFill>
                <a:latin typeface="Roboto"/>
              </a:rPr>
              <a:t>.</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r>
              <a:rPr lang="el-GR" sz="3200" dirty="0">
                <a:solidFill>
                  <a:srgbClr val="2C34D7"/>
                </a:solidFill>
                <a:latin typeface="Roboto"/>
              </a:rPr>
              <a:t>Οι εμπορικές εταιρείες δεν είναι πάντα </a:t>
            </a:r>
            <a:r>
              <a:rPr lang="el-GR" sz="3200" b="1" dirty="0" smtClean="0">
                <a:solidFill>
                  <a:srgbClr val="FDA800"/>
                </a:solidFill>
                <a:latin typeface="Roboto"/>
              </a:rPr>
              <a:t>διαφανείς</a:t>
            </a:r>
            <a:r>
              <a:rPr lang="el-GR" sz="3200" dirty="0" smtClean="0">
                <a:solidFill>
                  <a:srgbClr val="2C34D7"/>
                </a:solidFill>
                <a:latin typeface="Roboto"/>
              </a:rPr>
              <a:t>, </a:t>
            </a:r>
            <a:r>
              <a:rPr lang="el-GR" sz="3200" dirty="0">
                <a:solidFill>
                  <a:srgbClr val="2C34D7"/>
                </a:solidFill>
                <a:latin typeface="Roboto"/>
              </a:rPr>
              <a:t>με αποτέλεσμα οι </a:t>
            </a:r>
            <a:r>
              <a:rPr lang="el-GR" sz="3200" dirty="0" smtClean="0">
                <a:solidFill>
                  <a:srgbClr val="2C34D7"/>
                </a:solidFill>
                <a:latin typeface="Roboto"/>
              </a:rPr>
              <a:t>καταναλωτές/-</a:t>
            </a:r>
            <a:r>
              <a:rPr lang="el-GR" sz="3200" dirty="0" err="1" smtClean="0">
                <a:solidFill>
                  <a:srgbClr val="2C34D7"/>
                </a:solidFill>
                <a:latin typeface="Roboto"/>
              </a:rPr>
              <a:t>τριες</a:t>
            </a:r>
            <a:r>
              <a:rPr lang="el-GR" sz="3200" dirty="0" smtClean="0">
                <a:solidFill>
                  <a:srgbClr val="2C34D7"/>
                </a:solidFill>
                <a:latin typeface="Roboto"/>
              </a:rPr>
              <a:t> </a:t>
            </a:r>
            <a:r>
              <a:rPr lang="el-GR" sz="3200" dirty="0">
                <a:solidFill>
                  <a:srgbClr val="2C34D7"/>
                </a:solidFill>
                <a:latin typeface="Roboto"/>
              </a:rPr>
              <a:t>να δυσκολεύονται να </a:t>
            </a:r>
            <a:r>
              <a:rPr lang="el-GR" sz="3200" dirty="0" smtClean="0">
                <a:solidFill>
                  <a:srgbClr val="2C34D7"/>
                </a:solidFill>
                <a:latin typeface="Roboto"/>
              </a:rPr>
              <a:t>επαληθεύσουν </a:t>
            </a:r>
            <a:r>
              <a:rPr lang="el-GR" sz="3200" dirty="0">
                <a:solidFill>
                  <a:srgbClr val="2C34D7"/>
                </a:solidFill>
                <a:latin typeface="Roboto"/>
              </a:rPr>
              <a:t>αν ένα υλικό είναι πραγματικά βιώσιμο, γεγονός που οδηγεί σε </a:t>
            </a:r>
            <a:r>
              <a:rPr lang="el-GR" sz="3200" dirty="0" smtClean="0">
                <a:solidFill>
                  <a:srgbClr val="2C34D7"/>
                </a:solidFill>
                <a:latin typeface="Roboto"/>
              </a:rPr>
              <a:t>προβλήματα </a:t>
            </a:r>
            <a:r>
              <a:rPr lang="el-GR" sz="3200" dirty="0">
                <a:solidFill>
                  <a:srgbClr val="2C34D7"/>
                </a:solidFill>
                <a:latin typeface="Roboto"/>
              </a:rPr>
              <a:t>όπως το</a:t>
            </a:r>
            <a:r>
              <a:rPr lang="en-US" sz="3200" dirty="0" smtClean="0">
                <a:solidFill>
                  <a:srgbClr val="2C34D7"/>
                </a:solidFill>
                <a:latin typeface="Roboto"/>
              </a:rPr>
              <a:t> greenwashing.</a:t>
            </a:r>
          </a:p>
          <a:p>
            <a:pPr marL="457200" indent="-457200">
              <a:buFont typeface="Arial" panose="020B0604020202020204" pitchFamily="34" charset="0"/>
              <a:buChar char="•"/>
            </a:pP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p:txBody>
      </p:sp>
    </p:spTree>
    <p:extLst>
      <p:ext uri="{BB962C8B-B14F-4D97-AF65-F5344CB8AC3E}">
        <p14:creationId xmlns:p14="http://schemas.microsoft.com/office/powerpoint/2010/main" val="3830662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259456" y="1318478"/>
            <a:ext cx="14278993" cy="830997"/>
          </a:xfrm>
          <a:prstGeom prst="rect">
            <a:avLst/>
          </a:prstGeom>
        </p:spPr>
        <p:txBody>
          <a:bodyPr wrap="square" lIns="0" tIns="0" rIns="0" bIns="0">
            <a:spAutoFit/>
          </a:bodyPr>
          <a:lstStyle>
            <a:lvl1pPr>
              <a:defRPr sz="3800" b="0" i="0">
                <a:solidFill>
                  <a:schemeClr val="tx1"/>
                </a:solidFill>
                <a:latin typeface="Roboto"/>
                <a:ea typeface="+mj-ea"/>
                <a:cs typeface="Roboto"/>
              </a:defRPr>
            </a:lvl1pPr>
          </a:lstStyle>
          <a:p>
            <a:r>
              <a:rPr lang="el-GR" sz="5400" b="1">
                <a:solidFill>
                  <a:srgbClr val="2C34D7"/>
                </a:solidFill>
              </a:rPr>
              <a:t>Πιστοποιήσεις για Βιώσιμα Υλικά</a:t>
            </a:r>
            <a:endParaRPr lang="el-GR" sz="5400" b="1" dirty="0">
              <a:solidFill>
                <a:srgbClr val="2C34D7"/>
              </a:solidFill>
            </a:endParaRPr>
          </a:p>
        </p:txBody>
      </p:sp>
      <p:sp>
        <p:nvSpPr>
          <p:cNvPr id="7" name="Content Placeholder 2"/>
          <p:cNvSpPr txBox="1">
            <a:spLocks/>
          </p:cNvSpPr>
          <p:nvPr/>
        </p:nvSpPr>
        <p:spPr>
          <a:xfrm>
            <a:off x="1052423" y="2601150"/>
            <a:ext cx="18046472" cy="7396925"/>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lang="en-US" sz="3200" dirty="0">
              <a:solidFill>
                <a:srgbClr val="2C34D7"/>
              </a:solidFill>
              <a:latin typeface="Roboto"/>
            </a:endParaRPr>
          </a:p>
          <a:p>
            <a:r>
              <a:rPr lang="el-GR" sz="3200" dirty="0" smtClean="0">
                <a:solidFill>
                  <a:srgbClr val="2C34D7"/>
                </a:solidFill>
                <a:latin typeface="Roboto"/>
              </a:rPr>
              <a:t>Για να αποφύγουν το </a:t>
            </a:r>
            <a:r>
              <a:rPr lang="en-US" sz="3200" dirty="0" smtClean="0">
                <a:solidFill>
                  <a:srgbClr val="2C34D7"/>
                </a:solidFill>
                <a:latin typeface="Roboto"/>
              </a:rPr>
              <a:t>greenwashing</a:t>
            </a:r>
            <a:r>
              <a:rPr lang="en-US" sz="3200" dirty="0">
                <a:solidFill>
                  <a:srgbClr val="2C34D7"/>
                </a:solidFill>
                <a:latin typeface="Roboto"/>
              </a:rPr>
              <a:t>, </a:t>
            </a:r>
            <a:r>
              <a:rPr lang="el-GR" sz="3200" dirty="0">
                <a:solidFill>
                  <a:srgbClr val="2C34D7"/>
                </a:solidFill>
                <a:latin typeface="Roboto"/>
              </a:rPr>
              <a:t>πολλές μάρκες και καταναλωτές/-</a:t>
            </a:r>
            <a:r>
              <a:rPr lang="el-GR" sz="3200" dirty="0" err="1">
                <a:solidFill>
                  <a:srgbClr val="2C34D7"/>
                </a:solidFill>
                <a:latin typeface="Roboto"/>
              </a:rPr>
              <a:t>τριες</a:t>
            </a:r>
            <a:r>
              <a:rPr lang="el-GR" sz="3200" dirty="0">
                <a:solidFill>
                  <a:srgbClr val="2C34D7"/>
                </a:solidFill>
                <a:latin typeface="Roboto"/>
              </a:rPr>
              <a:t> βασίζονται </a:t>
            </a:r>
            <a:r>
              <a:rPr lang="el-GR" sz="3200" dirty="0" smtClean="0">
                <a:solidFill>
                  <a:srgbClr val="2C34D7"/>
                </a:solidFill>
                <a:latin typeface="Roboto"/>
              </a:rPr>
              <a:t>στις εξής πιστοποιήσεις</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lang="en-US" sz="3200" b="1" dirty="0">
                <a:solidFill>
                  <a:srgbClr val="2C34D7"/>
                </a:solidFill>
                <a:latin typeface="Roboto"/>
              </a:rPr>
              <a:t>Πα</a:t>
            </a:r>
            <a:r>
              <a:rPr lang="en-US" sz="3200" b="1" dirty="0" err="1">
                <a:solidFill>
                  <a:srgbClr val="2C34D7"/>
                </a:solidFill>
                <a:latin typeface="Roboto"/>
              </a:rPr>
              <a:t>γκόσμιο</a:t>
            </a:r>
            <a:r>
              <a:rPr lang="en-US" sz="3200" b="1" dirty="0">
                <a:solidFill>
                  <a:srgbClr val="2C34D7"/>
                </a:solidFill>
                <a:latin typeface="Roboto"/>
              </a:rPr>
              <a:t> </a:t>
            </a:r>
            <a:r>
              <a:rPr lang="el-GR" sz="3200" b="1" dirty="0">
                <a:solidFill>
                  <a:srgbClr val="2C34D7"/>
                </a:solidFill>
                <a:latin typeface="Roboto"/>
              </a:rPr>
              <a:t>Π</a:t>
            </a:r>
            <a:r>
              <a:rPr lang="en-US" sz="3200" b="1" dirty="0" err="1">
                <a:solidFill>
                  <a:srgbClr val="2C34D7"/>
                </a:solidFill>
                <a:latin typeface="Roboto"/>
              </a:rPr>
              <a:t>ρότυ</a:t>
            </a:r>
            <a:r>
              <a:rPr lang="en-US" sz="3200" b="1" dirty="0">
                <a:solidFill>
                  <a:srgbClr val="2C34D7"/>
                </a:solidFill>
                <a:latin typeface="Roboto"/>
              </a:rPr>
              <a:t>πο </a:t>
            </a:r>
            <a:r>
              <a:rPr lang="el-GR" sz="3200" b="1" dirty="0" err="1" smtClean="0">
                <a:solidFill>
                  <a:srgbClr val="2C34D7"/>
                </a:solidFill>
                <a:latin typeface="Roboto"/>
              </a:rPr>
              <a:t>Οργαν</a:t>
            </a:r>
            <a:r>
              <a:rPr lang="en-US" sz="3200" b="1" dirty="0" err="1" smtClean="0">
                <a:solidFill>
                  <a:srgbClr val="2C34D7"/>
                </a:solidFill>
                <a:latin typeface="Roboto"/>
              </a:rPr>
              <a:t>ικών</a:t>
            </a:r>
            <a:r>
              <a:rPr lang="en-US" sz="3200" b="1" dirty="0" smtClean="0">
                <a:solidFill>
                  <a:srgbClr val="2C34D7"/>
                </a:solidFill>
                <a:latin typeface="Roboto"/>
              </a:rPr>
              <a:t> </a:t>
            </a:r>
            <a:r>
              <a:rPr lang="el-GR" sz="3200" b="1" dirty="0">
                <a:solidFill>
                  <a:srgbClr val="2C34D7"/>
                </a:solidFill>
                <a:latin typeface="Roboto"/>
              </a:rPr>
              <a:t>Κ</a:t>
            </a:r>
            <a:r>
              <a:rPr lang="en-US" sz="3200" b="1" dirty="0" err="1">
                <a:solidFill>
                  <a:srgbClr val="2C34D7"/>
                </a:solidFill>
                <a:latin typeface="Roboto"/>
              </a:rPr>
              <a:t>λωστοϋφ</a:t>
            </a:r>
            <a:r>
              <a:rPr lang="en-US" sz="3200" b="1" dirty="0">
                <a:solidFill>
                  <a:srgbClr val="2C34D7"/>
                </a:solidFill>
                <a:latin typeface="Roboto"/>
              </a:rPr>
              <a:t>αντουργικών </a:t>
            </a:r>
            <a:r>
              <a:rPr lang="el-GR" sz="3200" b="1" dirty="0">
                <a:solidFill>
                  <a:srgbClr val="2C34D7"/>
                </a:solidFill>
                <a:latin typeface="Roboto"/>
              </a:rPr>
              <a:t>Π</a:t>
            </a:r>
            <a:r>
              <a:rPr lang="en-US" sz="3200" b="1" dirty="0" err="1">
                <a:solidFill>
                  <a:srgbClr val="2C34D7"/>
                </a:solidFill>
                <a:latin typeface="Roboto"/>
              </a:rPr>
              <a:t>ροϊόντων</a:t>
            </a:r>
            <a:r>
              <a:rPr lang="en-US" sz="3200" b="1" dirty="0">
                <a:solidFill>
                  <a:srgbClr val="2C34D7"/>
                </a:solidFill>
                <a:latin typeface="Roboto"/>
              </a:rPr>
              <a:t> (GOTS</a:t>
            </a:r>
            <a:r>
              <a:rPr lang="en-US" sz="3200" dirty="0">
                <a:solidFill>
                  <a:srgbClr val="2C34D7"/>
                </a:solidFill>
                <a:latin typeface="Roboto"/>
              </a:rPr>
              <a:t>) </a:t>
            </a:r>
            <a:r>
              <a:rPr lang="en-US" sz="3200" dirty="0" err="1">
                <a:solidFill>
                  <a:srgbClr val="2C34D7"/>
                </a:solidFill>
                <a:latin typeface="Roboto"/>
              </a:rPr>
              <a:t>γι</a:t>
            </a:r>
            <a:r>
              <a:rPr lang="en-US" sz="3200" dirty="0">
                <a:solidFill>
                  <a:srgbClr val="2C34D7"/>
                </a:solidFill>
                <a:latin typeface="Roboto"/>
              </a:rPr>
              <a:t>α βιολογικές ίνες</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lang="en-US" sz="3200" b="1" dirty="0">
                <a:solidFill>
                  <a:srgbClr val="2C34D7"/>
                </a:solidFill>
                <a:latin typeface="Roboto"/>
              </a:rPr>
              <a:t>OEKO-TEX Standard 100 </a:t>
            </a:r>
            <a:r>
              <a:rPr lang="en-US" sz="3200" dirty="0" err="1">
                <a:solidFill>
                  <a:srgbClr val="2C34D7"/>
                </a:solidFill>
                <a:latin typeface="Roboto"/>
              </a:rPr>
              <a:t>γι</a:t>
            </a:r>
            <a:r>
              <a:rPr lang="en-US" sz="3200" dirty="0">
                <a:solidFill>
                  <a:srgbClr val="2C34D7"/>
                </a:solidFill>
                <a:latin typeface="Roboto"/>
              </a:rPr>
              <a:t>α υφάσματα που έχουν ελεγχθεί για επιβλαβείς ουσίες</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lang="en-US" sz="3200" b="1" dirty="0">
                <a:solidFill>
                  <a:srgbClr val="2C34D7"/>
                </a:solidFill>
                <a:latin typeface="Roboto"/>
              </a:rPr>
              <a:t>Fair Trade Certified</a:t>
            </a:r>
            <a:r>
              <a:rPr lang="en-US" sz="3200" dirty="0">
                <a:solidFill>
                  <a:srgbClr val="2C34D7"/>
                </a:solidFill>
                <a:latin typeface="Roboto"/>
              </a:rPr>
              <a:t> </a:t>
            </a:r>
            <a:r>
              <a:rPr lang="el-GR" sz="3200" dirty="0">
                <a:solidFill>
                  <a:srgbClr val="2C34D7"/>
                </a:solidFill>
                <a:latin typeface="Roboto"/>
              </a:rPr>
              <a:t>για τη διασφάλιση δίκαιων μισθών και συνθηκών εργασίας</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lang="en-US" sz="3200" b="1" dirty="0">
                <a:solidFill>
                  <a:srgbClr val="2C34D7"/>
                </a:solidFill>
                <a:latin typeface="Roboto"/>
              </a:rPr>
              <a:t>Cradle to Cradle Certified™</a:t>
            </a:r>
            <a:r>
              <a:rPr lang="en-US" sz="3200" dirty="0">
                <a:solidFill>
                  <a:srgbClr val="2C34D7"/>
                </a:solidFill>
                <a:latin typeface="Roboto"/>
              </a:rPr>
              <a:t> </a:t>
            </a:r>
            <a:r>
              <a:rPr lang="el-GR" sz="3200" dirty="0">
                <a:solidFill>
                  <a:srgbClr val="2C34D7"/>
                </a:solidFill>
                <a:latin typeface="Roboto"/>
              </a:rPr>
              <a:t>για κυκλικές πρακτικές παραγωγής</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lang="en-US" sz="3200" b="1" dirty="0">
                <a:solidFill>
                  <a:srgbClr val="2C34D7"/>
                </a:solidFill>
                <a:latin typeface="Roboto"/>
              </a:rPr>
              <a:t>Forest Stewardship Council (FSC)</a:t>
            </a:r>
            <a:r>
              <a:rPr lang="en-US" sz="3200" dirty="0">
                <a:solidFill>
                  <a:srgbClr val="2C34D7"/>
                </a:solidFill>
                <a:latin typeface="Roboto"/>
              </a:rPr>
              <a:t> </a:t>
            </a:r>
            <a:r>
              <a:rPr lang="el-GR" sz="3200" dirty="0">
                <a:solidFill>
                  <a:srgbClr val="2C34D7"/>
                </a:solidFill>
                <a:latin typeface="Roboto"/>
              </a:rPr>
              <a:t>για υφάσματα με βάση το ξύλο που προέρχονται από υπεύθυνες πηγές</a:t>
            </a:r>
            <a:r>
              <a:rPr lang="en-US" sz="3200" dirty="0" smtClean="0">
                <a:solidFill>
                  <a:srgbClr val="2C34D7"/>
                </a:solidFill>
                <a:latin typeface="Roboto"/>
              </a:rPr>
              <a:t>.</a:t>
            </a:r>
            <a:endParaRPr lang="en-US" sz="3200" dirty="0">
              <a:solidFill>
                <a:srgbClr val="2C34D7"/>
              </a:solidFill>
              <a:latin typeface="Roboto"/>
            </a:endParaRPr>
          </a:p>
          <a:p>
            <a:r>
              <a:rPr lang="el-GR" sz="2800" dirty="0" smtClean="0">
                <a:solidFill>
                  <a:srgbClr val="FDA800"/>
                </a:solidFill>
                <a:latin typeface="Roboto"/>
              </a:rPr>
              <a:t>Απαιτούμενο Υλικό Ανάγνωσης</a:t>
            </a:r>
            <a:r>
              <a:rPr lang="en-US" sz="2800" dirty="0" smtClean="0">
                <a:solidFill>
                  <a:srgbClr val="FDA800"/>
                </a:solidFill>
                <a:latin typeface="Roboto"/>
              </a:rPr>
              <a:t>: </a:t>
            </a:r>
            <a:r>
              <a:rPr lang="en-US" sz="2800" i="1" dirty="0">
                <a:solidFill>
                  <a:srgbClr val="FDA800"/>
                </a:solidFill>
                <a:latin typeface="Roboto"/>
              </a:rPr>
              <a:t>What Does GOT Stand For?</a:t>
            </a:r>
            <a:endParaRPr lang="en-US" sz="2800" dirty="0">
              <a:solidFill>
                <a:srgbClr val="FDA800"/>
              </a:solidFill>
              <a:latin typeface="Roboto"/>
            </a:endParaRPr>
          </a:p>
        </p:txBody>
      </p:sp>
    </p:spTree>
    <p:extLst>
      <p:ext uri="{BB962C8B-B14F-4D97-AF65-F5344CB8AC3E}">
        <p14:creationId xmlns:p14="http://schemas.microsoft.com/office/powerpoint/2010/main" val="3754531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850" y="1311275"/>
            <a:ext cx="7264576" cy="830997"/>
          </a:xfrm>
        </p:spPr>
        <p:txBody>
          <a:bodyPr/>
          <a:lstStyle/>
          <a:p>
            <a:r>
              <a:rPr lang="en-US" sz="5400" b="1" dirty="0">
                <a:solidFill>
                  <a:schemeClr val="bg1"/>
                </a:solidFill>
              </a:rPr>
              <a:t>2.3 </a:t>
            </a:r>
            <a:r>
              <a:rPr lang="el-GR" sz="5400" b="1" dirty="0" smtClean="0">
                <a:solidFill>
                  <a:schemeClr val="bg1"/>
                </a:solidFill>
              </a:rPr>
              <a:t>Οργανικές Ίνες</a:t>
            </a:r>
            <a:endParaRPr lang="en-US" sz="5400" b="1" dirty="0">
              <a:solidFill>
                <a:schemeClr val="bg1"/>
              </a:solidFill>
            </a:endParaRPr>
          </a:p>
        </p:txBody>
      </p:sp>
      <p:sp>
        <p:nvSpPr>
          <p:cNvPr id="3" name="Text Placeholder 2"/>
          <p:cNvSpPr>
            <a:spLocks noGrp="1"/>
          </p:cNvSpPr>
          <p:nvPr>
            <p:ph type="body" idx="1"/>
          </p:nvPr>
        </p:nvSpPr>
        <p:spPr>
          <a:xfrm>
            <a:off x="1005205" y="2601150"/>
            <a:ext cx="18093690" cy="8371523"/>
          </a:xfrm>
        </p:spPr>
        <p:txBody>
          <a:bodyPr/>
          <a:lstStyle/>
          <a:p>
            <a:pPr marL="457200" indent="-457200">
              <a:buFont typeface="Arial" panose="020B0604020202020204" pitchFamily="34" charset="0"/>
              <a:buChar char="•"/>
            </a:pPr>
            <a:r>
              <a:rPr lang="en-US" sz="3200" dirty="0">
                <a:solidFill>
                  <a:prstClr val="white"/>
                </a:solidFill>
                <a:latin typeface="Roboto"/>
              </a:rPr>
              <a:t>Οι </a:t>
            </a:r>
            <a:r>
              <a:rPr lang="el-GR" sz="3200" dirty="0" err="1">
                <a:solidFill>
                  <a:prstClr val="white"/>
                </a:solidFill>
                <a:latin typeface="Roboto"/>
              </a:rPr>
              <a:t>οργαν</a:t>
            </a:r>
            <a:r>
              <a:rPr lang="en-US" sz="3200" dirty="0" err="1">
                <a:solidFill>
                  <a:prstClr val="white"/>
                </a:solidFill>
                <a:latin typeface="Roboto"/>
              </a:rPr>
              <a:t>ικές</a:t>
            </a:r>
            <a:r>
              <a:rPr lang="en-US" sz="3200" dirty="0">
                <a:solidFill>
                  <a:prstClr val="white"/>
                </a:solidFill>
                <a:latin typeface="Roboto"/>
              </a:rPr>
              <a:t> </a:t>
            </a:r>
            <a:r>
              <a:rPr lang="en-US" sz="3200" dirty="0" err="1">
                <a:solidFill>
                  <a:prstClr val="white"/>
                </a:solidFill>
                <a:latin typeface="Roboto"/>
              </a:rPr>
              <a:t>ίνες</a:t>
            </a:r>
            <a:r>
              <a:rPr lang="en-US" sz="3200" dirty="0">
                <a:solidFill>
                  <a:prstClr val="white"/>
                </a:solidFill>
                <a:latin typeface="Roboto"/>
              </a:rPr>
              <a:t> μπ</a:t>
            </a:r>
            <a:r>
              <a:rPr lang="en-US" sz="3200" dirty="0" err="1">
                <a:solidFill>
                  <a:prstClr val="white"/>
                </a:solidFill>
                <a:latin typeface="Roboto"/>
              </a:rPr>
              <a:t>ορεί</a:t>
            </a:r>
            <a:r>
              <a:rPr lang="en-US" sz="3200" dirty="0">
                <a:solidFill>
                  <a:prstClr val="white"/>
                </a:solidFill>
                <a:latin typeface="Roboto"/>
              </a:rPr>
              <a:t> να </a:t>
            </a:r>
            <a:r>
              <a:rPr lang="en-US" sz="3200" dirty="0" err="1">
                <a:solidFill>
                  <a:prstClr val="white"/>
                </a:solidFill>
                <a:latin typeface="Roboto"/>
              </a:rPr>
              <a:t>είν</a:t>
            </a:r>
            <a:r>
              <a:rPr lang="en-US" sz="3200" dirty="0">
                <a:solidFill>
                  <a:prstClr val="white"/>
                </a:solidFill>
                <a:latin typeface="Roboto"/>
              </a:rPr>
              <a:t>αι </a:t>
            </a:r>
            <a:r>
              <a:rPr lang="en-US" sz="3200" b="1" dirty="0">
                <a:solidFill>
                  <a:srgbClr val="FDA800"/>
                </a:solidFill>
                <a:latin typeface="Roboto"/>
              </a:rPr>
              <a:t>φυτικής προέλευσης</a:t>
            </a:r>
            <a:r>
              <a:rPr lang="en-US" sz="3200" dirty="0">
                <a:solidFill>
                  <a:prstClr val="white"/>
                </a:solidFill>
                <a:latin typeface="Roboto"/>
              </a:rPr>
              <a:t>, όπως το βαμβάκι, το λινό και η κάνναβη, ή </a:t>
            </a:r>
            <a:r>
              <a:rPr lang="en-US" sz="3200" b="1" dirty="0">
                <a:solidFill>
                  <a:srgbClr val="FDA800"/>
                </a:solidFill>
                <a:latin typeface="Roboto"/>
              </a:rPr>
              <a:t>ζωικής προέλευσης</a:t>
            </a:r>
            <a:r>
              <a:rPr lang="en-US" sz="3200" dirty="0">
                <a:solidFill>
                  <a:prstClr val="white"/>
                </a:solidFill>
                <a:latin typeface="Roboto"/>
              </a:rPr>
              <a:t>, όπως το μαλλί, το μετάξι και το κασμίρ</a:t>
            </a:r>
            <a:r>
              <a:rPr lang="en-US" sz="3200" dirty="0" smtClean="0">
                <a:solidFill>
                  <a:schemeClr val="bg1"/>
                </a:solidFill>
                <a:latin typeface="Roboto"/>
              </a:rPr>
              <a:t>. </a:t>
            </a:r>
            <a:endParaRPr lang="en-US" sz="3200" dirty="0">
              <a:solidFill>
                <a:schemeClr val="bg1"/>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pPr marL="457200" indent="-457200">
              <a:buFont typeface="Arial" panose="020B0604020202020204" pitchFamily="34" charset="0"/>
              <a:buChar char="•"/>
            </a:pPr>
            <a:r>
              <a:rPr lang="en-US" sz="3200" dirty="0" err="1">
                <a:solidFill>
                  <a:prstClr val="white"/>
                </a:solidFill>
                <a:latin typeface="Roboto"/>
              </a:rPr>
              <a:t>Αυτές</a:t>
            </a:r>
            <a:r>
              <a:rPr lang="en-US" sz="3200" dirty="0">
                <a:solidFill>
                  <a:prstClr val="white"/>
                </a:solidFill>
                <a:latin typeface="Roboto"/>
              </a:rPr>
              <a:t> </a:t>
            </a:r>
            <a:r>
              <a:rPr lang="en-US" sz="3200" dirty="0" err="1">
                <a:solidFill>
                  <a:prstClr val="white"/>
                </a:solidFill>
                <a:latin typeface="Roboto"/>
              </a:rPr>
              <a:t>οι</a:t>
            </a:r>
            <a:r>
              <a:rPr lang="en-US" sz="3200" dirty="0">
                <a:solidFill>
                  <a:prstClr val="white"/>
                </a:solidFill>
                <a:latin typeface="Roboto"/>
              </a:rPr>
              <a:t> </a:t>
            </a:r>
            <a:r>
              <a:rPr lang="el-GR" sz="3200" dirty="0" err="1">
                <a:solidFill>
                  <a:prstClr val="white"/>
                </a:solidFill>
                <a:latin typeface="Roboto"/>
              </a:rPr>
              <a:t>οργαν</a:t>
            </a:r>
            <a:r>
              <a:rPr lang="en-US" sz="3200" dirty="0" err="1">
                <a:solidFill>
                  <a:prstClr val="white"/>
                </a:solidFill>
                <a:latin typeface="Roboto"/>
              </a:rPr>
              <a:t>ικές</a:t>
            </a:r>
            <a:r>
              <a:rPr lang="en-US" sz="3200" dirty="0">
                <a:solidFill>
                  <a:prstClr val="white"/>
                </a:solidFill>
                <a:latin typeface="Roboto"/>
              </a:rPr>
              <a:t> </a:t>
            </a:r>
            <a:r>
              <a:rPr lang="en-US" sz="3200" dirty="0" err="1">
                <a:solidFill>
                  <a:prstClr val="white"/>
                </a:solidFill>
                <a:latin typeface="Roboto"/>
              </a:rPr>
              <a:t>ίνες</a:t>
            </a:r>
            <a:r>
              <a:rPr lang="en-US" sz="3200" dirty="0">
                <a:solidFill>
                  <a:prstClr val="white"/>
                </a:solidFill>
                <a:latin typeface="Roboto"/>
              </a:rPr>
              <a:t> π</a:t>
            </a:r>
            <a:r>
              <a:rPr lang="en-US" sz="3200" dirty="0" err="1">
                <a:solidFill>
                  <a:prstClr val="white"/>
                </a:solidFill>
                <a:latin typeface="Roboto"/>
              </a:rPr>
              <a:t>ροέρχοντ</a:t>
            </a:r>
            <a:r>
              <a:rPr lang="en-US" sz="3200" dirty="0">
                <a:solidFill>
                  <a:prstClr val="white"/>
                </a:solidFill>
                <a:latin typeface="Roboto"/>
              </a:rPr>
              <a:t>αι από τη</a:t>
            </a:r>
            <a:r>
              <a:rPr lang="en-US" sz="3200" dirty="0">
                <a:solidFill>
                  <a:srgbClr val="FDA800"/>
                </a:solidFill>
                <a:latin typeface="Roboto"/>
              </a:rPr>
              <a:t> </a:t>
            </a:r>
            <a:r>
              <a:rPr lang="en-US" sz="3200" b="1" dirty="0">
                <a:solidFill>
                  <a:srgbClr val="FDA800"/>
                </a:solidFill>
                <a:latin typeface="Roboto"/>
              </a:rPr>
              <a:t>βιολογική γεωργία</a:t>
            </a:r>
            <a:r>
              <a:rPr lang="en-US" sz="3200" dirty="0">
                <a:solidFill>
                  <a:prstClr val="white"/>
                </a:solidFill>
                <a:latin typeface="Roboto"/>
              </a:rPr>
              <a:t>. Απ</a:t>
            </a:r>
            <a:r>
              <a:rPr lang="en-US" sz="3200" dirty="0" err="1">
                <a:solidFill>
                  <a:prstClr val="white"/>
                </a:solidFill>
                <a:latin typeface="Roboto"/>
              </a:rPr>
              <a:t>οκ</a:t>
            </a:r>
            <a:r>
              <a:rPr lang="en-US" sz="3200" dirty="0">
                <a:solidFill>
                  <a:prstClr val="white"/>
                </a:solidFill>
                <a:latin typeface="Roboto"/>
              </a:rPr>
              <a:t>αθιστούν και αναζωογονούν τα εδάφη, ενώ παράλληλα προστατεύουν την υγεία της ευρύτερης κοινότητας</a:t>
            </a:r>
            <a:r>
              <a:rPr lang="en-US" sz="3200" dirty="0" smtClean="0">
                <a:solidFill>
                  <a:schemeClr val="bg1"/>
                </a:solidFill>
                <a:latin typeface="Roboto"/>
              </a:rPr>
              <a:t>.</a:t>
            </a:r>
            <a:endParaRPr lang="en-US" sz="3200" dirty="0">
              <a:solidFill>
                <a:schemeClr val="bg1"/>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pPr marL="457200" indent="-457200">
              <a:buFont typeface="Arial" panose="020B0604020202020204" pitchFamily="34" charset="0"/>
              <a:buChar char="•"/>
            </a:pPr>
            <a:r>
              <a:rPr lang="el-GR" sz="3200" dirty="0">
                <a:solidFill>
                  <a:schemeClr val="bg1"/>
                </a:solidFill>
                <a:latin typeface="Roboto"/>
              </a:rPr>
              <a:t>Οι οργανικές ίνες καλλιεργούνται σε αγροκτήματα στα οποία εφαρμόζονται αυστηρές οδηγίες και απαγορεύεται η χρήση φυτοφαρμάκων, ζιζανιοκτόνων και συνθετικών λιπασμάτων, καθώς έχει αποδειχθεί ότι έχουν επιβλαβείς επιπτώσεις στην ανθρώπινη υγεία καθώς και σε όλο το φυσικό περιβάλλον </a:t>
            </a:r>
            <a:r>
              <a:rPr lang="en-US" sz="2400" dirty="0" smtClean="0">
                <a:solidFill>
                  <a:srgbClr val="FDA800"/>
                </a:solidFill>
                <a:latin typeface="Roboto"/>
              </a:rPr>
              <a:t>(</a:t>
            </a:r>
            <a:r>
              <a:rPr lang="en-US" sz="2400" dirty="0">
                <a:solidFill>
                  <a:srgbClr val="FDA800"/>
                </a:solidFill>
                <a:latin typeface="Roboto"/>
              </a:rPr>
              <a:t>GOTS, 2024</a:t>
            </a:r>
            <a:r>
              <a:rPr lang="en-US" sz="2400" dirty="0" smtClean="0">
                <a:solidFill>
                  <a:srgbClr val="FDA800"/>
                </a:solidFill>
                <a:latin typeface="Roboto"/>
              </a:rPr>
              <a:t>)</a:t>
            </a:r>
            <a:r>
              <a:rPr lang="el-GR" sz="2400" dirty="0" smtClean="0">
                <a:solidFill>
                  <a:srgbClr val="FDA800"/>
                </a:solidFill>
                <a:latin typeface="Roboto"/>
              </a:rPr>
              <a:t>.</a:t>
            </a:r>
            <a:endParaRPr lang="en-US" sz="2400" dirty="0">
              <a:solidFill>
                <a:srgbClr val="FDA800"/>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pPr marL="457200" indent="-457200">
              <a:buFont typeface="Arial" panose="020B0604020202020204" pitchFamily="34" charset="0"/>
              <a:buChar char="•"/>
            </a:pPr>
            <a:r>
              <a:rPr lang="en-US" sz="3200" dirty="0">
                <a:solidFill>
                  <a:prstClr val="white"/>
                </a:solidFill>
                <a:latin typeface="Roboto"/>
              </a:rPr>
              <a:t>Τα </a:t>
            </a:r>
            <a:r>
              <a:rPr lang="en-US" sz="3200" b="1" dirty="0">
                <a:solidFill>
                  <a:srgbClr val="FDA800"/>
                </a:solidFill>
                <a:latin typeface="Roboto"/>
              </a:rPr>
              <a:t>Πα</a:t>
            </a:r>
            <a:r>
              <a:rPr lang="en-US" sz="3200" b="1" dirty="0" err="1">
                <a:solidFill>
                  <a:srgbClr val="FDA800"/>
                </a:solidFill>
                <a:latin typeface="Roboto"/>
              </a:rPr>
              <a:t>γκόσμι</a:t>
            </a:r>
            <a:r>
              <a:rPr lang="en-US" sz="3200" b="1" dirty="0">
                <a:solidFill>
                  <a:srgbClr val="FDA800"/>
                </a:solidFill>
                <a:latin typeface="Roboto"/>
              </a:rPr>
              <a:t>α Πρότυπα </a:t>
            </a:r>
            <a:r>
              <a:rPr lang="el-GR" sz="3200" b="1" dirty="0" err="1">
                <a:solidFill>
                  <a:srgbClr val="FDA800"/>
                </a:solidFill>
                <a:latin typeface="Roboto"/>
              </a:rPr>
              <a:t>Οργαν</a:t>
            </a:r>
            <a:r>
              <a:rPr lang="en-US" sz="3200" b="1" dirty="0" err="1">
                <a:solidFill>
                  <a:srgbClr val="FDA800"/>
                </a:solidFill>
                <a:latin typeface="Roboto"/>
              </a:rPr>
              <a:t>ικών</a:t>
            </a:r>
            <a:r>
              <a:rPr lang="en-US" sz="3200" b="1" dirty="0">
                <a:solidFill>
                  <a:srgbClr val="FDA800"/>
                </a:solidFill>
                <a:latin typeface="Roboto"/>
              </a:rPr>
              <a:t> </a:t>
            </a:r>
            <a:r>
              <a:rPr lang="en-US" sz="3200" b="1" dirty="0" err="1">
                <a:solidFill>
                  <a:srgbClr val="FDA800"/>
                </a:solidFill>
                <a:latin typeface="Roboto"/>
              </a:rPr>
              <a:t>Κλωστοϋφ</a:t>
            </a:r>
            <a:r>
              <a:rPr lang="en-US" sz="3200" b="1" dirty="0">
                <a:solidFill>
                  <a:srgbClr val="FDA800"/>
                </a:solidFill>
                <a:latin typeface="Roboto"/>
              </a:rPr>
              <a:t>αντουργικών Προϊόντων </a:t>
            </a:r>
            <a:r>
              <a:rPr lang="en-US" sz="3200" dirty="0">
                <a:solidFill>
                  <a:prstClr val="white"/>
                </a:solidFill>
                <a:latin typeface="Roboto"/>
              </a:rPr>
              <a:t>απαγορεύουν τη χρήση γενετικά τροποποιημένων οργανισμών. Οι </a:t>
            </a:r>
            <a:r>
              <a:rPr lang="el-GR" sz="3200" dirty="0" err="1">
                <a:solidFill>
                  <a:prstClr val="white"/>
                </a:solidFill>
                <a:latin typeface="Roboto"/>
              </a:rPr>
              <a:t>οργαν</a:t>
            </a:r>
            <a:r>
              <a:rPr lang="en-US" sz="3200" dirty="0" err="1">
                <a:solidFill>
                  <a:prstClr val="white"/>
                </a:solidFill>
                <a:latin typeface="Roboto"/>
              </a:rPr>
              <a:t>ικές</a:t>
            </a:r>
            <a:r>
              <a:rPr lang="en-US" sz="3200" dirty="0">
                <a:solidFill>
                  <a:prstClr val="white"/>
                </a:solidFill>
                <a:latin typeface="Roboto"/>
              </a:rPr>
              <a:t> </a:t>
            </a:r>
            <a:r>
              <a:rPr lang="en-US" sz="3200" dirty="0" err="1">
                <a:solidFill>
                  <a:prstClr val="white"/>
                </a:solidFill>
                <a:latin typeface="Roboto"/>
              </a:rPr>
              <a:t>ίνες</a:t>
            </a:r>
            <a:r>
              <a:rPr lang="en-US" sz="3200" dirty="0">
                <a:solidFill>
                  <a:prstClr val="white"/>
                </a:solidFill>
                <a:latin typeface="Roboto"/>
              </a:rPr>
              <a:t> π</a:t>
            </a:r>
            <a:r>
              <a:rPr lang="en-US" sz="3200" dirty="0" err="1">
                <a:solidFill>
                  <a:prstClr val="white"/>
                </a:solidFill>
                <a:latin typeface="Roboto"/>
              </a:rPr>
              <a:t>ρέ</a:t>
            </a:r>
            <a:r>
              <a:rPr lang="en-US" sz="3200" dirty="0">
                <a:solidFill>
                  <a:prstClr val="white"/>
                </a:solidFill>
                <a:latin typeface="Roboto"/>
              </a:rPr>
              <a:t>πει να προέρχονται από ένα γεωργικό σύστημα που προάγει τη βιοποικιλότητα και υποστηρίζει τις λειτουργίες του οικοσυστήματος</a:t>
            </a:r>
            <a:r>
              <a:rPr lang="en-US" sz="3200" dirty="0" smtClean="0">
                <a:solidFill>
                  <a:schemeClr val="bg1"/>
                </a:solidFill>
                <a:latin typeface="Roboto"/>
              </a:rPr>
              <a:t> </a:t>
            </a:r>
            <a:r>
              <a:rPr lang="en-US" sz="2400" dirty="0">
                <a:solidFill>
                  <a:schemeClr val="bg1"/>
                </a:solidFill>
                <a:latin typeface="Roboto"/>
              </a:rPr>
              <a:t>(GOTS,2024</a:t>
            </a:r>
            <a:r>
              <a:rPr lang="en-US" sz="2400" dirty="0" smtClean="0">
                <a:solidFill>
                  <a:schemeClr val="bg1"/>
                </a:solidFill>
                <a:latin typeface="Roboto"/>
              </a:rPr>
              <a:t>)</a:t>
            </a:r>
            <a:r>
              <a:rPr lang="el-GR" sz="2400" dirty="0" smtClean="0">
                <a:solidFill>
                  <a:schemeClr val="bg1"/>
                </a:solidFill>
                <a:latin typeface="Roboto"/>
              </a:rPr>
              <a:t>.</a:t>
            </a:r>
            <a:endParaRPr lang="en-US" sz="2400" b="1" dirty="0">
              <a:solidFill>
                <a:schemeClr val="bg1"/>
              </a:solidFill>
              <a:latin typeface="Roboto"/>
            </a:endParaRPr>
          </a:p>
          <a:p>
            <a:pPr marL="457200" indent="-457200">
              <a:buFont typeface="Arial" panose="020B0604020202020204" pitchFamily="34" charset="0"/>
              <a:buChar char="•"/>
            </a:pPr>
            <a:endParaRPr lang="en-US" sz="3200" dirty="0">
              <a:solidFill>
                <a:schemeClr val="bg1"/>
              </a:solidFill>
              <a:latin typeface="Roboto"/>
            </a:endParaRPr>
          </a:p>
          <a:p>
            <a:endParaRPr lang="en-US" sz="3200" dirty="0">
              <a:solidFill>
                <a:schemeClr val="bg1"/>
              </a:solidFill>
              <a:latin typeface="Roboto"/>
            </a:endParaRPr>
          </a:p>
        </p:txBody>
      </p:sp>
    </p:spTree>
    <p:extLst>
      <p:ext uri="{BB962C8B-B14F-4D97-AF65-F5344CB8AC3E}">
        <p14:creationId xmlns:p14="http://schemas.microsoft.com/office/powerpoint/2010/main" val="2350742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396243493"/>
              </p:ext>
            </p:extLst>
          </p:nvPr>
        </p:nvGraphicFramePr>
        <p:xfrm>
          <a:off x="1099268" y="1777405"/>
          <a:ext cx="17868182" cy="8656320"/>
        </p:xfrm>
        <a:graphic>
          <a:graphicData uri="http://schemas.openxmlformats.org/drawingml/2006/table">
            <a:tbl>
              <a:tblPr firstRow="1" bandRow="1">
                <a:tableStyleId>{D7AC3CCA-C797-4891-BE02-D94E43425B78}</a:tableStyleId>
              </a:tblPr>
              <a:tblGrid>
                <a:gridCol w="7147274">
                  <a:extLst>
                    <a:ext uri="{9D8B030D-6E8A-4147-A177-3AD203B41FA5}">
                      <a16:colId xmlns:a16="http://schemas.microsoft.com/office/drawing/2014/main" xmlns="" val="2804743956"/>
                    </a:ext>
                  </a:extLst>
                </a:gridCol>
                <a:gridCol w="10720908">
                  <a:extLst>
                    <a:ext uri="{9D8B030D-6E8A-4147-A177-3AD203B41FA5}">
                      <a16:colId xmlns:a16="http://schemas.microsoft.com/office/drawing/2014/main" xmlns="" val="4227249211"/>
                    </a:ext>
                  </a:extLst>
                </a:gridCol>
              </a:tblGrid>
              <a:tr h="1124205">
                <a:tc>
                  <a:txBody>
                    <a:bodyPr/>
                    <a:lstStyle/>
                    <a:p>
                      <a:pPr algn="ctr"/>
                      <a:endParaRPr lang="en-US" sz="3200" dirty="0">
                        <a:latin typeface="Roboto"/>
                      </a:endParaRPr>
                    </a:p>
                    <a:p>
                      <a:pPr algn="ctr"/>
                      <a:r>
                        <a:rPr lang="el-GR" sz="3600" dirty="0" smtClean="0">
                          <a:solidFill>
                            <a:schemeClr val="bg1"/>
                          </a:solidFill>
                          <a:latin typeface="Roboto"/>
                        </a:rPr>
                        <a:t>ΟΡΓΑΝΙΚΟ ΒΑΜΒΑΚΙ</a:t>
                      </a:r>
                      <a:endParaRPr lang="en-US" sz="3600" dirty="0">
                        <a:solidFill>
                          <a:schemeClr val="bg1"/>
                        </a:solidFill>
                        <a:latin typeface="Roboto"/>
                      </a:endParaRPr>
                    </a:p>
                  </a:txBody>
                  <a:tcPr>
                    <a:solidFill>
                      <a:srgbClr val="2C34D7"/>
                    </a:solidFill>
                  </a:tcPr>
                </a:tc>
                <a:tc>
                  <a:txBody>
                    <a:bodyPr/>
                    <a:lstStyle/>
                    <a:p>
                      <a:endParaRPr lang="en-US" sz="3200" dirty="0">
                        <a:latin typeface="Roboto"/>
                      </a:endParaRPr>
                    </a:p>
                    <a:p>
                      <a:pPr algn="ctr"/>
                      <a:r>
                        <a:rPr lang="el-GR" sz="3600" dirty="0" smtClean="0">
                          <a:solidFill>
                            <a:schemeClr val="bg1"/>
                          </a:solidFill>
                          <a:latin typeface="Roboto"/>
                        </a:rPr>
                        <a:t>ΠΡΑΚΤΙΚΕΣ</a:t>
                      </a:r>
                      <a:endParaRPr lang="en-US" sz="3600" dirty="0">
                        <a:solidFill>
                          <a:schemeClr val="bg1"/>
                        </a:solidFill>
                        <a:latin typeface="Roboto"/>
                      </a:endParaRPr>
                    </a:p>
                  </a:txBody>
                  <a:tcPr>
                    <a:solidFill>
                      <a:srgbClr val="2C34D7"/>
                    </a:solidFill>
                  </a:tcPr>
                </a:tc>
                <a:extLst>
                  <a:ext uri="{0D108BD9-81ED-4DB2-BD59-A6C34878D82A}">
                    <a16:rowId xmlns:a16="http://schemas.microsoft.com/office/drawing/2014/main" xmlns="" val="2761509300"/>
                  </a:ext>
                </a:extLst>
              </a:tr>
              <a:tr h="2035723">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en-US" sz="2800" b="1" dirty="0">
                        <a:latin typeface="Roboto"/>
                      </a:endParaRPr>
                    </a:p>
                    <a:p>
                      <a:pPr marL="0" marR="0" indent="0" algn="l" defTabSz="914400" eaLnBrk="1" fontAlgn="auto" latinLnBrk="0" hangingPunct="1">
                        <a:lnSpc>
                          <a:spcPct val="100000"/>
                        </a:lnSpc>
                        <a:spcBef>
                          <a:spcPts val="0"/>
                        </a:spcBef>
                        <a:spcAft>
                          <a:spcPts val="0"/>
                        </a:spcAft>
                        <a:buClrTx/>
                        <a:buSzTx/>
                        <a:buFontTx/>
                        <a:buNone/>
                        <a:tabLst/>
                        <a:defRPr/>
                      </a:pPr>
                      <a:r>
                        <a:rPr lang="el-GR" sz="2800" b="1" dirty="0" smtClean="0">
                          <a:solidFill>
                            <a:srgbClr val="2C34D7"/>
                          </a:solidFill>
                          <a:latin typeface="Roboto"/>
                        </a:rPr>
                        <a:t>ΓΕΩΡΓΙΚΕΣ ΠΡΑΚΤΙΚΕΣ</a:t>
                      </a:r>
                      <a:endParaRPr lang="en-US" sz="2800" b="1" dirty="0">
                        <a:solidFill>
                          <a:srgbClr val="2C34D7"/>
                        </a:solidFill>
                        <a:latin typeface="Roboto"/>
                      </a:endParaRPr>
                    </a:p>
                    <a:p>
                      <a:endParaRPr lang="en-US" sz="2800" dirty="0"/>
                    </a:p>
                  </a:txBody>
                  <a:tcPr>
                    <a:solidFill>
                      <a:schemeClr val="bg1"/>
                    </a:solidFill>
                  </a:tcPr>
                </a:tc>
                <a:tc>
                  <a:txBody>
                    <a:bodyPr/>
                    <a:lstStyle/>
                    <a:p>
                      <a:pPr marL="457200" indent="-457200">
                        <a:buFont typeface="Arial" panose="020B0604020202020204" pitchFamily="34" charset="0"/>
                        <a:buChar char="•"/>
                      </a:pPr>
                      <a:r>
                        <a:rPr lang="el-GR" sz="2800" dirty="0" smtClean="0">
                          <a:solidFill>
                            <a:srgbClr val="2C34D7"/>
                          </a:solidFill>
                          <a:latin typeface="Roboto"/>
                        </a:rPr>
                        <a:t>Χρησιμοποιούνται μη συνθετικά φυτοφάρμακα και λιπάσματα</a:t>
                      </a:r>
                      <a:r>
                        <a:rPr lang="en-US" sz="2800" baseline="0" dirty="0" smtClean="0">
                          <a:solidFill>
                            <a:srgbClr val="2C34D7"/>
                          </a:solidFill>
                          <a:latin typeface="Roboto"/>
                        </a:rPr>
                        <a:t>.</a:t>
                      </a:r>
                      <a:endParaRPr lang="en-US" sz="2800" baseline="0" dirty="0">
                        <a:solidFill>
                          <a:srgbClr val="2C34D7"/>
                        </a:solidFill>
                        <a:latin typeface="Roboto"/>
                      </a:endParaRPr>
                    </a:p>
                    <a:p>
                      <a:pPr marL="457200" indent="-457200">
                        <a:buFont typeface="Arial" panose="020B0604020202020204" pitchFamily="34" charset="0"/>
                        <a:buChar char="•"/>
                      </a:pPr>
                      <a:r>
                        <a:rPr lang="el-GR" sz="2800" baseline="0" dirty="0" smtClean="0">
                          <a:solidFill>
                            <a:srgbClr val="2C34D7"/>
                          </a:solidFill>
                          <a:latin typeface="Roboto"/>
                        </a:rPr>
                        <a:t>Χωρίς γενετικά τροποποιημένους σπόρους.</a:t>
                      </a:r>
                      <a:endParaRPr lang="en-US" sz="2800" baseline="0" dirty="0">
                        <a:solidFill>
                          <a:srgbClr val="2C34D7"/>
                        </a:solidFill>
                        <a:latin typeface="Roboto"/>
                      </a:endParaRPr>
                    </a:p>
                    <a:p>
                      <a:pPr marL="457200" indent="-457200">
                        <a:buFont typeface="Arial" panose="020B0604020202020204" pitchFamily="34" charset="0"/>
                        <a:buChar char="•"/>
                      </a:pPr>
                      <a:r>
                        <a:rPr lang="el-GR" sz="2800" baseline="0" dirty="0" smtClean="0">
                          <a:solidFill>
                            <a:srgbClr val="2C34D7"/>
                          </a:solidFill>
                          <a:latin typeface="Roboto"/>
                        </a:rPr>
                        <a:t>Συμμορφώνεται με τις συστάσεις του GOTS.</a:t>
                      </a:r>
                    </a:p>
                    <a:p>
                      <a:pPr marL="457200" indent="-457200">
                        <a:buFont typeface="Arial" panose="020B0604020202020204" pitchFamily="34" charset="0"/>
                        <a:buChar char="•"/>
                      </a:pPr>
                      <a:r>
                        <a:rPr lang="el-GR" sz="2800" baseline="0" dirty="0" smtClean="0">
                          <a:solidFill>
                            <a:srgbClr val="2C34D7"/>
                          </a:solidFill>
                          <a:latin typeface="Roboto"/>
                        </a:rPr>
                        <a:t>Γίνονται εναλλαγές καλλιεργειών για τη διατήρηση της υγείας του εδάφους.</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1990982181"/>
                  </a:ext>
                </a:extLst>
              </a:tr>
              <a:tr h="2035723">
                <a:tc>
                  <a:txBody>
                    <a:bodyPr/>
                    <a:lstStyle/>
                    <a:p>
                      <a:endParaRPr lang="en-US" sz="2800" b="1" dirty="0">
                        <a:latin typeface="Roboto"/>
                      </a:endParaRPr>
                    </a:p>
                    <a:p>
                      <a:pPr algn="l"/>
                      <a:r>
                        <a:rPr lang="el-GR" sz="2800" b="1" dirty="0" smtClean="0">
                          <a:solidFill>
                            <a:srgbClr val="2C34D7"/>
                          </a:solidFill>
                          <a:latin typeface="Roboto"/>
                        </a:rPr>
                        <a:t>ΠΕΡΙΒΑΛΛΟΝΤΙΚΕΣ</a:t>
                      </a:r>
                      <a:r>
                        <a:rPr lang="el-GR" sz="2800" b="1" baseline="0" dirty="0" smtClean="0">
                          <a:solidFill>
                            <a:srgbClr val="2C34D7"/>
                          </a:solidFill>
                          <a:latin typeface="Roboto"/>
                        </a:rPr>
                        <a:t> ΕΠΙΠΤΩΣΕΙΣ</a:t>
                      </a:r>
                      <a:endParaRPr lang="en-US" sz="2800" b="1" dirty="0">
                        <a:solidFill>
                          <a:srgbClr val="2C34D7"/>
                        </a:solidFill>
                        <a:latin typeface="Roboto"/>
                      </a:endParaRPr>
                    </a:p>
                  </a:txBody>
                  <a:tcPr>
                    <a:solidFill>
                      <a:schemeClr val="bg1"/>
                    </a:solidFill>
                  </a:tcPr>
                </a:tc>
                <a:tc>
                  <a:txBody>
                    <a:bodyPr/>
                    <a:lstStyle/>
                    <a:p>
                      <a:pPr marL="457200" indent="-457200">
                        <a:buFont typeface="Arial" panose="020B0604020202020204" pitchFamily="34" charset="0"/>
                        <a:buChar char="•"/>
                      </a:pPr>
                      <a:r>
                        <a:rPr lang="el-GR" sz="2800" dirty="0" smtClean="0">
                          <a:solidFill>
                            <a:srgbClr val="2C34D7"/>
                          </a:solidFill>
                          <a:latin typeface="Roboto"/>
                        </a:rPr>
                        <a:t>Χωρίς συνθετικές χημικές ουσίες που συνεπάγεται λιγότερη ρύπανση του νερού.</a:t>
                      </a:r>
                    </a:p>
                    <a:p>
                      <a:pPr marL="457200" indent="-457200">
                        <a:buFont typeface="Arial" panose="020B0604020202020204" pitchFamily="34" charset="0"/>
                        <a:buChar char="•"/>
                      </a:pPr>
                      <a:r>
                        <a:rPr lang="el-GR" sz="2800" dirty="0" smtClean="0">
                          <a:solidFill>
                            <a:srgbClr val="2C34D7"/>
                          </a:solidFill>
                          <a:latin typeface="Roboto"/>
                        </a:rPr>
                        <a:t>Παράγονται λιγότερα αέρια θερμοκηπίου</a:t>
                      </a:r>
                    </a:p>
                    <a:p>
                      <a:pPr marL="457200" indent="-457200">
                        <a:buFont typeface="Arial" panose="020B0604020202020204" pitchFamily="34" charset="0"/>
                        <a:buChar char="•"/>
                      </a:pPr>
                      <a:r>
                        <a:rPr lang="el-GR" sz="2800" dirty="0" smtClean="0">
                          <a:solidFill>
                            <a:srgbClr val="2C34D7"/>
                          </a:solidFill>
                          <a:latin typeface="Roboto"/>
                        </a:rPr>
                        <a:t>Η μη χρήση επιβλαβών χημικών ουσιών επιτρέπει στα ωφέλιμα έντομα, τα πουλιά και τους μικροοργανισμούς να ευδοκιμήσουν</a:t>
                      </a:r>
                      <a:r>
                        <a:rPr lang="en-US" sz="2800" baseline="0" dirty="0" smtClean="0">
                          <a:solidFill>
                            <a:srgbClr val="2C34D7"/>
                          </a:solidFill>
                          <a:latin typeface="Roboto"/>
                        </a:rPr>
                        <a:t>.</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1464113488"/>
                  </a:ext>
                </a:extLst>
              </a:tr>
              <a:tr h="3008009">
                <a:tc>
                  <a:txBody>
                    <a:bodyPr/>
                    <a:lstStyle/>
                    <a:p>
                      <a:endParaRPr lang="en-US" sz="2800" dirty="0"/>
                    </a:p>
                    <a:p>
                      <a:endParaRPr lang="en-US" sz="2800" b="1" dirty="0">
                        <a:latin typeface="Roboto"/>
                      </a:endParaRPr>
                    </a:p>
                    <a:p>
                      <a:endParaRPr lang="en-US" sz="2800" b="1" dirty="0">
                        <a:latin typeface="Roboto"/>
                      </a:endParaRPr>
                    </a:p>
                    <a:p>
                      <a:r>
                        <a:rPr lang="el-GR" sz="2800" b="1" dirty="0" smtClean="0">
                          <a:solidFill>
                            <a:srgbClr val="2C34D7"/>
                          </a:solidFill>
                          <a:latin typeface="Roboto"/>
                        </a:rPr>
                        <a:t>ΥΓΕΙΑ,</a:t>
                      </a:r>
                      <a:r>
                        <a:rPr lang="en-US" sz="2800" b="1" dirty="0" smtClean="0">
                          <a:solidFill>
                            <a:srgbClr val="2C34D7"/>
                          </a:solidFill>
                          <a:latin typeface="Roboto"/>
                        </a:rPr>
                        <a:t> </a:t>
                      </a:r>
                      <a:r>
                        <a:rPr lang="el-GR" sz="2800" b="1" dirty="0" smtClean="0">
                          <a:solidFill>
                            <a:srgbClr val="2C34D7"/>
                          </a:solidFill>
                          <a:latin typeface="Roboto"/>
                        </a:rPr>
                        <a:t>ΚΟΙΝΩΝΙΚΑ</a:t>
                      </a:r>
                      <a:r>
                        <a:rPr lang="el-GR" sz="2800" b="1" baseline="0" dirty="0" smtClean="0">
                          <a:solidFill>
                            <a:srgbClr val="2C34D7"/>
                          </a:solidFill>
                          <a:latin typeface="Roboto"/>
                        </a:rPr>
                        <a:t> ΟΦΕΛΗ</a:t>
                      </a:r>
                      <a:endParaRPr lang="en-US" sz="2800" b="1" dirty="0">
                        <a:solidFill>
                          <a:srgbClr val="2C34D7"/>
                        </a:solidFill>
                        <a:latin typeface="Roboto"/>
                      </a:endParaRPr>
                    </a:p>
                  </a:txBody>
                  <a:tcPr>
                    <a:solidFill>
                      <a:schemeClr val="bg1"/>
                    </a:solidFill>
                  </a:tcPr>
                </a:tc>
                <a:tc>
                  <a:txBody>
                    <a:bodyPr/>
                    <a:lstStyle/>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smtClean="0">
                          <a:ln>
                            <a:noFill/>
                          </a:ln>
                          <a:solidFill>
                            <a:srgbClr val="2C34D7"/>
                          </a:solidFill>
                          <a:effectLst/>
                          <a:uLnTx/>
                          <a:uFillTx/>
                          <a:latin typeface="Roboto"/>
                          <a:ea typeface="+mn-ea"/>
                          <a:cs typeface="+mn-cs"/>
                        </a:rPr>
                        <a:t>Οι α</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γρότες</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τισσες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δεν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εκτίθεντ</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αι σε τοξικές χημικές ουσίες,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γεγονός που </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β</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ελτιών</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ει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τη</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γενική</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τους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υγεί</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Το</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Οργαν</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ικό</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Β</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αμβ</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άκι</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Δ</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ίκ</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αιου </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Ε</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μπ</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ορίου</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διασφαλίζει ότι οι εργαζόμενοι</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νες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λαμβ</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άνουν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έν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 μισθό που τους εξασφαλίζει τα προς το ζην σε ασφαλείς συνθήκες</a:t>
                      </a:r>
                      <a:r>
                        <a:rPr kumimoji="0" lang="el-GR" sz="2800" b="0" i="0" u="none" strike="noStrike" kern="0" cap="none" spc="0" normalizeH="0" baseline="0" noProof="0" dirty="0" smtClean="0">
                          <a:ln>
                            <a:noFill/>
                          </a:ln>
                          <a:solidFill>
                            <a:srgbClr val="2C34D7"/>
                          </a:solidFill>
                          <a:effectLst/>
                          <a:uLnTx/>
                          <a:uFillTx/>
                          <a:latin typeface="Roboto"/>
                          <a:ea typeface="+mn-ea"/>
                          <a:cs typeface="+mn-cs"/>
                        </a:rPr>
                        <a:t> εργασίας</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0" cap="none" spc="0" normalizeH="0" baseline="0" noProof="0" dirty="0" smtClean="0">
                          <a:ln>
                            <a:noFill/>
                          </a:ln>
                          <a:solidFill>
                            <a:srgbClr val="2C34D7"/>
                          </a:solidFill>
                          <a:effectLst/>
                          <a:uLnTx/>
                          <a:uFillTx/>
                          <a:latin typeface="Roboto"/>
                          <a:ea typeface="+mn-ea"/>
                          <a:cs typeface="+mn-cs"/>
                        </a:rPr>
                        <a:t>Τα </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οργαν</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ικά</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 </a:t>
                      </a:r>
                      <a:r>
                        <a:rPr kumimoji="0" lang="el-GR" sz="2800" b="0" i="0" u="none" strike="noStrike" kern="0" cap="none" spc="0" normalizeH="0" baseline="0" noProof="0" dirty="0" err="1" smtClean="0">
                          <a:ln>
                            <a:noFill/>
                          </a:ln>
                          <a:solidFill>
                            <a:srgbClr val="2C34D7"/>
                          </a:solidFill>
                          <a:effectLst/>
                          <a:uLnTx/>
                          <a:uFillTx/>
                          <a:latin typeface="Roboto"/>
                          <a:ea typeface="+mn-ea"/>
                          <a:cs typeface="+mn-cs"/>
                        </a:rPr>
                        <a:t>ρούχ</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 </a:t>
                      </a:r>
                      <a:r>
                        <a:rPr kumimoji="0" lang="en-US" sz="2800" b="0" i="0" u="none" strike="noStrike" kern="0" cap="none" spc="0" normalizeH="0" baseline="0" noProof="0" dirty="0" err="1" smtClean="0">
                          <a:ln>
                            <a:noFill/>
                          </a:ln>
                          <a:solidFill>
                            <a:srgbClr val="2C34D7"/>
                          </a:solidFill>
                          <a:effectLst/>
                          <a:uLnTx/>
                          <a:uFillTx/>
                          <a:latin typeface="Roboto"/>
                          <a:ea typeface="+mn-ea"/>
                          <a:cs typeface="+mn-cs"/>
                        </a:rPr>
                        <a:t>είν</a:t>
                      </a:r>
                      <a:r>
                        <a:rPr kumimoji="0" lang="en-US" sz="2800" b="0" i="0" u="none" strike="noStrike" kern="0" cap="none" spc="0" normalizeH="0" baseline="0" noProof="0" dirty="0" smtClean="0">
                          <a:ln>
                            <a:noFill/>
                          </a:ln>
                          <a:solidFill>
                            <a:srgbClr val="2C34D7"/>
                          </a:solidFill>
                          <a:effectLst/>
                          <a:uLnTx/>
                          <a:uFillTx/>
                          <a:latin typeface="Roboto"/>
                          <a:ea typeface="+mn-ea"/>
                          <a:cs typeface="+mn-cs"/>
                        </a:rPr>
                        <a:t>αι ασφαλέστερα για άτομα με ευαίσθητο δέρμα και αλλεργίες</a:t>
                      </a:r>
                      <a:r>
                        <a:rPr lang="en-US" sz="2800" dirty="0" smtClean="0">
                          <a:solidFill>
                            <a:srgbClr val="2C34D7"/>
                          </a:solidFill>
                          <a:latin typeface="Roboto"/>
                        </a:rPr>
                        <a:t>. </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3069591419"/>
                  </a:ext>
                </a:extLst>
              </a:tr>
            </a:tbl>
          </a:graphicData>
        </a:graphic>
      </p:graphicFrame>
      <p:sp>
        <p:nvSpPr>
          <p:cNvPr id="2" name="TextBox 1"/>
          <p:cNvSpPr txBox="1"/>
          <p:nvPr/>
        </p:nvSpPr>
        <p:spPr>
          <a:xfrm>
            <a:off x="1099268" y="854075"/>
            <a:ext cx="7200181" cy="923330"/>
          </a:xfrm>
          <a:prstGeom prst="rect">
            <a:avLst/>
          </a:prstGeom>
          <a:noFill/>
        </p:spPr>
        <p:txBody>
          <a:bodyPr wrap="square" rtlCol="0">
            <a:spAutoFit/>
          </a:bodyPr>
          <a:lstStyle/>
          <a:p>
            <a:r>
              <a:rPr lang="el-GR" sz="5400" b="1" dirty="0" smtClean="0">
                <a:solidFill>
                  <a:srgbClr val="2C34D7"/>
                </a:solidFill>
                <a:latin typeface="Roboto"/>
              </a:rPr>
              <a:t>Οργανικό Βαμβάκι</a:t>
            </a:r>
            <a:endParaRPr lang="en-US" sz="5400" b="1" dirty="0">
              <a:solidFill>
                <a:srgbClr val="2C34D7"/>
              </a:solidFill>
              <a:latin typeface="Roboto"/>
            </a:endParaRPr>
          </a:p>
        </p:txBody>
      </p:sp>
    </p:spTree>
    <p:extLst>
      <p:ext uri="{BB962C8B-B14F-4D97-AF65-F5344CB8AC3E}">
        <p14:creationId xmlns:p14="http://schemas.microsoft.com/office/powerpoint/2010/main" val="4041175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850" y="450666"/>
            <a:ext cx="7966596" cy="10309409"/>
          </a:xfrm>
          <a:prstGeom prst="rect">
            <a:avLst/>
          </a:prstGeom>
        </p:spPr>
      </p:pic>
      <p:sp>
        <p:nvSpPr>
          <p:cNvPr id="6" name="TextBox 5"/>
          <p:cNvSpPr txBox="1"/>
          <p:nvPr/>
        </p:nvSpPr>
        <p:spPr>
          <a:xfrm>
            <a:off x="8944497" y="852349"/>
            <a:ext cx="11159603" cy="1754326"/>
          </a:xfrm>
          <a:prstGeom prst="rect">
            <a:avLst/>
          </a:prstGeom>
          <a:noFill/>
        </p:spPr>
        <p:txBody>
          <a:bodyPr wrap="square" rtlCol="0">
            <a:spAutoFit/>
          </a:bodyPr>
          <a:lstStyle/>
          <a:p>
            <a:r>
              <a:rPr lang="el-GR" sz="5400" b="1" dirty="0" smtClean="0">
                <a:solidFill>
                  <a:srgbClr val="2C34D7"/>
                </a:solidFill>
                <a:latin typeface="Roboto"/>
              </a:rPr>
              <a:t>Χρήσεις του Οργανικού Βαμβακιού</a:t>
            </a:r>
            <a:endParaRPr lang="el-GR" sz="5400" b="1" dirty="0">
              <a:solidFill>
                <a:srgbClr val="2C34D7"/>
              </a:solidFill>
              <a:latin typeface="Roboto"/>
            </a:endParaRPr>
          </a:p>
        </p:txBody>
      </p:sp>
      <p:sp>
        <p:nvSpPr>
          <p:cNvPr id="8" name="Rectangle 7"/>
          <p:cNvSpPr/>
          <p:nvPr/>
        </p:nvSpPr>
        <p:spPr>
          <a:xfrm>
            <a:off x="8756650" y="2606675"/>
            <a:ext cx="10661650" cy="7940635"/>
          </a:xfrm>
          <a:prstGeom prst="rect">
            <a:avLst/>
          </a:prstGeom>
        </p:spPr>
        <p:txBody>
          <a:bodyPr wrap="square">
            <a:spAutoFit/>
          </a:bodyPr>
          <a:lstStyle/>
          <a:p>
            <a:pPr marL="0" indent="0">
              <a:buNone/>
            </a:pPr>
            <a:r>
              <a:rPr lang="el-GR" sz="3400" dirty="0" smtClean="0">
                <a:solidFill>
                  <a:srgbClr val="2C34D7"/>
                </a:solidFill>
                <a:latin typeface="Roboto"/>
              </a:rPr>
              <a:t>Το οργανικό βαμβάκι χρησιμοποιείται σε ένα ευρύ φάσμα προϊόντων, όπως</a:t>
            </a:r>
            <a:r>
              <a:rPr lang="en-US" sz="3400" dirty="0" smtClean="0">
                <a:solidFill>
                  <a:srgbClr val="2C34D7"/>
                </a:solidFill>
                <a:latin typeface="Roboto"/>
              </a:rPr>
              <a:t>:</a:t>
            </a:r>
            <a:endParaRPr lang="en-US" sz="3400" dirty="0">
              <a:solidFill>
                <a:srgbClr val="2C34D7"/>
              </a:solidFill>
              <a:latin typeface="Roboto"/>
            </a:endParaRPr>
          </a:p>
          <a:p>
            <a:pPr marL="0" indent="0">
              <a:buNone/>
            </a:pPr>
            <a:endParaRPr lang="en-US" sz="3400" dirty="0">
              <a:solidFill>
                <a:srgbClr val="2C34D7"/>
              </a:solidFill>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0" cap="none" spc="0" normalizeH="0" baseline="0" noProof="0" dirty="0" smtClean="0">
                <a:ln>
                  <a:noFill/>
                </a:ln>
                <a:solidFill>
                  <a:srgbClr val="2C34D7"/>
                </a:solidFill>
                <a:effectLst/>
                <a:uLnTx/>
                <a:uFillTx/>
                <a:latin typeface="Roboto"/>
              </a:rPr>
              <a:t>Ρούχα (</a:t>
            </a:r>
            <a:r>
              <a:rPr kumimoji="0" lang="el-GR" sz="3400" b="0" i="0" u="none" strike="noStrike" kern="0" cap="none" spc="0" normalizeH="0" baseline="0" noProof="0" dirty="0" smtClean="0">
                <a:ln>
                  <a:noFill/>
                </a:ln>
                <a:solidFill>
                  <a:srgbClr val="2C34D7"/>
                </a:solidFill>
                <a:effectLst/>
                <a:uLnTx/>
                <a:uFillTx/>
                <a:latin typeface="Roboto"/>
              </a:rPr>
              <a:t>π.χ. </a:t>
            </a:r>
            <a:r>
              <a:rPr kumimoji="0" lang="en-US" sz="3400" b="0" i="0" u="none" strike="noStrike" kern="0" cap="none" spc="0" normalizeH="0" baseline="0" noProof="0" dirty="0" smtClean="0">
                <a:ln>
                  <a:noFill/>
                </a:ln>
                <a:solidFill>
                  <a:srgbClr val="2C34D7"/>
                </a:solidFill>
                <a:effectLst/>
                <a:uLnTx/>
                <a:uFillTx/>
                <a:latin typeface="Roboto"/>
              </a:rPr>
              <a:t>μπ</a:t>
            </a:r>
            <a:r>
              <a:rPr kumimoji="0" lang="en-US" sz="3400" b="0" i="0" u="none" strike="noStrike" kern="0" cap="none" spc="0" normalizeH="0" baseline="0" noProof="0" dirty="0" err="1" smtClean="0">
                <a:ln>
                  <a:noFill/>
                </a:ln>
                <a:solidFill>
                  <a:srgbClr val="2C34D7"/>
                </a:solidFill>
                <a:effectLst/>
                <a:uLnTx/>
                <a:uFillTx/>
                <a:latin typeface="Roboto"/>
              </a:rPr>
              <a:t>λουζάκι</a:t>
            </a:r>
            <a:r>
              <a:rPr kumimoji="0" lang="en-US" sz="3400" b="0" i="0" u="none" strike="noStrike" kern="0" cap="none" spc="0" normalizeH="0" baseline="0" noProof="0" dirty="0" smtClean="0">
                <a:ln>
                  <a:noFill/>
                </a:ln>
                <a:solidFill>
                  <a:srgbClr val="2C34D7"/>
                </a:solidFill>
                <a:effectLst/>
                <a:uLnTx/>
                <a:uFillTx/>
                <a:latin typeface="Roboto"/>
              </a:rPr>
              <a:t>α, τζιν, φορέματα, εσώρουχα)</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400" b="0" i="0" u="none" strike="noStrike" kern="0" cap="none" spc="0" normalizeH="0" baseline="0" noProof="0" dirty="0" smtClean="0">
              <a:ln>
                <a:noFill/>
              </a:ln>
              <a:solidFill>
                <a:srgbClr val="2C34D7"/>
              </a:solidFill>
              <a:effectLst/>
              <a:uLnTx/>
              <a:uFillTx/>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0" cap="none" spc="0" normalizeH="0" baseline="0" noProof="0" dirty="0" err="1" smtClean="0">
                <a:ln>
                  <a:noFill/>
                </a:ln>
                <a:solidFill>
                  <a:srgbClr val="2C34D7"/>
                </a:solidFill>
                <a:effectLst/>
                <a:uLnTx/>
                <a:uFillTx/>
                <a:latin typeface="Roboto"/>
              </a:rPr>
              <a:t>Βρεφικά</a:t>
            </a:r>
            <a:r>
              <a:rPr kumimoji="0" lang="en-US" sz="3400" b="0" i="0" u="none" strike="noStrike" kern="0" cap="none" spc="0" normalizeH="0" baseline="0" noProof="0" dirty="0" smtClean="0">
                <a:ln>
                  <a:noFill/>
                </a:ln>
                <a:solidFill>
                  <a:srgbClr val="2C34D7"/>
                </a:solidFill>
                <a:effectLst/>
                <a:uLnTx/>
                <a:uFillTx/>
                <a:latin typeface="Roboto"/>
              </a:rPr>
              <a:t> π</a:t>
            </a:r>
            <a:r>
              <a:rPr kumimoji="0" lang="en-US" sz="3400" b="0" i="0" u="none" strike="noStrike" kern="0" cap="none" spc="0" normalizeH="0" baseline="0" noProof="0" dirty="0" err="1" smtClean="0">
                <a:ln>
                  <a:noFill/>
                </a:ln>
                <a:solidFill>
                  <a:srgbClr val="2C34D7"/>
                </a:solidFill>
                <a:effectLst/>
                <a:uLnTx/>
                <a:uFillTx/>
                <a:latin typeface="Roboto"/>
              </a:rPr>
              <a:t>ροϊόντ</a:t>
            </a:r>
            <a:r>
              <a:rPr kumimoji="0" lang="en-US" sz="3400" b="0" i="0" u="none" strike="noStrike" kern="0" cap="none" spc="0" normalizeH="0" baseline="0" noProof="0" dirty="0" smtClean="0">
                <a:ln>
                  <a:noFill/>
                </a:ln>
                <a:solidFill>
                  <a:srgbClr val="2C34D7"/>
                </a:solidFill>
                <a:effectLst/>
                <a:uLnTx/>
                <a:uFillTx/>
                <a:latin typeface="Roboto"/>
              </a:rPr>
              <a:t>α (</a:t>
            </a:r>
            <a:r>
              <a:rPr kumimoji="0" lang="el-GR" sz="3400" b="0" i="0" u="none" strike="noStrike" kern="0" cap="none" spc="0" normalizeH="0" baseline="0" noProof="0" dirty="0" smtClean="0">
                <a:ln>
                  <a:noFill/>
                </a:ln>
                <a:solidFill>
                  <a:srgbClr val="2C34D7"/>
                </a:solidFill>
                <a:effectLst/>
                <a:uLnTx/>
                <a:uFillTx/>
                <a:latin typeface="Roboto"/>
              </a:rPr>
              <a:t>π.χ. </a:t>
            </a:r>
            <a:r>
              <a:rPr kumimoji="0" lang="en-US" sz="3400" b="0" i="0" u="none" strike="noStrike" kern="0" cap="none" spc="0" normalizeH="0" baseline="0" noProof="0" dirty="0" err="1" smtClean="0">
                <a:ln>
                  <a:noFill/>
                </a:ln>
                <a:solidFill>
                  <a:srgbClr val="2C34D7"/>
                </a:solidFill>
                <a:effectLst/>
                <a:uLnTx/>
                <a:uFillTx/>
                <a:latin typeface="Roboto"/>
              </a:rPr>
              <a:t>κου</a:t>
            </a:r>
            <a:r>
              <a:rPr kumimoji="0" lang="en-US" sz="3400" b="0" i="0" u="none" strike="noStrike" kern="0" cap="none" spc="0" normalizeH="0" baseline="0" noProof="0" dirty="0" smtClean="0">
                <a:ln>
                  <a:noFill/>
                </a:ln>
                <a:solidFill>
                  <a:srgbClr val="2C34D7"/>
                </a:solidFill>
                <a:effectLst/>
                <a:uLnTx/>
                <a:uFillTx/>
                <a:latin typeface="Roboto"/>
              </a:rPr>
              <a:t>βέρτες, πάνες, βρεφικά ρούχα)</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400" b="0" i="0" u="none" strike="noStrike" kern="0" cap="none" spc="0" normalizeH="0" baseline="0" noProof="0" dirty="0" smtClean="0">
              <a:ln>
                <a:noFill/>
              </a:ln>
              <a:solidFill>
                <a:srgbClr val="2C34D7"/>
              </a:solidFill>
              <a:effectLst/>
              <a:uLnTx/>
              <a:uFillTx/>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0" cap="none" spc="0" normalizeH="0" baseline="0" noProof="0" dirty="0" err="1" smtClean="0">
                <a:ln>
                  <a:noFill/>
                </a:ln>
                <a:solidFill>
                  <a:srgbClr val="2C34D7"/>
                </a:solidFill>
                <a:effectLst/>
                <a:uLnTx/>
                <a:uFillTx/>
                <a:latin typeface="Roboto"/>
              </a:rPr>
              <a:t>Κλινοσκε</a:t>
            </a:r>
            <a:r>
              <a:rPr kumimoji="0" lang="en-US" sz="3400" b="0" i="0" u="none" strike="noStrike" kern="0" cap="none" spc="0" normalizeH="0" baseline="0" noProof="0" dirty="0" smtClean="0">
                <a:ln>
                  <a:noFill/>
                </a:ln>
                <a:solidFill>
                  <a:srgbClr val="2C34D7"/>
                </a:solidFill>
                <a:effectLst/>
                <a:uLnTx/>
                <a:uFillTx/>
                <a:latin typeface="Roboto"/>
              </a:rPr>
              <a:t>πάσματα (</a:t>
            </a:r>
            <a:r>
              <a:rPr kumimoji="0" lang="el-GR" sz="3400" b="0" i="0" u="none" strike="noStrike" kern="0" cap="none" spc="0" normalizeH="0" baseline="0" noProof="0" dirty="0" smtClean="0">
                <a:ln>
                  <a:noFill/>
                </a:ln>
                <a:solidFill>
                  <a:srgbClr val="2C34D7"/>
                </a:solidFill>
                <a:effectLst/>
                <a:uLnTx/>
                <a:uFillTx/>
                <a:latin typeface="Roboto"/>
              </a:rPr>
              <a:t>π.χ. </a:t>
            </a:r>
            <a:r>
              <a:rPr kumimoji="0" lang="en-US" sz="3400" b="0" i="0" u="none" strike="noStrike" kern="0" cap="none" spc="0" normalizeH="0" baseline="0" noProof="0" dirty="0" err="1" smtClean="0">
                <a:ln>
                  <a:noFill/>
                </a:ln>
                <a:solidFill>
                  <a:srgbClr val="2C34D7"/>
                </a:solidFill>
                <a:effectLst/>
                <a:uLnTx/>
                <a:uFillTx/>
                <a:latin typeface="Roboto"/>
              </a:rPr>
              <a:t>σεντόνι</a:t>
            </a:r>
            <a:r>
              <a:rPr kumimoji="0" lang="en-US" sz="3400" b="0" i="0" u="none" strike="noStrike" kern="0" cap="none" spc="0" normalizeH="0" baseline="0" noProof="0" dirty="0" smtClean="0">
                <a:ln>
                  <a:noFill/>
                </a:ln>
                <a:solidFill>
                  <a:srgbClr val="2C34D7"/>
                </a:solidFill>
                <a:effectLst/>
                <a:uLnTx/>
                <a:uFillTx/>
                <a:latin typeface="Roboto"/>
              </a:rPr>
              <a:t>α, μαξιλαροθήκες)</a:t>
            </a: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400" b="0" i="0" u="none" strike="noStrike" kern="0" cap="none" spc="0" normalizeH="0" baseline="0" noProof="0" dirty="0" smtClean="0">
              <a:ln>
                <a:noFill/>
              </a:ln>
              <a:solidFill>
                <a:srgbClr val="2C34D7"/>
              </a:solidFill>
              <a:effectLst/>
              <a:uLnTx/>
              <a:uFillTx/>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0" cap="none" spc="0" normalizeH="0" baseline="0" noProof="0" dirty="0" err="1" smtClean="0">
                <a:ln>
                  <a:noFill/>
                </a:ln>
                <a:solidFill>
                  <a:srgbClr val="2C34D7"/>
                </a:solidFill>
                <a:effectLst/>
                <a:uLnTx/>
                <a:uFillTx/>
                <a:latin typeface="Roboto"/>
              </a:rPr>
              <a:t>Πετσέτες</a:t>
            </a:r>
            <a:endParaRPr kumimoji="0" lang="en-US" sz="3400" b="0" i="0" u="none" strike="noStrike" kern="0" cap="none" spc="0" normalizeH="0" baseline="0" noProof="0" dirty="0" smtClean="0">
              <a:ln>
                <a:noFill/>
              </a:ln>
              <a:solidFill>
                <a:srgbClr val="2C34D7"/>
              </a:solidFill>
              <a:effectLst/>
              <a:uLnTx/>
              <a:uFillTx/>
              <a:latin typeface="Roboto"/>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400" b="0" i="0" u="none" strike="noStrike" kern="0" cap="none" spc="0" normalizeH="0" baseline="0" noProof="0" dirty="0" smtClean="0">
              <a:ln>
                <a:noFill/>
              </a:ln>
              <a:solidFill>
                <a:srgbClr val="2C34D7"/>
              </a:solidFill>
              <a:effectLst/>
              <a:uLnTx/>
              <a:uFillTx/>
              <a:latin typeface="Roboto"/>
            </a:endParaRPr>
          </a:p>
          <a:p>
            <a:pPr marL="571500" marR="0" lvl="0" indent="-5715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400" b="0" i="0" u="none" strike="noStrike" kern="0" cap="none" spc="0" normalizeH="0" baseline="0" noProof="0" dirty="0" err="1" smtClean="0">
                <a:ln>
                  <a:noFill/>
                </a:ln>
                <a:solidFill>
                  <a:srgbClr val="2C34D7"/>
                </a:solidFill>
                <a:effectLst/>
                <a:uLnTx/>
                <a:uFillTx/>
                <a:latin typeface="Roboto"/>
              </a:rPr>
              <a:t>Είδη</a:t>
            </a:r>
            <a:r>
              <a:rPr kumimoji="0" lang="en-US" sz="3400" b="0" i="0" u="none" strike="noStrike" kern="0" cap="none" spc="0" normalizeH="0" baseline="0" noProof="0" dirty="0" smtClean="0">
                <a:ln>
                  <a:noFill/>
                </a:ln>
                <a:solidFill>
                  <a:srgbClr val="2C34D7"/>
                </a:solidFill>
                <a:effectLst/>
                <a:uLnTx/>
                <a:uFillTx/>
                <a:latin typeface="Roboto"/>
              </a:rPr>
              <a:t> π</a:t>
            </a:r>
            <a:r>
              <a:rPr kumimoji="0" lang="en-US" sz="3400" b="0" i="0" u="none" strike="noStrike" kern="0" cap="none" spc="0" normalizeH="0" baseline="0" noProof="0" dirty="0" err="1" smtClean="0">
                <a:ln>
                  <a:noFill/>
                </a:ln>
                <a:solidFill>
                  <a:srgbClr val="2C34D7"/>
                </a:solidFill>
                <a:effectLst/>
                <a:uLnTx/>
                <a:uFillTx/>
                <a:latin typeface="Roboto"/>
              </a:rPr>
              <a:t>ροσω</a:t>
            </a:r>
            <a:r>
              <a:rPr kumimoji="0" lang="en-US" sz="3400" b="0" i="0" u="none" strike="noStrike" kern="0" cap="none" spc="0" normalizeH="0" baseline="0" noProof="0" dirty="0" smtClean="0">
                <a:ln>
                  <a:noFill/>
                </a:ln>
                <a:solidFill>
                  <a:srgbClr val="2C34D7"/>
                </a:solidFill>
                <a:effectLst/>
                <a:uLnTx/>
                <a:uFillTx/>
                <a:latin typeface="Roboto"/>
              </a:rPr>
              <a:t>πικής φροντίδας (</a:t>
            </a:r>
            <a:r>
              <a:rPr kumimoji="0" lang="el-GR" sz="3400" b="0" i="0" u="none" strike="noStrike" kern="0" cap="none" spc="0" normalizeH="0" baseline="0" noProof="0" dirty="0" smtClean="0">
                <a:ln>
                  <a:noFill/>
                </a:ln>
                <a:solidFill>
                  <a:srgbClr val="2C34D7"/>
                </a:solidFill>
                <a:effectLst/>
                <a:uLnTx/>
                <a:uFillTx/>
                <a:latin typeface="Roboto"/>
              </a:rPr>
              <a:t>π.χ. </a:t>
            </a:r>
            <a:r>
              <a:rPr kumimoji="0" lang="en-US" sz="3400" b="0" i="0" u="none" strike="noStrike" kern="0" cap="none" spc="0" normalizeH="0" baseline="0" noProof="0" dirty="0" smtClean="0">
                <a:ln>
                  <a:noFill/>
                </a:ln>
                <a:solidFill>
                  <a:srgbClr val="2C34D7"/>
                </a:solidFill>
                <a:effectLst/>
                <a:uLnTx/>
                <a:uFillTx/>
                <a:latin typeface="Roboto"/>
              </a:rPr>
              <a:t>βαμβα</a:t>
            </a:r>
            <a:r>
              <a:rPr kumimoji="0" lang="en-US" sz="3400" b="0" i="0" u="none" strike="noStrike" kern="0" cap="none" spc="0" normalizeH="0" baseline="0" noProof="0" dirty="0" err="1" smtClean="0">
                <a:ln>
                  <a:noFill/>
                </a:ln>
                <a:solidFill>
                  <a:srgbClr val="2C34D7"/>
                </a:solidFill>
                <a:effectLst/>
                <a:uLnTx/>
                <a:uFillTx/>
                <a:latin typeface="Roboto"/>
              </a:rPr>
              <a:t>κερά</a:t>
            </a:r>
            <a:r>
              <a:rPr kumimoji="0" lang="en-US" sz="3400" b="0" i="0" u="none" strike="noStrike" kern="0" cap="none" spc="0" normalizeH="0" baseline="0" noProof="0" dirty="0" smtClean="0">
                <a:ln>
                  <a:noFill/>
                </a:ln>
                <a:solidFill>
                  <a:srgbClr val="2C34D7"/>
                </a:solidFill>
                <a:effectLst/>
                <a:uLnTx/>
                <a:uFillTx/>
                <a:latin typeface="Roboto"/>
              </a:rPr>
              <a:t> επ</a:t>
            </a:r>
            <a:r>
              <a:rPr kumimoji="0" lang="en-US" sz="3400" b="0" i="0" u="none" strike="noStrike" kern="0" cap="none" spc="0" normalizeH="0" baseline="0" noProof="0" dirty="0" err="1" smtClean="0">
                <a:ln>
                  <a:noFill/>
                </a:ln>
                <a:solidFill>
                  <a:srgbClr val="2C34D7"/>
                </a:solidFill>
                <a:effectLst/>
                <a:uLnTx/>
                <a:uFillTx/>
                <a:latin typeface="Roboto"/>
              </a:rPr>
              <a:t>ιθέμ</a:t>
            </a:r>
            <a:r>
              <a:rPr kumimoji="0" lang="en-US" sz="3400" b="0" i="0" u="none" strike="noStrike" kern="0" cap="none" spc="0" normalizeH="0" baseline="0" noProof="0" dirty="0" smtClean="0">
                <a:ln>
                  <a:noFill/>
                </a:ln>
                <a:solidFill>
                  <a:srgbClr val="2C34D7"/>
                </a:solidFill>
                <a:effectLst/>
                <a:uLnTx/>
                <a:uFillTx/>
                <a:latin typeface="Roboto"/>
              </a:rPr>
              <a:t>ατα, μπατονέτες)</a:t>
            </a:r>
            <a:endParaRPr lang="en-US" sz="3400" dirty="0">
              <a:solidFill>
                <a:srgbClr val="2C34D7"/>
              </a:solidFill>
              <a:latin typeface="Roboto"/>
            </a:endParaRPr>
          </a:p>
        </p:txBody>
      </p:sp>
      <p:sp>
        <p:nvSpPr>
          <p:cNvPr id="9" name="Rectangle 8"/>
          <p:cNvSpPr/>
          <p:nvPr/>
        </p:nvSpPr>
        <p:spPr>
          <a:xfrm>
            <a:off x="8417446" y="10390743"/>
            <a:ext cx="5187639"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Clayton </a:t>
            </a:r>
            <a:r>
              <a:rPr lang="en-US" b="0" i="0" dirty="0" err="1">
                <a:effectLst/>
                <a:latin typeface="-apple-system"/>
                <a:hlinkClick r:id="rId3"/>
              </a:rPr>
              <a:t>Malquist</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2146368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18848" y="473075"/>
            <a:ext cx="6867120" cy="10287000"/>
          </a:xfrm>
          <a:prstGeom prst="rect">
            <a:avLst/>
          </a:prstGeom>
        </p:spPr>
      </p:pic>
      <p:sp>
        <p:nvSpPr>
          <p:cNvPr id="6" name="Rectangle 5"/>
          <p:cNvSpPr/>
          <p:nvPr/>
        </p:nvSpPr>
        <p:spPr>
          <a:xfrm>
            <a:off x="1136650" y="3063875"/>
            <a:ext cx="11049000" cy="8340745"/>
          </a:xfrm>
          <a:prstGeom prst="rect">
            <a:avLst/>
          </a:prstGeom>
        </p:spPr>
        <p:txBody>
          <a:bodyPr wrap="square">
            <a:spAutoFit/>
          </a:bodyPr>
          <a:lstStyle/>
          <a:p>
            <a:pPr marL="457200" indent="-457200">
              <a:buFont typeface="Arial" panose="020B0604020202020204" pitchFamily="34" charset="0"/>
              <a:buChar char="•"/>
            </a:pPr>
            <a:r>
              <a:rPr lang="el-GR" sz="3200" dirty="0" smtClean="0">
                <a:solidFill>
                  <a:srgbClr val="2C34D7"/>
                </a:solidFill>
                <a:latin typeface="Roboto"/>
              </a:rPr>
              <a:t>Το οργανικό μαλλί προέρχεται από πρόβατα που έχουν υποστεί υπεύθυνη μεταχείριση και έχουν τραφεί με ζωοτροφές βιολογικής καλλιέργειας, από ένα αγρόκτημα που δεν έχει υποστεί επεξεργασία με επιβλαβή φυτοφάρμακα</a:t>
            </a:r>
            <a:r>
              <a:rPr lang="en-US" sz="3200" dirty="0" smtClean="0">
                <a:solidFill>
                  <a:srgbClr val="2C34D7"/>
                </a:solidFill>
                <a:latin typeface="Roboto"/>
              </a:rPr>
              <a:t>.</a:t>
            </a:r>
            <a:endParaRPr lang="en-US" sz="3200" dirty="0">
              <a:solidFill>
                <a:srgbClr val="2C34D7"/>
              </a:solidFill>
              <a:latin typeface="Roboto"/>
            </a:endParaRPr>
          </a:p>
          <a:p>
            <a:endParaRPr lang="en-US" sz="3200" dirty="0">
              <a:solidFill>
                <a:srgbClr val="2C34D7"/>
              </a:solidFill>
              <a:latin typeface="Roboto"/>
            </a:endParaRPr>
          </a:p>
          <a:p>
            <a:pPr marL="457200" indent="-457200">
              <a:buFont typeface="Arial" panose="020B0604020202020204" pitchFamily="34" charset="0"/>
              <a:buChar char="•"/>
            </a:pPr>
            <a:r>
              <a:rPr kumimoji="0" lang="en-US" sz="3200" b="0" i="0" u="none" strike="noStrike" kern="0" cap="none" spc="0" normalizeH="0" baseline="0" noProof="0" dirty="0" smtClean="0">
                <a:ln>
                  <a:noFill/>
                </a:ln>
                <a:solidFill>
                  <a:srgbClr val="2C34D7"/>
                </a:solidFill>
                <a:effectLst/>
                <a:uLnTx/>
                <a:uFillTx/>
                <a:latin typeface="Roboto"/>
              </a:rPr>
              <a:t>Το 2016, </a:t>
            </a:r>
            <a:r>
              <a:rPr kumimoji="0" lang="en-US" sz="3200" b="0" i="0" u="none" strike="noStrike" kern="0" cap="none" spc="0" normalizeH="0" baseline="0" noProof="0" dirty="0" err="1" smtClean="0">
                <a:ln>
                  <a:noFill/>
                </a:ln>
                <a:solidFill>
                  <a:srgbClr val="2C34D7"/>
                </a:solidFill>
                <a:effectLst/>
                <a:uLnTx/>
                <a:uFillTx/>
                <a:latin typeface="Roboto"/>
              </a:rPr>
              <a:t>το</a:t>
            </a:r>
            <a:r>
              <a:rPr kumimoji="0" lang="en-US" sz="3200" b="0" i="0" u="none" strike="noStrike" kern="0" cap="none" spc="0" normalizeH="0" baseline="0" noProof="0" dirty="0" smtClean="0">
                <a:ln>
                  <a:noFill/>
                </a:ln>
                <a:solidFill>
                  <a:srgbClr val="2C34D7"/>
                </a:solidFill>
                <a:effectLst/>
                <a:uLnTx/>
                <a:uFillTx/>
                <a:latin typeface="Roboto"/>
              </a:rPr>
              <a:t> </a:t>
            </a:r>
            <a:r>
              <a:rPr kumimoji="0" lang="en-US" sz="3200" b="0" i="0" u="none" strike="noStrike" kern="0" cap="none" spc="0" normalizeH="0" baseline="0" noProof="0" dirty="0" smtClean="0">
                <a:ln>
                  <a:noFill/>
                </a:ln>
                <a:solidFill>
                  <a:srgbClr val="FDA800"/>
                </a:solidFill>
                <a:effectLst/>
                <a:uLnTx/>
                <a:uFillTx/>
                <a:latin typeface="Roboto"/>
              </a:rPr>
              <a:t>Responsible Wool Standards (RWS) </a:t>
            </a:r>
            <a:r>
              <a:rPr kumimoji="0" lang="en-US" sz="3200" b="0" i="0" u="none" strike="noStrike" kern="0" cap="none" spc="0" normalizeH="0" baseline="0" noProof="0" dirty="0" err="1" smtClean="0">
                <a:ln>
                  <a:noFill/>
                </a:ln>
                <a:solidFill>
                  <a:srgbClr val="2C34D7"/>
                </a:solidFill>
                <a:effectLst/>
                <a:uLnTx/>
                <a:uFillTx/>
                <a:latin typeface="Roboto"/>
              </a:rPr>
              <a:t>εισήγ</a:t>
            </a:r>
            <a:r>
              <a:rPr kumimoji="0" lang="en-US" sz="3200" b="0" i="0" u="none" strike="noStrike" kern="0" cap="none" spc="0" normalizeH="0" baseline="0" noProof="0" dirty="0" smtClean="0">
                <a:ln>
                  <a:noFill/>
                </a:ln>
                <a:solidFill>
                  <a:srgbClr val="2C34D7"/>
                </a:solidFill>
                <a:effectLst/>
                <a:uLnTx/>
                <a:uFillTx/>
                <a:latin typeface="Roboto"/>
              </a:rPr>
              <a:t>αγε ένα εθελοντικό παγκόσμιο πρότυπο που αφορά την ευημερία των προβάτων και τη γη στην οποία βόσκουν </a:t>
            </a:r>
            <a:r>
              <a:rPr lang="en-US" sz="2400" dirty="0" smtClean="0">
                <a:solidFill>
                  <a:srgbClr val="FDA800"/>
                </a:solidFill>
                <a:latin typeface="Roboto"/>
              </a:rPr>
              <a:t>(</a:t>
            </a:r>
            <a:r>
              <a:rPr lang="en-US" sz="2400" dirty="0">
                <a:solidFill>
                  <a:srgbClr val="FDA800"/>
                </a:solidFill>
                <a:latin typeface="Roboto"/>
              </a:rPr>
              <a:t>Blum,P:2021</a:t>
            </a:r>
            <a:r>
              <a:rPr lang="en-US" sz="2400" dirty="0" smtClean="0">
                <a:solidFill>
                  <a:srgbClr val="FDA800"/>
                </a:solidFill>
                <a:latin typeface="Roboto"/>
              </a:rPr>
              <a:t>)</a:t>
            </a:r>
            <a:r>
              <a:rPr lang="el-GR" sz="3200" dirty="0">
                <a:solidFill>
                  <a:srgbClr val="2C34D7"/>
                </a:solidFill>
                <a:latin typeface="Roboto"/>
              </a:rPr>
              <a:t>.</a:t>
            </a:r>
            <a:endParaRPr lang="en-US" sz="3200" dirty="0">
              <a:solidFill>
                <a:srgbClr val="2C34D7"/>
              </a:solidFill>
              <a:latin typeface="Roboto"/>
            </a:endParaRPr>
          </a:p>
          <a:p>
            <a:pPr marL="457200" indent="-457200">
              <a:buFont typeface="Arial" panose="020B0604020202020204" pitchFamily="34" charset="0"/>
              <a:buChar char="•"/>
            </a:pPr>
            <a:endParaRPr lang="en-US" sz="2400" dirty="0">
              <a:solidFill>
                <a:srgbClr val="2C34D7"/>
              </a:solidFill>
              <a:latin typeface="Roboto"/>
            </a:endParaRPr>
          </a:p>
          <a:p>
            <a:pPr marL="457200" indent="-457200">
              <a:buFont typeface="Arial" panose="020B0604020202020204" pitchFamily="34" charset="0"/>
              <a:buChar char="•"/>
            </a:pPr>
            <a:r>
              <a:rPr lang="el-GR" sz="3200" dirty="0" smtClean="0">
                <a:solidFill>
                  <a:srgbClr val="2C34D7"/>
                </a:solidFill>
                <a:latin typeface="Roboto"/>
              </a:rPr>
              <a:t>Σκοπός του είναι να διασφαλίσει ότι το οργανικό μαλλί προέρχεται από φάρμες που έχουν διαχειριστεί τη γη τους σύμφωνα με τα πρότυπα που έχει θέσει το RWS και ότι τα πρόβατα έχουν υποστεί υπεύθυνη μεταχείριση</a:t>
            </a:r>
            <a:r>
              <a:rPr lang="en-US" sz="3200" dirty="0" smtClean="0">
                <a:solidFill>
                  <a:srgbClr val="2C34D7"/>
                </a:solidFill>
                <a:latin typeface="Roboto"/>
              </a:rPr>
              <a:t>.  </a:t>
            </a:r>
            <a:endParaRPr lang="en-US" sz="3200" dirty="0">
              <a:solidFill>
                <a:srgbClr val="2C34D7"/>
              </a:solidFill>
              <a:latin typeface="Roboto"/>
            </a:endParaRPr>
          </a:p>
          <a:p>
            <a:pPr marL="457200" indent="-457200">
              <a:buFont typeface="Arial" panose="020B0604020202020204" pitchFamily="34" charset="0"/>
              <a:buChar char="•"/>
            </a:pPr>
            <a:endParaRPr lang="en-US" sz="3200" dirty="0">
              <a:solidFill>
                <a:srgbClr val="2C34D7"/>
              </a:solidFill>
              <a:latin typeface="Roboto"/>
            </a:endParaRPr>
          </a:p>
          <a:p>
            <a:endParaRPr lang="en-US" sz="3200" dirty="0">
              <a:solidFill>
                <a:srgbClr val="2C34D7"/>
              </a:solidFill>
              <a:latin typeface="Roboto"/>
            </a:endParaRPr>
          </a:p>
        </p:txBody>
      </p:sp>
      <p:sp>
        <p:nvSpPr>
          <p:cNvPr id="7" name="Rectangle 6"/>
          <p:cNvSpPr/>
          <p:nvPr/>
        </p:nvSpPr>
        <p:spPr>
          <a:xfrm>
            <a:off x="1136650" y="1463675"/>
            <a:ext cx="5506636" cy="923330"/>
          </a:xfrm>
          <a:prstGeom prst="rect">
            <a:avLst/>
          </a:prstGeom>
        </p:spPr>
        <p:txBody>
          <a:bodyPr wrap="none">
            <a:spAutoFit/>
          </a:bodyPr>
          <a:lstStyle/>
          <a:p>
            <a:r>
              <a:rPr lang="el-GR" sz="5400" b="1" dirty="0" smtClean="0">
                <a:solidFill>
                  <a:srgbClr val="2C34D7"/>
                </a:solidFill>
                <a:latin typeface="Roboto"/>
              </a:rPr>
              <a:t>Οργανικό Μαλλί</a:t>
            </a:r>
            <a:endParaRPr lang="en-US" sz="5400" b="1" dirty="0">
              <a:solidFill>
                <a:srgbClr val="2C34D7"/>
              </a:solidFill>
              <a:latin typeface="Roboto"/>
            </a:endParaRPr>
          </a:p>
        </p:txBody>
      </p:sp>
      <p:sp>
        <p:nvSpPr>
          <p:cNvPr id="8" name="Rectangle 7"/>
          <p:cNvSpPr/>
          <p:nvPr/>
        </p:nvSpPr>
        <p:spPr>
          <a:xfrm>
            <a:off x="7640694" y="10383758"/>
            <a:ext cx="5200463" cy="369332"/>
          </a:xfrm>
          <a:prstGeom prst="rect">
            <a:avLst/>
          </a:prstGeom>
        </p:spPr>
        <p:txBody>
          <a:bodyPr wrap="none">
            <a:spAutoFit/>
          </a:bodyPr>
          <a:lstStyle/>
          <a:p>
            <a:r>
              <a:rPr lang="el-GR" b="0" i="0" dirty="0" smtClean="0">
                <a:solidFill>
                  <a:srgbClr val="000000"/>
                </a:solidFill>
                <a:effectLst/>
                <a:latin typeface="Roboto"/>
              </a:rPr>
              <a:t>Φωτογραφία από</a:t>
            </a:r>
            <a:r>
              <a:rPr lang="en-US" b="0" i="0" dirty="0">
                <a:solidFill>
                  <a:srgbClr val="000000"/>
                </a:solidFill>
                <a:effectLst/>
                <a:latin typeface="Roboto"/>
              </a:rPr>
              <a:t> </a:t>
            </a:r>
            <a:r>
              <a:rPr lang="en-US" b="0" i="0" dirty="0">
                <a:effectLst/>
                <a:latin typeface="Roboto"/>
                <a:hlinkClick r:id="rId3"/>
              </a:rPr>
              <a:t>Oksana </a:t>
            </a:r>
            <a:r>
              <a:rPr lang="en-US" b="0" i="0" dirty="0" err="1">
                <a:effectLst/>
                <a:latin typeface="Roboto"/>
                <a:hlinkClick r:id="rId3"/>
              </a:rPr>
              <a:t>Maselko</a:t>
            </a:r>
            <a:r>
              <a:rPr lang="en-US" b="0" i="0" dirty="0">
                <a:solidFill>
                  <a:srgbClr val="000000"/>
                </a:solidFill>
                <a:effectLst/>
                <a:latin typeface="Roboto"/>
              </a:rPr>
              <a:t> </a:t>
            </a:r>
            <a:r>
              <a:rPr lang="el-GR" b="0" i="0" dirty="0" smtClean="0">
                <a:solidFill>
                  <a:srgbClr val="000000"/>
                </a:solidFill>
                <a:effectLst/>
                <a:latin typeface="Roboto"/>
              </a:rPr>
              <a:t>στο</a:t>
            </a:r>
            <a:r>
              <a:rPr lang="en-US" b="0" i="0" dirty="0">
                <a:solidFill>
                  <a:srgbClr val="000000"/>
                </a:solidFill>
                <a:effectLst/>
                <a:latin typeface="Roboto"/>
              </a:rPr>
              <a:t> </a:t>
            </a:r>
            <a:r>
              <a:rPr lang="en-US" b="0" i="0" dirty="0" err="1">
                <a:effectLst/>
                <a:latin typeface="Roboto"/>
                <a:hlinkClick r:id="rId4"/>
              </a:rPr>
              <a:t>Unsplash</a:t>
            </a:r>
            <a:endParaRPr lang="en-US" dirty="0">
              <a:latin typeface="Roboto"/>
            </a:endParaRPr>
          </a:p>
        </p:txBody>
      </p:sp>
    </p:spTree>
    <p:extLst>
      <p:ext uri="{BB962C8B-B14F-4D97-AF65-F5344CB8AC3E}">
        <p14:creationId xmlns:p14="http://schemas.microsoft.com/office/powerpoint/2010/main" val="91201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4271705962"/>
              </p:ext>
            </p:extLst>
          </p:nvPr>
        </p:nvGraphicFramePr>
        <p:xfrm>
          <a:off x="450850" y="410164"/>
          <a:ext cx="19202400" cy="10875953"/>
        </p:xfrm>
        <a:graphic>
          <a:graphicData uri="http://schemas.openxmlformats.org/drawingml/2006/table">
            <a:tbl>
              <a:tblPr firstRow="1" bandRow="1">
                <a:tableStyleId>{D7AC3CCA-C797-4891-BE02-D94E43425B78}</a:tableStyleId>
              </a:tblPr>
              <a:tblGrid>
                <a:gridCol w="6693969">
                  <a:extLst>
                    <a:ext uri="{9D8B030D-6E8A-4147-A177-3AD203B41FA5}">
                      <a16:colId xmlns:a16="http://schemas.microsoft.com/office/drawing/2014/main" xmlns="" val="2804743956"/>
                    </a:ext>
                  </a:extLst>
                </a:gridCol>
                <a:gridCol w="12508431">
                  <a:extLst>
                    <a:ext uri="{9D8B030D-6E8A-4147-A177-3AD203B41FA5}">
                      <a16:colId xmlns:a16="http://schemas.microsoft.com/office/drawing/2014/main" xmlns="" val="4227249211"/>
                    </a:ext>
                  </a:extLst>
                </a:gridCol>
              </a:tblGrid>
              <a:tr h="1282111">
                <a:tc>
                  <a:txBody>
                    <a:bodyPr/>
                    <a:lstStyle/>
                    <a:p>
                      <a:pPr algn="ctr"/>
                      <a:endParaRPr lang="en-US" sz="3200" dirty="0">
                        <a:latin typeface="Roboto"/>
                      </a:endParaRPr>
                    </a:p>
                    <a:p>
                      <a:pPr algn="ctr"/>
                      <a:r>
                        <a:rPr lang="el-GR" sz="3600" dirty="0" smtClean="0">
                          <a:solidFill>
                            <a:schemeClr val="bg1"/>
                          </a:solidFill>
                          <a:latin typeface="Roboto"/>
                        </a:rPr>
                        <a:t>ΟΡΓΑΝΙΚΟ ΜΑΛΛΙ</a:t>
                      </a:r>
                      <a:endParaRPr lang="en-US" sz="3600" dirty="0">
                        <a:solidFill>
                          <a:schemeClr val="bg1"/>
                        </a:solidFill>
                        <a:latin typeface="Roboto"/>
                      </a:endParaRPr>
                    </a:p>
                  </a:txBody>
                  <a:tcPr>
                    <a:solidFill>
                      <a:srgbClr val="2C34D7"/>
                    </a:solidFill>
                  </a:tcPr>
                </a:tc>
                <a:tc>
                  <a:txBody>
                    <a:bodyPr/>
                    <a:lstStyle/>
                    <a:p>
                      <a:endParaRPr lang="en-US" sz="3200" dirty="0">
                        <a:latin typeface="Roboto"/>
                      </a:endParaRPr>
                    </a:p>
                    <a:p>
                      <a:pPr algn="ctr"/>
                      <a:r>
                        <a:rPr lang="el-GR" sz="3600" dirty="0" smtClean="0">
                          <a:solidFill>
                            <a:schemeClr val="bg1"/>
                          </a:solidFill>
                          <a:latin typeface="Roboto"/>
                        </a:rPr>
                        <a:t>ΠΡΑΚΤΙΚΕΣ</a:t>
                      </a:r>
                      <a:endParaRPr lang="en-US" sz="3600" dirty="0">
                        <a:solidFill>
                          <a:schemeClr val="bg1"/>
                        </a:solidFill>
                        <a:latin typeface="Roboto"/>
                      </a:endParaRPr>
                    </a:p>
                  </a:txBody>
                  <a:tcPr>
                    <a:solidFill>
                      <a:srgbClr val="2C34D7"/>
                    </a:solidFill>
                  </a:tcPr>
                </a:tc>
                <a:extLst>
                  <a:ext uri="{0D108BD9-81ED-4DB2-BD59-A6C34878D82A}">
                    <a16:rowId xmlns:a16="http://schemas.microsoft.com/office/drawing/2014/main" xmlns="" val="2761509300"/>
                  </a:ext>
                </a:extLst>
              </a:tr>
              <a:tr h="2037180">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en-US" sz="2800" b="1" dirty="0">
                        <a:latin typeface="Roboto"/>
                      </a:endParaRPr>
                    </a:p>
                    <a:p>
                      <a:pPr marL="0" marR="0" indent="0" algn="l" defTabSz="914400" eaLnBrk="1" fontAlgn="auto" latinLnBrk="0" hangingPunct="1">
                        <a:lnSpc>
                          <a:spcPct val="100000"/>
                        </a:lnSpc>
                        <a:spcBef>
                          <a:spcPts val="0"/>
                        </a:spcBef>
                        <a:spcAft>
                          <a:spcPts val="0"/>
                        </a:spcAft>
                        <a:buClrTx/>
                        <a:buSzTx/>
                        <a:buFontTx/>
                        <a:buNone/>
                        <a:tabLst/>
                        <a:defRPr/>
                      </a:pPr>
                      <a:r>
                        <a:rPr lang="el-GR" sz="2800" b="1" dirty="0" smtClean="0">
                          <a:solidFill>
                            <a:srgbClr val="2C34D7"/>
                          </a:solidFill>
                          <a:latin typeface="Roboto"/>
                        </a:rPr>
                        <a:t>ΓΕΩΡΓΙΑ</a:t>
                      </a:r>
                      <a:r>
                        <a:rPr lang="en-US" sz="2800" b="1" baseline="0" dirty="0" smtClean="0">
                          <a:solidFill>
                            <a:srgbClr val="2C34D7"/>
                          </a:solidFill>
                          <a:latin typeface="Roboto"/>
                        </a:rPr>
                        <a:t> </a:t>
                      </a:r>
                      <a:r>
                        <a:rPr lang="en-US" sz="2800" b="1" baseline="0" dirty="0">
                          <a:solidFill>
                            <a:srgbClr val="2C34D7"/>
                          </a:solidFill>
                          <a:latin typeface="Roboto"/>
                        </a:rPr>
                        <a:t>&amp; </a:t>
                      </a:r>
                      <a:r>
                        <a:rPr lang="el-GR" sz="2800" b="1" baseline="0" dirty="0" smtClean="0">
                          <a:solidFill>
                            <a:srgbClr val="2C34D7"/>
                          </a:solidFill>
                          <a:latin typeface="Roboto"/>
                        </a:rPr>
                        <a:t>ΠΑΡΑΓΩΓΗ</a:t>
                      </a:r>
                      <a:endParaRPr lang="en-US" sz="2800" b="1" dirty="0">
                        <a:solidFill>
                          <a:srgbClr val="2C34D7"/>
                        </a:solidFill>
                        <a:latin typeface="Roboto"/>
                      </a:endParaRPr>
                    </a:p>
                    <a:p>
                      <a:endParaRPr lang="en-US" sz="2800" dirty="0"/>
                    </a:p>
                  </a:txBody>
                  <a:tcPr>
                    <a:solidFill>
                      <a:schemeClr val="bg1"/>
                    </a:solidFill>
                  </a:tcPr>
                </a:tc>
                <a:tc>
                  <a:txBody>
                    <a:bodyPr/>
                    <a:lstStyle/>
                    <a:p>
                      <a:pPr marL="457200" indent="-457200">
                        <a:buFont typeface="Arial" panose="020B0604020202020204" pitchFamily="34" charset="0"/>
                        <a:buChar char="•"/>
                      </a:pPr>
                      <a:r>
                        <a:rPr lang="el-GR" sz="2800" dirty="0" smtClean="0">
                          <a:solidFill>
                            <a:srgbClr val="2C34D7"/>
                          </a:solidFill>
                          <a:latin typeface="Roboto"/>
                        </a:rPr>
                        <a:t>Το οργανικό μαλλί προέρχεται από πρόβατα που βόσκουν σε οργανική γη στην οποία δεν χρησιμοποιούνται συνθετικά λιπάσματα, φυτοφάρμακα και ζιζανιοκτόνα.</a:t>
                      </a:r>
                    </a:p>
                    <a:p>
                      <a:pPr marL="457200" indent="-457200">
                        <a:buFont typeface="Arial" panose="020B0604020202020204" pitchFamily="34" charset="0"/>
                        <a:buChar char="•"/>
                      </a:pPr>
                      <a:r>
                        <a:rPr lang="el-GR" sz="2800" dirty="0" smtClean="0">
                          <a:solidFill>
                            <a:srgbClr val="2C34D7"/>
                          </a:solidFill>
                          <a:latin typeface="Roboto"/>
                        </a:rPr>
                        <a:t>Στη βιολογική γεωργία, δεν χρησιμοποιούνται συνθετικά χημικά στα πρόβατα.</a:t>
                      </a:r>
                    </a:p>
                    <a:p>
                      <a:pPr marL="457200" indent="-457200">
                        <a:buFont typeface="Arial" panose="020B0604020202020204" pitchFamily="34" charset="0"/>
                        <a:buChar char="•"/>
                      </a:pPr>
                      <a:r>
                        <a:rPr lang="el-GR" sz="2800" dirty="0" smtClean="0">
                          <a:solidFill>
                            <a:srgbClr val="2C34D7"/>
                          </a:solidFill>
                          <a:latin typeface="Roboto"/>
                        </a:rPr>
                        <a:t>Δίνεται έμφαση στα υψηλά πρότυπα καλής διαβίωσης των ζώων.</a:t>
                      </a:r>
                    </a:p>
                    <a:p>
                      <a:pPr marL="457200" indent="-457200">
                        <a:buFont typeface="Arial" panose="020B0604020202020204" pitchFamily="34" charset="0"/>
                        <a:buChar char="•"/>
                      </a:pPr>
                      <a:r>
                        <a:rPr lang="el-GR" sz="2800" dirty="0" smtClean="0">
                          <a:solidFill>
                            <a:srgbClr val="2C34D7"/>
                          </a:solidFill>
                          <a:latin typeface="Roboto"/>
                        </a:rPr>
                        <a:t>Χρησιμοποιούνται φυσικές μέθοδοι αναπαραγωγής χωρίς να επιτρέπονται ορμόνες για την πρόκληση αναπαραγωγής ή την επιτάχυνση της ανάπτυξης</a:t>
                      </a:r>
                      <a:r>
                        <a:rPr lang="en-US" sz="2800" dirty="0" smtClean="0">
                          <a:solidFill>
                            <a:srgbClr val="2C34D7"/>
                          </a:solidFill>
                          <a:latin typeface="Roboto"/>
                        </a:rPr>
                        <a:t>.</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1990982181"/>
                  </a:ext>
                </a:extLst>
              </a:tr>
              <a:tr h="2037180">
                <a:tc>
                  <a:txBody>
                    <a:bodyPr/>
                    <a:lstStyle/>
                    <a:p>
                      <a:endParaRPr lang="en-US" sz="2800" b="1" dirty="0">
                        <a:latin typeface="Roboto"/>
                      </a:endParaRPr>
                    </a:p>
                    <a:p>
                      <a:pPr algn="l"/>
                      <a:r>
                        <a:rPr lang="el-GR" sz="2800" b="1" dirty="0" smtClean="0">
                          <a:solidFill>
                            <a:srgbClr val="2C34D7"/>
                          </a:solidFill>
                          <a:latin typeface="Roboto"/>
                        </a:rPr>
                        <a:t>ΠΕΡΙΒΑΛΛΟΝΤΙΚΕΣ ΕΠΙΠΤΩΣΕΙΣ</a:t>
                      </a:r>
                      <a:endParaRPr lang="en-US" sz="2800" b="1" dirty="0">
                        <a:solidFill>
                          <a:srgbClr val="2C34D7"/>
                        </a:solidFill>
                        <a:latin typeface="Roboto"/>
                      </a:endParaRPr>
                    </a:p>
                  </a:txBody>
                  <a:tcPr>
                    <a:solidFill>
                      <a:schemeClr val="bg1"/>
                    </a:solidFill>
                  </a:tcPr>
                </a:tc>
                <a:tc>
                  <a:txBody>
                    <a:bodyPr/>
                    <a:lstStyle/>
                    <a:p>
                      <a:pPr marL="457200" indent="-457200">
                        <a:buFont typeface="Arial" panose="020B0604020202020204" pitchFamily="34" charset="0"/>
                        <a:buChar char="•"/>
                      </a:pPr>
                      <a:r>
                        <a:rPr lang="el-GR" sz="2800" dirty="0" smtClean="0">
                          <a:solidFill>
                            <a:srgbClr val="2C34D7"/>
                          </a:solidFill>
                          <a:latin typeface="Roboto"/>
                        </a:rPr>
                        <a:t>Οι αγρότες/-</a:t>
                      </a:r>
                      <a:r>
                        <a:rPr lang="el-GR" sz="2800" dirty="0" err="1" smtClean="0">
                          <a:solidFill>
                            <a:srgbClr val="2C34D7"/>
                          </a:solidFill>
                          <a:latin typeface="Roboto"/>
                        </a:rPr>
                        <a:t>τισσες</a:t>
                      </a:r>
                      <a:r>
                        <a:rPr lang="el-GR" sz="2800" dirty="0" smtClean="0">
                          <a:solidFill>
                            <a:srgbClr val="2C34D7"/>
                          </a:solidFill>
                          <a:latin typeface="Roboto"/>
                        </a:rPr>
                        <a:t> χρησιμοποιούν συχνά οργανικό </a:t>
                      </a:r>
                      <a:r>
                        <a:rPr lang="el-GR" sz="2800" dirty="0" err="1" smtClean="0">
                          <a:solidFill>
                            <a:srgbClr val="2C34D7"/>
                          </a:solidFill>
                          <a:latin typeface="Roboto"/>
                        </a:rPr>
                        <a:t>κομπόστ</a:t>
                      </a:r>
                      <a:r>
                        <a:rPr lang="el-GR" sz="2800" dirty="0" smtClean="0">
                          <a:solidFill>
                            <a:srgbClr val="2C34D7"/>
                          </a:solidFill>
                          <a:latin typeface="Roboto"/>
                        </a:rPr>
                        <a:t>, φυσικά λιπάσματα και πρακτικές εναλλαγής καλλιεργειών για να διατηρήσουν τη γονιμότητα του εδάφους</a:t>
                      </a:r>
                      <a:r>
                        <a:rPr lang="en-US" sz="2800" dirty="0" smtClean="0">
                          <a:solidFill>
                            <a:srgbClr val="2C34D7"/>
                          </a:solidFill>
                          <a:latin typeface="Roboto"/>
                        </a:rPr>
                        <a:t>.</a:t>
                      </a:r>
                      <a:endParaRPr lang="en-US" sz="2800" dirty="0">
                        <a:solidFill>
                          <a:srgbClr val="2C34D7"/>
                        </a:solidFill>
                        <a:latin typeface="Roboto"/>
                      </a:endParaRPr>
                    </a:p>
                    <a:p>
                      <a:pPr marL="457200" indent="-457200">
                        <a:buFont typeface="Arial" panose="020B0604020202020204" pitchFamily="34" charset="0"/>
                        <a:buChar char="•"/>
                      </a:pPr>
                      <a:r>
                        <a:rPr lang="el-GR" sz="2800" dirty="0" smtClean="0">
                          <a:solidFill>
                            <a:srgbClr val="2C34D7"/>
                          </a:solidFill>
                          <a:latin typeface="Roboto"/>
                        </a:rPr>
                        <a:t>Οι οργανικές πρακτικές, δεν αποτελούν κίνδυνο μόλυνσης του νερού, αλλά συμβάλλουν στη διατήρηση καθαρών πηγών νερού στις γεωργικές κοινότητες</a:t>
                      </a:r>
                      <a:r>
                        <a:rPr lang="en-US" sz="2800" dirty="0" smtClean="0">
                          <a:solidFill>
                            <a:srgbClr val="2C34D7"/>
                          </a:solidFill>
                          <a:latin typeface="Roboto"/>
                        </a:rPr>
                        <a:t>.</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1464113488"/>
                  </a:ext>
                </a:extLst>
              </a:tr>
              <a:tr h="3010162">
                <a:tc>
                  <a:txBody>
                    <a:bodyPr/>
                    <a:lstStyle/>
                    <a:p>
                      <a:endParaRPr lang="en-US" sz="2800" dirty="0"/>
                    </a:p>
                    <a:p>
                      <a:endParaRPr lang="en-US" sz="2800" b="1" dirty="0">
                        <a:latin typeface="Roboto"/>
                      </a:endParaRPr>
                    </a:p>
                    <a:p>
                      <a:r>
                        <a:rPr lang="el-GR" sz="2800" b="1" dirty="0" smtClean="0">
                          <a:solidFill>
                            <a:srgbClr val="2C34D7"/>
                          </a:solidFill>
                          <a:latin typeface="Roboto"/>
                        </a:rPr>
                        <a:t>ΕΥΖΩΪΑ</a:t>
                      </a:r>
                      <a:r>
                        <a:rPr lang="el-GR" sz="2800" b="1" baseline="0" dirty="0" smtClean="0">
                          <a:solidFill>
                            <a:srgbClr val="2C34D7"/>
                          </a:solidFill>
                          <a:latin typeface="Roboto"/>
                        </a:rPr>
                        <a:t> ΤΩΝ ΖΩΩΝ</a:t>
                      </a:r>
                      <a:r>
                        <a:rPr lang="en-US" sz="2800" b="1" baseline="0" dirty="0" smtClean="0">
                          <a:solidFill>
                            <a:srgbClr val="2C34D7"/>
                          </a:solidFill>
                          <a:latin typeface="Roboto"/>
                        </a:rPr>
                        <a:t> </a:t>
                      </a:r>
                      <a:r>
                        <a:rPr lang="en-US" sz="2800" b="1" baseline="0" dirty="0">
                          <a:solidFill>
                            <a:srgbClr val="2C34D7"/>
                          </a:solidFill>
                          <a:latin typeface="Roboto"/>
                        </a:rPr>
                        <a:t>&amp; </a:t>
                      </a:r>
                      <a:r>
                        <a:rPr lang="el-GR" sz="2800" b="1" baseline="0" dirty="0" smtClean="0">
                          <a:solidFill>
                            <a:srgbClr val="2C34D7"/>
                          </a:solidFill>
                          <a:latin typeface="Roboto"/>
                        </a:rPr>
                        <a:t>ΗΘΙΚΑ ΠΡΟΤΥΠΑ</a:t>
                      </a:r>
                      <a:endParaRPr lang="en-US" sz="2800" b="1" dirty="0">
                        <a:solidFill>
                          <a:srgbClr val="2C34D7"/>
                        </a:solidFill>
                        <a:latin typeface="Roboto"/>
                      </a:endParaRPr>
                    </a:p>
                  </a:txBody>
                  <a:tcPr>
                    <a:solidFill>
                      <a:schemeClr val="bg1"/>
                    </a:solidFill>
                  </a:tcPr>
                </a:tc>
                <a:tc>
                  <a:txBody>
                    <a:bodyPr/>
                    <a:lstStyle/>
                    <a:p>
                      <a:pPr marL="457200" indent="-457200">
                        <a:buFont typeface="Arial" panose="020B0604020202020204" pitchFamily="34" charset="0"/>
                        <a:buChar char="•"/>
                      </a:pPr>
                      <a:r>
                        <a:rPr lang="el-GR" sz="2800" dirty="0" smtClean="0">
                          <a:solidFill>
                            <a:srgbClr val="2C34D7"/>
                          </a:solidFill>
                          <a:latin typeface="Roboto"/>
                        </a:rPr>
                        <a:t>Τα πρότυπα οργανικού μαλλιού προβλέπουν ότι τα πρόβατα ζουν σε φυσικές συνθήκες χωρίς άγχος</a:t>
                      </a:r>
                      <a:r>
                        <a:rPr lang="en-US" sz="2800" baseline="0" dirty="0" smtClean="0">
                          <a:solidFill>
                            <a:srgbClr val="2C34D7"/>
                          </a:solidFill>
                          <a:latin typeface="Roboto"/>
                        </a:rPr>
                        <a:t>.</a:t>
                      </a:r>
                      <a:endParaRPr lang="en-US" sz="2800" baseline="0" dirty="0">
                        <a:solidFill>
                          <a:srgbClr val="2C34D7"/>
                        </a:solidFill>
                        <a:latin typeface="Roboto"/>
                      </a:endParaRPr>
                    </a:p>
                    <a:p>
                      <a:pPr marL="457200" indent="-457200">
                        <a:buFont typeface="Arial" panose="020B0604020202020204" pitchFamily="34" charset="0"/>
                        <a:buChar char="•"/>
                      </a:pPr>
                      <a:r>
                        <a:rPr lang="el-GR" sz="2800" baseline="0" dirty="0" smtClean="0">
                          <a:solidFill>
                            <a:srgbClr val="2C34D7"/>
                          </a:solidFill>
                          <a:latin typeface="Roboto"/>
                        </a:rPr>
                        <a:t>Απαγορεύεται η πρακτική του </a:t>
                      </a:r>
                      <a:r>
                        <a:rPr lang="el-GR" sz="2800" baseline="0" dirty="0" err="1" smtClean="0">
                          <a:solidFill>
                            <a:srgbClr val="2C34D7"/>
                          </a:solidFill>
                          <a:latin typeface="Roboto"/>
                        </a:rPr>
                        <a:t>mulesing</a:t>
                      </a:r>
                      <a:r>
                        <a:rPr lang="el-GR" sz="2800" baseline="0" dirty="0" smtClean="0">
                          <a:solidFill>
                            <a:srgbClr val="2C34D7"/>
                          </a:solidFill>
                          <a:latin typeface="Roboto"/>
                        </a:rPr>
                        <a:t>, η οποία περιλαμβάνει την αφαίρεση τμημάτων του δέρματος των προβάτων για την αποφυγή μολύνσεων που προκαλούνται από έντομα</a:t>
                      </a:r>
                      <a:r>
                        <a:rPr lang="en-US" sz="2800" baseline="0" dirty="0" smtClean="0">
                          <a:solidFill>
                            <a:srgbClr val="2C34D7"/>
                          </a:solidFill>
                          <a:latin typeface="Roboto"/>
                        </a:rPr>
                        <a:t>.</a:t>
                      </a:r>
                      <a:endParaRPr lang="en-US" sz="2800" baseline="0" dirty="0">
                        <a:solidFill>
                          <a:srgbClr val="2C34D7"/>
                        </a:solidFill>
                        <a:latin typeface="Roboto"/>
                      </a:endParaRPr>
                    </a:p>
                    <a:p>
                      <a:pPr marL="457200" indent="-457200">
                        <a:buFont typeface="Arial" panose="020B0604020202020204" pitchFamily="34" charset="0"/>
                        <a:buChar char="•"/>
                      </a:pPr>
                      <a:r>
                        <a:rPr lang="el-GR" sz="2800" dirty="0" smtClean="0">
                          <a:solidFill>
                            <a:srgbClr val="2C34D7"/>
                          </a:solidFill>
                          <a:latin typeface="Roboto"/>
                        </a:rPr>
                        <a:t>Οι ακίνδυνες πρακτικές κουρέματος είναι απαραίτητες</a:t>
                      </a:r>
                      <a:r>
                        <a:rPr lang="en-US" sz="2800" dirty="0" smtClean="0">
                          <a:solidFill>
                            <a:srgbClr val="2C34D7"/>
                          </a:solidFill>
                          <a:latin typeface="Roboto"/>
                        </a:rPr>
                        <a:t>.</a:t>
                      </a:r>
                      <a:r>
                        <a:rPr lang="en-US" sz="2800" baseline="0" dirty="0" smtClean="0">
                          <a:solidFill>
                            <a:srgbClr val="2C34D7"/>
                          </a:solidFill>
                          <a:latin typeface="Roboto"/>
                        </a:rPr>
                        <a:t> </a:t>
                      </a:r>
                      <a:endParaRPr lang="en-US" sz="2800" dirty="0">
                        <a:solidFill>
                          <a:srgbClr val="2C34D7"/>
                        </a:solidFill>
                        <a:latin typeface="Roboto"/>
                      </a:endParaRPr>
                    </a:p>
                  </a:txBody>
                  <a:tcPr>
                    <a:solidFill>
                      <a:schemeClr val="bg1"/>
                    </a:solidFill>
                  </a:tcPr>
                </a:tc>
                <a:extLst>
                  <a:ext uri="{0D108BD9-81ED-4DB2-BD59-A6C34878D82A}">
                    <a16:rowId xmlns:a16="http://schemas.microsoft.com/office/drawing/2014/main" xmlns="" val="3069591419"/>
                  </a:ext>
                </a:extLst>
              </a:tr>
            </a:tbl>
          </a:graphicData>
        </a:graphic>
      </p:graphicFrame>
    </p:spTree>
    <p:extLst>
      <p:ext uri="{BB962C8B-B14F-4D97-AF65-F5344CB8AC3E}">
        <p14:creationId xmlns:p14="http://schemas.microsoft.com/office/powerpoint/2010/main" val="2197885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250" y="2835275"/>
            <a:ext cx="10058400" cy="6985578"/>
          </a:xfrm>
          <a:prstGeom prst="rect">
            <a:avLst/>
          </a:prstGeom>
        </p:spPr>
      </p:pic>
      <p:sp>
        <p:nvSpPr>
          <p:cNvPr id="3" name="TextBox 2"/>
          <p:cNvSpPr txBox="1"/>
          <p:nvPr/>
        </p:nvSpPr>
        <p:spPr>
          <a:xfrm>
            <a:off x="984250" y="1311275"/>
            <a:ext cx="10923183" cy="923330"/>
          </a:xfrm>
          <a:prstGeom prst="rect">
            <a:avLst/>
          </a:prstGeom>
          <a:noFill/>
        </p:spPr>
        <p:txBody>
          <a:bodyPr wrap="none" rtlCol="0">
            <a:spAutoFit/>
          </a:bodyPr>
          <a:lstStyle/>
          <a:p>
            <a:r>
              <a:rPr lang="el-GR" sz="5400" b="1" dirty="0" smtClean="0">
                <a:solidFill>
                  <a:srgbClr val="2C34D7"/>
                </a:solidFill>
                <a:latin typeface="Roboto"/>
              </a:rPr>
              <a:t>Χρήσεις του Οργανικού Μαλλιού</a:t>
            </a:r>
            <a:endParaRPr lang="en-US" sz="5400" b="1" dirty="0">
              <a:solidFill>
                <a:srgbClr val="2C34D7"/>
              </a:solidFill>
              <a:latin typeface="Roboto"/>
            </a:endParaRPr>
          </a:p>
        </p:txBody>
      </p:sp>
      <p:sp>
        <p:nvSpPr>
          <p:cNvPr id="4" name="TextBox 3"/>
          <p:cNvSpPr txBox="1"/>
          <p:nvPr/>
        </p:nvSpPr>
        <p:spPr>
          <a:xfrm>
            <a:off x="11271250" y="2238448"/>
            <a:ext cx="8153400" cy="10618291"/>
          </a:xfrm>
          <a:prstGeom prst="rect">
            <a:avLst/>
          </a:prstGeom>
          <a:noFill/>
        </p:spPr>
        <p:txBody>
          <a:bodyPr wrap="square" rtlCol="0">
            <a:spAutoFit/>
          </a:bodyPr>
          <a:lstStyle/>
          <a:p>
            <a:r>
              <a:rPr lang="el-GR" sz="3600" dirty="0" smtClean="0">
                <a:solidFill>
                  <a:srgbClr val="2C34D7"/>
                </a:solidFill>
              </a:rPr>
              <a:t>Το οργανικό μαλλί χρησιμοποιείται σε προϊόντα υψηλών προδιαγραφών και σε περιπτώσεις ευαίσθητου δέρματος</a:t>
            </a:r>
            <a:r>
              <a:rPr lang="en-US" sz="3600" dirty="0" smtClean="0">
                <a:solidFill>
                  <a:srgbClr val="2C34D7"/>
                </a:solidFill>
              </a:rPr>
              <a:t>:</a:t>
            </a:r>
            <a:endParaRPr lang="en-US" sz="3600" dirty="0">
              <a:solidFill>
                <a:srgbClr val="2C34D7"/>
              </a:solidFill>
            </a:endParaRPr>
          </a:p>
          <a:p>
            <a:pPr marL="571500" indent="-571500">
              <a:buFont typeface="Arial" panose="020B0604020202020204" pitchFamily="34" charset="0"/>
              <a:buChar char="•"/>
            </a:pPr>
            <a:r>
              <a:rPr lang="el-GR" sz="3600" dirty="0" smtClean="0">
                <a:solidFill>
                  <a:srgbClr val="2C34D7"/>
                </a:solidFill>
              </a:rPr>
              <a:t>Σε είδη ένδυσης, όπως σακάκια, πουλόβερ και αξεσουάρ.</a:t>
            </a:r>
          </a:p>
          <a:p>
            <a:pPr marL="571500" indent="-571500">
              <a:buFont typeface="Arial" panose="020B0604020202020204" pitchFamily="34" charset="0"/>
              <a:buChar char="•"/>
            </a:pPr>
            <a:endParaRPr lang="el-GR" sz="3600" dirty="0" smtClean="0">
              <a:solidFill>
                <a:srgbClr val="2C34D7"/>
              </a:solidFill>
            </a:endParaRPr>
          </a:p>
          <a:p>
            <a:pPr marL="571500" indent="-571500">
              <a:buFont typeface="Arial" panose="020B0604020202020204" pitchFamily="34" charset="0"/>
              <a:buChar char="•"/>
            </a:pPr>
            <a:r>
              <a:rPr lang="el-GR" sz="3600" dirty="0" smtClean="0">
                <a:solidFill>
                  <a:srgbClr val="2C34D7"/>
                </a:solidFill>
              </a:rPr>
              <a:t>Σε παιδικά ρούχα και αξεσουάρ</a:t>
            </a:r>
            <a:r>
              <a:rPr lang="en-US" sz="3600" dirty="0" smtClean="0">
                <a:solidFill>
                  <a:srgbClr val="2C34D7"/>
                </a:solidFill>
              </a:rPr>
              <a:t>.</a:t>
            </a:r>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a:p>
            <a:pPr marL="571500" indent="-571500">
              <a:buFont typeface="Arial" panose="020B0604020202020204" pitchFamily="34" charset="0"/>
              <a:buChar char="•"/>
            </a:pPr>
            <a:r>
              <a:rPr lang="el-GR" sz="3600" dirty="0" smtClean="0">
                <a:solidFill>
                  <a:srgbClr val="2C34D7"/>
                </a:solidFill>
              </a:rPr>
              <a:t>Σε κλινοσκεπάσματα, όπως στρώματα, μαξιλάρια και παπλώματα.</a:t>
            </a:r>
          </a:p>
          <a:p>
            <a:pPr marL="571500" indent="-571500">
              <a:buFont typeface="Arial" panose="020B0604020202020204" pitchFamily="34" charset="0"/>
              <a:buChar char="•"/>
            </a:pPr>
            <a:endParaRPr lang="el-GR" sz="3600" dirty="0" smtClean="0">
              <a:solidFill>
                <a:srgbClr val="2C34D7"/>
              </a:solidFill>
            </a:endParaRPr>
          </a:p>
          <a:p>
            <a:pPr marL="571500" indent="-571500">
              <a:buFont typeface="Arial" panose="020B0604020202020204" pitchFamily="34" charset="0"/>
              <a:buChar char="•"/>
            </a:pPr>
            <a:r>
              <a:rPr lang="el-GR" sz="3600" dirty="0" smtClean="0">
                <a:solidFill>
                  <a:srgbClr val="2C34D7"/>
                </a:solidFill>
              </a:rPr>
              <a:t>Σε είδη εσωτερικής διακόσμησης, όπως χαλιά, ταπετσαρίες και μαξιλάρια</a:t>
            </a:r>
            <a:r>
              <a:rPr lang="en-US" sz="3600" dirty="0" smtClean="0">
                <a:solidFill>
                  <a:srgbClr val="2C34D7"/>
                </a:solidFill>
              </a:rPr>
              <a:t>.</a:t>
            </a:r>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p:txBody>
      </p:sp>
      <p:sp>
        <p:nvSpPr>
          <p:cNvPr id="5" name="Rectangle 4">
            <a:extLst>
              <a:ext uri="{FF2B5EF4-FFF2-40B4-BE49-F238E27FC236}">
                <a16:creationId xmlns:a16="http://schemas.microsoft.com/office/drawing/2014/main" xmlns="" id="{120EEA8B-0FFD-41B8-9347-C647A6FD6011}"/>
              </a:ext>
            </a:extLst>
          </p:cNvPr>
          <p:cNvSpPr/>
          <p:nvPr/>
        </p:nvSpPr>
        <p:spPr>
          <a:xfrm>
            <a:off x="831850" y="9970407"/>
            <a:ext cx="4995278"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err="1">
                <a:effectLst/>
                <a:latin typeface="-apple-system"/>
                <a:hlinkClick r:id="rId3"/>
              </a:rPr>
              <a:t>Jørgen</a:t>
            </a:r>
            <a:r>
              <a:rPr lang="en-US" b="0" i="0" dirty="0">
                <a:effectLst/>
                <a:latin typeface="-apple-system"/>
                <a:hlinkClick r:id="rId3"/>
              </a:rPr>
              <a:t> </a:t>
            </a:r>
            <a:r>
              <a:rPr lang="en-US" b="0" i="0" dirty="0" err="1">
                <a:effectLst/>
                <a:latin typeface="-apple-system"/>
                <a:hlinkClick r:id="rId3"/>
              </a:rPr>
              <a:t>Håland</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2032456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204" y="930275"/>
            <a:ext cx="9808845" cy="830997"/>
          </a:xfrm>
        </p:spPr>
        <p:txBody>
          <a:bodyPr/>
          <a:lstStyle/>
          <a:p>
            <a:r>
              <a:rPr lang="en-US" sz="5400" b="1" dirty="0">
                <a:solidFill>
                  <a:schemeClr val="bg1"/>
                </a:solidFill>
              </a:rPr>
              <a:t>2.4 </a:t>
            </a:r>
            <a:r>
              <a:rPr lang="el-GR" sz="5400" b="1" dirty="0" smtClean="0">
                <a:solidFill>
                  <a:schemeClr val="bg1"/>
                </a:solidFill>
              </a:rPr>
              <a:t>Εναλλακτικά Υλικά</a:t>
            </a:r>
            <a:endParaRPr lang="en-US" sz="5400" b="1" dirty="0">
              <a:solidFill>
                <a:schemeClr val="bg1"/>
              </a:solidFill>
            </a:endParaRPr>
          </a:p>
        </p:txBody>
      </p:sp>
      <p:sp>
        <p:nvSpPr>
          <p:cNvPr id="3" name="Text Placeholder 2"/>
          <p:cNvSpPr>
            <a:spLocks noGrp="1"/>
          </p:cNvSpPr>
          <p:nvPr>
            <p:ph type="body" idx="1"/>
          </p:nvPr>
        </p:nvSpPr>
        <p:spPr>
          <a:xfrm>
            <a:off x="1005205" y="2601150"/>
            <a:ext cx="18093690" cy="6647974"/>
          </a:xfrm>
        </p:spPr>
        <p:txBody>
          <a:bodyPr/>
          <a:lstStyle/>
          <a:p>
            <a:pPr marL="285750" indent="-285750">
              <a:buFont typeface="Arial" panose="020B0604020202020204" pitchFamily="34" charset="0"/>
              <a:buChar char="•"/>
            </a:pPr>
            <a:r>
              <a:rPr lang="en-US" sz="3600" dirty="0">
                <a:solidFill>
                  <a:prstClr val="white"/>
                </a:solidFill>
                <a:latin typeface="Roboto"/>
              </a:rPr>
              <a:t>Οι παρα</a:t>
            </a:r>
            <a:r>
              <a:rPr lang="en-US" sz="3600" dirty="0" err="1">
                <a:solidFill>
                  <a:prstClr val="white"/>
                </a:solidFill>
                <a:latin typeface="Roboto"/>
              </a:rPr>
              <a:t>δοσι</a:t>
            </a:r>
            <a:r>
              <a:rPr lang="en-US" sz="3600" dirty="0">
                <a:solidFill>
                  <a:prstClr val="white"/>
                </a:solidFill>
                <a:latin typeface="Roboto"/>
              </a:rPr>
              <a:t>ακές ίνες και η διαδικασία παραγωγής τους, </a:t>
            </a:r>
            <a:r>
              <a:rPr lang="el-GR" sz="3600" dirty="0" err="1">
                <a:solidFill>
                  <a:prstClr val="white"/>
                </a:solidFill>
                <a:latin typeface="Roboto"/>
              </a:rPr>
              <a:t>έχου</a:t>
            </a:r>
            <a:r>
              <a:rPr lang="en-US" sz="3600" dirty="0">
                <a:solidFill>
                  <a:prstClr val="white"/>
                </a:solidFill>
                <a:latin typeface="Roboto"/>
              </a:rPr>
              <a:t>ν </a:t>
            </a:r>
            <a:r>
              <a:rPr lang="en-US" sz="3600" dirty="0" err="1">
                <a:solidFill>
                  <a:prstClr val="white"/>
                </a:solidFill>
                <a:latin typeface="Roboto"/>
              </a:rPr>
              <a:t>τεράστιο</a:t>
            </a:r>
            <a:r>
              <a:rPr lang="en-US" sz="3600" dirty="0">
                <a:solidFill>
                  <a:prstClr val="white"/>
                </a:solidFill>
                <a:latin typeface="Roboto"/>
              </a:rPr>
              <a:t> α</a:t>
            </a:r>
            <a:r>
              <a:rPr lang="en-US" sz="3600" dirty="0" err="1">
                <a:solidFill>
                  <a:prstClr val="white"/>
                </a:solidFill>
                <a:latin typeface="Roboto"/>
              </a:rPr>
              <a:t>ντίκτυ</a:t>
            </a:r>
            <a:r>
              <a:rPr lang="en-US" sz="3600" dirty="0">
                <a:solidFill>
                  <a:prstClr val="white"/>
                </a:solidFill>
                <a:latin typeface="Roboto"/>
              </a:rPr>
              <a:t>πο στο περιβάλλον μας. </a:t>
            </a:r>
            <a:r>
              <a:rPr lang="en-US" sz="3600" dirty="0">
                <a:solidFill>
                  <a:srgbClr val="FDA800"/>
                </a:solidFill>
                <a:latin typeface="Roboto"/>
              </a:rPr>
              <a:t>Η υπ</a:t>
            </a:r>
            <a:r>
              <a:rPr lang="en-US" sz="3600" dirty="0" err="1">
                <a:solidFill>
                  <a:srgbClr val="FDA800"/>
                </a:solidFill>
                <a:latin typeface="Roboto"/>
              </a:rPr>
              <a:t>ερ</a:t>
            </a:r>
            <a:r>
              <a:rPr lang="en-US" sz="3600" dirty="0">
                <a:solidFill>
                  <a:srgbClr val="FDA800"/>
                </a:solidFill>
                <a:latin typeface="Roboto"/>
              </a:rPr>
              <a:t>βολική </a:t>
            </a:r>
            <a:r>
              <a:rPr lang="en-US" sz="3600" dirty="0">
                <a:solidFill>
                  <a:prstClr val="white"/>
                </a:solidFill>
                <a:latin typeface="Roboto"/>
              </a:rPr>
              <a:t>χρήση </a:t>
            </a:r>
            <a:r>
              <a:rPr lang="en-US" sz="3600" dirty="0">
                <a:solidFill>
                  <a:srgbClr val="FDA800"/>
                </a:solidFill>
                <a:latin typeface="Roboto"/>
              </a:rPr>
              <a:t>ενέργειας, νερού και χημικών ουσιών</a:t>
            </a:r>
            <a:r>
              <a:rPr lang="en-US" sz="3600" dirty="0">
                <a:solidFill>
                  <a:prstClr val="white"/>
                </a:solidFill>
                <a:latin typeface="Roboto"/>
              </a:rPr>
              <a:t> μας </a:t>
            </a:r>
            <a:r>
              <a:rPr lang="el-GR" sz="3600" dirty="0">
                <a:solidFill>
                  <a:prstClr val="white"/>
                </a:solidFill>
                <a:latin typeface="Roboto"/>
              </a:rPr>
              <a:t>έχει </a:t>
            </a:r>
            <a:r>
              <a:rPr lang="en-US" sz="3600" dirty="0" err="1">
                <a:solidFill>
                  <a:prstClr val="white"/>
                </a:solidFill>
                <a:latin typeface="Roboto"/>
              </a:rPr>
              <a:t>οδ</a:t>
            </a:r>
            <a:r>
              <a:rPr lang="el-GR" sz="3600" dirty="0" err="1">
                <a:solidFill>
                  <a:prstClr val="white"/>
                </a:solidFill>
                <a:latin typeface="Roboto"/>
              </a:rPr>
              <a:t>ηγήσει</a:t>
            </a:r>
            <a:r>
              <a:rPr lang="en-US" sz="3600" dirty="0">
                <a:solidFill>
                  <a:prstClr val="white"/>
                </a:solidFill>
                <a:latin typeface="Roboto"/>
              </a:rPr>
              <a:t> </a:t>
            </a:r>
            <a:r>
              <a:rPr lang="en-US" sz="3600" dirty="0" err="1">
                <a:solidFill>
                  <a:prstClr val="white"/>
                </a:solidFill>
                <a:latin typeface="Roboto"/>
              </a:rPr>
              <a:t>στην</a:t>
            </a:r>
            <a:r>
              <a:rPr lang="en-US" sz="3600" dirty="0">
                <a:solidFill>
                  <a:prstClr val="white"/>
                </a:solidFill>
                <a:latin typeface="Roboto"/>
              </a:rPr>
              <a:t> α</a:t>
            </a:r>
            <a:r>
              <a:rPr lang="en-US" sz="3600" dirty="0" err="1">
                <a:solidFill>
                  <a:prstClr val="white"/>
                </a:solidFill>
                <a:latin typeface="Roboto"/>
              </a:rPr>
              <a:t>νάγκη</a:t>
            </a:r>
            <a:r>
              <a:rPr lang="en-US" sz="3600" dirty="0">
                <a:solidFill>
                  <a:prstClr val="white"/>
                </a:solidFill>
                <a:latin typeface="Roboto"/>
              </a:rPr>
              <a:t> </a:t>
            </a:r>
            <a:r>
              <a:rPr lang="en-US" sz="3600" dirty="0" err="1">
                <a:solidFill>
                  <a:prstClr val="white"/>
                </a:solidFill>
                <a:latin typeface="Roboto"/>
              </a:rPr>
              <a:t>γι</a:t>
            </a:r>
            <a:r>
              <a:rPr lang="en-US" sz="3600" dirty="0">
                <a:solidFill>
                  <a:prstClr val="white"/>
                </a:solidFill>
                <a:latin typeface="Roboto"/>
              </a:rPr>
              <a:t>α εναλλακτικές ίνες και υφάσματα. </a:t>
            </a:r>
            <a:r>
              <a:rPr lang="en-US" sz="3600" dirty="0" err="1">
                <a:solidFill>
                  <a:prstClr val="white"/>
                </a:solidFill>
                <a:latin typeface="Roboto"/>
              </a:rPr>
              <a:t>Ίνες</a:t>
            </a:r>
            <a:r>
              <a:rPr lang="en-US" sz="3600" dirty="0">
                <a:solidFill>
                  <a:prstClr val="white"/>
                </a:solidFill>
                <a:latin typeface="Roboto"/>
              </a:rPr>
              <a:t> π</a:t>
            </a:r>
            <a:r>
              <a:rPr lang="en-US" sz="3600" dirty="0" err="1">
                <a:solidFill>
                  <a:prstClr val="white"/>
                </a:solidFill>
                <a:latin typeface="Roboto"/>
              </a:rPr>
              <a:t>ου</a:t>
            </a:r>
            <a:r>
              <a:rPr lang="en-US" sz="3600" dirty="0">
                <a:solidFill>
                  <a:prstClr val="white"/>
                </a:solidFill>
                <a:latin typeface="Roboto"/>
              </a:rPr>
              <a:t> μπ</a:t>
            </a:r>
            <a:r>
              <a:rPr lang="en-US" sz="3600" dirty="0" err="1">
                <a:solidFill>
                  <a:prstClr val="white"/>
                </a:solidFill>
                <a:latin typeface="Roboto"/>
              </a:rPr>
              <a:t>ορούν</a:t>
            </a:r>
            <a:r>
              <a:rPr lang="en-US" sz="3600" dirty="0">
                <a:solidFill>
                  <a:prstClr val="white"/>
                </a:solidFill>
                <a:latin typeface="Roboto"/>
              </a:rPr>
              <a:t> να </a:t>
            </a:r>
            <a:r>
              <a:rPr lang="en-US" sz="3600" dirty="0" err="1">
                <a:solidFill>
                  <a:prstClr val="white"/>
                </a:solidFill>
                <a:latin typeface="Roboto"/>
              </a:rPr>
              <a:t>μειώσουν</a:t>
            </a:r>
            <a:r>
              <a:rPr lang="en-US" sz="3600" dirty="0">
                <a:solidFill>
                  <a:prstClr val="white"/>
                </a:solidFill>
                <a:latin typeface="Roboto"/>
              </a:rPr>
              <a:t> </a:t>
            </a:r>
            <a:r>
              <a:rPr lang="en-US" sz="3600" dirty="0" err="1">
                <a:solidFill>
                  <a:prstClr val="white"/>
                </a:solidFill>
                <a:latin typeface="Roboto"/>
              </a:rPr>
              <a:t>την</a:t>
            </a:r>
            <a:r>
              <a:rPr lang="en-US" sz="3600" dirty="0">
                <a:solidFill>
                  <a:prstClr val="white"/>
                </a:solidFill>
                <a:latin typeface="Roboto"/>
              </a:rPr>
              <a:t> α</a:t>
            </a:r>
            <a:r>
              <a:rPr lang="en-US" sz="3600" dirty="0" err="1">
                <a:solidFill>
                  <a:prstClr val="white"/>
                </a:solidFill>
                <a:latin typeface="Roboto"/>
              </a:rPr>
              <a:t>νάγκη</a:t>
            </a:r>
            <a:r>
              <a:rPr lang="en-US" sz="3600" dirty="0">
                <a:solidFill>
                  <a:prstClr val="white"/>
                </a:solidFill>
                <a:latin typeface="Roboto"/>
              </a:rPr>
              <a:t> </a:t>
            </a:r>
            <a:r>
              <a:rPr lang="en-US" sz="3600" dirty="0" err="1">
                <a:solidFill>
                  <a:prstClr val="white"/>
                </a:solidFill>
                <a:latin typeface="Roboto"/>
              </a:rPr>
              <a:t>γι</a:t>
            </a:r>
            <a:r>
              <a:rPr lang="en-US" sz="3600" dirty="0">
                <a:solidFill>
                  <a:prstClr val="white"/>
                </a:solidFill>
                <a:latin typeface="Roboto"/>
              </a:rPr>
              <a:t>α παρθένες πρώτες ύλες και να ελαχιστοποιήσουν τα απόβλητα</a:t>
            </a:r>
            <a:r>
              <a:rPr lang="en-US" sz="3600" dirty="0" smtClean="0">
                <a:solidFill>
                  <a:schemeClr val="bg1"/>
                </a:solidFill>
                <a:latin typeface="Roboto"/>
              </a:rPr>
              <a:t>.</a:t>
            </a:r>
            <a:endParaRPr lang="en-US" sz="3600" dirty="0">
              <a:solidFill>
                <a:schemeClr val="bg1"/>
              </a:solidFill>
              <a:latin typeface="Roboto"/>
            </a:endParaRPr>
          </a:p>
          <a:p>
            <a:pPr marL="285750" indent="-285750">
              <a:buFont typeface="Arial" panose="020B0604020202020204" pitchFamily="34" charset="0"/>
              <a:buChar char="•"/>
            </a:pPr>
            <a:endParaRPr lang="en-US" sz="3600" dirty="0">
              <a:solidFill>
                <a:schemeClr val="bg1"/>
              </a:solidFill>
              <a:latin typeface="Roboto"/>
            </a:endParaRPr>
          </a:p>
          <a:p>
            <a:pPr marL="285750" indent="-285750">
              <a:buFont typeface="Arial" panose="020B0604020202020204" pitchFamily="34" charset="0"/>
              <a:buChar char="•"/>
            </a:pPr>
            <a:r>
              <a:rPr lang="en-US" sz="3600" dirty="0" err="1">
                <a:solidFill>
                  <a:prstClr val="white"/>
                </a:solidFill>
                <a:latin typeface="Roboto"/>
              </a:rPr>
              <a:t>Νέες</a:t>
            </a:r>
            <a:r>
              <a:rPr lang="en-US" sz="3600" dirty="0">
                <a:solidFill>
                  <a:prstClr val="white"/>
                </a:solidFill>
                <a:latin typeface="Roboto"/>
              </a:rPr>
              <a:t> </a:t>
            </a:r>
            <a:r>
              <a:rPr lang="en-US" sz="3600" dirty="0" err="1">
                <a:solidFill>
                  <a:prstClr val="white"/>
                </a:solidFill>
                <a:latin typeface="Roboto"/>
              </a:rPr>
              <a:t>εν</a:t>
            </a:r>
            <a:r>
              <a:rPr lang="en-US" sz="3600" dirty="0">
                <a:solidFill>
                  <a:prstClr val="white"/>
                </a:solidFill>
                <a:latin typeface="Roboto"/>
              </a:rPr>
              <a:t>αλλακτικές ίνες από φύλλα, υποπροϊόντα και απορρίμματα τροφίμων έχουν αναπτυχθεί και χρησιμοποιούνται για ενδύματα και αξεσουάρ μόδας. </a:t>
            </a:r>
            <a:r>
              <a:rPr lang="en-US" sz="3600" dirty="0">
                <a:solidFill>
                  <a:srgbClr val="FDA800"/>
                </a:solidFill>
                <a:latin typeface="Roboto"/>
              </a:rPr>
              <a:t>Η </a:t>
            </a:r>
            <a:r>
              <a:rPr lang="en-US" sz="3600" dirty="0" err="1">
                <a:solidFill>
                  <a:srgbClr val="FDA800"/>
                </a:solidFill>
                <a:latin typeface="Roboto"/>
              </a:rPr>
              <a:t>χρήση</a:t>
            </a:r>
            <a:r>
              <a:rPr lang="en-US" sz="3600" dirty="0">
                <a:solidFill>
                  <a:srgbClr val="FDA800"/>
                </a:solidFill>
                <a:latin typeface="Roboto"/>
              </a:rPr>
              <a:t> αποβ</a:t>
            </a:r>
            <a:r>
              <a:rPr lang="en-US" sz="3600" dirty="0" err="1">
                <a:solidFill>
                  <a:srgbClr val="FDA800"/>
                </a:solidFill>
                <a:latin typeface="Roboto"/>
              </a:rPr>
              <a:t>λήτων</a:t>
            </a:r>
            <a:r>
              <a:rPr lang="en-US" sz="3600" dirty="0">
                <a:solidFill>
                  <a:srgbClr val="FDA800"/>
                </a:solidFill>
                <a:latin typeface="Roboto"/>
              </a:rPr>
              <a:t> </a:t>
            </a:r>
            <a:r>
              <a:rPr lang="en-US" sz="3600" dirty="0" err="1">
                <a:solidFill>
                  <a:srgbClr val="FDA800"/>
                </a:solidFill>
                <a:latin typeface="Roboto"/>
              </a:rPr>
              <a:t>συμ</a:t>
            </a:r>
            <a:r>
              <a:rPr lang="en-US" sz="3600" dirty="0">
                <a:solidFill>
                  <a:srgbClr val="FDA800"/>
                </a:solidFill>
                <a:latin typeface="Roboto"/>
              </a:rPr>
              <a:t>βάλλει σε μια πιο κυκλική </a:t>
            </a:r>
            <a:r>
              <a:rPr lang="en-US" sz="3600" dirty="0" smtClean="0">
                <a:solidFill>
                  <a:srgbClr val="FDA800"/>
                </a:solidFill>
                <a:latin typeface="Roboto"/>
              </a:rPr>
              <a:t>οικονομία.</a:t>
            </a:r>
            <a:endParaRPr lang="en-US" sz="3600" dirty="0">
              <a:solidFill>
                <a:srgbClr val="FDA800"/>
              </a:solidFill>
              <a:latin typeface="Roboto"/>
            </a:endParaRPr>
          </a:p>
          <a:p>
            <a:pPr marL="285750" indent="-285750">
              <a:buFont typeface="Arial" panose="020B0604020202020204" pitchFamily="34" charset="0"/>
              <a:buChar char="•"/>
            </a:pPr>
            <a:endParaRPr lang="en-US" sz="3600" dirty="0">
              <a:solidFill>
                <a:schemeClr val="bg1"/>
              </a:solidFill>
              <a:latin typeface="Roboto"/>
            </a:endParaRPr>
          </a:p>
          <a:p>
            <a:pPr marL="285750" indent="-285750">
              <a:buFont typeface="Arial" panose="020B0604020202020204" pitchFamily="34" charset="0"/>
              <a:buChar char="•"/>
            </a:pPr>
            <a:r>
              <a:rPr lang="en-US" sz="3600" dirty="0">
                <a:solidFill>
                  <a:schemeClr val="bg1"/>
                </a:solidFill>
                <a:latin typeface="Roboto"/>
              </a:rPr>
              <a:t> </a:t>
            </a:r>
            <a:r>
              <a:rPr lang="el-GR" sz="3600" dirty="0">
                <a:solidFill>
                  <a:schemeClr val="bg1"/>
                </a:solidFill>
                <a:latin typeface="Roboto"/>
              </a:rPr>
              <a:t>Η διαδικασία παραγωγής αυτών των ινών χρησιμοποιεί γενικά λιγότερο νερό, λιγότερη ενέργεια και λιγότερες χημικές ουσίες</a:t>
            </a:r>
            <a:r>
              <a:rPr lang="en-US" sz="3600" dirty="0" smtClean="0">
                <a:solidFill>
                  <a:schemeClr val="bg1"/>
                </a:solidFill>
                <a:latin typeface="Roboto"/>
              </a:rPr>
              <a:t>.</a:t>
            </a:r>
            <a:endParaRPr lang="en-US" sz="3600" dirty="0">
              <a:solidFill>
                <a:schemeClr val="bg1"/>
              </a:solidFill>
              <a:latin typeface="Roboto"/>
            </a:endParaRPr>
          </a:p>
        </p:txBody>
      </p:sp>
    </p:spTree>
    <p:extLst>
      <p:ext uri="{BB962C8B-B14F-4D97-AF65-F5344CB8AC3E}">
        <p14:creationId xmlns:p14="http://schemas.microsoft.com/office/powerpoint/2010/main" val="612204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850" y="1387475"/>
            <a:ext cx="8305800" cy="1661993"/>
          </a:xfrm>
        </p:spPr>
        <p:txBody>
          <a:bodyPr/>
          <a:lstStyle/>
          <a:p>
            <a:r>
              <a:rPr lang="el-GR" sz="5400" b="1" dirty="0" smtClean="0">
                <a:solidFill>
                  <a:srgbClr val="2C34D7"/>
                </a:solidFill>
              </a:rPr>
              <a:t>ΔΕΡΜΑ ΑΠΟ ΦΥΛΛΑ</a:t>
            </a:r>
            <a:endParaRPr lang="en-US" sz="5400" b="1" dirty="0">
              <a:solidFill>
                <a:srgbClr val="2C34D7"/>
              </a:solidFill>
            </a:endParaRPr>
          </a:p>
        </p:txBody>
      </p:sp>
      <p:sp>
        <p:nvSpPr>
          <p:cNvPr id="4" name="Content Placeholder 2"/>
          <p:cNvSpPr>
            <a:spLocks noGrp="1"/>
          </p:cNvSpPr>
          <p:nvPr>
            <p:ph type="subTitle" idx="4"/>
          </p:nvPr>
        </p:nvSpPr>
        <p:spPr>
          <a:xfrm>
            <a:off x="1212850" y="3063875"/>
            <a:ext cx="17830800" cy="7467600"/>
          </a:xfrm>
        </p:spPr>
        <p:txBody>
          <a:bodyPr>
            <a:noAutofit/>
          </a:bodyPr>
          <a:lstStyle/>
          <a:p>
            <a:r>
              <a:rPr lang="el-GR" sz="3600" dirty="0">
                <a:solidFill>
                  <a:srgbClr val="2C34D7"/>
                </a:solidFill>
                <a:latin typeface="Roboto"/>
              </a:rPr>
              <a:t>Το </a:t>
            </a:r>
            <a:r>
              <a:rPr lang="el-GR" sz="3600" dirty="0" smtClean="0">
                <a:solidFill>
                  <a:srgbClr val="2C34D7"/>
                </a:solidFill>
                <a:latin typeface="Roboto"/>
              </a:rPr>
              <a:t>Δέρμα από Φύλλα είναι </a:t>
            </a:r>
            <a:r>
              <a:rPr lang="el-GR" sz="3600" dirty="0">
                <a:solidFill>
                  <a:srgbClr val="2C34D7"/>
                </a:solidFill>
                <a:latin typeface="Roboto"/>
              </a:rPr>
              <a:t>ένα εναλλακτικό δέρμα βιολογικής προέλευσης που χρησιμοποιεί φύλλα </a:t>
            </a:r>
            <a:r>
              <a:rPr lang="el-GR" sz="3600" dirty="0" smtClean="0">
                <a:solidFill>
                  <a:srgbClr val="2C34D7"/>
                </a:solidFill>
                <a:latin typeface="Roboto"/>
              </a:rPr>
              <a:t>του δέντρου </a:t>
            </a:r>
            <a:r>
              <a:rPr lang="en-US" sz="3600" dirty="0" smtClean="0">
                <a:solidFill>
                  <a:srgbClr val="2C34D7"/>
                </a:solidFill>
                <a:latin typeface="Roboto"/>
              </a:rPr>
              <a:t>teak</a:t>
            </a:r>
            <a:r>
              <a:rPr lang="el-GR" sz="3600" dirty="0" smtClean="0">
                <a:solidFill>
                  <a:srgbClr val="2C34D7"/>
                </a:solidFill>
                <a:latin typeface="Roboto"/>
              </a:rPr>
              <a:t>. </a:t>
            </a:r>
            <a:r>
              <a:rPr lang="el-GR" sz="3600" dirty="0">
                <a:solidFill>
                  <a:srgbClr val="2C34D7"/>
                </a:solidFill>
                <a:latin typeface="Roboto"/>
              </a:rPr>
              <a:t>Είναι ανθεκτικό, εύκαμπτο και </a:t>
            </a:r>
            <a:r>
              <a:rPr lang="el-GR" sz="3600" dirty="0" err="1">
                <a:solidFill>
                  <a:srgbClr val="2C34D7"/>
                </a:solidFill>
                <a:latin typeface="Roboto"/>
              </a:rPr>
              <a:t>υδατοαπωθητικό</a:t>
            </a:r>
            <a:r>
              <a:rPr lang="el-GR" sz="3600" dirty="0">
                <a:solidFill>
                  <a:srgbClr val="2C34D7"/>
                </a:solidFill>
                <a:latin typeface="Roboto"/>
              </a:rPr>
              <a:t> και διαθέτει το φυσικό σχέδιο των </a:t>
            </a:r>
            <a:r>
              <a:rPr lang="el-GR" sz="3600" dirty="0" smtClean="0">
                <a:solidFill>
                  <a:srgbClr val="2C34D7"/>
                </a:solidFill>
                <a:latin typeface="Roboto"/>
              </a:rPr>
              <a:t>φύλλων</a:t>
            </a:r>
            <a:r>
              <a:rPr lang="en-US" sz="3600" dirty="0" smtClean="0">
                <a:solidFill>
                  <a:srgbClr val="2C34D7"/>
                </a:solidFill>
                <a:latin typeface="Roboto"/>
              </a:rPr>
              <a:t>.</a:t>
            </a:r>
          </a:p>
          <a:p>
            <a:endParaRPr lang="en-US" sz="3600" dirty="0">
              <a:solidFill>
                <a:srgbClr val="2C34D7"/>
              </a:solidFill>
              <a:latin typeface="Roboto"/>
            </a:endParaRPr>
          </a:p>
          <a:p>
            <a:r>
              <a:rPr lang="el-GR" sz="3600" dirty="0">
                <a:solidFill>
                  <a:srgbClr val="2C34D7"/>
                </a:solidFill>
                <a:latin typeface="Roboto"/>
              </a:rPr>
              <a:t>Η διαδικασία κατασκευής είναι η εξής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Τα πεσμένα φύλλα συλλέγονται από το έδαφος, επομένως δεν προκαλείται ζημιά στο δέντρο</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Τα φύλλα μουλιάζουν σε νερό, βάφονται και απλώνονται για να στεγνώσουν</a:t>
            </a:r>
            <a:r>
              <a:rPr lang="en-US" sz="3600" dirty="0" smtClean="0">
                <a:solidFill>
                  <a:srgbClr val="2C34D7"/>
                </a:solidFill>
                <a:latin typeface="Roboto"/>
              </a:rPr>
              <a:t>. </a:t>
            </a:r>
            <a:r>
              <a:rPr lang="el-GR" sz="3600" dirty="0">
                <a:solidFill>
                  <a:srgbClr val="2C34D7"/>
                </a:solidFill>
                <a:latin typeface="Roboto"/>
              </a:rPr>
              <a:t>Αυτό βοηθά στη συγκόλληση των φύλλων μεταξύ τους, ώστε να δημιουργούνται μεγαλύτερα φύλλα υλικού</a:t>
            </a:r>
            <a:r>
              <a:rPr lang="en-US" sz="3600" dirty="0" smtClean="0">
                <a:solidFill>
                  <a:srgbClr val="2C34D7"/>
                </a:solidFill>
                <a:latin typeface="Roboto"/>
              </a:rPr>
              <a:t>.</a:t>
            </a:r>
          </a:p>
          <a:p>
            <a:pPr marL="571500" indent="-571500">
              <a:buFont typeface="Arial" panose="020B0604020202020204" pitchFamily="34" charset="0"/>
              <a:buChar char="•"/>
            </a:pPr>
            <a:r>
              <a:rPr lang="el-GR" sz="3600" dirty="0">
                <a:solidFill>
                  <a:srgbClr val="2C34D7"/>
                </a:solidFill>
                <a:latin typeface="Roboto"/>
              </a:rPr>
              <a:t>Το βαμβάκι ράβεται ως υπόστρωμα για να προσδίδει αντοχή και </a:t>
            </a:r>
            <a:r>
              <a:rPr lang="el-GR" sz="3600" dirty="0" smtClean="0">
                <a:solidFill>
                  <a:srgbClr val="2C34D7"/>
                </a:solidFill>
                <a:latin typeface="Roboto"/>
              </a:rPr>
              <a:t>στιβαρότητα</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Το φιλμ BOPP εφαρμόζεται για να κάνει το υλικό αδιάβροχο και ανθεκτικό</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Το δέρμα των φύλλων χρησιμοποιείται για την κατασκευή τσαντών και πορτοφολιών</a:t>
            </a:r>
            <a:r>
              <a:rPr lang="en-US" sz="3600" dirty="0" smtClean="0">
                <a:solidFill>
                  <a:srgbClr val="2C34D7"/>
                </a:solidFill>
                <a:latin typeface="Roboto"/>
              </a:rPr>
              <a:t>.  </a:t>
            </a:r>
            <a:endParaRPr lang="en-US" sz="3600" dirty="0">
              <a:solidFill>
                <a:srgbClr val="2C34D7"/>
              </a:solidFill>
              <a:latin typeface="Roboto"/>
            </a:endParaRPr>
          </a:p>
        </p:txBody>
      </p:sp>
    </p:spTree>
    <p:extLst>
      <p:ext uri="{BB962C8B-B14F-4D97-AF65-F5344CB8AC3E}">
        <p14:creationId xmlns:p14="http://schemas.microsoft.com/office/powerpoint/2010/main" val="630648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850" y="1387475"/>
            <a:ext cx="9982200" cy="830997"/>
          </a:xfrm>
        </p:spPr>
        <p:txBody>
          <a:bodyPr/>
          <a:lstStyle/>
          <a:p>
            <a:r>
              <a:rPr lang="el-GR" sz="5400" b="1" dirty="0" smtClean="0">
                <a:solidFill>
                  <a:srgbClr val="2C34D7"/>
                </a:solidFill>
              </a:rPr>
              <a:t>ΔΕΡΜΑ ΑΠΟ ΜΑΝΙΤΑΡΙΑ</a:t>
            </a:r>
            <a:endParaRPr lang="en-US" sz="5400" b="1" dirty="0">
              <a:solidFill>
                <a:srgbClr val="2C34D7"/>
              </a:solidFill>
            </a:endParaRPr>
          </a:p>
        </p:txBody>
      </p:sp>
      <p:sp>
        <p:nvSpPr>
          <p:cNvPr id="5" name="Content Placeholder 2"/>
          <p:cNvSpPr>
            <a:spLocks noGrp="1"/>
          </p:cNvSpPr>
          <p:nvPr>
            <p:ph type="subTitle" idx="4"/>
          </p:nvPr>
        </p:nvSpPr>
        <p:spPr>
          <a:xfrm>
            <a:off x="1212850" y="3063875"/>
            <a:ext cx="17830800" cy="7467600"/>
          </a:xfrm>
        </p:spPr>
        <p:txBody>
          <a:bodyPr>
            <a:normAutofit lnSpcReduction="10000"/>
          </a:bodyPr>
          <a:lstStyle/>
          <a:p>
            <a:r>
              <a:rPr lang="el-GR" sz="3600" dirty="0">
                <a:solidFill>
                  <a:srgbClr val="2C34D7"/>
                </a:solidFill>
                <a:latin typeface="Roboto"/>
              </a:rPr>
              <a:t>Το </a:t>
            </a:r>
            <a:r>
              <a:rPr lang="el-GR" sz="3600" dirty="0" smtClean="0">
                <a:solidFill>
                  <a:srgbClr val="2C34D7"/>
                </a:solidFill>
                <a:latin typeface="Roboto"/>
              </a:rPr>
              <a:t>Δέρμα </a:t>
            </a:r>
            <a:r>
              <a:rPr lang="el-GR" sz="3600" dirty="0">
                <a:solidFill>
                  <a:srgbClr val="2C34D7"/>
                </a:solidFill>
                <a:latin typeface="Roboto"/>
              </a:rPr>
              <a:t>από </a:t>
            </a:r>
            <a:r>
              <a:rPr lang="el-GR" sz="3600" dirty="0" smtClean="0">
                <a:solidFill>
                  <a:srgbClr val="2C34D7"/>
                </a:solidFill>
                <a:latin typeface="Roboto"/>
              </a:rPr>
              <a:t>Μανιτάρια </a:t>
            </a:r>
            <a:r>
              <a:rPr lang="el-GR" sz="3600" dirty="0">
                <a:solidFill>
                  <a:srgbClr val="2C34D7"/>
                </a:solidFill>
                <a:latin typeface="Roboto"/>
              </a:rPr>
              <a:t>είναι μια φιλική προς το περιβάλλον εναλλακτική λύση για το δέρμα. </a:t>
            </a:r>
            <a:r>
              <a:rPr lang="el-GR" sz="3600" dirty="0" smtClean="0">
                <a:solidFill>
                  <a:srgbClr val="2C34D7"/>
                </a:solidFill>
                <a:latin typeface="Roboto"/>
              </a:rPr>
              <a:t>Σχεδιάζεται ώστε </a:t>
            </a:r>
            <a:r>
              <a:rPr lang="el-GR" sz="3600" dirty="0">
                <a:solidFill>
                  <a:srgbClr val="2C34D7"/>
                </a:solidFill>
                <a:latin typeface="Roboto"/>
              </a:rPr>
              <a:t>να είναι ουδέτερο ως προς τον άνθρακα και να έχει ελάχιστες επιπτώσεις στο περιβάλλον. Είναι μαλακό και εύπλαστο αλλά ταυτόχρονα στιβαρό και </a:t>
            </a:r>
            <a:r>
              <a:rPr lang="el-GR" sz="3600" dirty="0" smtClean="0">
                <a:solidFill>
                  <a:srgbClr val="2C34D7"/>
                </a:solidFill>
                <a:latin typeface="Roboto"/>
              </a:rPr>
              <a:t>ανθεκτικό </a:t>
            </a:r>
            <a:r>
              <a:rPr lang="el-GR" sz="3600" dirty="0">
                <a:solidFill>
                  <a:srgbClr val="2C34D7"/>
                </a:solidFill>
                <a:latin typeface="Roboto"/>
              </a:rPr>
              <a:t>καθιστώντας το κατάλληλο για την κατασκευή ενδυμάτων, αξεσουάρ και ταπετσαριών. </a:t>
            </a:r>
            <a:r>
              <a:rPr lang="el-GR" sz="3600" dirty="0" smtClean="0">
                <a:solidFill>
                  <a:srgbClr val="2C34D7"/>
                </a:solidFill>
                <a:latin typeface="Roboto"/>
              </a:rPr>
              <a:t>Κύριος κατασκευαστής </a:t>
            </a:r>
            <a:r>
              <a:rPr lang="el-GR" sz="3600" dirty="0">
                <a:solidFill>
                  <a:srgbClr val="2C34D7"/>
                </a:solidFill>
                <a:latin typeface="Roboto"/>
              </a:rPr>
              <a:t>είναι η </a:t>
            </a:r>
            <a:r>
              <a:rPr lang="el-GR" sz="3600" b="1" dirty="0" err="1">
                <a:solidFill>
                  <a:srgbClr val="2C34D7"/>
                </a:solidFill>
                <a:latin typeface="Roboto"/>
              </a:rPr>
              <a:t>Bolt</a:t>
            </a:r>
            <a:r>
              <a:rPr lang="el-GR" sz="3600" b="1" dirty="0">
                <a:solidFill>
                  <a:srgbClr val="2C34D7"/>
                </a:solidFill>
                <a:latin typeface="Roboto"/>
              </a:rPr>
              <a:t> </a:t>
            </a:r>
            <a:r>
              <a:rPr lang="el-GR" sz="3600" b="1" dirty="0" err="1">
                <a:solidFill>
                  <a:srgbClr val="2C34D7"/>
                </a:solidFill>
                <a:latin typeface="Roboto"/>
              </a:rPr>
              <a:t>Threads</a:t>
            </a:r>
            <a:r>
              <a:rPr lang="el-GR" sz="3600" dirty="0" smtClean="0">
                <a:solidFill>
                  <a:srgbClr val="2C34D7"/>
                </a:solidFill>
                <a:latin typeface="Roboto"/>
              </a:rPr>
              <a:t>.</a:t>
            </a:r>
            <a:endParaRPr lang="en-US" sz="3600" b="1" dirty="0" smtClean="0">
              <a:solidFill>
                <a:srgbClr val="2C34D7"/>
              </a:solidFill>
              <a:latin typeface="Roboto"/>
            </a:endParaRPr>
          </a:p>
          <a:p>
            <a:pPr marL="0" indent="0">
              <a:buNone/>
            </a:pPr>
            <a:endParaRPr lang="en-US" sz="3600" dirty="0">
              <a:solidFill>
                <a:srgbClr val="2C34D7"/>
              </a:solidFill>
              <a:latin typeface="Roboto"/>
            </a:endParaRPr>
          </a:p>
          <a:p>
            <a:r>
              <a:rPr lang="el-GR" sz="3600" dirty="0">
                <a:solidFill>
                  <a:srgbClr val="2C34D7"/>
                </a:solidFill>
                <a:latin typeface="Roboto"/>
              </a:rPr>
              <a:t>Η διαδικασία κατασκευής είναι η εξής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Φτιάχνεται από κύτταρα </a:t>
            </a:r>
            <a:r>
              <a:rPr lang="el-GR" sz="3600" dirty="0" err="1">
                <a:solidFill>
                  <a:srgbClr val="2C34D7"/>
                </a:solidFill>
                <a:latin typeface="Roboto"/>
              </a:rPr>
              <a:t>μυκηλίου</a:t>
            </a:r>
            <a:r>
              <a:rPr lang="en-US" sz="3600" dirty="0" smtClean="0">
                <a:solidFill>
                  <a:srgbClr val="2C34D7"/>
                </a:solidFill>
                <a:latin typeface="Roboto"/>
              </a:rPr>
              <a:t>. </a:t>
            </a:r>
            <a:r>
              <a:rPr lang="el-GR" sz="3600" dirty="0">
                <a:solidFill>
                  <a:srgbClr val="2C34D7"/>
                </a:solidFill>
                <a:latin typeface="Roboto"/>
              </a:rPr>
              <a:t>Τα κύτταρα συνδέονται μεταξύ τους σχηματίζοντας μια δομή που μοιάζει με ρίζα και αποτελείται από ακανόνιστες διακλαδώσεις</a:t>
            </a:r>
            <a:r>
              <a:rPr lang="en-US" sz="3600" dirty="0" smtClean="0">
                <a:solidFill>
                  <a:srgbClr val="2C34D7"/>
                </a:solidFill>
                <a:latin typeface="Roboto"/>
              </a:rPr>
              <a:t>.</a:t>
            </a:r>
            <a:endParaRPr lang="en-US" sz="3600" dirty="0">
              <a:solidFill>
                <a:srgbClr val="2C34D7"/>
              </a:solidFill>
              <a:latin typeface="Roboto"/>
            </a:endParaRPr>
          </a:p>
          <a:p>
            <a:pPr marL="571500" indent="-571500">
              <a:buFont typeface="Arial" panose="020B0604020202020204" pitchFamily="34" charset="0"/>
              <a:buChar char="•"/>
            </a:pPr>
            <a:r>
              <a:rPr lang="el-GR" sz="3600" dirty="0">
                <a:solidFill>
                  <a:srgbClr val="2C34D7"/>
                </a:solidFill>
                <a:latin typeface="Roboto"/>
              </a:rPr>
              <a:t>Το υλικό εξάγεται κατά την ωρίμανση, έπειτα, </a:t>
            </a:r>
            <a:r>
              <a:rPr lang="el-GR" sz="3600" dirty="0" err="1">
                <a:solidFill>
                  <a:srgbClr val="2C34D7"/>
                </a:solidFill>
                <a:latin typeface="Roboto"/>
              </a:rPr>
              <a:t>δέφεται</a:t>
            </a:r>
            <a:r>
              <a:rPr lang="el-GR" sz="3600" dirty="0">
                <a:solidFill>
                  <a:srgbClr val="2C34D7"/>
                </a:solidFill>
                <a:latin typeface="Roboto"/>
              </a:rPr>
              <a:t> και βάφεται και στη συνέχεια, μετατρέπεται σε ένα υλικό που μοιάζει με δέρμα</a:t>
            </a:r>
            <a:r>
              <a:rPr lang="en-US" sz="3600" dirty="0" smtClean="0">
                <a:solidFill>
                  <a:srgbClr val="2C34D7"/>
                </a:solidFill>
                <a:latin typeface="Roboto"/>
              </a:rPr>
              <a:t>.</a:t>
            </a:r>
            <a:endParaRPr lang="en-US" sz="3600" dirty="0">
              <a:solidFill>
                <a:srgbClr val="2C34D7"/>
              </a:solidFill>
              <a:latin typeface="Roboto"/>
            </a:endParaRPr>
          </a:p>
          <a:p>
            <a:endParaRPr lang="en-US" sz="3600" b="1" dirty="0">
              <a:solidFill>
                <a:srgbClr val="2C34D7"/>
              </a:solidFill>
              <a:latin typeface="Roboto"/>
            </a:endParaRPr>
          </a:p>
          <a:p>
            <a:r>
              <a:rPr lang="el-GR" sz="3600" b="1" dirty="0" smtClean="0">
                <a:solidFill>
                  <a:srgbClr val="FDA800"/>
                </a:solidFill>
              </a:rPr>
              <a:t>Παρακαλώ ανατρέξτε στο Βίντεο</a:t>
            </a:r>
            <a:r>
              <a:rPr lang="en-US" sz="3600" b="1" dirty="0" smtClean="0">
                <a:solidFill>
                  <a:srgbClr val="FDA800"/>
                </a:solidFill>
              </a:rPr>
              <a:t>:</a:t>
            </a:r>
            <a:endParaRPr lang="en-US" sz="3600" b="1" dirty="0">
              <a:solidFill>
                <a:srgbClr val="FDA800"/>
              </a:solidFill>
            </a:endParaRPr>
          </a:p>
          <a:p>
            <a:r>
              <a:rPr lang="en-US" sz="3200" b="1" dirty="0">
                <a:solidFill>
                  <a:srgbClr val="FDA800"/>
                </a:solidFill>
                <a:latin typeface="Roboto"/>
              </a:rPr>
              <a:t>Stella McCartney And Bolt Threads: The World’s First </a:t>
            </a:r>
            <a:r>
              <a:rPr lang="en-US" sz="3200" b="1" dirty="0" err="1">
                <a:solidFill>
                  <a:srgbClr val="FDA800"/>
                </a:solidFill>
                <a:latin typeface="Roboto"/>
              </a:rPr>
              <a:t>Mylo</a:t>
            </a:r>
            <a:r>
              <a:rPr lang="en-US" sz="3200" b="1" dirty="0">
                <a:solidFill>
                  <a:srgbClr val="FDA800"/>
                </a:solidFill>
                <a:latin typeface="Roboto"/>
              </a:rPr>
              <a:t>™️ Vegan Mushroom Leather</a:t>
            </a:r>
          </a:p>
          <a:p>
            <a:endParaRPr lang="en-US" sz="3600" b="1" dirty="0">
              <a:solidFill>
                <a:srgbClr val="2C34D7"/>
              </a:solidFill>
              <a:latin typeface="Roboto"/>
            </a:endParaRPr>
          </a:p>
          <a:p>
            <a:endParaRPr lang="en-US" sz="3600" b="1" dirty="0">
              <a:solidFill>
                <a:srgbClr val="2C34D7"/>
              </a:solidFill>
              <a:latin typeface="Roboto"/>
            </a:endParaRPr>
          </a:p>
          <a:p>
            <a:pPr>
              <a:buFontTx/>
              <a:buChar char="-"/>
            </a:pPr>
            <a:endParaRPr lang="en-US" sz="3600" dirty="0">
              <a:solidFill>
                <a:srgbClr val="2C34D7"/>
              </a:solidFill>
              <a:latin typeface="Roboto"/>
            </a:endParaRPr>
          </a:p>
          <a:p>
            <a:pPr>
              <a:buFontTx/>
              <a:buChar char="-"/>
            </a:pPr>
            <a:endParaRPr lang="en-US" sz="3600" dirty="0">
              <a:solidFill>
                <a:srgbClr val="2C34D7"/>
              </a:solidFill>
              <a:latin typeface="Roboto"/>
            </a:endParaRPr>
          </a:p>
          <a:p>
            <a:pPr>
              <a:buFontTx/>
              <a:buChar char="-"/>
            </a:pPr>
            <a:endParaRPr lang="en-US" sz="3600" dirty="0">
              <a:solidFill>
                <a:srgbClr val="2C34D7"/>
              </a:solidFill>
              <a:latin typeface="Roboto"/>
            </a:endParaRPr>
          </a:p>
          <a:p>
            <a:pPr marL="0" indent="0">
              <a:buNone/>
            </a:pPr>
            <a:endParaRPr lang="en-US" sz="3600" dirty="0">
              <a:solidFill>
                <a:srgbClr val="2C34D7"/>
              </a:solidFill>
              <a:latin typeface="Roboto"/>
            </a:endParaRPr>
          </a:p>
        </p:txBody>
      </p:sp>
    </p:spTree>
    <p:extLst>
      <p:ext uri="{BB962C8B-B14F-4D97-AF65-F5344CB8AC3E}">
        <p14:creationId xmlns:p14="http://schemas.microsoft.com/office/powerpoint/2010/main" val="2016734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42250" y="1006475"/>
            <a:ext cx="9860864" cy="830997"/>
          </a:xfrm>
        </p:spPr>
        <p:txBody>
          <a:bodyPr/>
          <a:lstStyle/>
          <a:p>
            <a:r>
              <a:rPr lang="el-GR" sz="5400" b="1" dirty="0" smtClean="0">
                <a:solidFill>
                  <a:srgbClr val="2C34D7"/>
                </a:solidFill>
              </a:rPr>
              <a:t>ΔΕΡΜΑ ΑΠΟ ΑΝΑΝΑ</a:t>
            </a:r>
            <a:endParaRPr lang="en-US" sz="5400" b="1" dirty="0">
              <a:solidFill>
                <a:srgbClr val="2C34D7"/>
              </a:solidFill>
            </a:endParaRPr>
          </a:p>
        </p:txBody>
      </p:sp>
      <p:sp>
        <p:nvSpPr>
          <p:cNvPr id="4" name="Rectangle 3"/>
          <p:cNvSpPr/>
          <p:nvPr/>
        </p:nvSpPr>
        <p:spPr>
          <a:xfrm>
            <a:off x="7835900" y="2987675"/>
            <a:ext cx="10591800" cy="9140964"/>
          </a:xfrm>
          <a:prstGeom prst="rect">
            <a:avLst/>
          </a:prstGeom>
        </p:spPr>
        <p:txBody>
          <a:bodyPr wrap="square">
            <a:spAutoFit/>
          </a:bodyPr>
          <a:lstStyle/>
          <a:p>
            <a:r>
              <a:rPr kumimoji="0" lang="en-US" sz="3600" b="0" i="0" u="none" strike="noStrike" kern="0" cap="none" spc="0" normalizeH="0" baseline="0" noProof="0" dirty="0" smtClean="0">
                <a:ln>
                  <a:noFill/>
                </a:ln>
                <a:solidFill>
                  <a:srgbClr val="2C34D7"/>
                </a:solidFill>
                <a:effectLst/>
                <a:uLnTx/>
                <a:uFillTx/>
                <a:latin typeface="Roboto"/>
              </a:rPr>
              <a:t>Το </a:t>
            </a:r>
            <a:r>
              <a:rPr kumimoji="0" lang="el-GR" sz="3600" b="0" i="0" u="none" strike="noStrike" kern="0" cap="none" spc="0" normalizeH="0" baseline="0" noProof="0" dirty="0" smtClean="0">
                <a:ln>
                  <a:noFill/>
                </a:ln>
                <a:solidFill>
                  <a:srgbClr val="2C34D7"/>
                </a:solidFill>
                <a:effectLst/>
                <a:uLnTx/>
                <a:uFillTx/>
                <a:latin typeface="Roboto"/>
              </a:rPr>
              <a:t>Δ</a:t>
            </a:r>
            <a:r>
              <a:rPr kumimoji="0" lang="en-US" sz="3600" b="0" i="0" u="none" strike="noStrike" kern="0" cap="none" spc="0" normalizeH="0" baseline="0" noProof="0" dirty="0" err="1" smtClean="0">
                <a:ln>
                  <a:noFill/>
                </a:ln>
                <a:solidFill>
                  <a:srgbClr val="2C34D7"/>
                </a:solidFill>
                <a:effectLst/>
                <a:uLnTx/>
                <a:uFillTx/>
                <a:latin typeface="Roboto"/>
              </a:rPr>
              <a:t>έρμ</a:t>
            </a:r>
            <a:r>
              <a:rPr kumimoji="0" lang="en-US" sz="3600" b="0" i="0" u="none" strike="noStrike" kern="0" cap="none" spc="0" normalizeH="0" baseline="0" noProof="0" dirty="0" smtClean="0">
                <a:ln>
                  <a:noFill/>
                </a:ln>
                <a:solidFill>
                  <a:srgbClr val="2C34D7"/>
                </a:solidFill>
                <a:effectLst/>
                <a:uLnTx/>
                <a:uFillTx/>
                <a:latin typeface="Roboto"/>
              </a:rPr>
              <a:t>α </a:t>
            </a:r>
            <a:r>
              <a:rPr kumimoji="0" lang="el-GR" sz="3600" b="0" i="0" u="none" strike="noStrike" kern="0" cap="none" spc="0" normalizeH="0" baseline="0" noProof="0" dirty="0" smtClean="0">
                <a:ln>
                  <a:noFill/>
                </a:ln>
                <a:solidFill>
                  <a:srgbClr val="2C34D7"/>
                </a:solidFill>
                <a:effectLst/>
                <a:uLnTx/>
                <a:uFillTx/>
                <a:latin typeface="Roboto"/>
              </a:rPr>
              <a:t>Α</a:t>
            </a:r>
            <a:r>
              <a:rPr kumimoji="0" lang="en-US" sz="3600" b="0" i="0" u="none" strike="noStrike" kern="0" cap="none" spc="0" normalizeH="0" baseline="0" noProof="0" dirty="0" smtClean="0">
                <a:ln>
                  <a:noFill/>
                </a:ln>
                <a:solidFill>
                  <a:srgbClr val="2C34D7"/>
                </a:solidFill>
                <a:effectLst/>
                <a:uLnTx/>
                <a:uFillTx/>
                <a:latin typeface="Roboto"/>
              </a:rPr>
              <a:t>να</a:t>
            </a:r>
            <a:r>
              <a:rPr kumimoji="0" lang="en-US" sz="3600" b="0" i="0" u="none" strike="noStrike" kern="0" cap="none" spc="0" normalizeH="0" baseline="0" noProof="0" dirty="0" err="1" smtClean="0">
                <a:ln>
                  <a:noFill/>
                </a:ln>
                <a:solidFill>
                  <a:srgbClr val="2C34D7"/>
                </a:solidFill>
                <a:effectLst/>
                <a:uLnTx/>
                <a:uFillTx/>
                <a:latin typeface="Roboto"/>
              </a:rPr>
              <a:t>νά</a:t>
            </a:r>
            <a:r>
              <a:rPr kumimoji="0" lang="en-US" sz="3600" b="0" i="0" u="none" strike="noStrike" kern="0" cap="none" spc="0" normalizeH="0" baseline="0" noProof="0" dirty="0" smtClean="0">
                <a:ln>
                  <a:noFill/>
                </a:ln>
                <a:solidFill>
                  <a:srgbClr val="2C34D7"/>
                </a:solidFill>
                <a:effectLst/>
                <a:uLnTx/>
                <a:uFillTx/>
                <a:latin typeface="Roboto"/>
              </a:rPr>
              <a:t> </a:t>
            </a:r>
            <a:r>
              <a:rPr kumimoji="0" lang="en-US" sz="3600" b="0" i="0" u="none" strike="noStrike" kern="0" cap="none" spc="0" normalizeH="0" baseline="0" noProof="0" dirty="0" err="1" smtClean="0">
                <a:ln>
                  <a:noFill/>
                </a:ln>
                <a:solidFill>
                  <a:srgbClr val="2C34D7"/>
                </a:solidFill>
                <a:effectLst/>
                <a:uLnTx/>
                <a:uFillTx/>
                <a:latin typeface="Roboto"/>
              </a:rPr>
              <a:t>είν</a:t>
            </a:r>
            <a:r>
              <a:rPr kumimoji="0" lang="en-US" sz="3600" b="0" i="0" u="none" strike="noStrike" kern="0" cap="none" spc="0" normalizeH="0" baseline="0" noProof="0" dirty="0" smtClean="0">
                <a:ln>
                  <a:noFill/>
                </a:ln>
                <a:solidFill>
                  <a:srgbClr val="2C34D7"/>
                </a:solidFill>
                <a:effectLst/>
                <a:uLnTx/>
                <a:uFillTx/>
                <a:latin typeface="Roboto"/>
              </a:rPr>
              <a:t>αι ένα vegan δέρμα που παρασκευάζεται από τα </a:t>
            </a:r>
            <a:r>
              <a:rPr kumimoji="0" lang="en-US" sz="3600" b="0" i="0" u="none" strike="noStrike" kern="0" cap="none" spc="0" normalizeH="0" baseline="0" noProof="0" dirty="0" smtClean="0">
                <a:ln>
                  <a:noFill/>
                </a:ln>
                <a:solidFill>
                  <a:srgbClr val="FDA800"/>
                </a:solidFill>
                <a:effectLst/>
                <a:uLnTx/>
                <a:uFillTx/>
                <a:latin typeface="Roboto"/>
              </a:rPr>
              <a:t>φύλλα του φυτού</a:t>
            </a:r>
            <a:r>
              <a:rPr kumimoji="0" lang="en-US" sz="3600" b="0" i="0" u="none" strike="noStrike" kern="0" cap="none" spc="0" normalizeH="0" baseline="0" noProof="0" dirty="0" smtClean="0">
                <a:ln>
                  <a:noFill/>
                </a:ln>
                <a:solidFill>
                  <a:srgbClr val="2C34D7"/>
                </a:solidFill>
                <a:effectLst/>
                <a:uLnTx/>
                <a:uFillTx/>
                <a:latin typeface="Roboto"/>
              </a:rPr>
              <a:t>, τα οποία θεωρούνται γεωργικά απόβλητα. </a:t>
            </a:r>
            <a:r>
              <a:rPr kumimoji="0" lang="el-GR" sz="3600" b="0" i="0" u="none" strike="noStrike" kern="0" cap="none" spc="0" normalizeH="0" baseline="0" noProof="0" dirty="0" smtClean="0">
                <a:ln>
                  <a:noFill/>
                </a:ln>
                <a:solidFill>
                  <a:srgbClr val="2C34D7"/>
                </a:solidFill>
                <a:effectLst/>
                <a:uLnTx/>
                <a:uFillTx/>
                <a:latin typeface="Roboto"/>
              </a:rPr>
              <a:t>Εφευρέθηκε</a:t>
            </a:r>
            <a:r>
              <a:rPr kumimoji="0" lang="en-US" sz="3600" b="0" i="0" u="none" strike="noStrike" kern="0" cap="none" spc="0" normalizeH="0" baseline="0" noProof="0" dirty="0" smtClean="0">
                <a:ln>
                  <a:noFill/>
                </a:ln>
                <a:solidFill>
                  <a:srgbClr val="2C34D7"/>
                </a:solidFill>
                <a:effectLst/>
                <a:uLnTx/>
                <a:uFillTx/>
                <a:latin typeface="Roboto"/>
              </a:rPr>
              <a:t> από </a:t>
            </a:r>
            <a:r>
              <a:rPr kumimoji="0" lang="en-US" sz="3600" b="0" i="0" u="none" strike="noStrike" kern="0" cap="none" spc="0" normalizeH="0" baseline="0" noProof="0" dirty="0" err="1" smtClean="0">
                <a:ln>
                  <a:noFill/>
                </a:ln>
                <a:solidFill>
                  <a:srgbClr val="2C34D7"/>
                </a:solidFill>
                <a:effectLst/>
                <a:uLnTx/>
                <a:uFillTx/>
                <a:latin typeface="Roboto"/>
              </a:rPr>
              <a:t>τη</a:t>
            </a:r>
            <a:r>
              <a:rPr kumimoji="0" lang="en-US" sz="3600" b="0" i="0" u="none" strike="noStrike" kern="0" cap="none" spc="0" normalizeH="0" baseline="0" noProof="0" dirty="0" smtClean="0">
                <a:ln>
                  <a:noFill/>
                </a:ln>
                <a:solidFill>
                  <a:srgbClr val="2C34D7"/>
                </a:solidFill>
                <a:effectLst/>
                <a:uLnTx/>
                <a:uFillTx/>
                <a:latin typeface="Roboto"/>
              </a:rPr>
              <a:t> </a:t>
            </a:r>
            <a:r>
              <a:rPr kumimoji="0" lang="el-GR" sz="3600" b="0" i="0" u="none" strike="noStrike" kern="0" cap="none" spc="0" normalizeH="0" baseline="0" noProof="0" dirty="0" smtClean="0">
                <a:ln>
                  <a:noFill/>
                </a:ln>
                <a:solidFill>
                  <a:srgbClr val="2C34D7"/>
                </a:solidFill>
                <a:effectLst/>
                <a:uLnTx/>
                <a:uFillTx/>
                <a:latin typeface="Roboto"/>
              </a:rPr>
              <a:t>Δρα</a:t>
            </a:r>
            <a:r>
              <a:rPr kumimoji="0" lang="en-US" sz="3600" b="0" i="0" u="none" strike="noStrike" kern="0" cap="none" spc="0" normalizeH="0" baseline="0" noProof="0" dirty="0" smtClean="0">
                <a:ln>
                  <a:noFill/>
                </a:ln>
                <a:solidFill>
                  <a:srgbClr val="2C34D7"/>
                </a:solidFill>
                <a:effectLst/>
                <a:uLnTx/>
                <a:uFillTx/>
                <a:latin typeface="Roboto"/>
              </a:rPr>
              <a:t> Carmen </a:t>
            </a:r>
            <a:r>
              <a:rPr kumimoji="0" lang="en-US" sz="3600" b="0" i="0" u="none" strike="noStrike" kern="0" cap="none" spc="0" normalizeH="0" baseline="0" noProof="0" dirty="0" err="1" smtClean="0">
                <a:ln>
                  <a:noFill/>
                </a:ln>
                <a:solidFill>
                  <a:srgbClr val="2C34D7"/>
                </a:solidFill>
                <a:effectLst/>
                <a:uLnTx/>
                <a:uFillTx/>
                <a:latin typeface="Roboto"/>
              </a:rPr>
              <a:t>Hijosa</a:t>
            </a:r>
            <a:r>
              <a:rPr kumimoji="0" lang="en-US" sz="3600" b="0" i="0" u="none" strike="noStrike" kern="0" cap="none" spc="0" normalizeH="0" baseline="0" noProof="0" dirty="0" smtClean="0">
                <a:ln>
                  <a:noFill/>
                </a:ln>
                <a:solidFill>
                  <a:srgbClr val="2C34D7"/>
                </a:solidFill>
                <a:effectLst/>
                <a:uLnTx/>
                <a:uFillTx/>
                <a:latin typeface="Roboto"/>
              </a:rPr>
              <a:t>. Τα </a:t>
            </a:r>
            <a:r>
              <a:rPr kumimoji="0" lang="en-US" sz="3600" b="0" i="0" u="none" strike="noStrike" kern="0" cap="none" spc="0" normalizeH="0" baseline="0" noProof="0" dirty="0" err="1" smtClean="0">
                <a:ln>
                  <a:noFill/>
                </a:ln>
                <a:solidFill>
                  <a:srgbClr val="2C34D7"/>
                </a:solidFill>
                <a:effectLst/>
                <a:uLnTx/>
                <a:uFillTx/>
                <a:latin typeface="Roboto"/>
              </a:rPr>
              <a:t>δικ</a:t>
            </a:r>
            <a:r>
              <a:rPr kumimoji="0" lang="en-US" sz="3600" b="0" i="0" u="none" strike="noStrike" kern="0" cap="none" spc="0" normalizeH="0" baseline="0" noProof="0" dirty="0" smtClean="0">
                <a:ln>
                  <a:noFill/>
                </a:ln>
                <a:solidFill>
                  <a:srgbClr val="2C34D7"/>
                </a:solidFill>
                <a:effectLst/>
                <a:uLnTx/>
                <a:uFillTx/>
                <a:latin typeface="Roboto"/>
              </a:rPr>
              <a:t>αιώματα του Pinatex ανήκουν στην εταιρεία της Ananas Anam</a:t>
            </a:r>
            <a:r>
              <a:rPr lang="en-US" sz="3600" dirty="0" smtClean="0">
                <a:solidFill>
                  <a:srgbClr val="2C34D7"/>
                </a:solidFill>
                <a:latin typeface="Roboto"/>
              </a:rPr>
              <a:t>.</a:t>
            </a:r>
            <a:endParaRPr lang="en-US" sz="3600" dirty="0">
              <a:solidFill>
                <a:srgbClr val="2C34D7"/>
              </a:solidFill>
              <a:latin typeface="Roboto"/>
            </a:endParaRPr>
          </a:p>
          <a:p>
            <a:endParaRPr lang="en-US" sz="3600" dirty="0">
              <a:solidFill>
                <a:srgbClr val="2C34D7"/>
              </a:solidFill>
              <a:latin typeface="Roboto"/>
            </a:endParaRPr>
          </a:p>
          <a:p>
            <a:r>
              <a:rPr lang="el-GR" sz="3600" dirty="0" smtClean="0">
                <a:solidFill>
                  <a:srgbClr val="2C34D7"/>
                </a:solidFill>
              </a:rPr>
              <a:t>Το </a:t>
            </a:r>
            <a:r>
              <a:rPr lang="el-GR" sz="3600" dirty="0" err="1" smtClean="0">
                <a:solidFill>
                  <a:srgbClr val="2C34D7"/>
                </a:solidFill>
              </a:rPr>
              <a:t>Piñatex</a:t>
            </a:r>
            <a:r>
              <a:rPr lang="el-GR" sz="3600" dirty="0" smtClean="0">
                <a:solidFill>
                  <a:srgbClr val="2C34D7"/>
                </a:solidFill>
              </a:rPr>
              <a:t> μπορεί να χρησιμοποιηθεί για είδη μόδας, αξεσουάρ και ταπετσαρίες.</a:t>
            </a:r>
            <a:endParaRPr lang="en-US" sz="3600" dirty="0">
              <a:solidFill>
                <a:srgbClr val="2C34D7"/>
              </a:solidFill>
              <a:latin typeface="Roboto"/>
            </a:endParaRPr>
          </a:p>
          <a:p>
            <a:endParaRPr lang="en-US" sz="3600" dirty="0">
              <a:solidFill>
                <a:srgbClr val="2C34D7"/>
              </a:solidFill>
              <a:latin typeface="Roboto"/>
            </a:endParaRPr>
          </a:p>
          <a:p>
            <a:endParaRPr lang="en-US" sz="3600" dirty="0">
              <a:solidFill>
                <a:srgbClr val="2C34D7"/>
              </a:solidFill>
              <a:latin typeface="Roboto"/>
            </a:endParaRPr>
          </a:p>
          <a:p>
            <a:pPr marL="571500" indent="-571500">
              <a:buFont typeface="Arial" panose="020B0604020202020204" pitchFamily="34" charset="0"/>
              <a:buChar char="•"/>
            </a:pPr>
            <a:r>
              <a:rPr lang="el-GR" sz="2800" dirty="0" smtClean="0">
                <a:solidFill>
                  <a:srgbClr val="FDA800"/>
                </a:solidFill>
                <a:latin typeface="Roboto"/>
              </a:rPr>
              <a:t>Για περισσότερο Απαιτούμενο Υλικό Ανάγνωσης,</a:t>
            </a:r>
            <a:r>
              <a:rPr lang="en-US" sz="2800" dirty="0" smtClean="0">
                <a:solidFill>
                  <a:srgbClr val="FDA800"/>
                </a:solidFill>
                <a:latin typeface="Roboto"/>
              </a:rPr>
              <a:t> </a:t>
            </a:r>
            <a:r>
              <a:rPr lang="el-GR" sz="2800" dirty="0" smtClean="0">
                <a:solidFill>
                  <a:srgbClr val="FDA800"/>
                </a:solidFill>
                <a:latin typeface="Roboto"/>
              </a:rPr>
              <a:t>επισκεφθείτε το</a:t>
            </a:r>
            <a:r>
              <a:rPr lang="en-US" sz="2800" dirty="0" smtClean="0">
                <a:solidFill>
                  <a:srgbClr val="FDA800"/>
                </a:solidFill>
                <a:latin typeface="Roboto"/>
              </a:rPr>
              <a:t>: </a:t>
            </a:r>
            <a:r>
              <a:rPr lang="en-US" sz="2800" dirty="0">
                <a:solidFill>
                  <a:srgbClr val="FDA800"/>
                </a:solidFill>
                <a:latin typeface="Roboto"/>
              </a:rPr>
              <a:t>‘</a:t>
            </a:r>
            <a:r>
              <a:rPr lang="en-US" sz="2800" i="1" dirty="0" err="1">
                <a:solidFill>
                  <a:srgbClr val="FDA800"/>
                </a:solidFill>
                <a:latin typeface="Roboto"/>
              </a:rPr>
              <a:t>Ananas</a:t>
            </a:r>
            <a:r>
              <a:rPr lang="en-US" sz="2800" i="1" dirty="0">
                <a:solidFill>
                  <a:srgbClr val="FDA800"/>
                </a:solidFill>
                <a:latin typeface="Roboto"/>
              </a:rPr>
              <a:t> </a:t>
            </a:r>
            <a:r>
              <a:rPr lang="en-US" sz="2800" i="1" dirty="0" err="1">
                <a:solidFill>
                  <a:srgbClr val="FDA800"/>
                </a:solidFill>
                <a:latin typeface="Roboto"/>
              </a:rPr>
              <a:t>Anam</a:t>
            </a:r>
            <a:r>
              <a:rPr lang="en-US" sz="2800" i="1" dirty="0">
                <a:solidFill>
                  <a:srgbClr val="FDA800"/>
                </a:solidFill>
                <a:latin typeface="Roboto"/>
              </a:rPr>
              <a:t>: the pioneers of innovative natural textiles from waste pineapple leaves.’</a:t>
            </a:r>
          </a:p>
          <a:p>
            <a:pPr marL="571500" indent="-571500">
              <a:buFont typeface="Arial" panose="020B0604020202020204" pitchFamily="34" charset="0"/>
              <a:buChar char="•"/>
            </a:pPr>
            <a:endParaRPr lang="en-US" sz="3600" dirty="0">
              <a:solidFill>
                <a:srgbClr val="2C34D7"/>
              </a:solidFill>
              <a:latin typeface="Roboto"/>
            </a:endParaRPr>
          </a:p>
          <a:p>
            <a:pPr marL="571500" indent="-571500">
              <a:buFont typeface="Arial" panose="020B0604020202020204" pitchFamily="34" charset="0"/>
              <a:buChar char="•"/>
            </a:pPr>
            <a:endParaRPr lang="en-US" sz="3600" dirty="0">
              <a:solidFill>
                <a:srgbClr val="2C34D7"/>
              </a:solidFill>
              <a:latin typeface="Roboto"/>
            </a:endParaRPr>
          </a:p>
          <a:p>
            <a:pPr>
              <a:buFontTx/>
              <a:buChar char="-"/>
            </a:pPr>
            <a:endParaRPr lang="en-US" sz="3600" dirty="0">
              <a:solidFill>
                <a:srgbClr val="2C34D7"/>
              </a:solidFill>
              <a:latin typeface="Roboto"/>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1850" y="777875"/>
            <a:ext cx="6400800" cy="9600373"/>
          </a:xfrm>
          <a:prstGeom prst="rect">
            <a:avLst/>
          </a:prstGeom>
        </p:spPr>
      </p:pic>
      <p:sp>
        <p:nvSpPr>
          <p:cNvPr id="6" name="Rectangle 5"/>
          <p:cNvSpPr/>
          <p:nvPr/>
        </p:nvSpPr>
        <p:spPr>
          <a:xfrm>
            <a:off x="679450" y="10378248"/>
            <a:ext cx="5379999"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a:effectLst/>
                <a:latin typeface="-apple-system"/>
                <a:hlinkClick r:id="rId3"/>
              </a:rPr>
              <a:t>Bruno </a:t>
            </a:r>
            <a:r>
              <a:rPr lang="en-US" b="0" i="0" dirty="0" err="1">
                <a:effectLst/>
                <a:latin typeface="-apple-system"/>
                <a:hlinkClick r:id="rId3"/>
              </a:rPr>
              <a:t>Nascimento</a:t>
            </a:r>
            <a:r>
              <a:rPr lang="en-US" b="0" i="0" dirty="0">
                <a:solidFill>
                  <a:srgbClr val="000000"/>
                </a:solidFill>
                <a:effectLst/>
                <a:latin typeface="-apple-system"/>
              </a:rPr>
              <a:t> </a:t>
            </a:r>
            <a:r>
              <a:rPr lang="el-GR" b="0" i="0" dirty="0" smtClean="0">
                <a:solidFill>
                  <a:srgbClr val="000000"/>
                </a:solidFill>
                <a:effectLst/>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594229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36650" y="1158875"/>
            <a:ext cx="9860864" cy="830997"/>
          </a:xfrm>
        </p:spPr>
        <p:txBody>
          <a:bodyPr/>
          <a:lstStyle/>
          <a:p>
            <a:r>
              <a:rPr lang="en-US" sz="5400" b="1" dirty="0">
                <a:solidFill>
                  <a:srgbClr val="2C34D7"/>
                </a:solidFill>
              </a:rPr>
              <a:t>BANANATEX</a:t>
            </a:r>
          </a:p>
        </p:txBody>
      </p:sp>
      <p:sp>
        <p:nvSpPr>
          <p:cNvPr id="3" name="TextBox 2"/>
          <p:cNvSpPr txBox="1"/>
          <p:nvPr/>
        </p:nvSpPr>
        <p:spPr>
          <a:xfrm>
            <a:off x="1136650" y="3825875"/>
            <a:ext cx="11506200" cy="7602081"/>
          </a:xfrm>
          <a:prstGeom prst="rect">
            <a:avLst/>
          </a:prstGeom>
          <a:noFill/>
        </p:spPr>
        <p:txBody>
          <a:bodyPr wrap="square" rtlCol="0">
            <a:spAutoFit/>
          </a:bodyPr>
          <a:lstStyle/>
          <a:p>
            <a:r>
              <a:rPr kumimoji="0" lang="en-US" sz="3600" b="0" i="0" u="none" strike="noStrike" kern="0" cap="none" spc="0" normalizeH="0" baseline="0" noProof="0" dirty="0" smtClean="0">
                <a:ln>
                  <a:noFill/>
                </a:ln>
                <a:solidFill>
                  <a:srgbClr val="2C34D7"/>
                </a:solidFill>
                <a:effectLst/>
                <a:uLnTx/>
                <a:uFillTx/>
                <a:latin typeface="Roboto"/>
              </a:rPr>
              <a:t>Το Bananatex </a:t>
            </a:r>
            <a:r>
              <a:rPr kumimoji="0" lang="en-US" sz="3600" b="0" i="0" u="none" strike="noStrike" kern="0" cap="none" spc="0" normalizeH="0" baseline="0" noProof="0" dirty="0" err="1" smtClean="0">
                <a:ln>
                  <a:noFill/>
                </a:ln>
                <a:solidFill>
                  <a:srgbClr val="2C34D7"/>
                </a:solidFill>
                <a:effectLst/>
                <a:uLnTx/>
                <a:uFillTx/>
                <a:latin typeface="Roboto"/>
              </a:rPr>
              <a:t>είν</a:t>
            </a:r>
            <a:r>
              <a:rPr kumimoji="0" lang="en-US" sz="3600" b="0" i="0" u="none" strike="noStrike" kern="0" cap="none" spc="0" normalizeH="0" baseline="0" noProof="0" dirty="0" smtClean="0">
                <a:ln>
                  <a:noFill/>
                </a:ln>
                <a:solidFill>
                  <a:srgbClr val="2C34D7"/>
                </a:solidFill>
                <a:effectLst/>
                <a:uLnTx/>
                <a:uFillTx/>
                <a:latin typeface="Roboto"/>
              </a:rPr>
              <a:t>αι μια ανθεκτική, βιοδιασπώμενη ίνα που παράγεται </a:t>
            </a:r>
            <a:r>
              <a:rPr kumimoji="0" lang="en-US" sz="3600" b="0" i="0" u="none" strike="noStrike" kern="0" cap="none" spc="0" normalizeH="0" baseline="0" noProof="0" dirty="0" smtClean="0">
                <a:ln>
                  <a:noFill/>
                </a:ln>
                <a:solidFill>
                  <a:srgbClr val="FDA800"/>
                </a:solidFill>
                <a:effectLst/>
                <a:uLnTx/>
                <a:uFillTx/>
                <a:latin typeface="Roboto"/>
              </a:rPr>
              <a:t>από το φυτό μπανάνα Abaca</a:t>
            </a:r>
            <a:r>
              <a:rPr kumimoji="0" lang="en-US" sz="3600" b="0" i="0" u="none" strike="noStrike" kern="0" cap="none" spc="0" normalizeH="0" baseline="0" noProof="0" dirty="0" smtClean="0">
                <a:ln>
                  <a:noFill/>
                </a:ln>
                <a:solidFill>
                  <a:srgbClr val="2C34D7"/>
                </a:solidFill>
                <a:effectLst/>
                <a:uLnTx/>
                <a:uFillTx/>
                <a:latin typeface="Roboto"/>
              </a:rPr>
              <a:t>. </a:t>
            </a:r>
            <a:r>
              <a:rPr kumimoji="0" lang="en-US" sz="3600" b="0" i="0" u="none" strike="noStrike" kern="0" cap="none" spc="0" normalizeH="0" baseline="0" noProof="0" dirty="0" err="1" smtClean="0">
                <a:ln>
                  <a:noFill/>
                </a:ln>
                <a:solidFill>
                  <a:srgbClr val="2C34D7"/>
                </a:solidFill>
                <a:effectLst/>
                <a:uLnTx/>
                <a:uFillTx/>
              </a:rPr>
              <a:t>Είν</a:t>
            </a:r>
            <a:r>
              <a:rPr kumimoji="0" lang="en-US" sz="3600" b="0" i="0" u="none" strike="noStrike" kern="0" cap="none" spc="0" normalizeH="0" baseline="0" noProof="0" dirty="0" smtClean="0">
                <a:ln>
                  <a:noFill/>
                </a:ln>
                <a:solidFill>
                  <a:srgbClr val="2C34D7"/>
                </a:solidFill>
                <a:effectLst/>
                <a:uLnTx/>
                <a:uFillTx/>
              </a:rPr>
              <a:t>αι ανανεώσιμη και βιώσιμη, </a:t>
            </a:r>
            <a:r>
              <a:rPr lang="el-GR" sz="3600" dirty="0" smtClean="0">
                <a:solidFill>
                  <a:srgbClr val="2C34D7"/>
                </a:solidFill>
              </a:rPr>
              <a:t>καθώς δεν χρησιμοποιούνται χημικές ουσίες κατά τη διαδικασία παραγωγής, ενώ παράγονται πολύ λίγα απόβλητα</a:t>
            </a:r>
            <a:r>
              <a:rPr lang="en-US" sz="3600" dirty="0" smtClean="0">
                <a:solidFill>
                  <a:srgbClr val="2C34D7"/>
                </a:solidFill>
              </a:rPr>
              <a:t>. </a:t>
            </a:r>
            <a:r>
              <a:rPr lang="el-GR" sz="3600" dirty="0" smtClean="0">
                <a:solidFill>
                  <a:srgbClr val="2C34D7"/>
                </a:solidFill>
              </a:rPr>
              <a:t>Επειδή είναι βιοδιασπώμενο, τα προϊόντα του μπορούν να </a:t>
            </a:r>
            <a:r>
              <a:rPr lang="el-GR" sz="3600" dirty="0" err="1" smtClean="0">
                <a:solidFill>
                  <a:srgbClr val="2C34D7"/>
                </a:solidFill>
              </a:rPr>
              <a:t>κομποστοποιηθούν</a:t>
            </a:r>
            <a:r>
              <a:rPr lang="el-GR" sz="3600" dirty="0" smtClean="0">
                <a:solidFill>
                  <a:srgbClr val="2C34D7"/>
                </a:solidFill>
              </a:rPr>
              <a:t> στο τέλος του κύκλου ζωής τους</a:t>
            </a:r>
            <a:r>
              <a:rPr lang="en-US" sz="3600" dirty="0" smtClean="0">
                <a:solidFill>
                  <a:srgbClr val="2C34D7"/>
                </a:solidFill>
              </a:rPr>
              <a:t>.</a:t>
            </a:r>
            <a:endParaRPr lang="en-US" sz="3600" dirty="0">
              <a:solidFill>
                <a:srgbClr val="2C34D7"/>
              </a:solidFill>
            </a:endParaRPr>
          </a:p>
          <a:p>
            <a:endParaRPr lang="en-US" sz="3600" dirty="0">
              <a:solidFill>
                <a:srgbClr val="2C34D7"/>
              </a:solidFill>
            </a:endParaRPr>
          </a:p>
          <a:p>
            <a:pPr marL="571500" indent="-571500">
              <a:buFont typeface="Arial" panose="020B0604020202020204" pitchFamily="34" charset="0"/>
              <a:buChar char="•"/>
            </a:pPr>
            <a:endParaRPr lang="en-US" sz="3600" dirty="0">
              <a:solidFill>
                <a:srgbClr val="2C34D7"/>
              </a:solidFill>
            </a:endParaRPr>
          </a:p>
          <a:p>
            <a:endParaRPr lang="en-US" sz="3600" dirty="0">
              <a:solidFill>
                <a:srgbClr val="2C34D7"/>
              </a:solidFill>
            </a:endParaRPr>
          </a:p>
          <a:p>
            <a:r>
              <a:rPr lang="el-GR" sz="2800" dirty="0" smtClean="0">
                <a:solidFill>
                  <a:srgbClr val="FDA800"/>
                </a:solidFill>
                <a:latin typeface="Roboto"/>
              </a:rPr>
              <a:t>Ανατρέξτε στο Απαιτούμενο Υλικό Ανάγνωσης</a:t>
            </a:r>
            <a:r>
              <a:rPr lang="en-US" sz="2800" dirty="0" smtClean="0">
                <a:solidFill>
                  <a:srgbClr val="FDA800"/>
                </a:solidFill>
                <a:latin typeface="Roboto"/>
              </a:rPr>
              <a:t>: </a:t>
            </a:r>
            <a:r>
              <a:rPr lang="en-US" sz="2800" i="1" dirty="0">
                <a:solidFill>
                  <a:srgbClr val="FDA800"/>
                </a:solidFill>
                <a:latin typeface="Roboto"/>
              </a:rPr>
              <a:t>Bananatex</a:t>
            </a:r>
            <a:r>
              <a:rPr lang="aa-ET" sz="2800" i="1" dirty="0">
                <a:solidFill>
                  <a:srgbClr val="FDA800"/>
                </a:solidFill>
                <a:latin typeface="Roboto"/>
              </a:rPr>
              <a:t>®</a:t>
            </a:r>
            <a:r>
              <a:rPr lang="en-US" sz="2800" i="1" dirty="0">
                <a:solidFill>
                  <a:srgbClr val="FDA800"/>
                </a:solidFill>
                <a:latin typeface="Roboto"/>
              </a:rPr>
              <a:t> A Textile Revolution</a:t>
            </a:r>
          </a:p>
          <a:p>
            <a:endParaRPr lang="en-US" sz="3600" dirty="0">
              <a:solidFill>
                <a:srgbClr val="2C34D7"/>
              </a:solidFill>
            </a:endParaRPr>
          </a:p>
          <a:p>
            <a:endParaRPr lang="en-US" sz="3600" dirty="0">
              <a:solidFill>
                <a:srgbClr val="2C34D7"/>
              </a:solidFill>
              <a:latin typeface="Roboto"/>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23850" y="878434"/>
            <a:ext cx="6410490" cy="9601859"/>
          </a:xfrm>
          <a:prstGeom prst="rect">
            <a:avLst/>
          </a:prstGeom>
        </p:spPr>
      </p:pic>
      <p:sp>
        <p:nvSpPr>
          <p:cNvPr id="8" name="Rectangle 7"/>
          <p:cNvSpPr/>
          <p:nvPr/>
        </p:nvSpPr>
        <p:spPr>
          <a:xfrm>
            <a:off x="8002924" y="10295627"/>
            <a:ext cx="5020926" cy="369332"/>
          </a:xfrm>
          <a:prstGeom prst="rect">
            <a:avLst/>
          </a:prstGeom>
        </p:spPr>
        <p:txBody>
          <a:bodyPr wrap="none">
            <a:spAutoFit/>
          </a:bodyPr>
          <a:lstStyle/>
          <a:p>
            <a:r>
              <a:rPr lang="el-GR" b="0" i="0" dirty="0" smtClean="0">
                <a:solidFill>
                  <a:srgbClr val="000000"/>
                </a:solidFill>
                <a:effectLst/>
                <a:latin typeface="-apple-system"/>
              </a:rPr>
              <a:t>Φωτογραφία από</a:t>
            </a:r>
            <a:r>
              <a:rPr lang="en-US" b="0" i="0" dirty="0">
                <a:solidFill>
                  <a:srgbClr val="000000"/>
                </a:solidFill>
                <a:effectLst/>
                <a:latin typeface="-apple-system"/>
              </a:rPr>
              <a:t> </a:t>
            </a:r>
            <a:r>
              <a:rPr lang="en-US" b="0" i="0" dirty="0" err="1">
                <a:effectLst/>
                <a:latin typeface="-apple-system"/>
                <a:hlinkClick r:id="rId3"/>
              </a:rPr>
              <a:t>Tevei</a:t>
            </a:r>
            <a:r>
              <a:rPr lang="en-US" b="0" i="0" dirty="0">
                <a:effectLst/>
                <a:latin typeface="-apple-system"/>
                <a:hlinkClick r:id="rId3"/>
              </a:rPr>
              <a:t> </a:t>
            </a:r>
            <a:r>
              <a:rPr lang="en-US" b="0" i="0" dirty="0" err="1">
                <a:effectLst/>
                <a:latin typeface="-apple-system"/>
                <a:hlinkClick r:id="rId3"/>
              </a:rPr>
              <a:t>Renvoyé</a:t>
            </a:r>
            <a:r>
              <a:rPr lang="en-US" b="0" i="0" dirty="0">
                <a:solidFill>
                  <a:srgbClr val="000000"/>
                </a:solidFill>
                <a:effectLst/>
                <a:latin typeface="-apple-system"/>
              </a:rPr>
              <a:t> </a:t>
            </a:r>
            <a:r>
              <a:rPr lang="el-GR" dirty="0" smtClean="0">
                <a:solidFill>
                  <a:srgbClr val="000000"/>
                </a:solidFill>
                <a:latin typeface="-apple-system"/>
              </a:rPr>
              <a:t>στο</a:t>
            </a:r>
            <a:r>
              <a:rPr lang="en-US" b="0" i="0" dirty="0">
                <a:solidFill>
                  <a:srgbClr val="000000"/>
                </a:solidFill>
                <a:effectLst/>
                <a:latin typeface="-apple-system"/>
              </a:rPr>
              <a:t> </a:t>
            </a:r>
            <a:r>
              <a:rPr lang="en-US" b="0" i="0" dirty="0" err="1">
                <a:effectLst/>
                <a:latin typeface="-apple-system"/>
                <a:hlinkClick r:id="rId4"/>
              </a:rPr>
              <a:t>Unsplash</a:t>
            </a:r>
            <a:endParaRPr lang="en-US" dirty="0"/>
          </a:p>
        </p:txBody>
      </p:sp>
    </p:spTree>
    <p:extLst>
      <p:ext uri="{BB962C8B-B14F-4D97-AF65-F5344CB8AC3E}">
        <p14:creationId xmlns:p14="http://schemas.microsoft.com/office/powerpoint/2010/main" val="31751758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850" y="854075"/>
            <a:ext cx="6141084" cy="830997"/>
          </a:xfrm>
        </p:spPr>
        <p:txBody>
          <a:bodyPr/>
          <a:lstStyle/>
          <a:p>
            <a:r>
              <a:rPr lang="el-GR" sz="5400" dirty="0" smtClean="0">
                <a:solidFill>
                  <a:srgbClr val="2C34D7"/>
                </a:solidFill>
              </a:rPr>
              <a:t>Αναφορές</a:t>
            </a:r>
            <a:endParaRPr lang="en-US" sz="5400" dirty="0">
              <a:solidFill>
                <a:srgbClr val="2C34D7"/>
              </a:solidFill>
            </a:endParaRPr>
          </a:p>
        </p:txBody>
      </p:sp>
      <p:sp>
        <p:nvSpPr>
          <p:cNvPr id="4" name="Rectangle 3"/>
          <p:cNvSpPr/>
          <p:nvPr/>
        </p:nvSpPr>
        <p:spPr>
          <a:xfrm>
            <a:off x="908050" y="1667879"/>
            <a:ext cx="18973800" cy="8710077"/>
          </a:xfrm>
          <a:prstGeom prst="rect">
            <a:avLst/>
          </a:prstGeom>
        </p:spPr>
        <p:txBody>
          <a:bodyPr wrap="square">
            <a:spAutoFit/>
          </a:bodyPr>
          <a:lstStyle/>
          <a:p>
            <a:pPr algn="l"/>
            <a:endParaRPr lang="en-US" sz="2800" b="0" i="1" dirty="0">
              <a:solidFill>
                <a:srgbClr val="282828"/>
              </a:solidFill>
              <a:effectLst/>
              <a:latin typeface="Roboto"/>
            </a:endParaRPr>
          </a:p>
          <a:p>
            <a:pPr marL="457200" indent="-457200">
              <a:buFont typeface="Arial" panose="020B0604020202020204" pitchFamily="34" charset="0"/>
              <a:buChar char="•"/>
            </a:pPr>
            <a:r>
              <a:rPr lang="en-US" sz="2800" dirty="0" err="1">
                <a:latin typeface="Roboto"/>
              </a:rPr>
              <a:t>Ananas</a:t>
            </a:r>
            <a:r>
              <a:rPr lang="en-US" sz="2800" dirty="0">
                <a:latin typeface="Roboto"/>
              </a:rPr>
              <a:t> </a:t>
            </a:r>
            <a:r>
              <a:rPr lang="en-US" sz="2800" dirty="0" err="1">
                <a:latin typeface="Roboto"/>
              </a:rPr>
              <a:t>Anam</a:t>
            </a:r>
            <a:r>
              <a:rPr lang="en-US" sz="2800" dirty="0">
                <a:latin typeface="Roboto"/>
              </a:rPr>
              <a:t> (2017) </a:t>
            </a:r>
            <a:r>
              <a:rPr lang="en-US" sz="2800" dirty="0" err="1">
                <a:latin typeface="Roboto"/>
              </a:rPr>
              <a:t>Ananas</a:t>
            </a:r>
            <a:r>
              <a:rPr lang="en-US" sz="2800" dirty="0">
                <a:latin typeface="Roboto"/>
              </a:rPr>
              <a:t> </a:t>
            </a:r>
            <a:r>
              <a:rPr lang="en-US" sz="2800" dirty="0" err="1">
                <a:latin typeface="Roboto"/>
              </a:rPr>
              <a:t>Anam</a:t>
            </a:r>
            <a:r>
              <a:rPr lang="en-US" sz="2800" dirty="0">
                <a:latin typeface="Roboto"/>
              </a:rPr>
              <a:t>: </a:t>
            </a:r>
            <a:r>
              <a:rPr lang="en-US" sz="2800" i="1" dirty="0">
                <a:latin typeface="Roboto"/>
              </a:rPr>
              <a:t>The pioneers of Innovative Natural Textiles from Waste Pineapple Leaves. </a:t>
            </a:r>
            <a:r>
              <a:rPr lang="el-GR" sz="2800" dirty="0" smtClean="0">
                <a:latin typeface="Roboto"/>
              </a:rPr>
              <a:t>Διαθέσιμο στο</a:t>
            </a:r>
            <a:r>
              <a:rPr lang="en-US" sz="2800" dirty="0" smtClean="0">
                <a:latin typeface="Roboto"/>
              </a:rPr>
              <a:t>: </a:t>
            </a:r>
            <a:r>
              <a:rPr lang="en-US" sz="2800" u="sng" dirty="0">
                <a:latin typeface="Roboto"/>
                <a:hlinkClick r:id="rId2"/>
              </a:rPr>
              <a:t>www.ananas-anam.com/about-us/</a:t>
            </a:r>
            <a:endParaRPr lang="en-US" sz="2800" u="sng" dirty="0">
              <a:latin typeface="Roboto"/>
            </a:endParaRPr>
          </a:p>
          <a:p>
            <a:endParaRPr lang="en-US" sz="2800" u="sng" dirty="0">
              <a:latin typeface="Roboto"/>
            </a:endParaRPr>
          </a:p>
          <a:p>
            <a:pPr marL="457200" indent="-457200" algn="l">
              <a:buFont typeface="Arial" panose="020B0604020202020204" pitchFamily="34" charset="0"/>
              <a:buChar char="•"/>
            </a:pPr>
            <a:r>
              <a:rPr lang="en-US" sz="2800" dirty="0" err="1">
                <a:solidFill>
                  <a:srgbClr val="282828"/>
                </a:solidFill>
                <a:latin typeface="Roboto"/>
              </a:rPr>
              <a:t>Bossi</a:t>
            </a:r>
            <a:r>
              <a:rPr lang="en-US" sz="2800" dirty="0">
                <a:solidFill>
                  <a:srgbClr val="282828"/>
                </a:solidFill>
                <a:latin typeface="Roboto"/>
              </a:rPr>
              <a:t>, A. (2024) Fashionista: The Most Exciting Advancements in Fabric Innovation Right Now. </a:t>
            </a:r>
            <a:r>
              <a:rPr lang="el-GR" sz="2800" dirty="0" smtClean="0">
                <a:solidFill>
                  <a:srgbClr val="282828"/>
                </a:solidFill>
                <a:latin typeface="Roboto"/>
              </a:rPr>
              <a:t>Διαθέσιμο στο</a:t>
            </a:r>
            <a:r>
              <a:rPr lang="en-US" sz="2800" dirty="0" smtClean="0">
                <a:solidFill>
                  <a:srgbClr val="282828"/>
                </a:solidFill>
                <a:latin typeface="Roboto"/>
              </a:rPr>
              <a:t>: </a:t>
            </a:r>
            <a:r>
              <a:rPr lang="en-US" sz="2800" dirty="0">
                <a:solidFill>
                  <a:srgbClr val="282828"/>
                </a:solidFill>
                <a:latin typeface="Roboto"/>
                <a:hlinkClick r:id="rId3"/>
              </a:rPr>
              <a:t>www.fashionista.com/2024/04/fashion-material-fabric-innovation-bio-based-alternatives</a:t>
            </a:r>
            <a:endParaRPr lang="en-US" sz="2800" dirty="0">
              <a:solidFill>
                <a:srgbClr val="282828"/>
              </a:solidFill>
              <a:latin typeface="Roboto"/>
            </a:endParaRPr>
          </a:p>
          <a:p>
            <a:pPr algn="l"/>
            <a:endParaRPr lang="en-US" sz="2800" cap="all" dirty="0"/>
          </a:p>
          <a:p>
            <a:pPr marL="457200" indent="-457200" algn="l">
              <a:buFont typeface="Arial" panose="020B0604020202020204" pitchFamily="34" charset="0"/>
              <a:buChar char="•"/>
            </a:pPr>
            <a:r>
              <a:rPr lang="en-US" sz="2800" dirty="0" err="1">
                <a:solidFill>
                  <a:srgbClr val="282828"/>
                </a:solidFill>
                <a:latin typeface="Roboto"/>
              </a:rPr>
              <a:t>Gadey</a:t>
            </a:r>
            <a:r>
              <a:rPr lang="en-US" sz="2800" dirty="0">
                <a:solidFill>
                  <a:srgbClr val="282828"/>
                </a:solidFill>
                <a:latin typeface="Roboto"/>
              </a:rPr>
              <a:t>, K. (2024) Fibers 2 Fashion: </a:t>
            </a:r>
            <a:r>
              <a:rPr lang="en-US" sz="2800" i="1" dirty="0"/>
              <a:t>Textile Fibers of the Future: Sustainable Innovations in Fashion.</a:t>
            </a:r>
            <a:r>
              <a:rPr lang="en-US" sz="2800" dirty="0"/>
              <a:t> </a:t>
            </a:r>
            <a:r>
              <a:rPr lang="el-GR" sz="2800" dirty="0" smtClean="0"/>
              <a:t>Διαθέσιμο στο</a:t>
            </a:r>
            <a:r>
              <a:rPr lang="en-US" sz="2800" dirty="0" smtClean="0"/>
              <a:t>: </a:t>
            </a:r>
            <a:r>
              <a:rPr lang="en-US" sz="2800" dirty="0">
                <a:hlinkClick r:id="rId4"/>
              </a:rPr>
              <a:t>www.fibre2fashion.com/industry-article/10121/textile-fibres-of-the-future-sustainable-innovations-in-fashion</a:t>
            </a:r>
            <a:endParaRPr lang="en-US" sz="2800" dirty="0"/>
          </a:p>
          <a:p>
            <a:pPr algn="l"/>
            <a:endParaRPr lang="en-US" sz="2800" dirty="0"/>
          </a:p>
          <a:p>
            <a:pPr marL="457200" indent="-457200" algn="l">
              <a:buFont typeface="Arial" panose="020B0604020202020204" pitchFamily="34" charset="0"/>
              <a:buChar char="•"/>
            </a:pPr>
            <a:r>
              <a:rPr lang="en-US" sz="2800" b="0" i="0" dirty="0">
                <a:solidFill>
                  <a:srgbClr val="282828"/>
                </a:solidFill>
                <a:effectLst/>
                <a:latin typeface="Roboto"/>
              </a:rPr>
              <a:t>Murray, S. (2016) NRDC: </a:t>
            </a:r>
            <a:r>
              <a:rPr lang="en-US" sz="2800" b="0" i="1" dirty="0">
                <a:solidFill>
                  <a:srgbClr val="282828"/>
                </a:solidFill>
                <a:effectLst/>
                <a:latin typeface="Roboto"/>
              </a:rPr>
              <a:t>Fixing the Fashion Industry</a:t>
            </a:r>
            <a:r>
              <a:rPr lang="en-US" sz="2800" dirty="0">
                <a:solidFill>
                  <a:srgbClr val="282828"/>
                </a:solidFill>
                <a:latin typeface="Roboto"/>
              </a:rPr>
              <a:t>. </a:t>
            </a:r>
            <a:r>
              <a:rPr lang="el-GR" sz="2800" dirty="0" smtClean="0">
                <a:solidFill>
                  <a:srgbClr val="282828"/>
                </a:solidFill>
                <a:latin typeface="Roboto"/>
              </a:rPr>
              <a:t>Διαθέσιμο στο</a:t>
            </a:r>
            <a:r>
              <a:rPr lang="en-US" sz="2800" dirty="0" smtClean="0">
                <a:solidFill>
                  <a:srgbClr val="282828"/>
                </a:solidFill>
                <a:latin typeface="Roboto"/>
              </a:rPr>
              <a:t>: </a:t>
            </a:r>
            <a:r>
              <a:rPr lang="en-US" sz="2800" u="sng" dirty="0">
                <a:hlinkClick r:id="rId5"/>
              </a:rPr>
              <a:t>www.nrdc.org/stories/fixing-fashion-industry</a:t>
            </a:r>
            <a:endParaRPr lang="en-US" sz="2800" dirty="0"/>
          </a:p>
          <a:p>
            <a:pPr algn="l"/>
            <a:endParaRPr lang="en-US" sz="2800" b="0" i="0" dirty="0">
              <a:solidFill>
                <a:srgbClr val="282828"/>
              </a:solidFill>
              <a:effectLst/>
              <a:latin typeface="Roboto"/>
            </a:endParaRPr>
          </a:p>
          <a:p>
            <a:pPr marL="457200" indent="-457200" algn="l">
              <a:buFont typeface="Arial" panose="020B0604020202020204" pitchFamily="34" charset="0"/>
              <a:buChar char="•"/>
            </a:pPr>
            <a:r>
              <a:rPr lang="en-US" sz="2800" dirty="0">
                <a:solidFill>
                  <a:srgbClr val="282828"/>
                </a:solidFill>
                <a:latin typeface="Roboto"/>
              </a:rPr>
              <a:t>Textile Sustainability Hub (2023) </a:t>
            </a:r>
            <a:r>
              <a:rPr lang="en-US" sz="2800" i="1" dirty="0">
                <a:solidFill>
                  <a:srgbClr val="282828"/>
                </a:solidFill>
                <a:latin typeface="Roboto"/>
              </a:rPr>
              <a:t>Decarbonizing the Textile and Apparel Industry</a:t>
            </a:r>
            <a:r>
              <a:rPr lang="en-US" sz="2800" dirty="0">
                <a:solidFill>
                  <a:srgbClr val="282828"/>
                </a:solidFill>
                <a:latin typeface="Roboto"/>
              </a:rPr>
              <a:t>. </a:t>
            </a:r>
            <a:r>
              <a:rPr lang="el-GR" sz="2800" dirty="0" smtClean="0">
                <a:solidFill>
                  <a:srgbClr val="282828"/>
                </a:solidFill>
                <a:latin typeface="Roboto"/>
              </a:rPr>
              <a:t>Διαθέσιμο στο</a:t>
            </a:r>
            <a:r>
              <a:rPr lang="en-US" sz="2800" dirty="0" smtClean="0">
                <a:solidFill>
                  <a:srgbClr val="282828"/>
                </a:solidFill>
                <a:latin typeface="Roboto"/>
              </a:rPr>
              <a:t>: </a:t>
            </a:r>
            <a:r>
              <a:rPr lang="en-US" sz="2800" dirty="0">
                <a:solidFill>
                  <a:srgbClr val="282828"/>
                </a:solidFill>
                <a:latin typeface="Roboto"/>
                <a:hlinkClick r:id="rId6"/>
              </a:rPr>
              <a:t>www.textilesustainability.com</a:t>
            </a:r>
            <a:endParaRPr lang="en-US" sz="2800" dirty="0">
              <a:solidFill>
                <a:srgbClr val="282828"/>
              </a:solidFill>
              <a:latin typeface="Roboto"/>
            </a:endParaRPr>
          </a:p>
          <a:p>
            <a:pPr algn="l"/>
            <a:endParaRPr lang="en-US" sz="2800" i="1" dirty="0">
              <a:solidFill>
                <a:srgbClr val="282828"/>
              </a:solidFill>
              <a:latin typeface="Roboto"/>
            </a:endParaRPr>
          </a:p>
          <a:p>
            <a:pPr marL="457200" indent="-457200" algn="l">
              <a:buFont typeface="Arial" panose="020B0604020202020204" pitchFamily="34" charset="0"/>
              <a:buChar char="•"/>
            </a:pPr>
            <a:r>
              <a:rPr lang="en-US" sz="2800" b="0" i="0" dirty="0">
                <a:solidFill>
                  <a:srgbClr val="282828"/>
                </a:solidFill>
                <a:effectLst/>
                <a:latin typeface="Roboto"/>
              </a:rPr>
              <a:t>QWSTION International GmbH (2024) </a:t>
            </a:r>
            <a:r>
              <a:rPr lang="en-US" sz="2800" b="0" i="1" dirty="0">
                <a:solidFill>
                  <a:srgbClr val="282828"/>
                </a:solidFill>
                <a:effectLst/>
                <a:latin typeface="Roboto"/>
              </a:rPr>
              <a:t>Bananatex</a:t>
            </a:r>
            <a:r>
              <a:rPr lang="aa-ET" sz="2800" b="0" i="1" dirty="0">
                <a:solidFill>
                  <a:srgbClr val="282828"/>
                </a:solidFill>
                <a:effectLst/>
                <a:latin typeface="Roboto"/>
              </a:rPr>
              <a:t>®</a:t>
            </a:r>
            <a:r>
              <a:rPr lang="en-US" sz="2800" b="0" i="1" dirty="0">
                <a:solidFill>
                  <a:srgbClr val="282828"/>
                </a:solidFill>
                <a:effectLst/>
                <a:latin typeface="Roboto"/>
              </a:rPr>
              <a:t>: A Textile Revolution. </a:t>
            </a:r>
            <a:r>
              <a:rPr lang="el-GR" sz="2800" dirty="0" smtClean="0">
                <a:solidFill>
                  <a:srgbClr val="282828"/>
                </a:solidFill>
                <a:latin typeface="Roboto"/>
              </a:rPr>
              <a:t>Διαθέσιμο στο</a:t>
            </a:r>
            <a:r>
              <a:rPr lang="en-US" sz="2800" dirty="0" smtClean="0">
                <a:solidFill>
                  <a:srgbClr val="282828"/>
                </a:solidFill>
                <a:latin typeface="Roboto"/>
              </a:rPr>
              <a:t>: </a:t>
            </a:r>
            <a:r>
              <a:rPr lang="en-US" sz="2800" dirty="0">
                <a:solidFill>
                  <a:srgbClr val="282828"/>
                </a:solidFill>
                <a:latin typeface="Roboto"/>
                <a:hlinkClick r:id="rId7"/>
              </a:rPr>
              <a:t>www.bananatex.info</a:t>
            </a:r>
            <a:endParaRPr lang="en-US" sz="2800" dirty="0">
              <a:solidFill>
                <a:srgbClr val="282828"/>
              </a:solidFill>
              <a:latin typeface="Roboto"/>
            </a:endParaRPr>
          </a:p>
          <a:p>
            <a:pPr algn="l"/>
            <a:endParaRPr lang="en-US" sz="2800" dirty="0"/>
          </a:p>
          <a:p>
            <a:pPr marL="457200" indent="-457200" algn="l">
              <a:buFont typeface="Arial" panose="020B0604020202020204" pitchFamily="34" charset="0"/>
              <a:buChar char="•"/>
            </a:pPr>
            <a:r>
              <a:rPr lang="en-US" sz="2800" dirty="0" err="1"/>
              <a:t>Worldstats</a:t>
            </a:r>
            <a:r>
              <a:rPr lang="en-US" sz="2800" dirty="0"/>
              <a:t>. (2024). </a:t>
            </a:r>
            <a:r>
              <a:rPr lang="en-US" sz="2800" i="1" dirty="0"/>
              <a:t>Global Textile Production By Fiber Type.</a:t>
            </a:r>
            <a:r>
              <a:rPr lang="en-US" sz="2800" dirty="0"/>
              <a:t> </a:t>
            </a:r>
            <a:r>
              <a:rPr lang="el-GR" sz="2800" dirty="0" smtClean="0"/>
              <a:t>Διαθέσιμο στο</a:t>
            </a:r>
            <a:r>
              <a:rPr lang="en-US" sz="2800" dirty="0" smtClean="0"/>
              <a:t>: </a:t>
            </a:r>
            <a:r>
              <a:rPr lang="en-US" sz="2800" dirty="0">
                <a:hlinkClick r:id="rId8"/>
              </a:rPr>
              <a:t>www.worldostats.com/global-textile-production-by-fiber-type-2024/</a:t>
            </a:r>
            <a:endParaRPr lang="en-US" sz="2800" dirty="0"/>
          </a:p>
          <a:p>
            <a:pPr algn="l"/>
            <a:endParaRPr lang="en-US" sz="2800" dirty="0"/>
          </a:p>
        </p:txBody>
      </p:sp>
    </p:spTree>
    <p:extLst>
      <p:ext uri="{BB962C8B-B14F-4D97-AF65-F5344CB8AC3E}">
        <p14:creationId xmlns:p14="http://schemas.microsoft.com/office/powerpoint/2010/main" val="563380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2850" y="854075"/>
            <a:ext cx="6141084" cy="830997"/>
          </a:xfrm>
        </p:spPr>
        <p:txBody>
          <a:bodyPr/>
          <a:lstStyle/>
          <a:p>
            <a:r>
              <a:rPr lang="el-GR" sz="5400" dirty="0" smtClean="0">
                <a:solidFill>
                  <a:srgbClr val="2C34D7"/>
                </a:solidFill>
              </a:rPr>
              <a:t>Αναφορές</a:t>
            </a:r>
            <a:endParaRPr lang="en-US" sz="5400" dirty="0">
              <a:solidFill>
                <a:srgbClr val="2C34D7"/>
              </a:solidFill>
            </a:endParaRPr>
          </a:p>
        </p:txBody>
      </p:sp>
      <p:sp>
        <p:nvSpPr>
          <p:cNvPr id="4" name="Rectangle 3"/>
          <p:cNvSpPr/>
          <p:nvPr/>
        </p:nvSpPr>
        <p:spPr>
          <a:xfrm>
            <a:off x="908050" y="2378075"/>
            <a:ext cx="18288000" cy="6678751"/>
          </a:xfrm>
          <a:prstGeom prst="rect">
            <a:avLst/>
          </a:prstGeom>
        </p:spPr>
        <p:txBody>
          <a:bodyPr wrap="square">
            <a:spAutoFit/>
          </a:bodyPr>
          <a:lstStyle/>
          <a:p>
            <a:pPr algn="l"/>
            <a:endParaRPr lang="en-US" sz="2800" b="0" i="1" dirty="0">
              <a:solidFill>
                <a:srgbClr val="282828"/>
              </a:solidFill>
              <a:effectLst/>
              <a:latin typeface="Roboto"/>
            </a:endParaRPr>
          </a:p>
          <a:p>
            <a:pPr marL="457200" indent="-457200" algn="l">
              <a:buFont typeface="Arial" panose="020B0604020202020204" pitchFamily="34" charset="0"/>
              <a:buChar char="•"/>
            </a:pPr>
            <a:r>
              <a:rPr lang="en-US" sz="2800" dirty="0" err="1"/>
              <a:t>Saha</a:t>
            </a:r>
            <a:r>
              <a:rPr lang="en-US" sz="2800" dirty="0"/>
              <a:t>, N. (2023) </a:t>
            </a:r>
            <a:r>
              <a:rPr lang="en-US" sz="2800" i="1" dirty="0">
                <a:latin typeface="Roboto"/>
              </a:rPr>
              <a:t>18 Most Innovative Fabrics in Sustainable Fashion. </a:t>
            </a:r>
            <a:r>
              <a:rPr lang="el-GR" sz="2800" dirty="0" smtClean="0">
                <a:latin typeface="Roboto"/>
              </a:rPr>
              <a:t>Διαθέσιμο στο</a:t>
            </a:r>
            <a:r>
              <a:rPr lang="en-US" sz="2800" dirty="0" smtClean="0">
                <a:latin typeface="Roboto"/>
              </a:rPr>
              <a:t>: </a:t>
            </a:r>
            <a:r>
              <a:rPr lang="en-US" sz="2800" dirty="0">
                <a:latin typeface="Roboto"/>
                <a:hlinkClick r:id="rId2"/>
              </a:rPr>
              <a:t>www.yoursustainableguide.com/most-innovative-fabrics-in-sustainable-fashion/#:~:text=These%2018%20most%20innovative%20fabrics%20in</a:t>
            </a:r>
            <a:endParaRPr lang="en-US" sz="2800" dirty="0">
              <a:latin typeface="Roboto"/>
            </a:endParaRPr>
          </a:p>
          <a:p>
            <a:pPr marL="457200" indent="-457200" algn="l">
              <a:buFont typeface="Arial" panose="020B0604020202020204" pitchFamily="34" charset="0"/>
              <a:buChar char="•"/>
            </a:pPr>
            <a:endParaRPr lang="en-US" sz="2800" i="1" dirty="0">
              <a:latin typeface="Roboto"/>
            </a:endParaRPr>
          </a:p>
          <a:p>
            <a:pPr marL="457200" indent="-457200" algn="l">
              <a:buFont typeface="Arial" panose="020B0604020202020204" pitchFamily="34" charset="0"/>
              <a:buChar char="•"/>
            </a:pPr>
            <a:r>
              <a:rPr lang="en-US" sz="2800" dirty="0" err="1">
                <a:latin typeface="Roboto"/>
              </a:rPr>
              <a:t>Keellabs</a:t>
            </a:r>
            <a:r>
              <a:rPr lang="en-US" sz="2800" dirty="0">
                <a:latin typeface="Roboto"/>
              </a:rPr>
              <a:t> (2024) </a:t>
            </a:r>
            <a:r>
              <a:rPr lang="en-US" sz="2800" i="1" dirty="0"/>
              <a:t>Harnessing the power of the ocean to create materials. </a:t>
            </a:r>
            <a:r>
              <a:rPr lang="el-GR" sz="2800" dirty="0" smtClean="0"/>
              <a:t>Διαθέσιμο στο</a:t>
            </a:r>
            <a:r>
              <a:rPr lang="en-US" sz="2800" dirty="0" smtClean="0"/>
              <a:t>: </a:t>
            </a:r>
            <a:r>
              <a:rPr lang="en-US" sz="2800" dirty="0">
                <a:hlinkClick r:id="rId3"/>
              </a:rPr>
              <a:t>www.keellabs.com</a:t>
            </a:r>
            <a:endParaRPr lang="en-US" sz="2800" dirty="0"/>
          </a:p>
          <a:p>
            <a:pPr algn="l"/>
            <a:endParaRPr lang="en-US" sz="2800" i="1" dirty="0"/>
          </a:p>
          <a:p>
            <a:pPr algn="l"/>
            <a:r>
              <a:rPr lang="el-GR" sz="3600" dirty="0" smtClean="0">
                <a:solidFill>
                  <a:srgbClr val="FF0000"/>
                </a:solidFill>
              </a:rPr>
              <a:t>Βιβλία</a:t>
            </a:r>
            <a:endParaRPr lang="en-US" sz="3600" dirty="0">
              <a:solidFill>
                <a:srgbClr val="FF0000"/>
              </a:solidFill>
            </a:endParaRPr>
          </a:p>
          <a:p>
            <a:pPr algn="l"/>
            <a:endParaRPr lang="en-US" sz="2800" i="1" dirty="0"/>
          </a:p>
          <a:p>
            <a:pPr marL="457200" indent="-457200">
              <a:buFont typeface="Arial" panose="020B0604020202020204" pitchFamily="34" charset="0"/>
              <a:buChar char="•"/>
            </a:pPr>
            <a:r>
              <a:rPr lang="en-US" sz="2800" dirty="0">
                <a:solidFill>
                  <a:schemeClr val="tx1"/>
                </a:solidFill>
                <a:latin typeface="Roboto"/>
              </a:rPr>
              <a:t>Blum, P. (2021) </a:t>
            </a:r>
            <a:r>
              <a:rPr lang="en-US" sz="2800" i="1" dirty="0">
                <a:solidFill>
                  <a:schemeClr val="tx1"/>
                </a:solidFill>
                <a:latin typeface="Roboto"/>
              </a:rPr>
              <a:t>Circular Fashion: Making the Fashion Industry Sustainable.</a:t>
            </a:r>
            <a:r>
              <a:rPr lang="en-US" sz="2800" dirty="0">
                <a:solidFill>
                  <a:schemeClr val="tx1"/>
                </a:solidFill>
                <a:latin typeface="Roboto"/>
              </a:rPr>
              <a:t> UK: Laurence King Publishing</a:t>
            </a:r>
          </a:p>
          <a:p>
            <a:pPr marL="457200" indent="-457200">
              <a:buFont typeface="Arial" panose="020B0604020202020204" pitchFamily="34" charset="0"/>
              <a:buChar char="•"/>
            </a:pPr>
            <a:endParaRPr lang="en-US" sz="2800" dirty="0">
              <a:solidFill>
                <a:schemeClr val="tx1"/>
              </a:solidFill>
              <a:latin typeface="Roboto"/>
            </a:endParaRPr>
          </a:p>
          <a:p>
            <a:pPr marL="457200" indent="-457200">
              <a:buFont typeface="Arial" panose="020B0604020202020204" pitchFamily="34" charset="0"/>
              <a:buChar char="•"/>
            </a:pPr>
            <a:r>
              <a:rPr lang="en-US" sz="2800" dirty="0">
                <a:solidFill>
                  <a:schemeClr val="tx1"/>
                </a:solidFill>
                <a:latin typeface="Roboto"/>
              </a:rPr>
              <a:t>Fletcher, K. (2014) </a:t>
            </a:r>
            <a:r>
              <a:rPr lang="en-US" sz="2800" i="1" dirty="0">
                <a:solidFill>
                  <a:schemeClr val="tx1"/>
                </a:solidFill>
                <a:latin typeface="Roboto"/>
              </a:rPr>
              <a:t>Sustainable Fashion and Textiles: Design Journeys</a:t>
            </a:r>
            <a:r>
              <a:rPr lang="en-US" sz="2800" dirty="0">
                <a:solidFill>
                  <a:schemeClr val="tx1"/>
                </a:solidFill>
                <a:latin typeface="Roboto"/>
              </a:rPr>
              <a:t>. 2</a:t>
            </a:r>
            <a:r>
              <a:rPr lang="en-US" sz="2800" baseline="30000" dirty="0">
                <a:solidFill>
                  <a:schemeClr val="tx1"/>
                </a:solidFill>
                <a:latin typeface="Roboto"/>
              </a:rPr>
              <a:t>nd</a:t>
            </a:r>
            <a:r>
              <a:rPr lang="en-US" sz="2800" dirty="0">
                <a:solidFill>
                  <a:schemeClr val="tx1"/>
                </a:solidFill>
                <a:latin typeface="Roboto"/>
              </a:rPr>
              <a:t> edition. NY: Routledge</a:t>
            </a:r>
          </a:p>
          <a:p>
            <a:pPr algn="l"/>
            <a:endParaRPr lang="en-US" sz="2800" i="1" dirty="0"/>
          </a:p>
          <a:p>
            <a:pPr marL="457200" indent="-457200" algn="l">
              <a:buFont typeface="Arial" panose="020B0604020202020204" pitchFamily="34" charset="0"/>
              <a:buChar char="•"/>
            </a:pPr>
            <a:endParaRPr lang="en-US" sz="2800" dirty="0">
              <a:latin typeface="Roboto"/>
            </a:endParaRPr>
          </a:p>
          <a:p>
            <a:pPr marL="457200" indent="-457200" algn="l">
              <a:buFont typeface="Arial" panose="020B0604020202020204" pitchFamily="34" charset="0"/>
              <a:buChar char="•"/>
            </a:pPr>
            <a:endParaRPr lang="en-US" sz="2800" dirty="0"/>
          </a:p>
        </p:txBody>
      </p:sp>
    </p:spTree>
    <p:extLst>
      <p:ext uri="{BB962C8B-B14F-4D97-AF65-F5344CB8AC3E}">
        <p14:creationId xmlns:p14="http://schemas.microsoft.com/office/powerpoint/2010/main" val="37766835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4597</TotalTime>
  <Words>2663</Words>
  <Application>Microsoft Office PowerPoint</Application>
  <PresentationFormat>Προσαρμογή</PresentationFormat>
  <Paragraphs>277</Paragraphs>
  <Slides>27</Slides>
  <Notes>3</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27</vt:i4>
      </vt:variant>
    </vt:vector>
  </HeadingPairs>
  <TitlesOfParts>
    <vt:vector size="32" baseType="lpstr">
      <vt:lpstr>-apple-system</vt:lpstr>
      <vt:lpstr>Arial</vt:lpstr>
      <vt:lpstr>Calibri</vt:lpstr>
      <vt:lpstr>Roboto</vt:lpstr>
      <vt:lpstr>Office Theme</vt:lpstr>
      <vt:lpstr>Παρουσίαση του PowerPoint</vt:lpstr>
      <vt:lpstr>Σχεδιασμός Βιώσιμης Μόδας  Ενότητα 2: Βιώσιμα Υλικά  </vt:lpstr>
      <vt:lpstr>2.1 Υλικά και Βιωσιμότητα</vt:lpstr>
      <vt:lpstr>Παρουσίαση του PowerPoint</vt:lpstr>
      <vt:lpstr>Ποικιλία Υλικών</vt:lpstr>
      <vt:lpstr>Παρουσίαση του PowerPoint</vt:lpstr>
      <vt:lpstr>2.1 Βιώσιμες Ίνες και Υφάσματα</vt:lpstr>
      <vt:lpstr>Παρουσίαση του PowerPoint</vt:lpstr>
      <vt:lpstr>Παρουσίαση του PowerPoint</vt:lpstr>
      <vt:lpstr>Βιώσιμες Ίνες Ζωικής Προέλευσης </vt:lpstr>
      <vt:lpstr>Παρουσίαση του PowerPoint</vt:lpstr>
      <vt:lpstr>Παρουσίαση του PowerPoint</vt:lpstr>
      <vt:lpstr>Παρουσίαση του PowerPoint</vt:lpstr>
      <vt:lpstr>Παρουσίαση του PowerPoint</vt:lpstr>
      <vt:lpstr>2.3 Οργανικές Ίνες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2.4 Εναλλακτικά Υλικά</vt:lpstr>
      <vt:lpstr>ΔΕΡΜΑ ΑΠΟ ΦΥΛΛΑ</vt:lpstr>
      <vt:lpstr>ΔΕΡΜΑ ΑΠΟ ΜΑΝΙΤΑΡΙΑ</vt:lpstr>
      <vt:lpstr>ΔΕΡΜΑ ΑΠΟ ΑΝΑΝΑ</vt:lpstr>
      <vt:lpstr>BANANATEX</vt:lpstr>
      <vt:lpstr>Αναφορές</vt:lpstr>
      <vt:lpstr>Αναφορές</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Rekomendacijos</dc:title>
  <dc:creator>Doris Kailos</dc:creator>
  <cp:lastModifiedBy>Katerina</cp:lastModifiedBy>
  <cp:revision>167</cp:revision>
  <dcterms:created xsi:type="dcterms:W3CDTF">2024-10-02T15:30:20Z</dcterms:created>
  <dcterms:modified xsi:type="dcterms:W3CDTF">2025-03-05T09:56:11Z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2024-10-02T00:00:00Z</vt:filetime>
  </property>
  <property fmtid="{D5CDD505-2E9C-101B-9397-08002B2CF9AE}" pid="3" name="Creator">
    <vt:lpwstr>Adobe Illustrator 28.6 (Macintosh)</vt:lpwstr>
  </property>
  <property fmtid="{D5CDD505-2E9C-101B-9397-08002B2CF9AE}" pid="4" name="LastSaved">
    <vt:filetime>2024-10-02T00:00:00Z</vt:filetime>
  </property>
  <property fmtid="{D5CDD505-2E9C-101B-9397-08002B2CF9AE}" pid="5" name="Producer">
    <vt:lpwstr>Adobe PDF library 17.00</vt:lpwstr>
  </property>
</Properties>
</file>