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3" r:id="rId2"/>
    <p:sldId id="259" r:id="rId3"/>
    <p:sldId id="275" r:id="rId4"/>
    <p:sldId id="274" r:id="rId5"/>
    <p:sldId id="277" r:id="rId6"/>
    <p:sldId id="278" r:id="rId7"/>
    <p:sldId id="279" r:id="rId8"/>
    <p:sldId id="281" r:id="rId9"/>
    <p:sldId id="280" r:id="rId10"/>
    <p:sldId id="282" r:id="rId11"/>
    <p:sldId id="284" r:id="rId12"/>
    <p:sldId id="285" r:id="rId13"/>
    <p:sldId id="286" r:id="rId14"/>
    <p:sldId id="283" r:id="rId15"/>
    <p:sldId id="287" r:id="rId16"/>
    <p:sldId id="288" r:id="rId17"/>
    <p:sldId id="289" r:id="rId18"/>
    <p:sldId id="290" r:id="rId19"/>
    <p:sldId id="292" r:id="rId20"/>
    <p:sldId id="291" r:id="rId21"/>
    <p:sldId id="293" r:id="rId22"/>
    <p:sldId id="276" r:id="rId23"/>
    <p:sldId id="294" r:id="rId2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00"/>
    <a:srgbClr val="2C34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4" d="100"/>
          <a:sy n="44" d="100"/>
        </p:scale>
        <p:origin x="624"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431DB"/>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104664" y="10375639"/>
            <a:ext cx="11863931" cy="932917"/>
          </a:xfrm>
          <a:prstGeom prst="rect">
            <a:avLst/>
          </a:prstGeom>
        </p:spPr>
      </p:pic>
      <p:sp>
        <p:nvSpPr>
          <p:cNvPr id="18" name="bg object 18"/>
          <p:cNvSpPr/>
          <p:nvPr/>
        </p:nvSpPr>
        <p:spPr>
          <a:xfrm>
            <a:off x="7418939" y="10690526"/>
            <a:ext cx="7435850" cy="618490"/>
          </a:xfrm>
          <a:custGeom>
            <a:avLst/>
            <a:gdLst/>
            <a:ahLst/>
            <a:cxnLst/>
            <a:rect l="l" t="t" r="r" b="b"/>
            <a:pathLst>
              <a:path w="7435850" h="61849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2336797" y="7852577"/>
            <a:ext cx="6787606" cy="3455978"/>
          </a:xfrm>
          <a:prstGeom prst="rect">
            <a:avLst/>
          </a:prstGeom>
        </p:spPr>
      </p:pic>
      <p:sp>
        <p:nvSpPr>
          <p:cNvPr id="20" name="bg object 20"/>
          <p:cNvSpPr/>
          <p:nvPr/>
        </p:nvSpPr>
        <p:spPr>
          <a:xfrm>
            <a:off x="14594055" y="8167573"/>
            <a:ext cx="3900170" cy="3141345"/>
          </a:xfrm>
          <a:custGeom>
            <a:avLst/>
            <a:gdLst/>
            <a:ahLst/>
            <a:cxnLst/>
            <a:rect l="l" t="t" r="r" b="b"/>
            <a:pathLst>
              <a:path w="3900169" h="3141345">
                <a:moveTo>
                  <a:pt x="3899617" y="0"/>
                </a:moveTo>
                <a:lnTo>
                  <a:pt x="1606168" y="0"/>
                </a:lnTo>
                <a:lnTo>
                  <a:pt x="0" y="3140982"/>
                </a:lnTo>
                <a:lnTo>
                  <a:pt x="2315358" y="3140982"/>
                </a:lnTo>
                <a:lnTo>
                  <a:pt x="3899617" y="0"/>
                </a:lnTo>
                <a:close/>
              </a:path>
            </a:pathLst>
          </a:custGeom>
          <a:solidFill>
            <a:srgbClr val="FDA800"/>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0" y="0"/>
            <a:ext cx="11120458" cy="8621555"/>
          </a:xfrm>
          <a:prstGeom prst="rect">
            <a:avLst/>
          </a:prstGeom>
        </p:spPr>
      </p:pic>
      <p:sp>
        <p:nvSpPr>
          <p:cNvPr id="22" name="bg object 22"/>
          <p:cNvSpPr/>
          <p:nvPr/>
        </p:nvSpPr>
        <p:spPr>
          <a:xfrm>
            <a:off x="0" y="0"/>
            <a:ext cx="10492105" cy="7990840"/>
          </a:xfrm>
          <a:custGeom>
            <a:avLst/>
            <a:gdLst/>
            <a:ahLst/>
            <a:cxnLst/>
            <a:rect l="l" t="t" r="r" b="b"/>
            <a:pathLst>
              <a:path w="10492105" h="7990840">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p:spPr>
        <p:txBody>
          <a:bodyPr wrap="square" lIns="0" tIns="0" rIns="0" bIns="0" rtlCol="0"/>
          <a:lstStyle/>
          <a:p>
            <a:endParaRPr/>
          </a:p>
        </p:txBody>
      </p:sp>
      <p:pic>
        <p:nvPicPr>
          <p:cNvPr id="23" name="bg object 23"/>
          <p:cNvPicPr/>
          <p:nvPr/>
        </p:nvPicPr>
        <p:blipFill>
          <a:blip r:embed="rId5" cstate="print"/>
          <a:stretch>
            <a:fillRect/>
          </a:stretch>
        </p:blipFill>
        <p:spPr>
          <a:xfrm>
            <a:off x="900037" y="2002284"/>
            <a:ext cx="7677251" cy="8941294"/>
          </a:xfrm>
          <a:prstGeom prst="rect">
            <a:avLst/>
          </a:prstGeom>
        </p:spPr>
      </p:pic>
      <p:sp>
        <p:nvSpPr>
          <p:cNvPr id="24" name="bg object 24"/>
          <p:cNvSpPr/>
          <p:nvPr/>
        </p:nvSpPr>
        <p:spPr>
          <a:xfrm>
            <a:off x="1214797" y="2316887"/>
            <a:ext cx="6733540" cy="7998459"/>
          </a:xfrm>
          <a:custGeom>
            <a:avLst/>
            <a:gdLst/>
            <a:ahLst/>
            <a:cxnLst/>
            <a:rect l="l" t="t" r="r" b="b"/>
            <a:pathLst>
              <a:path w="6733540" h="7998459">
                <a:moveTo>
                  <a:pt x="6733009" y="0"/>
                </a:moveTo>
                <a:lnTo>
                  <a:pt x="4089812" y="0"/>
                </a:lnTo>
                <a:lnTo>
                  <a:pt x="0" y="7997934"/>
                </a:lnTo>
                <a:lnTo>
                  <a:pt x="2698985" y="7997934"/>
                </a:lnTo>
                <a:lnTo>
                  <a:pt x="6733009" y="0"/>
                </a:lnTo>
                <a:close/>
              </a:path>
            </a:pathLst>
          </a:custGeom>
          <a:solidFill>
            <a:srgbClr val="FDA800"/>
          </a:solidFill>
        </p:spPr>
        <p:txBody>
          <a:bodyPr wrap="square" lIns="0" tIns="0" rIns="0" bIns="0" rtlCol="0"/>
          <a:lstStyle/>
          <a:p>
            <a:endParaRPr/>
          </a:p>
        </p:txBody>
      </p:sp>
      <p:sp>
        <p:nvSpPr>
          <p:cNvPr id="25" name="bg object 25"/>
          <p:cNvSpPr/>
          <p:nvPr/>
        </p:nvSpPr>
        <p:spPr>
          <a:xfrm>
            <a:off x="1267269" y="5"/>
            <a:ext cx="7571105" cy="11308715"/>
          </a:xfrm>
          <a:custGeom>
            <a:avLst/>
            <a:gdLst/>
            <a:ahLst/>
            <a:cxnLst/>
            <a:rect l="l" t="t" r="r" b="b"/>
            <a:pathLst>
              <a:path w="7571105" h="11308715">
                <a:moveTo>
                  <a:pt x="1295044" y="0"/>
                </a:moveTo>
                <a:lnTo>
                  <a:pt x="1084224" y="0"/>
                </a:lnTo>
                <a:lnTo>
                  <a:pt x="536867" y="1051280"/>
                </a:lnTo>
                <a:lnTo>
                  <a:pt x="757224" y="1051217"/>
                </a:lnTo>
                <a:lnTo>
                  <a:pt x="1295044" y="0"/>
                </a:lnTo>
                <a:close/>
              </a:path>
              <a:path w="7571105" h="11308715">
                <a:moveTo>
                  <a:pt x="1772932" y="0"/>
                </a:moveTo>
                <a:lnTo>
                  <a:pt x="1580057" y="0"/>
                </a:lnTo>
                <a:lnTo>
                  <a:pt x="0" y="3034741"/>
                </a:lnTo>
                <a:lnTo>
                  <a:pt x="220357" y="3034677"/>
                </a:lnTo>
                <a:lnTo>
                  <a:pt x="1772932" y="0"/>
                </a:lnTo>
                <a:close/>
              </a:path>
              <a:path w="7571105" h="11308715">
                <a:moveTo>
                  <a:pt x="2118461" y="8755990"/>
                </a:moveTo>
                <a:lnTo>
                  <a:pt x="1925878" y="8759596"/>
                </a:lnTo>
                <a:lnTo>
                  <a:pt x="598741" y="11308550"/>
                </a:lnTo>
                <a:lnTo>
                  <a:pt x="812533" y="11308550"/>
                </a:lnTo>
                <a:lnTo>
                  <a:pt x="2118461" y="8755990"/>
                </a:lnTo>
                <a:close/>
              </a:path>
              <a:path w="7571105" h="11308715">
                <a:moveTo>
                  <a:pt x="2655328" y="6772529"/>
                </a:moveTo>
                <a:lnTo>
                  <a:pt x="2462758" y="6776148"/>
                </a:lnTo>
                <a:lnTo>
                  <a:pt x="759396" y="10047668"/>
                </a:lnTo>
                <a:lnTo>
                  <a:pt x="979766" y="10047605"/>
                </a:lnTo>
                <a:lnTo>
                  <a:pt x="2655328" y="6772529"/>
                </a:lnTo>
                <a:close/>
              </a:path>
              <a:path w="7571105" h="11308715">
                <a:moveTo>
                  <a:pt x="7570800" y="0"/>
                </a:moveTo>
                <a:lnTo>
                  <a:pt x="7356780" y="0"/>
                </a:lnTo>
                <a:lnTo>
                  <a:pt x="6993826" y="697090"/>
                </a:lnTo>
                <a:lnTo>
                  <a:pt x="7214197" y="697026"/>
                </a:lnTo>
                <a:lnTo>
                  <a:pt x="7570800" y="0"/>
                </a:lnTo>
                <a:close/>
              </a:path>
            </a:pathLst>
          </a:custGeom>
          <a:solidFill>
            <a:srgbClr val="FFFFFF"/>
          </a:solidFill>
        </p:spPr>
        <p:txBody>
          <a:bodyPr wrap="square" lIns="0" tIns="0" rIns="0" bIns="0" rtlCol="0"/>
          <a:lstStyle/>
          <a:p>
            <a:endParaRPr/>
          </a:p>
        </p:txBody>
      </p:sp>
      <p:pic>
        <p:nvPicPr>
          <p:cNvPr id="26" name="bg object 26"/>
          <p:cNvPicPr/>
          <p:nvPr/>
        </p:nvPicPr>
        <p:blipFill>
          <a:blip r:embed="rId6" cstate="print"/>
          <a:stretch>
            <a:fillRect/>
          </a:stretch>
        </p:blipFill>
        <p:spPr>
          <a:xfrm>
            <a:off x="17556324" y="180346"/>
            <a:ext cx="2547775" cy="5330099"/>
          </a:xfrm>
          <a:prstGeom prst="rect">
            <a:avLst/>
          </a:prstGeom>
        </p:spPr>
      </p:pic>
      <p:sp>
        <p:nvSpPr>
          <p:cNvPr id="27" name="bg object 27"/>
          <p:cNvSpPr/>
          <p:nvPr/>
        </p:nvSpPr>
        <p:spPr>
          <a:xfrm>
            <a:off x="17871961" y="729124"/>
            <a:ext cx="2232660" cy="4152265"/>
          </a:xfrm>
          <a:custGeom>
            <a:avLst/>
            <a:gdLst/>
            <a:ahLst/>
            <a:cxnLst/>
            <a:rect l="l" t="t" r="r" b="b"/>
            <a:pathLst>
              <a:path w="2232659" h="4152265">
                <a:moveTo>
                  <a:pt x="2232138" y="0"/>
                </a:moveTo>
                <a:lnTo>
                  <a:pt x="0" y="4150438"/>
                </a:lnTo>
                <a:lnTo>
                  <a:pt x="1698660" y="4151758"/>
                </a:lnTo>
                <a:lnTo>
                  <a:pt x="2232138" y="3135521"/>
                </a:lnTo>
                <a:lnTo>
                  <a:pt x="2232138" y="0"/>
                </a:lnTo>
                <a:close/>
              </a:path>
            </a:pathLst>
          </a:custGeom>
          <a:solidFill>
            <a:srgbClr val="FDA800"/>
          </a:solidFill>
        </p:spPr>
        <p:txBody>
          <a:bodyPr wrap="square" lIns="0" tIns="0" rIns="0" bIns="0" rtlCol="0"/>
          <a:lstStyle/>
          <a:p>
            <a:endParaRPr/>
          </a:p>
        </p:txBody>
      </p:sp>
      <p:sp>
        <p:nvSpPr>
          <p:cNvPr id="28" name="bg object 28"/>
          <p:cNvSpPr/>
          <p:nvPr/>
        </p:nvSpPr>
        <p:spPr>
          <a:xfrm>
            <a:off x="501000" y="496885"/>
            <a:ext cx="19102705" cy="10252075"/>
          </a:xfrm>
          <a:custGeom>
            <a:avLst/>
            <a:gdLst/>
            <a:ahLst/>
            <a:cxnLst/>
            <a:rect l="l" t="t" r="r" b="b"/>
            <a:pathLst>
              <a:path w="19102705" h="10252075">
                <a:moveTo>
                  <a:pt x="19102098" y="0"/>
                </a:moveTo>
                <a:lnTo>
                  <a:pt x="0" y="0"/>
                </a:lnTo>
                <a:lnTo>
                  <a:pt x="0" y="10252022"/>
                </a:lnTo>
                <a:lnTo>
                  <a:pt x="19102098" y="10252022"/>
                </a:lnTo>
                <a:lnTo>
                  <a:pt x="19102098" y="0"/>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2324786" y="2737420"/>
            <a:ext cx="6141084" cy="2664460"/>
          </a:xfrm>
          <a:prstGeom prst="rect">
            <a:avLst/>
          </a:prstGeom>
        </p:spPr>
        <p:txBody>
          <a:bodyPr wrap="square" lIns="0" tIns="0" rIns="0" bIns="0">
            <a:spAutoFit/>
          </a:bodyPr>
          <a:lstStyle>
            <a:lvl1pPr>
              <a:defRPr sz="3800" b="0" i="0">
                <a:solidFill>
                  <a:schemeClr val="tx1"/>
                </a:solidFill>
                <a:latin typeface="Roboto"/>
                <a:cs typeface="Roboto"/>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6" name="Holder 6"/>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6" name="Holder 6"/>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Roboto"/>
                <a:cs typeface="Roboto"/>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7" name="Holder 7"/>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5" name="Holder 5"/>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3/9/2025</a:t>
            </a:fld>
            <a:endParaRPr lang="en-US"/>
          </a:p>
        </p:txBody>
      </p:sp>
      <p:sp>
        <p:nvSpPr>
          <p:cNvPr id="4" name="Holder 4"/>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431DB"/>
          </a:solidFill>
        </p:spPr>
        <p:txBody>
          <a:bodyPr wrap="square" lIns="0" tIns="0" rIns="0" bIns="0" rtlCol="0"/>
          <a:lstStyle/>
          <a:p>
            <a:endParaRPr/>
          </a:p>
        </p:txBody>
      </p:sp>
      <p:sp>
        <p:nvSpPr>
          <p:cNvPr id="2" name="Holder 2"/>
          <p:cNvSpPr>
            <a:spLocks noGrp="1"/>
          </p:cNvSpPr>
          <p:nvPr>
            <p:ph type="title"/>
          </p:nvPr>
        </p:nvSpPr>
        <p:spPr>
          <a:xfrm>
            <a:off x="2323605" y="1593476"/>
            <a:ext cx="7373620" cy="2299970"/>
          </a:xfrm>
          <a:prstGeom prst="rect">
            <a:avLst/>
          </a:prstGeom>
        </p:spPr>
        <p:txBody>
          <a:bodyPr wrap="square" lIns="0" tIns="0" rIns="0" bIns="0">
            <a:spAutoFit/>
          </a:bodyPr>
          <a:lstStyle>
            <a:lvl1pPr>
              <a:defRPr sz="3800" b="0" i="0">
                <a:solidFill>
                  <a:schemeClr val="tx1"/>
                </a:solidFill>
                <a:latin typeface="Roboto"/>
                <a:cs typeface="Roboto"/>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3/9/2025</a:t>
            </a:fld>
            <a:endParaRPr lang="en-US"/>
          </a:p>
        </p:txBody>
      </p:sp>
      <p:sp>
        <p:nvSpPr>
          <p:cNvPr id="6" name="Holder 6"/>
          <p:cNvSpPr>
            <a:spLocks noGrp="1"/>
          </p:cNvSpPr>
          <p:nvPr>
            <p:ph type="sldNum" sz="quarter" idx="7"/>
          </p:nvPr>
        </p:nvSpPr>
        <p:spPr>
          <a:xfrm>
            <a:off x="18717362" y="9549876"/>
            <a:ext cx="693485" cy="802919"/>
          </a:xfrm>
          <a:prstGeom prst="rect">
            <a:avLst/>
          </a:prstGeom>
        </p:spPr>
        <p:txBody>
          <a:bodyPr wrap="square" lIns="0" tIns="0" rIns="0" bIns="0">
            <a:spAutoFit/>
          </a:bodyPr>
          <a:lstStyle>
            <a:lvl1pPr>
              <a:defRPr sz="4100" b="0" i="0">
                <a:solidFill>
                  <a:schemeClr val="tx1"/>
                </a:solidFill>
                <a:latin typeface="Roboto"/>
                <a:cs typeface="Roboto"/>
              </a:defRPr>
            </a:lvl1pPr>
          </a:lstStyle>
          <a:p>
            <a:pPr marL="73025">
              <a:lnSpc>
                <a:spcPts val="4745"/>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greg_rosenke?utm_content=creditCopyText&amp;utm_medium=referral&amp;utm_source=unsplash" TargetMode="External"/><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hyperlink" Target="https://unsplash.com/photos/a-bunch-of-colorful-shirts-hanging-on-a-rack-cuq-_xb6h_g?utm_content=creditCopyText&amp;utm_medium=referral&amp;utm_source=unsplash"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awesomesauce_creative?utm_content=creditCopyText&amp;utm_medium=referral&amp;utm_source=unsplash" TargetMode="External"/><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hyperlink" Target="https://unsplash.com/photos/assorted-color-stack-of-pillows-xtgj-IiqsFI?utm_content=creditCopyText&amp;utm_medium=referral&amp;utm_source=unsplash"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susan_wilkinson?utm_content=creditCopyText&amp;utm_medium=referral&amp;utm_source=unsplash" TargetMode="External"/><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hyperlink" Target="https://unsplash.com/photos/a-multicolored-picture-of-a-circular-object-j4LQ7dXv75s?utm_content=creditCopyText&amp;utm_medium=referral&amp;utm_source=unsplash"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nsplash.com/@arnold_nagy?utm_content=creditCopyText&amp;utm_medium=referral&amp;utm_source=unsplash" TargetMode="External"/><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hyperlink" Target="https://unsplash.com/photos/woman-standing-beside-wall-APpHYr9TcMA?utm_content=creditCopyText&amp;utm_medium=referral&amp;utm_source=unsplash"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manufactur3dmag.com/how-adidas-is-leveraging-3d-printing-in-the-footwear-industry/"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arnosenoner?utm_content=creditCopyText&amp;utm_medium=referral&amp;utm_source=unsplash" TargetMode="External"/><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hyperlink" Target="https://unsplash.com/photos/a-pair-of-shoes-that-are-on-top-of-a-metal-grate-o-EqM95PpCc?utm_content=creditCopyText&amp;utm_medium=referral&amp;utm_source=unsplash"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oW618--w918&amp;t=4s" TargetMode="External"/><Relationship Id="rId2" Type="http://schemas.openxmlformats.org/officeDocument/2006/relationships/hyperlink" Target="http://www.youtube.com/watch?v=e06-glNxOTE" TargetMode="External"/><Relationship Id="rId1" Type="http://schemas.openxmlformats.org/officeDocument/2006/relationships/slideLayout" Target="../slideLayouts/slideLayout1.xml"/><Relationship Id="rId5" Type="http://schemas.openxmlformats.org/officeDocument/2006/relationships/hyperlink" Target="http://www.eileenfisher.com/a-sustainable-life/first-life.html" TargetMode="External"/><Relationship Id="rId4" Type="http://schemas.openxmlformats.org/officeDocument/2006/relationships/hyperlink" Target="http://www.youtube.com/watch?v=BHiSlnq9Ka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medium.com/@Geniemode/smart-textiles-the-next-frontier-in-fashion-design-e85e0afdf483" TargetMode="External"/><Relationship Id="rId2" Type="http://schemas.openxmlformats.org/officeDocument/2006/relationships/hyperlink" Target="http://www.manufactur3dmag.com/how-adidas-is-leveraging-3d-printing-in-the-footwear-industry/" TargetMode="External"/><Relationship Id="rId1" Type="http://schemas.openxmlformats.org/officeDocument/2006/relationships/slideLayout" Target="../slideLayouts/slideLayout1.xml"/><Relationship Id="rId6" Type="http://schemas.openxmlformats.org/officeDocument/2006/relationships/hyperlink" Target="http://www.youtube.com/watch?v=hes05oYzd6c" TargetMode="External"/><Relationship Id="rId5" Type="http://schemas.openxmlformats.org/officeDocument/2006/relationships/hyperlink" Target="http://www.ignasisayol.com/en/smart-textiles-can-be-programmed-to-monitor-things-like-biometrics-measurements-of-physical-attributes-or-behaviours-like-heart-rate-which-could-help-athletes-dieters-and-physicians-observing-pat/" TargetMode="External"/><Relationship Id="rId4" Type="http://schemas.openxmlformats.org/officeDocument/2006/relationships/hyperlink" Target="http://www.re-thinkingthefuture.com/technologies/gp1957-eco-friendly-fashion-how-sustainable-clothing-printing-is-changing-the-industr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jorgefdezsalas?utm_content=creditCopyText&amp;utm_medium=referral&amp;utm_source=unsplash" TargetMode="External"/><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s://unsplash.com/photos/a-close-up-of-a-blue-cloth-hanging-from-a-pole-s-w5ntinHhA?utm_content=creditCopyText&amp;utm_medium=referral&amp;utm_source=unsplas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monicasinghdahiya?utm_content=creditCopyText&amp;utm_medium=referral&amp;utm_source=unsplash" TargetMode="External"/><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hyperlink" Target="https://unsplash.com/photos/black-round-fruit-on-white-ceramic-plate-l8oVrjSK-K4?utm_content=creditCopyText&amp;utm_medium=referral&amp;utm_source=unspla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jfif"/><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f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2" cstate="print"/>
            <a:stretch>
              <a:fillRect/>
            </a:stretch>
          </p:blipFill>
          <p:spPr>
            <a:xfrm>
              <a:off x="7212314" y="9984617"/>
              <a:ext cx="11416613" cy="1323938"/>
            </a:xfrm>
            <a:prstGeom prst="rect">
              <a:avLst/>
            </a:prstGeom>
            <a:ln>
              <a:noFill/>
            </a:ln>
          </p:spPr>
        </p:pic>
        <p:sp>
          <p:nvSpPr>
            <p:cNvPr id="4" name="object 4"/>
            <p:cNvSpPr/>
            <p:nvPr/>
          </p:nvSpPr>
          <p:spPr>
            <a:xfrm>
              <a:off x="7526649" y="10299319"/>
              <a:ext cx="7900034" cy="1009650"/>
            </a:xfrm>
            <a:custGeom>
              <a:avLst/>
              <a:gdLst/>
              <a:ahLst/>
              <a:cxnLst/>
              <a:rect l="l" t="t" r="r" b="b"/>
              <a:pathLst>
                <a:path w="7900034" h="1009650">
                  <a:moveTo>
                    <a:pt x="4423341" y="0"/>
                  </a:moveTo>
                  <a:lnTo>
                    <a:pt x="0" y="24889"/>
                  </a:lnTo>
                  <a:lnTo>
                    <a:pt x="0" y="1009237"/>
                  </a:lnTo>
                  <a:lnTo>
                    <a:pt x="7899469" y="1009237"/>
                  </a:lnTo>
                  <a:lnTo>
                    <a:pt x="7872364" y="990654"/>
                  </a:lnTo>
                  <a:lnTo>
                    <a:pt x="7832479" y="963842"/>
                  </a:lnTo>
                  <a:lnTo>
                    <a:pt x="7792345" y="937389"/>
                  </a:lnTo>
                  <a:lnTo>
                    <a:pt x="7751963" y="911296"/>
                  </a:lnTo>
                  <a:lnTo>
                    <a:pt x="7711335" y="885565"/>
                  </a:lnTo>
                  <a:lnTo>
                    <a:pt x="7670460" y="860194"/>
                  </a:lnTo>
                  <a:lnTo>
                    <a:pt x="7629340" y="835185"/>
                  </a:lnTo>
                  <a:lnTo>
                    <a:pt x="7587977" y="810537"/>
                  </a:lnTo>
                  <a:lnTo>
                    <a:pt x="7546370" y="786252"/>
                  </a:lnTo>
                  <a:lnTo>
                    <a:pt x="7504522" y="762330"/>
                  </a:lnTo>
                  <a:lnTo>
                    <a:pt x="7462433" y="738770"/>
                  </a:lnTo>
                  <a:lnTo>
                    <a:pt x="7420104" y="715574"/>
                  </a:lnTo>
                  <a:lnTo>
                    <a:pt x="7377537" y="692742"/>
                  </a:lnTo>
                  <a:lnTo>
                    <a:pt x="7334731" y="670274"/>
                  </a:lnTo>
                  <a:lnTo>
                    <a:pt x="7291690" y="648170"/>
                  </a:lnTo>
                  <a:lnTo>
                    <a:pt x="7248412" y="626432"/>
                  </a:lnTo>
                  <a:lnTo>
                    <a:pt x="7204900" y="605059"/>
                  </a:lnTo>
                  <a:lnTo>
                    <a:pt x="7161154" y="584052"/>
                  </a:lnTo>
                  <a:lnTo>
                    <a:pt x="7117176" y="563411"/>
                  </a:lnTo>
                  <a:lnTo>
                    <a:pt x="7072966" y="543136"/>
                  </a:lnTo>
                  <a:lnTo>
                    <a:pt x="7028525" y="523229"/>
                  </a:lnTo>
                  <a:lnTo>
                    <a:pt x="6983856" y="503688"/>
                  </a:lnTo>
                  <a:lnTo>
                    <a:pt x="6938957" y="484516"/>
                  </a:lnTo>
                  <a:lnTo>
                    <a:pt x="6893832" y="465711"/>
                  </a:lnTo>
                  <a:lnTo>
                    <a:pt x="6848480" y="447276"/>
                  </a:lnTo>
                  <a:lnTo>
                    <a:pt x="6802902" y="429209"/>
                  </a:lnTo>
                  <a:lnTo>
                    <a:pt x="6757101" y="411511"/>
                  </a:lnTo>
                  <a:lnTo>
                    <a:pt x="6711076" y="394183"/>
                  </a:lnTo>
                  <a:lnTo>
                    <a:pt x="6664828" y="377225"/>
                  </a:lnTo>
                  <a:lnTo>
                    <a:pt x="6618360" y="360638"/>
                  </a:lnTo>
                  <a:lnTo>
                    <a:pt x="6571671" y="344421"/>
                  </a:lnTo>
                  <a:lnTo>
                    <a:pt x="6524764" y="328576"/>
                  </a:lnTo>
                  <a:lnTo>
                    <a:pt x="6477638" y="313102"/>
                  </a:lnTo>
                  <a:lnTo>
                    <a:pt x="6430295" y="298001"/>
                  </a:lnTo>
                  <a:lnTo>
                    <a:pt x="6382736" y="283272"/>
                  </a:lnTo>
                  <a:lnTo>
                    <a:pt x="6334961" y="268915"/>
                  </a:lnTo>
                  <a:lnTo>
                    <a:pt x="6286973" y="254932"/>
                  </a:lnTo>
                  <a:lnTo>
                    <a:pt x="6238772" y="241323"/>
                  </a:lnTo>
                  <a:lnTo>
                    <a:pt x="6190359" y="228087"/>
                  </a:lnTo>
                  <a:lnTo>
                    <a:pt x="6141735" y="215226"/>
                  </a:lnTo>
                  <a:lnTo>
                    <a:pt x="6092902" y="202740"/>
                  </a:lnTo>
                  <a:lnTo>
                    <a:pt x="6043859" y="190629"/>
                  </a:lnTo>
                  <a:lnTo>
                    <a:pt x="5994608" y="178893"/>
                  </a:lnTo>
                  <a:lnTo>
                    <a:pt x="5945151" y="167534"/>
                  </a:lnTo>
                  <a:lnTo>
                    <a:pt x="5895488" y="156550"/>
                  </a:lnTo>
                  <a:lnTo>
                    <a:pt x="5845620" y="145944"/>
                  </a:lnTo>
                  <a:lnTo>
                    <a:pt x="5795549" y="135714"/>
                  </a:lnTo>
                  <a:lnTo>
                    <a:pt x="5745275" y="125863"/>
                  </a:lnTo>
                  <a:lnTo>
                    <a:pt x="5694799" y="116389"/>
                  </a:lnTo>
                  <a:lnTo>
                    <a:pt x="5644123" y="107293"/>
                  </a:lnTo>
                  <a:lnTo>
                    <a:pt x="5593247" y="98576"/>
                  </a:lnTo>
                  <a:lnTo>
                    <a:pt x="5542172" y="90238"/>
                  </a:lnTo>
                  <a:lnTo>
                    <a:pt x="5490900" y="82280"/>
                  </a:lnTo>
                  <a:lnTo>
                    <a:pt x="5439432" y="74701"/>
                  </a:lnTo>
                  <a:lnTo>
                    <a:pt x="5387768" y="67503"/>
                  </a:lnTo>
                  <a:lnTo>
                    <a:pt x="5335910" y="60685"/>
                  </a:lnTo>
                  <a:lnTo>
                    <a:pt x="5283858" y="54249"/>
                  </a:lnTo>
                  <a:lnTo>
                    <a:pt x="5231614" y="48194"/>
                  </a:lnTo>
                  <a:lnTo>
                    <a:pt x="5179179" y="42520"/>
                  </a:lnTo>
                  <a:lnTo>
                    <a:pt x="5126553" y="37229"/>
                  </a:lnTo>
                  <a:lnTo>
                    <a:pt x="5073738" y="32321"/>
                  </a:lnTo>
                  <a:lnTo>
                    <a:pt x="5020735" y="27795"/>
                  </a:lnTo>
                  <a:lnTo>
                    <a:pt x="4967545" y="23653"/>
                  </a:lnTo>
                  <a:lnTo>
                    <a:pt x="4423341" y="0"/>
                  </a:lnTo>
                  <a:close/>
                </a:path>
              </a:pathLst>
            </a:custGeom>
            <a:solidFill>
              <a:srgbClr val="EB1C24"/>
            </a:solidFill>
            <a:ln>
              <a:noFill/>
            </a:ln>
          </p:spPr>
          <p:txBody>
            <a:bodyPr wrap="square" lIns="0" tIns="0" rIns="0" bIns="0" rtlCol="0"/>
            <a:lstStyle/>
            <a:p>
              <a:endParaRPr>
                <a:latin typeface="Roboto"/>
              </a:endParaRPr>
            </a:p>
          </p:txBody>
        </p:sp>
        <p:pic>
          <p:nvPicPr>
            <p:cNvPr id="5" name="object 5"/>
            <p:cNvPicPr/>
            <p:nvPr/>
          </p:nvPicPr>
          <p:blipFill>
            <a:blip r:embed="rId3" cstate="print"/>
            <a:stretch>
              <a:fillRect/>
            </a:stretch>
          </p:blipFill>
          <p:spPr>
            <a:xfrm>
              <a:off x="12230831" y="7657568"/>
              <a:ext cx="6546363" cy="3650988"/>
            </a:xfrm>
            <a:prstGeom prst="rect">
              <a:avLst/>
            </a:prstGeom>
            <a:ln>
              <a:noFill/>
            </a:ln>
          </p:spPr>
        </p:pic>
        <p:sp>
          <p:nvSpPr>
            <p:cNvPr id="6" name="object 6"/>
            <p:cNvSpPr/>
            <p:nvPr/>
          </p:nvSpPr>
          <p:spPr>
            <a:xfrm>
              <a:off x="14174711" y="7972345"/>
              <a:ext cx="3973829" cy="3336290"/>
            </a:xfrm>
            <a:custGeom>
              <a:avLst/>
              <a:gdLst/>
              <a:ahLst/>
              <a:cxnLst/>
              <a:rect l="l" t="t" r="r" b="b"/>
              <a:pathLst>
                <a:path w="3973830" h="3336290">
                  <a:moveTo>
                    <a:pt x="3973650" y="0"/>
                  </a:moveTo>
                  <a:lnTo>
                    <a:pt x="1774010" y="0"/>
                  </a:lnTo>
                  <a:lnTo>
                    <a:pt x="0" y="3336210"/>
                  </a:lnTo>
                  <a:lnTo>
                    <a:pt x="2223834" y="3336210"/>
                  </a:lnTo>
                  <a:lnTo>
                    <a:pt x="3973650" y="0"/>
                  </a:lnTo>
                  <a:close/>
                </a:path>
              </a:pathLst>
            </a:custGeom>
            <a:solidFill>
              <a:srgbClr val="FDA800"/>
            </a:solidFill>
            <a:ln>
              <a:noFill/>
            </a:ln>
          </p:spPr>
          <p:txBody>
            <a:bodyPr wrap="square" lIns="0" tIns="0" rIns="0" bIns="0" rtlCol="0"/>
            <a:lstStyle/>
            <a:p>
              <a:endParaRPr>
                <a:latin typeface="Roboto"/>
              </a:endParaRPr>
            </a:p>
          </p:txBody>
        </p:sp>
        <p:pic>
          <p:nvPicPr>
            <p:cNvPr id="7" name="object 7"/>
            <p:cNvPicPr/>
            <p:nvPr/>
          </p:nvPicPr>
          <p:blipFill>
            <a:blip r:embed="rId4" cstate="print"/>
            <a:stretch>
              <a:fillRect/>
            </a:stretch>
          </p:blipFill>
          <p:spPr>
            <a:xfrm>
              <a:off x="0" y="0"/>
              <a:ext cx="11102456" cy="8439108"/>
            </a:xfrm>
            <a:prstGeom prst="rect">
              <a:avLst/>
            </a:prstGeom>
            <a:ln>
              <a:noFill/>
            </a:ln>
          </p:spPr>
        </p:pic>
        <p:sp>
          <p:nvSpPr>
            <p:cNvPr id="8" name="object 8"/>
            <p:cNvSpPr/>
            <p:nvPr/>
          </p:nvSpPr>
          <p:spPr>
            <a:xfrm>
              <a:off x="3" y="0"/>
              <a:ext cx="10473690" cy="7810500"/>
            </a:xfrm>
            <a:custGeom>
              <a:avLst/>
              <a:gdLst/>
              <a:ahLst/>
              <a:cxnLst/>
              <a:rect l="l" t="t" r="r" b="b"/>
              <a:pathLst>
                <a:path w="10473690" h="7810500">
                  <a:moveTo>
                    <a:pt x="10371550" y="0"/>
                  </a:moveTo>
                  <a:lnTo>
                    <a:pt x="0" y="0"/>
                  </a:lnTo>
                  <a:lnTo>
                    <a:pt x="0" y="7810255"/>
                  </a:lnTo>
                  <a:lnTo>
                    <a:pt x="4580645" y="7799438"/>
                  </a:lnTo>
                  <a:lnTo>
                    <a:pt x="4637143" y="7795735"/>
                  </a:lnTo>
                  <a:lnTo>
                    <a:pt x="4693392" y="7791627"/>
                  </a:lnTo>
                  <a:lnTo>
                    <a:pt x="4749392" y="7787115"/>
                  </a:lnTo>
                  <a:lnTo>
                    <a:pt x="4805143" y="7782201"/>
                  </a:lnTo>
                  <a:lnTo>
                    <a:pt x="4860643" y="7776887"/>
                  </a:lnTo>
                  <a:lnTo>
                    <a:pt x="4915893" y="7771175"/>
                  </a:lnTo>
                  <a:lnTo>
                    <a:pt x="4970893" y="7765067"/>
                  </a:lnTo>
                  <a:lnTo>
                    <a:pt x="5025642" y="7758564"/>
                  </a:lnTo>
                  <a:lnTo>
                    <a:pt x="5080139" y="7751669"/>
                  </a:lnTo>
                  <a:lnTo>
                    <a:pt x="5134385" y="7744382"/>
                  </a:lnTo>
                  <a:lnTo>
                    <a:pt x="5188379" y="7736706"/>
                  </a:lnTo>
                  <a:lnTo>
                    <a:pt x="5242121" y="7728643"/>
                  </a:lnTo>
                  <a:lnTo>
                    <a:pt x="5295610" y="7720194"/>
                  </a:lnTo>
                  <a:lnTo>
                    <a:pt x="5348846" y="7711362"/>
                  </a:lnTo>
                  <a:lnTo>
                    <a:pt x="5401829" y="7702147"/>
                  </a:lnTo>
                  <a:lnTo>
                    <a:pt x="5454557" y="7692552"/>
                  </a:lnTo>
                  <a:lnTo>
                    <a:pt x="5507032" y="7682579"/>
                  </a:lnTo>
                  <a:lnTo>
                    <a:pt x="5559253" y="7672228"/>
                  </a:lnTo>
                  <a:lnTo>
                    <a:pt x="5611219" y="7661503"/>
                  </a:lnTo>
                  <a:lnTo>
                    <a:pt x="5662929" y="7650405"/>
                  </a:lnTo>
                  <a:lnTo>
                    <a:pt x="5714385" y="7638935"/>
                  </a:lnTo>
                  <a:lnTo>
                    <a:pt x="5765584" y="7627096"/>
                  </a:lnTo>
                  <a:lnTo>
                    <a:pt x="5816528" y="7614889"/>
                  </a:lnTo>
                  <a:lnTo>
                    <a:pt x="5867215" y="7602316"/>
                  </a:lnTo>
                  <a:lnTo>
                    <a:pt x="5917645" y="7589379"/>
                  </a:lnTo>
                  <a:lnTo>
                    <a:pt x="5967818" y="7576079"/>
                  </a:lnTo>
                  <a:lnTo>
                    <a:pt x="6017733" y="7562419"/>
                  </a:lnTo>
                  <a:lnTo>
                    <a:pt x="6067391" y="7548400"/>
                  </a:lnTo>
                  <a:lnTo>
                    <a:pt x="6116791" y="7534024"/>
                  </a:lnTo>
                  <a:lnTo>
                    <a:pt x="6165931" y="7519293"/>
                  </a:lnTo>
                  <a:lnTo>
                    <a:pt x="6214814" y="7504208"/>
                  </a:lnTo>
                  <a:lnTo>
                    <a:pt x="6263436" y="7488771"/>
                  </a:lnTo>
                  <a:lnTo>
                    <a:pt x="6311800" y="7472985"/>
                  </a:lnTo>
                  <a:lnTo>
                    <a:pt x="6359903" y="7456850"/>
                  </a:lnTo>
                  <a:lnTo>
                    <a:pt x="6407746" y="7440369"/>
                  </a:lnTo>
                  <a:lnTo>
                    <a:pt x="6455329" y="7423544"/>
                  </a:lnTo>
                  <a:lnTo>
                    <a:pt x="6502650" y="7406376"/>
                  </a:lnTo>
                  <a:lnTo>
                    <a:pt x="6549710" y="7388867"/>
                  </a:lnTo>
                  <a:lnTo>
                    <a:pt x="6596509" y="7371018"/>
                  </a:lnTo>
                  <a:lnTo>
                    <a:pt x="6643045" y="7352833"/>
                  </a:lnTo>
                  <a:lnTo>
                    <a:pt x="6689320" y="7334311"/>
                  </a:lnTo>
                  <a:lnTo>
                    <a:pt x="6735331" y="7315456"/>
                  </a:lnTo>
                  <a:lnTo>
                    <a:pt x="6781080" y="7296269"/>
                  </a:lnTo>
                  <a:lnTo>
                    <a:pt x="6826565" y="7276751"/>
                  </a:lnTo>
                  <a:lnTo>
                    <a:pt x="6871786" y="7256905"/>
                  </a:lnTo>
                  <a:lnTo>
                    <a:pt x="6916743" y="7236732"/>
                  </a:lnTo>
                  <a:lnTo>
                    <a:pt x="6961436" y="7216235"/>
                  </a:lnTo>
                  <a:lnTo>
                    <a:pt x="7005864" y="7195414"/>
                  </a:lnTo>
                  <a:lnTo>
                    <a:pt x="7050027" y="7174272"/>
                  </a:lnTo>
                  <a:lnTo>
                    <a:pt x="7093925" y="7152811"/>
                  </a:lnTo>
                  <a:lnTo>
                    <a:pt x="7137557" y="7131031"/>
                  </a:lnTo>
                  <a:lnTo>
                    <a:pt x="7180922" y="7108936"/>
                  </a:lnTo>
                  <a:lnTo>
                    <a:pt x="7224021" y="7086527"/>
                  </a:lnTo>
                  <a:lnTo>
                    <a:pt x="7266854" y="7063805"/>
                  </a:lnTo>
                  <a:lnTo>
                    <a:pt x="7309419" y="7040772"/>
                  </a:lnTo>
                  <a:lnTo>
                    <a:pt x="7351716" y="7017431"/>
                  </a:lnTo>
                  <a:lnTo>
                    <a:pt x="7393746" y="6993783"/>
                  </a:lnTo>
                  <a:lnTo>
                    <a:pt x="7435507" y="6969829"/>
                  </a:lnTo>
                  <a:lnTo>
                    <a:pt x="7477000" y="6945572"/>
                  </a:lnTo>
                  <a:lnTo>
                    <a:pt x="7518224" y="6921014"/>
                  </a:lnTo>
                  <a:lnTo>
                    <a:pt x="7559179" y="6896155"/>
                  </a:lnTo>
                  <a:lnTo>
                    <a:pt x="7599864" y="6870999"/>
                  </a:lnTo>
                  <a:lnTo>
                    <a:pt x="7640279" y="6845546"/>
                  </a:lnTo>
                  <a:lnTo>
                    <a:pt x="7680424" y="6819798"/>
                  </a:lnTo>
                  <a:lnTo>
                    <a:pt x="7720298" y="6793758"/>
                  </a:lnTo>
                  <a:lnTo>
                    <a:pt x="7759901" y="6767427"/>
                  </a:lnTo>
                  <a:lnTo>
                    <a:pt x="7799233" y="6740807"/>
                  </a:lnTo>
                  <a:lnTo>
                    <a:pt x="7838293" y="6713899"/>
                  </a:lnTo>
                  <a:lnTo>
                    <a:pt x="7877081" y="6686706"/>
                  </a:lnTo>
                  <a:lnTo>
                    <a:pt x="7915596" y="6659228"/>
                  </a:lnTo>
                  <a:lnTo>
                    <a:pt x="7953839" y="6631469"/>
                  </a:lnTo>
                  <a:lnTo>
                    <a:pt x="7991809" y="6603430"/>
                  </a:lnTo>
                  <a:lnTo>
                    <a:pt x="8029506" y="6575112"/>
                  </a:lnTo>
                  <a:lnTo>
                    <a:pt x="8066929" y="6546518"/>
                  </a:lnTo>
                  <a:lnTo>
                    <a:pt x="8104077" y="6517648"/>
                  </a:lnTo>
                  <a:lnTo>
                    <a:pt x="8140951" y="6488506"/>
                  </a:lnTo>
                  <a:lnTo>
                    <a:pt x="8177551" y="6459092"/>
                  </a:lnTo>
                  <a:lnTo>
                    <a:pt x="8213875" y="6429409"/>
                  </a:lnTo>
                  <a:lnTo>
                    <a:pt x="8249923" y="6399458"/>
                  </a:lnTo>
                  <a:lnTo>
                    <a:pt x="8285696" y="6369241"/>
                  </a:lnTo>
                  <a:lnTo>
                    <a:pt x="8321193" y="6338760"/>
                  </a:lnTo>
                  <a:lnTo>
                    <a:pt x="8356413" y="6308017"/>
                  </a:lnTo>
                  <a:lnTo>
                    <a:pt x="8391356" y="6277013"/>
                  </a:lnTo>
                  <a:lnTo>
                    <a:pt x="8426022" y="6245750"/>
                  </a:lnTo>
                  <a:lnTo>
                    <a:pt x="8460411" y="6214230"/>
                  </a:lnTo>
                  <a:lnTo>
                    <a:pt x="8494521" y="6182455"/>
                  </a:lnTo>
                  <a:lnTo>
                    <a:pt x="8528354" y="6150427"/>
                  </a:lnTo>
                  <a:lnTo>
                    <a:pt x="8561907" y="6118146"/>
                  </a:lnTo>
                  <a:lnTo>
                    <a:pt x="8595182" y="6085616"/>
                  </a:lnTo>
                  <a:lnTo>
                    <a:pt x="8628177" y="6052838"/>
                  </a:lnTo>
                  <a:lnTo>
                    <a:pt x="8660893" y="6019814"/>
                  </a:lnTo>
                  <a:lnTo>
                    <a:pt x="8693329" y="5986545"/>
                  </a:lnTo>
                  <a:lnTo>
                    <a:pt x="8725484" y="5953034"/>
                  </a:lnTo>
                  <a:lnTo>
                    <a:pt x="8757359" y="5919281"/>
                  </a:lnTo>
                  <a:lnTo>
                    <a:pt x="8788952" y="5885290"/>
                  </a:lnTo>
                  <a:lnTo>
                    <a:pt x="8820265" y="5851061"/>
                  </a:lnTo>
                  <a:lnTo>
                    <a:pt x="8851295" y="5816596"/>
                  </a:lnTo>
                  <a:lnTo>
                    <a:pt x="8882044" y="5781898"/>
                  </a:lnTo>
                  <a:lnTo>
                    <a:pt x="8912510" y="5746967"/>
                  </a:lnTo>
                  <a:lnTo>
                    <a:pt x="8942693" y="5711807"/>
                  </a:lnTo>
                  <a:lnTo>
                    <a:pt x="8972593" y="5676418"/>
                  </a:lnTo>
                  <a:lnTo>
                    <a:pt x="9002210" y="5640802"/>
                  </a:lnTo>
                  <a:lnTo>
                    <a:pt x="9031543" y="5604962"/>
                  </a:lnTo>
                  <a:lnTo>
                    <a:pt x="9060592" y="5568898"/>
                  </a:lnTo>
                  <a:lnTo>
                    <a:pt x="9089356" y="5532614"/>
                  </a:lnTo>
                  <a:lnTo>
                    <a:pt x="9117836" y="5496109"/>
                  </a:lnTo>
                  <a:lnTo>
                    <a:pt x="9146030" y="5459387"/>
                  </a:lnTo>
                  <a:lnTo>
                    <a:pt x="9173939" y="5422450"/>
                  </a:lnTo>
                  <a:lnTo>
                    <a:pt x="9201561" y="5385298"/>
                  </a:lnTo>
                  <a:lnTo>
                    <a:pt x="9228898" y="5347933"/>
                  </a:lnTo>
                  <a:lnTo>
                    <a:pt x="9255948" y="5310358"/>
                  </a:lnTo>
                  <a:lnTo>
                    <a:pt x="9282711" y="5272575"/>
                  </a:lnTo>
                  <a:lnTo>
                    <a:pt x="9309187" y="5234584"/>
                  </a:lnTo>
                  <a:lnTo>
                    <a:pt x="9335375" y="5196388"/>
                  </a:lnTo>
                  <a:lnTo>
                    <a:pt x="9361276" y="5157989"/>
                  </a:lnTo>
                  <a:lnTo>
                    <a:pt x="9386888" y="5119388"/>
                  </a:lnTo>
                  <a:lnTo>
                    <a:pt x="9412211" y="5080587"/>
                  </a:lnTo>
                  <a:lnTo>
                    <a:pt x="9437245" y="5041588"/>
                  </a:lnTo>
                  <a:lnTo>
                    <a:pt x="9461990" y="5002393"/>
                  </a:lnTo>
                  <a:lnTo>
                    <a:pt x="9486446" y="4963004"/>
                  </a:lnTo>
                  <a:lnTo>
                    <a:pt x="9510611" y="4923421"/>
                  </a:lnTo>
                  <a:lnTo>
                    <a:pt x="9534486" y="4883648"/>
                  </a:lnTo>
                  <a:lnTo>
                    <a:pt x="9558070" y="4843686"/>
                  </a:lnTo>
                  <a:lnTo>
                    <a:pt x="9581363" y="4803537"/>
                  </a:lnTo>
                  <a:lnTo>
                    <a:pt x="9604365" y="4763201"/>
                  </a:lnTo>
                  <a:lnTo>
                    <a:pt x="9627075" y="4722682"/>
                  </a:lnTo>
                  <a:lnTo>
                    <a:pt x="9649492" y="4681982"/>
                  </a:lnTo>
                  <a:lnTo>
                    <a:pt x="9671618" y="4641101"/>
                  </a:lnTo>
                  <a:lnTo>
                    <a:pt x="9693450" y="4600041"/>
                  </a:lnTo>
                  <a:lnTo>
                    <a:pt x="9714990" y="4558805"/>
                  </a:lnTo>
                  <a:lnTo>
                    <a:pt x="9736236" y="4517394"/>
                  </a:lnTo>
                  <a:lnTo>
                    <a:pt x="9757188" y="4475810"/>
                  </a:lnTo>
                  <a:lnTo>
                    <a:pt x="9777846" y="4434055"/>
                  </a:lnTo>
                  <a:lnTo>
                    <a:pt x="9798209" y="4392130"/>
                  </a:lnTo>
                  <a:lnTo>
                    <a:pt x="9818277" y="4350038"/>
                  </a:lnTo>
                  <a:lnTo>
                    <a:pt x="9838051" y="4307780"/>
                  </a:lnTo>
                  <a:lnTo>
                    <a:pt x="9857528" y="4265358"/>
                  </a:lnTo>
                  <a:lnTo>
                    <a:pt x="9876710" y="4222773"/>
                  </a:lnTo>
                  <a:lnTo>
                    <a:pt x="9895595" y="4180028"/>
                  </a:lnTo>
                  <a:lnTo>
                    <a:pt x="9914184" y="4137124"/>
                  </a:lnTo>
                  <a:lnTo>
                    <a:pt x="9932476" y="4094063"/>
                  </a:lnTo>
                  <a:lnTo>
                    <a:pt x="9950471" y="4050847"/>
                  </a:lnTo>
                  <a:lnTo>
                    <a:pt x="9968168" y="4007477"/>
                  </a:lnTo>
                  <a:lnTo>
                    <a:pt x="9985567" y="3963956"/>
                  </a:lnTo>
                  <a:lnTo>
                    <a:pt x="10002667" y="3920286"/>
                  </a:lnTo>
                  <a:lnTo>
                    <a:pt x="10019469" y="3876467"/>
                  </a:lnTo>
                  <a:lnTo>
                    <a:pt x="10035972" y="3832502"/>
                  </a:lnTo>
                  <a:lnTo>
                    <a:pt x="10052176" y="3788392"/>
                  </a:lnTo>
                  <a:lnTo>
                    <a:pt x="10068080" y="3744140"/>
                  </a:lnTo>
                  <a:lnTo>
                    <a:pt x="10083683" y="3699747"/>
                  </a:lnTo>
                  <a:lnTo>
                    <a:pt x="10098987" y="3655214"/>
                  </a:lnTo>
                  <a:lnTo>
                    <a:pt x="10113989" y="3610545"/>
                  </a:lnTo>
                  <a:lnTo>
                    <a:pt x="10128691" y="3565740"/>
                  </a:lnTo>
                  <a:lnTo>
                    <a:pt x="10143091" y="3520801"/>
                  </a:lnTo>
                  <a:lnTo>
                    <a:pt x="10157189" y="3475730"/>
                  </a:lnTo>
                  <a:lnTo>
                    <a:pt x="10170985" y="3430529"/>
                  </a:lnTo>
                  <a:lnTo>
                    <a:pt x="10184478" y="3385200"/>
                  </a:lnTo>
                  <a:lnTo>
                    <a:pt x="10197669" y="3339744"/>
                  </a:lnTo>
                  <a:lnTo>
                    <a:pt x="10210556" y="3294164"/>
                  </a:lnTo>
                  <a:lnTo>
                    <a:pt x="10223140" y="3248460"/>
                  </a:lnTo>
                  <a:lnTo>
                    <a:pt x="10235421" y="3202635"/>
                  </a:lnTo>
                  <a:lnTo>
                    <a:pt x="10247396" y="3156691"/>
                  </a:lnTo>
                  <a:lnTo>
                    <a:pt x="10259068" y="3110629"/>
                  </a:lnTo>
                  <a:lnTo>
                    <a:pt x="10270434" y="3064451"/>
                  </a:lnTo>
                  <a:lnTo>
                    <a:pt x="10281495" y="3018159"/>
                  </a:lnTo>
                  <a:lnTo>
                    <a:pt x="10292251" y="2971755"/>
                  </a:lnTo>
                  <a:lnTo>
                    <a:pt x="10302700" y="2925240"/>
                  </a:lnTo>
                  <a:lnTo>
                    <a:pt x="10312843" y="2878616"/>
                  </a:lnTo>
                  <a:lnTo>
                    <a:pt x="10322680" y="2831886"/>
                  </a:lnTo>
                  <a:lnTo>
                    <a:pt x="10332210" y="2785050"/>
                  </a:lnTo>
                  <a:lnTo>
                    <a:pt x="10341432" y="2738111"/>
                  </a:lnTo>
                  <a:lnTo>
                    <a:pt x="10350346" y="2691071"/>
                  </a:lnTo>
                  <a:lnTo>
                    <a:pt x="10358953" y="2643930"/>
                  </a:lnTo>
                  <a:lnTo>
                    <a:pt x="10367251" y="2596692"/>
                  </a:lnTo>
                  <a:lnTo>
                    <a:pt x="10375241" y="2549358"/>
                  </a:lnTo>
                  <a:lnTo>
                    <a:pt x="10382921" y="2501929"/>
                  </a:lnTo>
                  <a:lnTo>
                    <a:pt x="10390292" y="2454407"/>
                  </a:lnTo>
                  <a:lnTo>
                    <a:pt x="10397353" y="2406795"/>
                  </a:lnTo>
                  <a:lnTo>
                    <a:pt x="10404104" y="2359093"/>
                  </a:lnTo>
                  <a:lnTo>
                    <a:pt x="10410545" y="2311304"/>
                  </a:lnTo>
                  <a:lnTo>
                    <a:pt x="10416675" y="2263430"/>
                  </a:lnTo>
                  <a:lnTo>
                    <a:pt x="10422493" y="2215472"/>
                  </a:lnTo>
                  <a:lnTo>
                    <a:pt x="10428000" y="2167432"/>
                  </a:lnTo>
                  <a:lnTo>
                    <a:pt x="10433196" y="2119312"/>
                  </a:lnTo>
                  <a:lnTo>
                    <a:pt x="10438079" y="2071113"/>
                  </a:lnTo>
                  <a:lnTo>
                    <a:pt x="10442650" y="2022838"/>
                  </a:lnTo>
                  <a:lnTo>
                    <a:pt x="10446907" y="1974489"/>
                  </a:lnTo>
                  <a:lnTo>
                    <a:pt x="10450852" y="1926066"/>
                  </a:lnTo>
                  <a:lnTo>
                    <a:pt x="10454483" y="1877572"/>
                  </a:lnTo>
                  <a:lnTo>
                    <a:pt x="10457800" y="1829008"/>
                  </a:lnTo>
                  <a:lnTo>
                    <a:pt x="10460802" y="1780377"/>
                  </a:lnTo>
                  <a:lnTo>
                    <a:pt x="10463491" y="1731680"/>
                  </a:lnTo>
                  <a:lnTo>
                    <a:pt x="10465864" y="1682919"/>
                  </a:lnTo>
                  <a:lnTo>
                    <a:pt x="10467922" y="1634096"/>
                  </a:lnTo>
                  <a:lnTo>
                    <a:pt x="10469664" y="1585213"/>
                  </a:lnTo>
                  <a:lnTo>
                    <a:pt x="10471090" y="1536270"/>
                  </a:lnTo>
                  <a:lnTo>
                    <a:pt x="10472200" y="1487271"/>
                  </a:lnTo>
                  <a:lnTo>
                    <a:pt x="10472993" y="1438216"/>
                  </a:lnTo>
                  <a:lnTo>
                    <a:pt x="10473469" y="1389109"/>
                  </a:lnTo>
                  <a:lnTo>
                    <a:pt x="10473628" y="1339949"/>
                  </a:lnTo>
                  <a:lnTo>
                    <a:pt x="10473465" y="1285117"/>
                  </a:lnTo>
                  <a:lnTo>
                    <a:pt x="10472976" y="1230406"/>
                  </a:lnTo>
                  <a:lnTo>
                    <a:pt x="10472161" y="1175819"/>
                  </a:lnTo>
                  <a:lnTo>
                    <a:pt x="10471021" y="1121357"/>
                  </a:lnTo>
                  <a:lnTo>
                    <a:pt x="10469558" y="1067022"/>
                  </a:lnTo>
                  <a:lnTo>
                    <a:pt x="10467770" y="1012815"/>
                  </a:lnTo>
                  <a:lnTo>
                    <a:pt x="10465659" y="958738"/>
                  </a:lnTo>
                  <a:lnTo>
                    <a:pt x="10463225" y="904792"/>
                  </a:lnTo>
                  <a:lnTo>
                    <a:pt x="10460469" y="850979"/>
                  </a:lnTo>
                  <a:lnTo>
                    <a:pt x="10457392" y="797300"/>
                  </a:lnTo>
                  <a:lnTo>
                    <a:pt x="10453994" y="743758"/>
                  </a:lnTo>
                  <a:lnTo>
                    <a:pt x="10450275" y="690353"/>
                  </a:lnTo>
                  <a:lnTo>
                    <a:pt x="10446237" y="637087"/>
                  </a:lnTo>
                  <a:lnTo>
                    <a:pt x="10441879" y="583962"/>
                  </a:lnTo>
                  <a:lnTo>
                    <a:pt x="10437202" y="530979"/>
                  </a:lnTo>
                  <a:lnTo>
                    <a:pt x="10432207" y="478140"/>
                  </a:lnTo>
                  <a:lnTo>
                    <a:pt x="10426895" y="425446"/>
                  </a:lnTo>
                  <a:lnTo>
                    <a:pt x="10421265" y="372899"/>
                  </a:lnTo>
                  <a:lnTo>
                    <a:pt x="10415319" y="320501"/>
                  </a:lnTo>
                  <a:lnTo>
                    <a:pt x="10409058" y="268253"/>
                  </a:lnTo>
                  <a:lnTo>
                    <a:pt x="10402480" y="216156"/>
                  </a:lnTo>
                  <a:lnTo>
                    <a:pt x="10395588" y="164213"/>
                  </a:lnTo>
                  <a:lnTo>
                    <a:pt x="10388382" y="112425"/>
                  </a:lnTo>
                  <a:lnTo>
                    <a:pt x="10380862" y="60792"/>
                  </a:lnTo>
                  <a:lnTo>
                    <a:pt x="10371550" y="0"/>
                  </a:lnTo>
                  <a:close/>
                </a:path>
              </a:pathLst>
            </a:custGeom>
            <a:solidFill>
              <a:srgbClr val="EB1C24"/>
            </a:solidFill>
            <a:ln>
              <a:noFill/>
            </a:ln>
          </p:spPr>
          <p:txBody>
            <a:bodyPr wrap="square" lIns="0" tIns="0" rIns="0" bIns="0" rtlCol="0"/>
            <a:lstStyle/>
            <a:p>
              <a:endParaRPr>
                <a:latin typeface="Roboto"/>
              </a:endParaRPr>
            </a:p>
          </p:txBody>
        </p:sp>
        <p:pic>
          <p:nvPicPr>
            <p:cNvPr id="9" name="object 9"/>
            <p:cNvPicPr/>
            <p:nvPr/>
          </p:nvPicPr>
          <p:blipFill>
            <a:blip r:embed="rId5" cstate="print"/>
            <a:stretch>
              <a:fillRect/>
            </a:stretch>
          </p:blipFill>
          <p:spPr>
            <a:xfrm>
              <a:off x="1261500" y="2259617"/>
              <a:ext cx="7400819" cy="8323091"/>
            </a:xfrm>
            <a:prstGeom prst="rect">
              <a:avLst/>
            </a:prstGeom>
            <a:ln>
              <a:noFill/>
            </a:ln>
          </p:spPr>
        </p:pic>
        <p:sp>
          <p:nvSpPr>
            <p:cNvPr id="10" name="object 10"/>
            <p:cNvSpPr/>
            <p:nvPr/>
          </p:nvSpPr>
          <p:spPr>
            <a:xfrm>
              <a:off x="1576289" y="2576128"/>
              <a:ext cx="6457950" cy="7376795"/>
            </a:xfrm>
            <a:custGeom>
              <a:avLst/>
              <a:gdLst/>
              <a:ahLst/>
              <a:cxnLst/>
              <a:rect l="l" t="t" r="r" b="b"/>
              <a:pathLst>
                <a:path w="6457950" h="7376795">
                  <a:moveTo>
                    <a:pt x="6457593" y="0"/>
                  </a:moveTo>
                  <a:lnTo>
                    <a:pt x="3922519" y="0"/>
                  </a:lnTo>
                  <a:lnTo>
                    <a:pt x="0" y="7376665"/>
                  </a:lnTo>
                  <a:lnTo>
                    <a:pt x="2588591" y="7376665"/>
                  </a:lnTo>
                  <a:lnTo>
                    <a:pt x="6457593" y="0"/>
                  </a:lnTo>
                  <a:close/>
                </a:path>
              </a:pathLst>
            </a:custGeom>
            <a:solidFill>
              <a:srgbClr val="FDA800"/>
            </a:solidFill>
            <a:ln>
              <a:noFill/>
            </a:ln>
          </p:spPr>
          <p:txBody>
            <a:bodyPr wrap="square" lIns="0" tIns="0" rIns="0" bIns="0" rtlCol="0"/>
            <a:lstStyle/>
            <a:p>
              <a:endParaRPr>
                <a:latin typeface="Roboto"/>
              </a:endParaRPr>
            </a:p>
          </p:txBody>
        </p:sp>
        <p:sp>
          <p:nvSpPr>
            <p:cNvPr id="11" name="object 11"/>
            <p:cNvSpPr/>
            <p:nvPr/>
          </p:nvSpPr>
          <p:spPr>
            <a:xfrm>
              <a:off x="1626628" y="5"/>
              <a:ext cx="7494905" cy="11308715"/>
            </a:xfrm>
            <a:custGeom>
              <a:avLst/>
              <a:gdLst/>
              <a:ahLst/>
              <a:cxnLst/>
              <a:rect l="l" t="t" r="r" b="b"/>
              <a:pathLst>
                <a:path w="7494905" h="11308715">
                  <a:moveTo>
                    <a:pt x="1475727" y="0"/>
                  </a:moveTo>
                  <a:lnTo>
                    <a:pt x="1277670" y="0"/>
                  </a:lnTo>
                  <a:lnTo>
                    <a:pt x="514908" y="1408823"/>
                  </a:lnTo>
                  <a:lnTo>
                    <a:pt x="726236" y="1408772"/>
                  </a:lnTo>
                  <a:lnTo>
                    <a:pt x="1475727" y="0"/>
                  </a:lnTo>
                  <a:close/>
                </a:path>
                <a:path w="7494905" h="11308715">
                  <a:moveTo>
                    <a:pt x="1818373" y="217487"/>
                  </a:moveTo>
                  <a:lnTo>
                    <a:pt x="1633664" y="220814"/>
                  </a:lnTo>
                  <a:lnTo>
                    <a:pt x="0" y="3238208"/>
                  </a:lnTo>
                  <a:lnTo>
                    <a:pt x="211328" y="3238157"/>
                  </a:lnTo>
                  <a:lnTo>
                    <a:pt x="1818373" y="217487"/>
                  </a:lnTo>
                  <a:close/>
                </a:path>
                <a:path w="7494905" h="11308715">
                  <a:moveTo>
                    <a:pt x="2031796" y="8515058"/>
                  </a:moveTo>
                  <a:lnTo>
                    <a:pt x="1847088" y="8518385"/>
                  </a:lnTo>
                  <a:lnTo>
                    <a:pt x="336448" y="11308550"/>
                  </a:lnTo>
                  <a:lnTo>
                    <a:pt x="545604" y="11308550"/>
                  </a:lnTo>
                  <a:lnTo>
                    <a:pt x="2031796" y="8515058"/>
                  </a:lnTo>
                  <a:close/>
                </a:path>
                <a:path w="7494905" h="11308715">
                  <a:moveTo>
                    <a:pt x="2546705" y="6685674"/>
                  </a:moveTo>
                  <a:lnTo>
                    <a:pt x="2361996" y="6689001"/>
                  </a:lnTo>
                  <a:lnTo>
                    <a:pt x="728332" y="9706394"/>
                  </a:lnTo>
                  <a:lnTo>
                    <a:pt x="939673" y="9706331"/>
                  </a:lnTo>
                  <a:lnTo>
                    <a:pt x="2546705" y="6685674"/>
                  </a:lnTo>
                  <a:close/>
                </a:path>
                <a:path w="7494905" h="11308715">
                  <a:moveTo>
                    <a:pt x="7494765" y="0"/>
                  </a:moveTo>
                  <a:lnTo>
                    <a:pt x="7293635" y="0"/>
                  </a:lnTo>
                  <a:lnTo>
                    <a:pt x="6707733" y="1082154"/>
                  </a:lnTo>
                  <a:lnTo>
                    <a:pt x="6919074" y="1082090"/>
                  </a:lnTo>
                  <a:lnTo>
                    <a:pt x="7494765" y="0"/>
                  </a:lnTo>
                  <a:close/>
                </a:path>
              </a:pathLst>
            </a:custGeom>
            <a:solidFill>
              <a:srgbClr val="FFFFFF"/>
            </a:solidFill>
            <a:ln>
              <a:noFill/>
            </a:ln>
          </p:spPr>
          <p:txBody>
            <a:bodyPr wrap="square" lIns="0" tIns="0" rIns="0" bIns="0" rtlCol="0"/>
            <a:lstStyle/>
            <a:p>
              <a:endParaRPr>
                <a:latin typeface="Roboto"/>
              </a:endParaRPr>
            </a:p>
          </p:txBody>
        </p:sp>
        <p:pic>
          <p:nvPicPr>
            <p:cNvPr id="12" name="object 12"/>
            <p:cNvPicPr/>
            <p:nvPr/>
          </p:nvPicPr>
          <p:blipFill>
            <a:blip r:embed="rId6" cstate="print"/>
            <a:stretch>
              <a:fillRect/>
            </a:stretch>
          </p:blipFill>
          <p:spPr>
            <a:xfrm>
              <a:off x="17236752" y="580924"/>
              <a:ext cx="2867347" cy="4988324"/>
            </a:xfrm>
            <a:prstGeom prst="rect">
              <a:avLst/>
            </a:prstGeom>
            <a:ln>
              <a:noFill/>
            </a:ln>
          </p:spPr>
        </p:pic>
        <p:sp>
          <p:nvSpPr>
            <p:cNvPr id="13" name="object 13"/>
            <p:cNvSpPr/>
            <p:nvPr/>
          </p:nvSpPr>
          <p:spPr>
            <a:xfrm>
              <a:off x="17552080" y="898805"/>
              <a:ext cx="2552065" cy="4042410"/>
            </a:xfrm>
            <a:custGeom>
              <a:avLst/>
              <a:gdLst/>
              <a:ahLst/>
              <a:cxnLst/>
              <a:rect l="l" t="t" r="r" b="b"/>
              <a:pathLst>
                <a:path w="2552065" h="4042410">
                  <a:moveTo>
                    <a:pt x="2552018" y="0"/>
                  </a:moveTo>
                  <a:lnTo>
                    <a:pt x="2259732" y="295"/>
                  </a:lnTo>
                  <a:lnTo>
                    <a:pt x="0" y="4040936"/>
                  </a:lnTo>
                  <a:lnTo>
                    <a:pt x="1629175" y="4042151"/>
                  </a:lnTo>
                  <a:lnTo>
                    <a:pt x="2552018" y="2351602"/>
                  </a:lnTo>
                  <a:lnTo>
                    <a:pt x="2552018" y="0"/>
                  </a:lnTo>
                  <a:close/>
                </a:path>
              </a:pathLst>
            </a:custGeom>
            <a:solidFill>
              <a:srgbClr val="FDA800"/>
            </a:solidFill>
            <a:ln>
              <a:noFill/>
            </a:ln>
          </p:spPr>
          <p:txBody>
            <a:bodyPr wrap="square" lIns="0" tIns="0" rIns="0" bIns="0" rtlCol="0"/>
            <a:lstStyle/>
            <a:p>
              <a:endParaRPr>
                <a:latin typeface="Roboto"/>
              </a:endParaRPr>
            </a:p>
          </p:txBody>
        </p:sp>
      </p:grpSp>
      <p:sp>
        <p:nvSpPr>
          <p:cNvPr id="14" name="TextBox 13"/>
          <p:cNvSpPr txBox="1"/>
          <p:nvPr/>
        </p:nvSpPr>
        <p:spPr>
          <a:xfrm>
            <a:off x="15255564" y="1844674"/>
            <a:ext cx="3559486" cy="707886"/>
          </a:xfrm>
          <a:prstGeom prst="rect">
            <a:avLst/>
          </a:prstGeom>
          <a:noFill/>
        </p:spPr>
        <p:txBody>
          <a:bodyPr wrap="square" rtlCol="0">
            <a:spAutoFit/>
          </a:bodyPr>
          <a:lstStyle/>
          <a:p>
            <a:r>
              <a:rPr lang="el-GR" sz="4000" dirty="0" smtClean="0">
                <a:solidFill>
                  <a:schemeClr val="bg1"/>
                </a:solidFill>
              </a:rPr>
              <a:t>Ενότητα</a:t>
            </a:r>
            <a:r>
              <a:rPr lang="en-US" sz="4000" dirty="0" smtClean="0">
                <a:solidFill>
                  <a:schemeClr val="bg1"/>
                </a:solidFill>
              </a:rPr>
              <a:t> </a:t>
            </a:r>
            <a:r>
              <a:rPr lang="en-US" sz="4000" dirty="0">
                <a:solidFill>
                  <a:schemeClr val="bg1"/>
                </a:solidFill>
              </a:rPr>
              <a:t>3</a:t>
            </a:r>
          </a:p>
        </p:txBody>
      </p:sp>
      <p:sp>
        <p:nvSpPr>
          <p:cNvPr id="15" name="TextBox 14"/>
          <p:cNvSpPr txBox="1"/>
          <p:nvPr/>
        </p:nvSpPr>
        <p:spPr>
          <a:xfrm>
            <a:off x="8878173" y="5556151"/>
            <a:ext cx="10927477" cy="2308324"/>
          </a:xfrm>
          <a:prstGeom prst="rect">
            <a:avLst/>
          </a:prstGeom>
          <a:noFill/>
        </p:spPr>
        <p:txBody>
          <a:bodyPr wrap="square" rtlCol="0">
            <a:spAutoFit/>
          </a:bodyPr>
          <a:lstStyle/>
          <a:p>
            <a:r>
              <a:rPr lang="el-GR" sz="7200" dirty="0" smtClean="0">
                <a:solidFill>
                  <a:schemeClr val="bg1"/>
                </a:solidFill>
                <a:latin typeface="Roboto"/>
              </a:rPr>
              <a:t>Οικολογικές Τεχνικές Βαφής και Εκτύπωσης</a:t>
            </a:r>
            <a:endParaRPr lang="en-US" sz="7200" dirty="0">
              <a:solidFill>
                <a:schemeClr val="bg1"/>
              </a:solidFill>
              <a:latin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0" y="5273675"/>
            <a:ext cx="7848600" cy="5525414"/>
          </a:xfrm>
          <a:prstGeom prst="rect">
            <a:avLst/>
          </a:prstGeom>
        </p:spPr>
      </p:pic>
      <p:sp>
        <p:nvSpPr>
          <p:cNvPr id="4" name="Content Placeholder 2"/>
          <p:cNvSpPr txBox="1">
            <a:spLocks/>
          </p:cNvSpPr>
          <p:nvPr/>
        </p:nvSpPr>
        <p:spPr>
          <a:xfrm>
            <a:off x="1517650" y="1768475"/>
            <a:ext cx="17373600" cy="37338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r>
              <a:rPr lang="el-GR" sz="3600" dirty="0">
                <a:solidFill>
                  <a:srgbClr val="2C34D7"/>
                </a:solidFill>
                <a:latin typeface="Roboto"/>
              </a:rPr>
              <a:t>Οι φυσικές βαφές είναι κατάλληλες μόνο για τον χρωματισμό φυσικών ινών και στις περισσότερες περιπτώσεις δεν απαιτούνται στερεωτικά/σταθεροποιητικά βαφής</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lang="el-GR" sz="3600" dirty="0" smtClean="0">
                <a:solidFill>
                  <a:srgbClr val="2C34D7"/>
                </a:solidFill>
                <a:latin typeface="Roboto"/>
              </a:rPr>
              <a:t>Τα στερεωτικά περιλαμβάνουν </a:t>
            </a:r>
            <a:r>
              <a:rPr lang="el-GR" sz="3600" dirty="0">
                <a:solidFill>
                  <a:srgbClr val="2C34D7"/>
                </a:solidFill>
                <a:latin typeface="Roboto"/>
              </a:rPr>
              <a:t>περιλαμβάνουν από </a:t>
            </a:r>
            <a:r>
              <a:rPr lang="el-GR" sz="3600" dirty="0" err="1">
                <a:solidFill>
                  <a:srgbClr val="2C34D7"/>
                </a:solidFill>
                <a:latin typeface="Roboto"/>
              </a:rPr>
              <a:t>βαρέα</a:t>
            </a:r>
            <a:r>
              <a:rPr lang="el-GR" sz="3600" dirty="0">
                <a:solidFill>
                  <a:srgbClr val="2C34D7"/>
                </a:solidFill>
                <a:latin typeface="Roboto"/>
              </a:rPr>
              <a:t> μέταλλα, όπως χρώμιο και κασσίτερο, μέχρι </a:t>
            </a:r>
            <a:r>
              <a:rPr lang="el-GR" sz="3600" dirty="0" err="1">
                <a:solidFill>
                  <a:srgbClr val="2C34D7"/>
                </a:solidFill>
                <a:latin typeface="Roboto"/>
              </a:rPr>
              <a:t>κηκίδια</a:t>
            </a:r>
            <a:r>
              <a:rPr lang="el-GR" sz="3600" dirty="0">
                <a:solidFill>
                  <a:srgbClr val="2C34D7"/>
                </a:solidFill>
                <a:latin typeface="Roboto"/>
              </a:rPr>
              <a:t> βελανιδιάς, μαγιά και ούρα</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9450" y="5273675"/>
            <a:ext cx="7848600" cy="5525414"/>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55746"/>
          <a:stretch/>
        </p:blipFill>
        <p:spPr>
          <a:xfrm>
            <a:off x="16148050" y="5273675"/>
            <a:ext cx="3473330" cy="5525414"/>
          </a:xfrm>
          <a:prstGeom prst="rect">
            <a:avLst/>
          </a:prstGeom>
        </p:spPr>
      </p:pic>
    </p:spTree>
    <p:extLst>
      <p:ext uri="{BB962C8B-B14F-4D97-AF65-F5344CB8AC3E}">
        <p14:creationId xmlns:p14="http://schemas.microsoft.com/office/powerpoint/2010/main" val="184294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0" y="5273675"/>
            <a:ext cx="7848600" cy="5525414"/>
          </a:xfrm>
          <a:prstGeom prst="rect">
            <a:avLst/>
          </a:prstGeom>
        </p:spPr>
      </p:pic>
      <p:sp>
        <p:nvSpPr>
          <p:cNvPr id="4" name="Content Placeholder 2"/>
          <p:cNvSpPr txBox="1">
            <a:spLocks/>
          </p:cNvSpPr>
          <p:nvPr/>
        </p:nvSpPr>
        <p:spPr>
          <a:xfrm>
            <a:off x="1517650" y="1768475"/>
            <a:ext cx="17373600" cy="37338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endParaRPr lang="en-US" sz="3600" dirty="0">
              <a:solidFill>
                <a:schemeClr val="tx1"/>
              </a:solidFill>
              <a:latin typeface="Roboto"/>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9450" y="5273675"/>
            <a:ext cx="7848600" cy="5525414"/>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55746"/>
          <a:stretch/>
        </p:blipFill>
        <p:spPr>
          <a:xfrm>
            <a:off x="16148050" y="5273675"/>
            <a:ext cx="3473330" cy="5525414"/>
          </a:xfrm>
          <a:prstGeom prst="rect">
            <a:avLst/>
          </a:prstGeom>
        </p:spPr>
      </p:pic>
      <p:sp>
        <p:nvSpPr>
          <p:cNvPr id="8" name="Rectangle 7"/>
          <p:cNvSpPr/>
          <p:nvPr/>
        </p:nvSpPr>
        <p:spPr>
          <a:xfrm>
            <a:off x="1212850" y="1692275"/>
            <a:ext cx="18059400" cy="3416320"/>
          </a:xfrm>
          <a:prstGeom prst="rect">
            <a:avLst/>
          </a:prstGeom>
        </p:spPr>
        <p:txBody>
          <a:bodyPr wrap="square">
            <a:spAutoFit/>
          </a:bodyPr>
          <a:lstStyle/>
          <a:p>
            <a:r>
              <a:rPr lang="el-GR" sz="3600" dirty="0" smtClean="0">
                <a:solidFill>
                  <a:srgbClr val="2C34D7"/>
                </a:solidFill>
                <a:latin typeface="Roboto"/>
              </a:rPr>
              <a:t>Σε σύγκριση με τις συνθετικές βαφές, οι φυσικές βαφές</a:t>
            </a:r>
            <a:r>
              <a:rPr lang="en-US" sz="3600" dirty="0" smtClean="0">
                <a:solidFill>
                  <a:srgbClr val="2C34D7"/>
                </a:solidFill>
                <a:latin typeface="Roboto"/>
              </a:rPr>
              <a:t>:</a:t>
            </a:r>
            <a:endParaRPr lang="en-US" sz="3600" dirty="0">
              <a:solidFill>
                <a:srgbClr val="2C34D7"/>
              </a:solidFill>
              <a:latin typeface="Roboto"/>
            </a:endParaRPr>
          </a:p>
          <a:p>
            <a:endParaRPr lang="en-US" sz="3600" dirty="0">
              <a:solidFill>
                <a:srgbClr val="2C34D7"/>
              </a:solidFill>
              <a:latin typeface="Roboto"/>
            </a:endParaRPr>
          </a:p>
          <a:p>
            <a:pPr marL="571500" lvl="2" indent="-571500">
              <a:buFont typeface="Arial" panose="020B0604020202020204" pitchFamily="34" charset="0"/>
              <a:buChar char="•"/>
            </a:pPr>
            <a:r>
              <a:rPr lang="el-GR" sz="3600" dirty="0" smtClean="0">
                <a:solidFill>
                  <a:srgbClr val="2C34D7"/>
                </a:solidFill>
                <a:latin typeface="Roboto"/>
              </a:rPr>
              <a:t>Έχουν μεγάλη ποικιλία</a:t>
            </a:r>
            <a:r>
              <a:rPr lang="en-US" sz="3600" dirty="0" smtClean="0">
                <a:solidFill>
                  <a:srgbClr val="2C34D7"/>
                </a:solidFill>
                <a:latin typeface="Roboto"/>
              </a:rPr>
              <a:t> </a:t>
            </a:r>
            <a:r>
              <a:rPr lang="el-GR" sz="3600" dirty="0" smtClean="0">
                <a:solidFill>
                  <a:srgbClr val="2C34D7"/>
                </a:solidFill>
                <a:latin typeface="Roboto"/>
              </a:rPr>
              <a:t>χρωματικών τόνων, λόγω της ποιοτικής διαφοράς του βαφείου</a:t>
            </a:r>
            <a:r>
              <a:rPr lang="en-US" sz="3600" dirty="0" smtClean="0">
                <a:solidFill>
                  <a:srgbClr val="2C34D7"/>
                </a:solidFill>
                <a:latin typeface="Roboto"/>
              </a:rPr>
              <a:t>. </a:t>
            </a:r>
            <a:endParaRPr lang="en-US" sz="3600" dirty="0">
              <a:solidFill>
                <a:srgbClr val="2C34D7"/>
              </a:solidFill>
              <a:latin typeface="Roboto"/>
            </a:endParaRPr>
          </a:p>
          <a:p>
            <a:pPr marL="571500" indent="-571500">
              <a:buFont typeface="Arial" panose="020B0604020202020204" pitchFamily="34" charset="0"/>
              <a:buChar char="•"/>
            </a:pPr>
            <a:r>
              <a:rPr lang="el-GR" sz="3600" dirty="0" smtClean="0">
                <a:solidFill>
                  <a:srgbClr val="2C34D7"/>
                </a:solidFill>
                <a:latin typeface="Roboto"/>
              </a:rPr>
              <a:t>Απαιτούν μεγαλύτερης διάρκειας και πιο αργές βαφές για να επιτευχθεί καλό χρώμα</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r>
              <a:rPr lang="el-GR" sz="3600" dirty="0" smtClean="0">
                <a:solidFill>
                  <a:srgbClr val="2C34D7"/>
                </a:solidFill>
                <a:latin typeface="Roboto"/>
              </a:rPr>
              <a:t>Έχουν πιο δαπανηρή διαδικασία</a:t>
            </a:r>
            <a:r>
              <a:rPr lang="en-US" sz="3600" dirty="0" smtClean="0">
                <a:solidFill>
                  <a:srgbClr val="2C34D7"/>
                </a:solidFill>
                <a:latin typeface="Roboto"/>
              </a:rPr>
              <a:t>.</a:t>
            </a:r>
            <a:endParaRPr lang="en-US" sz="3600" dirty="0">
              <a:solidFill>
                <a:srgbClr val="2C34D7"/>
              </a:solidFill>
              <a:latin typeface="Roboto"/>
            </a:endParaRPr>
          </a:p>
        </p:txBody>
      </p:sp>
      <p:sp>
        <p:nvSpPr>
          <p:cNvPr id="2" name="Rectangle 1"/>
          <p:cNvSpPr/>
          <p:nvPr/>
        </p:nvSpPr>
        <p:spPr>
          <a:xfrm>
            <a:off x="603250" y="10428379"/>
            <a:ext cx="5105400" cy="369332"/>
          </a:xfrm>
          <a:prstGeom prst="rect">
            <a:avLst/>
          </a:prstGeom>
        </p:spPr>
        <p:txBody>
          <a:bodyPr wrap="square">
            <a:spAutoFit/>
          </a:bodyPr>
          <a:lstStyle/>
          <a:p>
            <a:r>
              <a:rPr lang="el-GR" b="0" i="0" dirty="0" smtClean="0">
                <a:solidFill>
                  <a:schemeClr val="bg1">
                    <a:lumMod val="95000"/>
                  </a:schemeClr>
                </a:solidFill>
                <a:effectLst/>
                <a:latin typeface="-apple-system"/>
              </a:rPr>
              <a:t>Φωτογραφία από</a:t>
            </a:r>
            <a:r>
              <a:rPr lang="en-US" b="0" i="0" dirty="0">
                <a:solidFill>
                  <a:schemeClr val="bg1">
                    <a:lumMod val="95000"/>
                  </a:schemeClr>
                </a:solidFill>
                <a:effectLst/>
                <a:latin typeface="-apple-system"/>
              </a:rPr>
              <a:t> </a:t>
            </a:r>
            <a:r>
              <a:rPr lang="en-US" b="0" i="0" dirty="0">
                <a:solidFill>
                  <a:schemeClr val="bg1">
                    <a:lumMod val="95000"/>
                  </a:schemeClr>
                </a:solidFill>
                <a:effectLst/>
                <a:latin typeface="-apple-system"/>
                <a:hlinkClick r:id="rId3"/>
              </a:rPr>
              <a:t>Greg </a:t>
            </a:r>
            <a:r>
              <a:rPr lang="en-US" b="0" i="0" dirty="0" err="1">
                <a:solidFill>
                  <a:schemeClr val="bg1">
                    <a:lumMod val="95000"/>
                  </a:schemeClr>
                </a:solidFill>
                <a:effectLst/>
                <a:latin typeface="-apple-system"/>
                <a:hlinkClick r:id="rId3"/>
              </a:rPr>
              <a:t>Rosenke</a:t>
            </a:r>
            <a:r>
              <a:rPr lang="en-US" b="0" i="0" dirty="0">
                <a:solidFill>
                  <a:schemeClr val="bg1">
                    <a:lumMod val="95000"/>
                  </a:schemeClr>
                </a:solidFill>
                <a:effectLst/>
                <a:latin typeface="-apple-system"/>
              </a:rPr>
              <a:t> </a:t>
            </a:r>
            <a:r>
              <a:rPr lang="el-GR" b="0" i="0" dirty="0" smtClean="0">
                <a:solidFill>
                  <a:schemeClr val="bg1">
                    <a:lumMod val="95000"/>
                  </a:schemeClr>
                </a:solidFill>
                <a:effectLst/>
                <a:latin typeface="-apple-system"/>
              </a:rPr>
              <a:t>στο</a:t>
            </a:r>
            <a:r>
              <a:rPr lang="en-US" b="0" i="0" dirty="0">
                <a:solidFill>
                  <a:schemeClr val="bg1">
                    <a:lumMod val="95000"/>
                  </a:schemeClr>
                </a:solidFill>
                <a:effectLst/>
                <a:latin typeface="-apple-system"/>
              </a:rPr>
              <a:t> </a:t>
            </a:r>
            <a:r>
              <a:rPr lang="en-US" b="0" i="0" dirty="0" err="1">
                <a:solidFill>
                  <a:schemeClr val="bg1">
                    <a:lumMod val="95000"/>
                  </a:schemeClr>
                </a:solidFill>
                <a:effectLst/>
                <a:latin typeface="-apple-system"/>
                <a:hlinkClick r:id="rId4"/>
              </a:rPr>
              <a:t>Unsplash</a:t>
            </a:r>
            <a:endParaRPr lang="en-US" dirty="0">
              <a:solidFill>
                <a:schemeClr val="bg1">
                  <a:lumMod val="95000"/>
                </a:schemeClr>
              </a:solidFill>
            </a:endParaRPr>
          </a:p>
        </p:txBody>
      </p:sp>
    </p:spTree>
    <p:extLst>
      <p:ext uri="{BB962C8B-B14F-4D97-AF65-F5344CB8AC3E}">
        <p14:creationId xmlns:p14="http://schemas.microsoft.com/office/powerpoint/2010/main" val="365035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37450" y="1387475"/>
            <a:ext cx="10658687" cy="923330"/>
          </a:xfrm>
          <a:prstGeom prst="rect">
            <a:avLst/>
          </a:prstGeom>
        </p:spPr>
        <p:txBody>
          <a:bodyPr wrap="none">
            <a:spAutoFit/>
          </a:bodyPr>
          <a:lstStyle/>
          <a:p>
            <a:pPr marL="0" indent="0">
              <a:buNone/>
            </a:pPr>
            <a:r>
              <a:rPr lang="el-GR" sz="5400" b="1" dirty="0" smtClean="0">
                <a:solidFill>
                  <a:srgbClr val="2C34D7"/>
                </a:solidFill>
                <a:latin typeface="Roboto"/>
              </a:rPr>
              <a:t>Διαδικασίες και Τεχνικές Βαφής</a:t>
            </a:r>
            <a:endParaRPr lang="el-GR" sz="5400" b="1" dirty="0">
              <a:solidFill>
                <a:srgbClr val="2C34D7"/>
              </a:solidFill>
              <a:latin typeface="Roboto"/>
            </a:endParaRPr>
          </a:p>
        </p:txBody>
      </p:sp>
      <p:sp>
        <p:nvSpPr>
          <p:cNvPr id="7" name="Content Placeholder 2"/>
          <p:cNvSpPr txBox="1">
            <a:spLocks/>
          </p:cNvSpPr>
          <p:nvPr/>
        </p:nvSpPr>
        <p:spPr>
          <a:xfrm>
            <a:off x="7842250" y="3825875"/>
            <a:ext cx="10515600" cy="3048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3600" b="1" dirty="0">
              <a:solidFill>
                <a:srgbClr val="2C34D7"/>
              </a:solidFill>
              <a:latin typeface="Roboto"/>
            </a:endParaRPr>
          </a:p>
          <a:p>
            <a:r>
              <a:rPr lang="en-US" sz="3600" dirty="0">
                <a:solidFill>
                  <a:srgbClr val="2C34D7"/>
                </a:solidFill>
                <a:latin typeface="Roboto"/>
              </a:rPr>
              <a:t>Η</a:t>
            </a:r>
            <a:r>
              <a:rPr lang="en-US" sz="3600" b="1" dirty="0">
                <a:solidFill>
                  <a:srgbClr val="FDA800"/>
                </a:solidFill>
                <a:latin typeface="Roboto"/>
              </a:rPr>
              <a:t> Bα</a:t>
            </a:r>
            <a:r>
              <a:rPr lang="en-US" sz="3600" b="1" dirty="0" err="1">
                <a:solidFill>
                  <a:srgbClr val="FDA800"/>
                </a:solidFill>
                <a:latin typeface="Roboto"/>
              </a:rPr>
              <a:t>φή</a:t>
            </a:r>
            <a:r>
              <a:rPr lang="en-US" sz="3600" b="1" dirty="0">
                <a:solidFill>
                  <a:srgbClr val="FDA800"/>
                </a:solidFill>
                <a:latin typeface="Roboto"/>
              </a:rPr>
              <a:t> </a:t>
            </a:r>
            <a:r>
              <a:rPr lang="en-US" sz="3600" b="1" dirty="0" err="1">
                <a:solidFill>
                  <a:srgbClr val="FDA800"/>
                </a:solidFill>
                <a:latin typeface="Roboto"/>
              </a:rPr>
              <a:t>με</a:t>
            </a:r>
            <a:r>
              <a:rPr lang="en-US" sz="3600" b="1" dirty="0">
                <a:solidFill>
                  <a:srgbClr val="FDA800"/>
                </a:solidFill>
                <a:latin typeface="Roboto"/>
              </a:rPr>
              <a:t> </a:t>
            </a:r>
            <a:r>
              <a:rPr lang="en-US" sz="3600" b="1" dirty="0" err="1">
                <a:solidFill>
                  <a:srgbClr val="FDA800"/>
                </a:solidFill>
                <a:latin typeface="Roboto"/>
              </a:rPr>
              <a:t>Eμ</a:t>
            </a:r>
            <a:r>
              <a:rPr lang="en-US" sz="3600" b="1" dirty="0">
                <a:solidFill>
                  <a:srgbClr val="FDA800"/>
                </a:solidFill>
                <a:latin typeface="Roboto"/>
              </a:rPr>
              <a:t>βάπτιση </a:t>
            </a:r>
            <a:r>
              <a:rPr lang="en-US" sz="3600" dirty="0">
                <a:solidFill>
                  <a:srgbClr val="2C34D7"/>
                </a:solidFill>
                <a:latin typeface="Roboto"/>
              </a:rPr>
              <a:t>είναι η διαδικασία κατά την οποία το ύφασμα βυθίζεται πολλές φορές σε λουτρό βαφής για να επιτευχθεί η επιθυμητή ένταση χρώματος</a:t>
            </a:r>
            <a:r>
              <a:rPr lang="en-US" sz="3600" dirty="0" smtClean="0">
                <a:solidFill>
                  <a:srgbClr val="2C34D7"/>
                </a:solidFill>
                <a:latin typeface="Roboto"/>
              </a:rPr>
              <a:t>.</a:t>
            </a:r>
            <a:endParaRPr lang="en-US" sz="3600" dirty="0">
              <a:solidFill>
                <a:srgbClr val="2C34D7"/>
              </a:solidFill>
              <a:latin typeface="Roboto"/>
            </a:endParaRPr>
          </a:p>
          <a:p>
            <a:endParaRPr lang="en-US" sz="3600" dirty="0">
              <a:solidFill>
                <a:srgbClr val="2C34D7"/>
              </a:solidFill>
              <a:latin typeface="Roboto"/>
            </a:endParaRPr>
          </a:p>
          <a:p>
            <a:endParaRPr lang="en-US" sz="3600" b="1" dirty="0">
              <a:solidFill>
                <a:srgbClr val="2C34D7"/>
              </a:solidFill>
              <a:latin typeface="Roboto"/>
            </a:endParaRPr>
          </a:p>
          <a:p>
            <a:endParaRPr lang="en-US" sz="3600" dirty="0">
              <a:solidFill>
                <a:srgbClr val="2C34D7"/>
              </a:solidFill>
              <a:latin typeface="Roboto"/>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0" y="473075"/>
            <a:ext cx="6858000" cy="10287000"/>
          </a:xfrm>
          <a:prstGeom prst="rect">
            <a:avLst/>
          </a:prstGeom>
        </p:spPr>
      </p:pic>
    </p:spTree>
    <p:extLst>
      <p:ext uri="{BB962C8B-B14F-4D97-AF65-F5344CB8AC3E}">
        <p14:creationId xmlns:p14="http://schemas.microsoft.com/office/powerpoint/2010/main" val="153207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60450" y="4003109"/>
            <a:ext cx="10515600" cy="32004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3600" dirty="0">
              <a:solidFill>
                <a:srgbClr val="2C34D7"/>
              </a:solidFill>
              <a:latin typeface="Roboto"/>
            </a:endParaRPr>
          </a:p>
          <a:p>
            <a:r>
              <a:rPr lang="en-US" sz="3600" dirty="0">
                <a:solidFill>
                  <a:srgbClr val="2C34D7"/>
                </a:solidFill>
                <a:latin typeface="Roboto"/>
              </a:rPr>
              <a:t>Το </a:t>
            </a:r>
            <a:r>
              <a:rPr lang="el-GR" sz="3600" b="1" dirty="0">
                <a:solidFill>
                  <a:srgbClr val="FDA800"/>
                </a:solidFill>
                <a:latin typeface="Roboto"/>
              </a:rPr>
              <a:t>Μ</a:t>
            </a:r>
            <a:r>
              <a:rPr lang="en-US" sz="3600" b="1" dirty="0">
                <a:solidFill>
                  <a:srgbClr val="FDA800"/>
                </a:solidFill>
                <a:latin typeface="Roboto"/>
              </a:rPr>
              <a:t>πα</a:t>
            </a:r>
            <a:r>
              <a:rPr lang="en-US" sz="3600" b="1" dirty="0" err="1">
                <a:solidFill>
                  <a:srgbClr val="FDA800"/>
                </a:solidFill>
                <a:latin typeface="Roboto"/>
              </a:rPr>
              <a:t>τίκ</a:t>
            </a:r>
            <a:r>
              <a:rPr lang="en-US" sz="3600" b="1" dirty="0">
                <a:solidFill>
                  <a:srgbClr val="FDA800"/>
                </a:solidFill>
                <a:latin typeface="Roboto"/>
              </a:rPr>
              <a:t> και </a:t>
            </a:r>
            <a:r>
              <a:rPr lang="en-US" sz="3600" dirty="0" err="1">
                <a:solidFill>
                  <a:srgbClr val="2C34D7"/>
                </a:solidFill>
                <a:latin typeface="Roboto"/>
              </a:rPr>
              <a:t>το</a:t>
            </a:r>
            <a:r>
              <a:rPr lang="en-US" sz="3600" b="1" dirty="0">
                <a:solidFill>
                  <a:srgbClr val="FDA800"/>
                </a:solidFill>
                <a:latin typeface="Roboto"/>
              </a:rPr>
              <a:t> </a:t>
            </a:r>
            <a:r>
              <a:rPr lang="el-GR" sz="3600" b="1" dirty="0">
                <a:solidFill>
                  <a:srgbClr val="FDA800"/>
                </a:solidFill>
                <a:latin typeface="Roboto"/>
              </a:rPr>
              <a:t>Σ</a:t>
            </a:r>
            <a:r>
              <a:rPr lang="en-US" sz="3600" b="1" dirty="0" err="1">
                <a:solidFill>
                  <a:srgbClr val="FDA800"/>
                </a:solidFill>
                <a:latin typeface="Roboto"/>
              </a:rPr>
              <a:t>ιμ</a:t>
            </a:r>
            <a:r>
              <a:rPr lang="en-US" sz="3600" b="1" dirty="0">
                <a:solidFill>
                  <a:srgbClr val="FDA800"/>
                </a:solidFill>
                <a:latin typeface="Roboto"/>
              </a:rPr>
              <a:t>πόρι </a:t>
            </a:r>
            <a:r>
              <a:rPr lang="en-US" sz="3600" dirty="0">
                <a:solidFill>
                  <a:srgbClr val="2C34D7"/>
                </a:solidFill>
                <a:latin typeface="Roboto"/>
              </a:rPr>
              <a:t>είναι τεχνικές βαφής με αντίσταση που περιλαμβάνουν τη δημιουργία μοτίβων με δίπλωμα, δέσιμο ή εφαρμογή κεριού σε υφάσματα πριν από τη βαφή</a:t>
            </a:r>
            <a:r>
              <a:rPr lang="en-US" sz="3600" dirty="0" smtClean="0">
                <a:solidFill>
                  <a:srgbClr val="2C34D7"/>
                </a:solidFill>
                <a:latin typeface="Roboto"/>
              </a:rPr>
              <a:t>.</a:t>
            </a:r>
            <a:endParaRPr lang="en-US" sz="3600" dirty="0">
              <a:solidFill>
                <a:srgbClr val="2C34D7"/>
              </a:solidFill>
              <a:latin typeface="Roboto"/>
            </a:endParaRPr>
          </a:p>
          <a:p>
            <a:endParaRPr lang="en-US" sz="3600" b="1" dirty="0">
              <a:solidFill>
                <a:srgbClr val="2C34D7"/>
              </a:solidFill>
              <a:latin typeface="Roboto"/>
            </a:endParaRPr>
          </a:p>
          <a:p>
            <a:endParaRPr lang="en-US" sz="3600" dirty="0">
              <a:solidFill>
                <a:srgbClr val="2C34D7"/>
              </a:solidFill>
              <a:latin typeface="Roboto"/>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0450" y="473075"/>
            <a:ext cx="7133446" cy="10260468"/>
          </a:xfrm>
          <a:prstGeom prst="rect">
            <a:avLst/>
          </a:prstGeom>
        </p:spPr>
      </p:pic>
      <p:sp>
        <p:nvSpPr>
          <p:cNvPr id="2" name="Rectangle 1"/>
          <p:cNvSpPr/>
          <p:nvPr/>
        </p:nvSpPr>
        <p:spPr>
          <a:xfrm>
            <a:off x="1060450" y="2225675"/>
            <a:ext cx="6629400" cy="923330"/>
          </a:xfrm>
          <a:prstGeom prst="rect">
            <a:avLst/>
          </a:prstGeom>
        </p:spPr>
        <p:txBody>
          <a:bodyPr wrap="square">
            <a:spAutoFit/>
          </a:bodyPr>
          <a:lstStyle/>
          <a:p>
            <a:r>
              <a:rPr lang="en-US" sz="4800" b="1" dirty="0">
                <a:solidFill>
                  <a:srgbClr val="2C34D7"/>
                </a:solidFill>
                <a:latin typeface="Roboto"/>
              </a:rPr>
              <a:t>Batik </a:t>
            </a:r>
            <a:r>
              <a:rPr lang="el-GR" sz="5400" b="1" dirty="0" smtClean="0">
                <a:solidFill>
                  <a:srgbClr val="2C34D7"/>
                </a:solidFill>
                <a:latin typeface="Roboto"/>
              </a:rPr>
              <a:t>και</a:t>
            </a:r>
            <a:r>
              <a:rPr lang="en-US" sz="4800" b="1" dirty="0" smtClean="0">
                <a:solidFill>
                  <a:srgbClr val="2C34D7"/>
                </a:solidFill>
                <a:latin typeface="Roboto"/>
              </a:rPr>
              <a:t> </a:t>
            </a:r>
            <a:r>
              <a:rPr lang="en-US" sz="4800" b="1" dirty="0">
                <a:solidFill>
                  <a:srgbClr val="2C34D7"/>
                </a:solidFill>
                <a:latin typeface="Roboto"/>
              </a:rPr>
              <a:t>Shibori</a:t>
            </a:r>
            <a:r>
              <a:rPr lang="en-US" sz="4800" dirty="0">
                <a:solidFill>
                  <a:srgbClr val="2C34D7"/>
                </a:solidFill>
                <a:latin typeface="Roboto"/>
              </a:rPr>
              <a:t>: </a:t>
            </a:r>
            <a:endParaRPr lang="en-US" sz="4800" dirty="0">
              <a:solidFill>
                <a:srgbClr val="2C34D7"/>
              </a:solidFill>
            </a:endParaRPr>
          </a:p>
        </p:txBody>
      </p:sp>
      <p:sp>
        <p:nvSpPr>
          <p:cNvPr id="3"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2"/>
          <p:cNvSpPr>
            <a:spLocks noChangeArrowheads="1"/>
          </p:cNvSpPr>
          <p:nvPr/>
        </p:nvSpPr>
        <p:spPr bwMode="auto">
          <a:xfrm>
            <a:off x="14471650" y="10156572"/>
            <a:ext cx="51522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600" b="0" i="0" u="none" strike="noStrike" cap="none" normalizeH="0" baseline="0" dirty="0" smtClean="0">
                <a:ln>
                  <a:noFill/>
                </a:ln>
                <a:solidFill>
                  <a:schemeClr val="tx1"/>
                </a:solidFill>
                <a:effectLst/>
                <a:latin typeface="Roboto"/>
              </a:rPr>
              <a:t>Φωτογραφία από</a:t>
            </a:r>
            <a:r>
              <a:rPr kumimoji="0" lang="en-US" altLang="en-US" sz="1600" b="0" i="0" u="none" strike="noStrike" cap="none" normalizeH="0" baseline="0" dirty="0">
                <a:ln>
                  <a:noFill/>
                </a:ln>
                <a:solidFill>
                  <a:schemeClr val="tx1"/>
                </a:solidFill>
                <a:effectLst/>
                <a:latin typeface="Roboto"/>
              </a:rPr>
              <a:t> </a:t>
            </a:r>
            <a:r>
              <a:rPr kumimoji="0" lang="en-US" altLang="en-US" sz="1600" b="0" i="0" u="none" strike="noStrike" cap="none" normalizeH="0" baseline="0" dirty="0">
                <a:ln>
                  <a:noFill/>
                </a:ln>
                <a:solidFill>
                  <a:schemeClr val="tx1"/>
                </a:solidFill>
                <a:effectLst/>
                <a:latin typeface="Roboto"/>
                <a:hlinkClick r:id="rId3"/>
              </a:rPr>
              <a:t>Awesome Sauce Creative</a:t>
            </a:r>
            <a:r>
              <a:rPr kumimoji="0" lang="en-US" altLang="en-US" sz="1600" b="0" i="0" u="none" strike="noStrike" cap="none" normalizeH="0" baseline="0" dirty="0">
                <a:ln>
                  <a:noFill/>
                </a:ln>
                <a:solidFill>
                  <a:schemeClr val="tx1"/>
                </a:solidFill>
                <a:effectLst/>
                <a:latin typeface="Roboto"/>
              </a:rPr>
              <a:t> </a:t>
            </a:r>
            <a:r>
              <a:rPr kumimoji="0" lang="el-GR" altLang="en-US" sz="1600" b="0" i="0" u="none" strike="noStrike" cap="none" normalizeH="0" baseline="0" dirty="0" smtClean="0">
                <a:ln>
                  <a:noFill/>
                </a:ln>
                <a:solidFill>
                  <a:schemeClr val="tx1"/>
                </a:solidFill>
                <a:effectLst/>
                <a:latin typeface="Roboto"/>
              </a:rPr>
              <a:t>στο</a:t>
            </a:r>
            <a:r>
              <a:rPr kumimoji="0" lang="en-US" altLang="en-US" sz="1600" b="0" i="0" u="none" strike="noStrike" cap="none" normalizeH="0" baseline="0" dirty="0">
                <a:ln>
                  <a:noFill/>
                </a:ln>
                <a:solidFill>
                  <a:schemeClr val="tx1"/>
                </a:solidFill>
                <a:effectLst/>
                <a:latin typeface="Roboto"/>
              </a:rPr>
              <a:t> </a:t>
            </a:r>
            <a:r>
              <a:rPr kumimoji="0" lang="en-US" altLang="en-US" sz="1600" b="0" i="0" u="none" strike="noStrike" cap="none" normalizeH="0" baseline="0" dirty="0" err="1">
                <a:ln>
                  <a:noFill/>
                </a:ln>
                <a:solidFill>
                  <a:schemeClr val="tx1"/>
                </a:solidFill>
                <a:effectLst/>
                <a:latin typeface="Roboto"/>
                <a:hlinkClick r:id="rId4"/>
              </a:rPr>
              <a:t>Unsplash</a:t>
            </a:r>
            <a:endParaRPr kumimoji="0" lang="en-US" altLang="en-US" sz="1600" b="0" i="0" u="none" strike="noStrike" cap="none" normalizeH="0" baseline="0" dirty="0">
              <a:ln>
                <a:noFill/>
              </a:ln>
              <a:solidFill>
                <a:schemeClr val="tx1"/>
              </a:solidFill>
              <a:effectLst/>
              <a:latin typeface="Roboto"/>
            </a:endParaRPr>
          </a:p>
        </p:txBody>
      </p:sp>
      <p:sp>
        <p:nvSpPr>
          <p:cNvPr id="5" name="Rectangle 3"/>
          <p:cNvSpPr>
            <a:spLocks noChangeArrowheads="1"/>
          </p:cNvSpPr>
          <p:nvPr/>
        </p:nvSpPr>
        <p:spPr bwMode="auto">
          <a:xfrm>
            <a:off x="304800" y="-18365"/>
            <a:ext cx="184731" cy="646331"/>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72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50" y="473075"/>
            <a:ext cx="7772400" cy="10363200"/>
          </a:xfrm>
          <a:prstGeom prst="rect">
            <a:avLst/>
          </a:prstGeom>
        </p:spPr>
      </p:pic>
      <p:sp>
        <p:nvSpPr>
          <p:cNvPr id="6" name="Rectangle 5"/>
          <p:cNvSpPr/>
          <p:nvPr/>
        </p:nvSpPr>
        <p:spPr>
          <a:xfrm>
            <a:off x="8985250" y="4500513"/>
            <a:ext cx="8991600" cy="3416320"/>
          </a:xfrm>
          <a:prstGeom prst="rect">
            <a:avLst/>
          </a:prstGeom>
        </p:spPr>
        <p:txBody>
          <a:bodyPr wrap="square">
            <a:spAutoFit/>
          </a:bodyPr>
          <a:lstStyle/>
          <a:p>
            <a:r>
              <a:rPr kumimoji="0" lang="en-US" sz="3600" b="0" i="0" u="none" strike="noStrike" kern="0" cap="none" spc="0" normalizeH="0" baseline="0" noProof="0" dirty="0" smtClean="0">
                <a:ln>
                  <a:noFill/>
                </a:ln>
                <a:solidFill>
                  <a:srgbClr val="2C34D7"/>
                </a:solidFill>
                <a:effectLst/>
                <a:uLnTx/>
                <a:uFillTx/>
                <a:latin typeface="Roboto"/>
              </a:rPr>
              <a:t>Η </a:t>
            </a:r>
            <a:r>
              <a:rPr kumimoji="0" lang="en-US" sz="3600" b="1" i="0" u="none" strike="noStrike" kern="0" cap="none" spc="0" normalizeH="0" baseline="0" noProof="0" dirty="0" err="1" smtClean="0">
                <a:ln>
                  <a:noFill/>
                </a:ln>
                <a:solidFill>
                  <a:srgbClr val="FDA800"/>
                </a:solidFill>
                <a:effectLst/>
                <a:uLnTx/>
                <a:uFillTx/>
                <a:latin typeface="Roboto"/>
              </a:rPr>
              <a:t>Oικολογική</a:t>
            </a:r>
            <a:r>
              <a:rPr kumimoji="0" lang="en-US" sz="3600" b="1" i="0" u="none" strike="noStrike" kern="0" cap="none" spc="0" normalizeH="0" baseline="0" noProof="0" dirty="0" smtClean="0">
                <a:ln>
                  <a:noFill/>
                </a:ln>
                <a:solidFill>
                  <a:srgbClr val="FDA800"/>
                </a:solidFill>
                <a:effectLst/>
                <a:uLnTx/>
                <a:uFillTx/>
                <a:latin typeface="Roboto"/>
              </a:rPr>
              <a:t> </a:t>
            </a:r>
            <a:r>
              <a:rPr kumimoji="0" lang="en-US" sz="3600" b="1" i="0" u="none" strike="noStrike" kern="0" cap="none" spc="0" normalizeH="0" baseline="0" noProof="0" dirty="0" err="1" smtClean="0">
                <a:ln>
                  <a:noFill/>
                </a:ln>
                <a:solidFill>
                  <a:srgbClr val="FDA800"/>
                </a:solidFill>
                <a:effectLst/>
                <a:uLnTx/>
                <a:uFillTx/>
                <a:latin typeface="Roboto"/>
              </a:rPr>
              <a:t>Eκτύ</a:t>
            </a:r>
            <a:r>
              <a:rPr kumimoji="0" lang="en-US" sz="3600" b="1" i="0" u="none" strike="noStrike" kern="0" cap="none" spc="0" normalizeH="0" baseline="0" noProof="0" dirty="0" smtClean="0">
                <a:ln>
                  <a:noFill/>
                </a:ln>
                <a:solidFill>
                  <a:srgbClr val="FDA800"/>
                </a:solidFill>
                <a:effectLst/>
                <a:uLnTx/>
                <a:uFillTx/>
                <a:latin typeface="Roboto"/>
              </a:rPr>
              <a:t>πωση (Eco-Printing) </a:t>
            </a:r>
            <a:r>
              <a:rPr kumimoji="0" lang="en-US" sz="3600" b="0" i="0" u="none" strike="noStrike" kern="0" cap="none" spc="0" normalizeH="0" baseline="0" noProof="0" dirty="0" smtClean="0">
                <a:ln>
                  <a:noFill/>
                </a:ln>
                <a:solidFill>
                  <a:srgbClr val="2C34D7"/>
                </a:solidFill>
                <a:effectLst/>
                <a:uLnTx/>
                <a:uFillTx/>
                <a:latin typeface="Roboto"/>
              </a:rPr>
              <a:t>είναι μια νεότερη τεχνική που χρησιμοποιεί πραγματικά φύλλα, λουλούδια και άλλα φυτικά υλικά για την άμεση αποτύπωση σε υφάσματα δημιουργώντας φυσικά και μοναδικά σχέδια</a:t>
            </a:r>
            <a:r>
              <a:rPr lang="en-US" sz="3600" dirty="0" smtClean="0">
                <a:solidFill>
                  <a:srgbClr val="2C34D7"/>
                </a:solidFill>
                <a:latin typeface="Roboto"/>
              </a:rPr>
              <a:t>.</a:t>
            </a:r>
            <a:endParaRPr lang="en-US" sz="3600" dirty="0">
              <a:solidFill>
                <a:srgbClr val="2C34D7"/>
              </a:solidFill>
              <a:latin typeface="Roboto"/>
            </a:endParaRPr>
          </a:p>
        </p:txBody>
      </p:sp>
      <p:sp>
        <p:nvSpPr>
          <p:cNvPr id="7" name="Rectangle 6"/>
          <p:cNvSpPr/>
          <p:nvPr/>
        </p:nvSpPr>
        <p:spPr>
          <a:xfrm>
            <a:off x="8978900" y="2225675"/>
            <a:ext cx="8069838" cy="923330"/>
          </a:xfrm>
          <a:prstGeom prst="rect">
            <a:avLst/>
          </a:prstGeom>
        </p:spPr>
        <p:txBody>
          <a:bodyPr wrap="none">
            <a:spAutoFit/>
          </a:bodyPr>
          <a:lstStyle/>
          <a:p>
            <a:r>
              <a:rPr lang="el-GR" sz="5400" b="1" dirty="0" smtClean="0">
                <a:solidFill>
                  <a:srgbClr val="2C34D7"/>
                </a:solidFill>
                <a:latin typeface="Roboto"/>
              </a:rPr>
              <a:t>Οικολογική </a:t>
            </a:r>
            <a:r>
              <a:rPr lang="en-US" sz="5400" b="1" dirty="0" smtClean="0">
                <a:solidFill>
                  <a:srgbClr val="2C34D7"/>
                </a:solidFill>
                <a:latin typeface="Roboto"/>
              </a:rPr>
              <a:t>E</a:t>
            </a:r>
            <a:r>
              <a:rPr lang="el-GR" sz="5400" b="1" dirty="0" err="1" smtClean="0">
                <a:solidFill>
                  <a:srgbClr val="2C34D7"/>
                </a:solidFill>
                <a:latin typeface="Roboto"/>
              </a:rPr>
              <a:t>κτύπωση</a:t>
            </a:r>
            <a:r>
              <a:rPr lang="en-US" sz="5400" dirty="0" smtClean="0">
                <a:solidFill>
                  <a:srgbClr val="2C34D7"/>
                </a:solidFill>
                <a:latin typeface="Roboto"/>
              </a:rPr>
              <a:t>: </a:t>
            </a:r>
            <a:endParaRPr lang="en-US" sz="5400" dirty="0">
              <a:solidFill>
                <a:srgbClr val="2C34D7"/>
              </a:solidFill>
            </a:endParaRPr>
          </a:p>
        </p:txBody>
      </p:sp>
      <p:sp>
        <p:nvSpPr>
          <p:cNvPr id="8" name="TextBox 7"/>
          <p:cNvSpPr txBox="1"/>
          <p:nvPr/>
        </p:nvSpPr>
        <p:spPr>
          <a:xfrm>
            <a:off x="603250" y="10302875"/>
            <a:ext cx="5257800" cy="400110"/>
          </a:xfrm>
          <a:prstGeom prst="rect">
            <a:avLst/>
          </a:prstGeom>
          <a:noFill/>
        </p:spPr>
        <p:txBody>
          <a:bodyPr wrap="square" rtlCol="0">
            <a:spAutoFit/>
          </a:bodyPr>
          <a:lstStyle/>
          <a:p>
            <a:r>
              <a:rPr lang="el-GR" sz="2000" dirty="0" smtClean="0">
                <a:solidFill>
                  <a:schemeClr val="bg1"/>
                </a:solidFill>
              </a:rPr>
              <a:t>Φωτογραφία από</a:t>
            </a:r>
            <a:r>
              <a:rPr lang="en-US" sz="2000" dirty="0" smtClean="0">
                <a:solidFill>
                  <a:schemeClr val="bg1"/>
                </a:solidFill>
              </a:rPr>
              <a:t>: </a:t>
            </a:r>
            <a:r>
              <a:rPr lang="en-US" sz="2000" dirty="0">
                <a:solidFill>
                  <a:schemeClr val="bg1"/>
                </a:solidFill>
              </a:rPr>
              <a:t>Pat </a:t>
            </a:r>
            <a:r>
              <a:rPr lang="en-US" sz="2000" dirty="0" err="1">
                <a:solidFill>
                  <a:schemeClr val="bg1"/>
                </a:solidFill>
              </a:rPr>
              <a:t>Kresty</a:t>
            </a:r>
            <a:r>
              <a:rPr lang="en-US" sz="2000" dirty="0">
                <a:solidFill>
                  <a:schemeClr val="bg1"/>
                </a:solidFill>
              </a:rPr>
              <a:t> </a:t>
            </a:r>
            <a:r>
              <a:rPr lang="el-GR" sz="2000" dirty="0" smtClean="0">
                <a:solidFill>
                  <a:schemeClr val="bg1"/>
                </a:solidFill>
              </a:rPr>
              <a:t>στο</a:t>
            </a:r>
            <a:r>
              <a:rPr lang="en-US" sz="2000" dirty="0" smtClean="0">
                <a:solidFill>
                  <a:schemeClr val="bg1"/>
                </a:solidFill>
              </a:rPr>
              <a:t> </a:t>
            </a:r>
            <a:r>
              <a:rPr lang="en-US" sz="2000" dirty="0">
                <a:solidFill>
                  <a:schemeClr val="bg1"/>
                </a:solidFill>
              </a:rPr>
              <a:t>Pinterest</a:t>
            </a:r>
          </a:p>
        </p:txBody>
      </p:sp>
      <p:sp>
        <p:nvSpPr>
          <p:cNvPr id="2" name="TextBox 1"/>
          <p:cNvSpPr txBox="1"/>
          <p:nvPr/>
        </p:nvSpPr>
        <p:spPr>
          <a:xfrm>
            <a:off x="9518650" y="8626475"/>
            <a:ext cx="8839200" cy="954107"/>
          </a:xfrm>
          <a:prstGeom prst="rect">
            <a:avLst/>
          </a:prstGeom>
          <a:noFill/>
        </p:spPr>
        <p:txBody>
          <a:bodyPr wrap="square" rtlCol="0">
            <a:spAutoFit/>
          </a:bodyPr>
          <a:lstStyle/>
          <a:p>
            <a:r>
              <a:rPr lang="el-GR" sz="2800" dirty="0" smtClean="0">
                <a:solidFill>
                  <a:srgbClr val="FDA800"/>
                </a:solidFill>
                <a:latin typeface="Roboto"/>
              </a:rPr>
              <a:t>Ανατρέξτε στο Βίντεο στο </a:t>
            </a:r>
            <a:r>
              <a:rPr lang="el-GR" sz="2800" dirty="0" err="1" smtClean="0">
                <a:solidFill>
                  <a:srgbClr val="FDA800"/>
                </a:solidFill>
                <a:latin typeface="Roboto"/>
              </a:rPr>
              <a:t>YouTube</a:t>
            </a:r>
            <a:r>
              <a:rPr lang="en-US" sz="2800" dirty="0" smtClean="0">
                <a:solidFill>
                  <a:srgbClr val="FDA800"/>
                </a:solidFill>
                <a:latin typeface="Roboto"/>
              </a:rPr>
              <a:t>: </a:t>
            </a:r>
            <a:r>
              <a:rPr lang="en-US" sz="2800" i="1" dirty="0">
                <a:solidFill>
                  <a:srgbClr val="FDA800"/>
                </a:solidFill>
              </a:rPr>
              <a:t>How to make eco print on fabric | Tutorial </a:t>
            </a:r>
            <a:endParaRPr lang="en-US" sz="2800" i="1" dirty="0">
              <a:solidFill>
                <a:srgbClr val="FDA800"/>
              </a:solidFill>
              <a:latin typeface="Roboto"/>
            </a:endParaRPr>
          </a:p>
        </p:txBody>
      </p:sp>
    </p:spTree>
    <p:extLst>
      <p:ext uri="{BB962C8B-B14F-4D97-AF65-F5344CB8AC3E}">
        <p14:creationId xmlns:p14="http://schemas.microsoft.com/office/powerpoint/2010/main" val="327052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050" y="1387475"/>
            <a:ext cx="14173200" cy="830997"/>
          </a:xfrm>
        </p:spPr>
        <p:txBody>
          <a:bodyPr/>
          <a:lstStyle/>
          <a:p>
            <a:r>
              <a:rPr lang="el-GR" sz="5400" b="1" dirty="0" smtClean="0">
                <a:solidFill>
                  <a:schemeClr val="bg1"/>
                </a:solidFill>
              </a:rPr>
              <a:t>Βαφή Χαμηλής Περιεκτικότητας </a:t>
            </a:r>
            <a:r>
              <a:rPr lang="el-GR" sz="5400" b="1" dirty="0">
                <a:solidFill>
                  <a:schemeClr val="bg1"/>
                </a:solidFill>
              </a:rPr>
              <a:t>σε </a:t>
            </a:r>
            <a:r>
              <a:rPr lang="el-GR" sz="5400" b="1" dirty="0" smtClean="0">
                <a:solidFill>
                  <a:schemeClr val="bg1"/>
                </a:solidFill>
              </a:rPr>
              <a:t>Νερό </a:t>
            </a:r>
            <a:endParaRPr lang="en-US" sz="5400" b="1" dirty="0">
              <a:solidFill>
                <a:schemeClr val="bg1"/>
              </a:solidFill>
            </a:endParaRPr>
          </a:p>
        </p:txBody>
      </p:sp>
      <p:sp>
        <p:nvSpPr>
          <p:cNvPr id="4" name="Content Placeholder 2"/>
          <p:cNvSpPr>
            <a:spLocks noGrp="1"/>
          </p:cNvSpPr>
          <p:nvPr>
            <p:ph type="body" idx="1"/>
          </p:nvPr>
        </p:nvSpPr>
        <p:spPr>
          <a:xfrm>
            <a:off x="1060450" y="2911475"/>
            <a:ext cx="18093690" cy="7464171"/>
          </a:xfrm>
        </p:spPr>
        <p:txBody>
          <a:bodyPr>
            <a:normAutofit fontScale="92500" lnSpcReduction="10000"/>
          </a:bodyPr>
          <a:lstStyle/>
          <a:p>
            <a:pPr marL="571500" indent="-571500">
              <a:buFont typeface="Arial" panose="020B0604020202020204" pitchFamily="34" charset="0"/>
              <a:buChar char="•"/>
            </a:pPr>
            <a:r>
              <a:rPr lang="el-GR" sz="3600" dirty="0">
                <a:solidFill>
                  <a:schemeClr val="bg1"/>
                </a:solidFill>
                <a:latin typeface="Roboto"/>
              </a:rPr>
              <a:t>Η βαφή με χαμηλή περιεκτικότητα σε νερό είναι μια τεχνική που χρησιμοποιείται για την ελαχιστοποίηση της χρήσης νερού και προσφέρει μια πιο φιλική προς το περιβάλλον εναλλακτική λύση σε σχέση με τις παραδοσιακές διαδικασίες βαφής</a:t>
            </a:r>
            <a:r>
              <a:rPr lang="en-US" sz="3600" dirty="0" smtClean="0">
                <a:solidFill>
                  <a:schemeClr val="bg1"/>
                </a:solidFill>
                <a:latin typeface="Roboto"/>
              </a:rPr>
              <a:t>. </a:t>
            </a: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r>
              <a:rPr lang="el-GR" sz="3600" dirty="0">
                <a:solidFill>
                  <a:schemeClr val="bg1"/>
                </a:solidFill>
                <a:latin typeface="Roboto"/>
              </a:rPr>
              <a:t>Οι συμβατικές μέθοδοι βαφής απαιτούν έως και 140 - 200 λίτρα ανά κιλό ίνας, ενώ οι τεχνικές βαφής χαμηλής περιεκτικότητας σε νερό χρειάζονται μόνο 1,5 - 2 λίτρα ανά κιλό καθιστώντας την μια βιώσιμη επιλογή για τη βιομηχανία της μόδας</a:t>
            </a:r>
            <a:r>
              <a:rPr lang="en-US" sz="3600" dirty="0" smtClean="0">
                <a:solidFill>
                  <a:schemeClr val="bg1"/>
                </a:solidFill>
                <a:latin typeface="Roboto"/>
              </a:rPr>
              <a:t>.</a:t>
            </a:r>
            <a:endParaRPr lang="en-US" sz="3600" dirty="0">
              <a:solidFill>
                <a:schemeClr val="bg1"/>
              </a:solidFill>
              <a:latin typeface="Roboto"/>
            </a:endParaRPr>
          </a:p>
          <a:p>
            <a:pPr marL="0" indent="0">
              <a:buNone/>
            </a:pPr>
            <a:endParaRPr lang="en-US" sz="3600" dirty="0">
              <a:solidFill>
                <a:schemeClr val="bg1"/>
              </a:solidFill>
              <a:latin typeface="Roboto"/>
            </a:endParaRPr>
          </a:p>
          <a:p>
            <a:r>
              <a:rPr lang="el-GR" sz="3600" dirty="0">
                <a:solidFill>
                  <a:schemeClr val="bg1"/>
                </a:solidFill>
                <a:latin typeface="Roboto"/>
              </a:rPr>
              <a:t>Άλλα πλεονεκτήματα της βαφής με χαμηλή περιεκτικότητα σε νερό είναι τα εξής</a:t>
            </a:r>
            <a:r>
              <a:rPr lang="en-US" sz="3600" dirty="0" smtClean="0">
                <a:solidFill>
                  <a:schemeClr val="bg1"/>
                </a:solidFill>
                <a:latin typeface="Roboto"/>
              </a:rPr>
              <a:t>:</a:t>
            </a:r>
            <a:endParaRPr lang="en-US" sz="3600" dirty="0">
              <a:solidFill>
                <a:schemeClr val="bg1"/>
              </a:solidFill>
              <a:latin typeface="Roboto"/>
            </a:endParaRPr>
          </a:p>
          <a:p>
            <a:pPr marL="0" indent="0">
              <a:buNone/>
            </a:pPr>
            <a:endParaRPr lang="en-US" sz="3600" dirty="0">
              <a:solidFill>
                <a:schemeClr val="bg1"/>
              </a:solidFill>
              <a:latin typeface="Roboto"/>
            </a:endParaRP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b="1" dirty="0">
                <a:solidFill>
                  <a:srgbClr val="FDA800"/>
                </a:solidFill>
                <a:latin typeface="Roboto"/>
              </a:rPr>
              <a:t>Οικονομικά </a:t>
            </a:r>
            <a:r>
              <a:rPr lang="el-GR" sz="3300" b="1" dirty="0" smtClean="0">
                <a:solidFill>
                  <a:srgbClr val="FDA800"/>
                </a:solidFill>
                <a:latin typeface="Roboto"/>
              </a:rPr>
              <a:t>Α</a:t>
            </a:r>
            <a:r>
              <a:rPr lang="en-US" sz="3300" b="1" dirty="0" smtClean="0">
                <a:solidFill>
                  <a:srgbClr val="FDA800"/>
                </a:solidFill>
                <a:latin typeface="Roboto"/>
              </a:rPr>
              <a:t>π</a:t>
            </a:r>
            <a:r>
              <a:rPr lang="en-US" sz="3300" b="1" dirty="0" err="1" smtClean="0">
                <a:solidFill>
                  <a:srgbClr val="FDA800"/>
                </a:solidFill>
                <a:latin typeface="Roboto"/>
              </a:rPr>
              <a:t>οδοτικ</a:t>
            </a:r>
            <a:r>
              <a:rPr lang="el-GR" sz="3300" b="1" dirty="0">
                <a:solidFill>
                  <a:srgbClr val="FDA800"/>
                </a:solidFill>
                <a:latin typeface="Roboto"/>
              </a:rPr>
              <a:t>ή</a:t>
            </a:r>
            <a:r>
              <a:rPr lang="en-US" sz="3300" dirty="0">
                <a:solidFill>
                  <a:srgbClr val="FDA800"/>
                </a:solidFill>
                <a:latin typeface="Roboto"/>
              </a:rPr>
              <a:t>: </a:t>
            </a:r>
            <a:r>
              <a:rPr lang="el-GR" sz="3300" dirty="0">
                <a:solidFill>
                  <a:prstClr val="white"/>
                </a:solidFill>
                <a:latin typeface="Roboto"/>
              </a:rPr>
              <a:t>Η λ</a:t>
            </a:r>
            <a:r>
              <a:rPr lang="en-US" sz="3300" dirty="0" err="1">
                <a:solidFill>
                  <a:prstClr val="white"/>
                </a:solidFill>
                <a:latin typeface="Roboto"/>
              </a:rPr>
              <a:t>ιγότερη</a:t>
            </a:r>
            <a:r>
              <a:rPr lang="en-US" sz="3300" dirty="0">
                <a:solidFill>
                  <a:prstClr val="white"/>
                </a:solidFill>
                <a:latin typeface="Roboto"/>
              </a:rPr>
              <a:t> </a:t>
            </a:r>
            <a:r>
              <a:rPr lang="en-US" sz="3300" dirty="0" err="1">
                <a:solidFill>
                  <a:prstClr val="white"/>
                </a:solidFill>
                <a:latin typeface="Roboto"/>
              </a:rPr>
              <a:t>χρήση</a:t>
            </a:r>
            <a:r>
              <a:rPr lang="en-US" sz="3300" dirty="0">
                <a:solidFill>
                  <a:prstClr val="white"/>
                </a:solidFill>
                <a:latin typeface="Roboto"/>
              </a:rPr>
              <a:t> </a:t>
            </a:r>
            <a:r>
              <a:rPr lang="en-US" sz="3300" dirty="0" err="1">
                <a:solidFill>
                  <a:prstClr val="white"/>
                </a:solidFill>
                <a:latin typeface="Roboto"/>
              </a:rPr>
              <a:t>νερού</a:t>
            </a:r>
            <a:r>
              <a:rPr lang="en-US" sz="3300" dirty="0">
                <a:solidFill>
                  <a:prstClr val="white"/>
                </a:solidFill>
                <a:latin typeface="Roboto"/>
              </a:rPr>
              <a:t> και </a:t>
            </a:r>
            <a:r>
              <a:rPr lang="en-US" sz="3300" dirty="0" err="1">
                <a:solidFill>
                  <a:prstClr val="white"/>
                </a:solidFill>
                <a:latin typeface="Roboto"/>
              </a:rPr>
              <a:t>ενέργει</a:t>
            </a:r>
            <a:r>
              <a:rPr lang="en-US" sz="3300" dirty="0">
                <a:solidFill>
                  <a:prstClr val="white"/>
                </a:solidFill>
                <a:latin typeface="Roboto"/>
              </a:rPr>
              <a:t>ας μπορεί να οδηγήσει σε χαμηλότερο κόστος παραγωγής.</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300" dirty="0">
              <a:solidFill>
                <a:prstClr val="white"/>
              </a:solidFill>
              <a:latin typeface="Roboto"/>
            </a:endParaRP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b="1" dirty="0">
                <a:solidFill>
                  <a:srgbClr val="FDA800"/>
                </a:solidFill>
                <a:latin typeface="Roboto"/>
              </a:rPr>
              <a:t>Κα</a:t>
            </a:r>
            <a:r>
              <a:rPr lang="en-US" sz="3300" b="1" dirty="0" err="1">
                <a:solidFill>
                  <a:srgbClr val="FDA800"/>
                </a:solidFill>
                <a:latin typeface="Roboto"/>
              </a:rPr>
              <a:t>ινοτόμ</a:t>
            </a:r>
            <a:r>
              <a:rPr lang="en-US" sz="3300" b="1" dirty="0">
                <a:solidFill>
                  <a:srgbClr val="FDA800"/>
                </a:solidFill>
                <a:latin typeface="Roboto"/>
              </a:rPr>
              <a:t>α </a:t>
            </a:r>
            <a:r>
              <a:rPr lang="el-GR" sz="3300" b="1" dirty="0" smtClean="0">
                <a:solidFill>
                  <a:srgbClr val="FDA800"/>
                </a:solidFill>
                <a:latin typeface="Roboto"/>
              </a:rPr>
              <a:t>Σ</a:t>
            </a:r>
            <a:r>
              <a:rPr lang="en-US" sz="3300" b="1" dirty="0" err="1" smtClean="0">
                <a:solidFill>
                  <a:srgbClr val="FDA800"/>
                </a:solidFill>
                <a:latin typeface="Roboto"/>
              </a:rPr>
              <a:t>χέδι</a:t>
            </a:r>
            <a:r>
              <a:rPr lang="en-US" sz="3300" b="1" dirty="0" smtClean="0">
                <a:solidFill>
                  <a:srgbClr val="FDA800"/>
                </a:solidFill>
                <a:latin typeface="Roboto"/>
              </a:rPr>
              <a:t>α</a:t>
            </a:r>
            <a:r>
              <a:rPr lang="en-US" sz="3300" dirty="0">
                <a:solidFill>
                  <a:srgbClr val="FDA800"/>
                </a:solidFill>
                <a:latin typeface="Roboto"/>
              </a:rPr>
              <a:t>: </a:t>
            </a:r>
            <a:r>
              <a:rPr lang="en-US" sz="3300" dirty="0">
                <a:solidFill>
                  <a:prstClr val="white"/>
                </a:solidFill>
                <a:latin typeface="Roboto"/>
              </a:rPr>
              <a:t>Αυτή η μέθοδος οδηγεί συχνά σε μοναδικά μοτίβα και χρωματικά εφέ, ιδιαίτερα σε μικρότερες παρτίδες, δίνοντας στους</a:t>
            </a:r>
            <a:r>
              <a:rPr lang="el-GR" sz="3300" dirty="0">
                <a:solidFill>
                  <a:prstClr val="white"/>
                </a:solidFill>
                <a:latin typeface="Roboto"/>
              </a:rPr>
              <a:t>/στις</a:t>
            </a:r>
            <a:r>
              <a:rPr lang="en-US" sz="3300" dirty="0">
                <a:solidFill>
                  <a:prstClr val="white"/>
                </a:solidFill>
                <a:latin typeface="Roboto"/>
              </a:rPr>
              <a:t> </a:t>
            </a:r>
            <a:r>
              <a:rPr lang="en-US" sz="3300" dirty="0" err="1">
                <a:solidFill>
                  <a:prstClr val="white"/>
                </a:solidFill>
                <a:latin typeface="Roboto"/>
              </a:rPr>
              <a:t>σχεδι</a:t>
            </a:r>
            <a:r>
              <a:rPr lang="en-US" sz="3300" dirty="0">
                <a:solidFill>
                  <a:prstClr val="white"/>
                </a:solidFill>
                <a:latin typeface="Roboto"/>
              </a:rPr>
              <a:t>αστές</a:t>
            </a:r>
            <a:r>
              <a:rPr lang="el-GR" sz="3300" dirty="0">
                <a:solidFill>
                  <a:prstClr val="white"/>
                </a:solidFill>
                <a:latin typeface="Roboto"/>
              </a:rPr>
              <a:t>/-</a:t>
            </a:r>
            <a:r>
              <a:rPr lang="el-GR" sz="3300" dirty="0" err="1">
                <a:solidFill>
                  <a:prstClr val="white"/>
                </a:solidFill>
                <a:latin typeface="Roboto"/>
              </a:rPr>
              <a:t>στριες</a:t>
            </a:r>
            <a:r>
              <a:rPr lang="en-US" sz="3300" dirty="0">
                <a:solidFill>
                  <a:prstClr val="white"/>
                </a:solidFill>
                <a:latin typeface="Roboto"/>
              </a:rPr>
              <a:t> π</a:t>
            </a:r>
            <a:r>
              <a:rPr lang="en-US" sz="3300" dirty="0" err="1">
                <a:solidFill>
                  <a:prstClr val="white"/>
                </a:solidFill>
                <a:latin typeface="Roboto"/>
              </a:rPr>
              <a:t>ερισσότερο</a:t>
            </a:r>
            <a:r>
              <a:rPr lang="en-US" sz="3300" dirty="0">
                <a:solidFill>
                  <a:prstClr val="white"/>
                </a:solidFill>
                <a:latin typeface="Roboto"/>
              </a:rPr>
              <a:t> </a:t>
            </a:r>
            <a:r>
              <a:rPr lang="en-US" sz="3300" dirty="0" err="1">
                <a:solidFill>
                  <a:prstClr val="white"/>
                </a:solidFill>
                <a:latin typeface="Roboto"/>
              </a:rPr>
              <a:t>δημιουργικό</a:t>
            </a:r>
            <a:r>
              <a:rPr lang="en-US" sz="3300" dirty="0">
                <a:solidFill>
                  <a:prstClr val="white"/>
                </a:solidFill>
                <a:latin typeface="Roboto"/>
              </a:rPr>
              <a:t> </a:t>
            </a:r>
            <a:r>
              <a:rPr lang="en-US" sz="3300" dirty="0" err="1">
                <a:solidFill>
                  <a:prstClr val="white"/>
                </a:solidFill>
                <a:latin typeface="Roboto"/>
              </a:rPr>
              <a:t>έλεγχο</a:t>
            </a:r>
            <a:r>
              <a:rPr lang="en-US" sz="3300" dirty="0">
                <a:solidFill>
                  <a:prstClr val="white"/>
                </a:solidFill>
                <a:latin typeface="Roboto"/>
              </a:rPr>
              <a:t> </a:t>
            </a:r>
            <a:r>
              <a:rPr lang="en-US" sz="3300" dirty="0" err="1">
                <a:solidFill>
                  <a:prstClr val="white"/>
                </a:solidFill>
                <a:latin typeface="Roboto"/>
              </a:rPr>
              <a:t>στο</a:t>
            </a:r>
            <a:r>
              <a:rPr lang="en-US" sz="3300" dirty="0">
                <a:solidFill>
                  <a:prstClr val="white"/>
                </a:solidFill>
                <a:latin typeface="Roboto"/>
              </a:rPr>
              <a:t> </a:t>
            </a:r>
            <a:r>
              <a:rPr lang="en-US" sz="3300" dirty="0" err="1">
                <a:solidFill>
                  <a:prstClr val="white"/>
                </a:solidFill>
                <a:latin typeface="Roboto"/>
              </a:rPr>
              <a:t>τελικό</a:t>
            </a:r>
            <a:r>
              <a:rPr lang="en-US" sz="3300" dirty="0">
                <a:solidFill>
                  <a:prstClr val="white"/>
                </a:solidFill>
                <a:latin typeface="Roboto"/>
              </a:rPr>
              <a:t> π</a:t>
            </a:r>
            <a:r>
              <a:rPr lang="en-US" sz="3300" dirty="0" err="1">
                <a:solidFill>
                  <a:prstClr val="white"/>
                </a:solidFill>
                <a:latin typeface="Roboto"/>
              </a:rPr>
              <a:t>ροϊόν</a:t>
            </a:r>
            <a:r>
              <a:rPr lang="en-US" sz="3600" dirty="0" smtClean="0">
                <a:solidFill>
                  <a:schemeClr val="bg1"/>
                </a:solidFill>
                <a:latin typeface="Roboto"/>
              </a:rPr>
              <a:t>.</a:t>
            </a:r>
            <a:endParaRPr lang="en-US" sz="3600" dirty="0">
              <a:solidFill>
                <a:schemeClr val="bg1"/>
              </a:solidFill>
              <a:latin typeface="Roboto"/>
            </a:endParaRPr>
          </a:p>
          <a:p>
            <a:pPr marL="0" indent="0">
              <a:buNone/>
            </a:pPr>
            <a:endParaRPr lang="en-US" sz="3600" dirty="0">
              <a:solidFill>
                <a:schemeClr val="bg1"/>
              </a:solidFill>
              <a:latin typeface="Roboto"/>
            </a:endParaRPr>
          </a:p>
        </p:txBody>
      </p:sp>
    </p:spTree>
    <p:extLst>
      <p:ext uri="{BB962C8B-B14F-4D97-AF65-F5344CB8AC3E}">
        <p14:creationId xmlns:p14="http://schemas.microsoft.com/office/powerpoint/2010/main" val="208919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69386" y="1006475"/>
            <a:ext cx="12573000" cy="89154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GR" sz="5400" b="1" dirty="0" smtClean="0">
                <a:solidFill>
                  <a:srgbClr val="2C34D7"/>
                </a:solidFill>
                <a:latin typeface="Roboto"/>
              </a:rPr>
              <a:t>Τεχνικές και Παραλλαγές</a:t>
            </a:r>
            <a:r>
              <a:rPr lang="en-US" sz="5400" dirty="0" smtClean="0">
                <a:solidFill>
                  <a:srgbClr val="2C34D7"/>
                </a:solidFill>
                <a:latin typeface="Roboto"/>
              </a:rPr>
              <a:t>:</a:t>
            </a:r>
            <a:endParaRPr lang="en-US" sz="5400" dirty="0">
              <a:solidFill>
                <a:srgbClr val="2C34D7"/>
              </a:solidFill>
              <a:latin typeface="Roboto"/>
            </a:endParaRPr>
          </a:p>
          <a:p>
            <a:endParaRPr lang="en-US" sz="3600" b="1" dirty="0">
              <a:solidFill>
                <a:srgbClr val="2C34D7"/>
              </a:solidFill>
              <a:latin typeface="Roboto"/>
            </a:endParaRPr>
          </a:p>
          <a:p>
            <a:pPr marL="571500" indent="-571500">
              <a:buFont typeface="Arial" panose="020B0604020202020204" pitchFamily="34" charset="0"/>
              <a:buChar char="•"/>
            </a:pPr>
            <a:r>
              <a:rPr lang="en-US" sz="3600" dirty="0">
                <a:solidFill>
                  <a:srgbClr val="2C34D7"/>
                </a:solidFill>
                <a:latin typeface="Roboto"/>
              </a:rPr>
              <a:t>Οι</a:t>
            </a:r>
            <a:r>
              <a:rPr lang="en-US" sz="3600" b="1" dirty="0">
                <a:solidFill>
                  <a:srgbClr val="2C34D7"/>
                </a:solidFill>
                <a:latin typeface="Roboto"/>
              </a:rPr>
              <a:t> </a:t>
            </a:r>
            <a:r>
              <a:rPr lang="el-GR" sz="3600" b="1" dirty="0" err="1" smtClean="0">
                <a:solidFill>
                  <a:srgbClr val="2C34D7"/>
                </a:solidFill>
                <a:latin typeface="Roboto"/>
              </a:rPr>
              <a:t>Μ</a:t>
            </a:r>
            <a:r>
              <a:rPr lang="en-US" sz="3600" b="1" dirty="0" err="1" smtClean="0">
                <a:solidFill>
                  <a:srgbClr val="2C34D7"/>
                </a:solidFill>
                <a:latin typeface="Roboto"/>
              </a:rPr>
              <a:t>έθοδοι</a:t>
            </a:r>
            <a:r>
              <a:rPr lang="en-US" sz="3600" b="1" dirty="0" smtClean="0">
                <a:solidFill>
                  <a:srgbClr val="2C34D7"/>
                </a:solidFill>
                <a:latin typeface="Roboto"/>
              </a:rPr>
              <a:t> </a:t>
            </a:r>
            <a:r>
              <a:rPr lang="el-GR" sz="3600" b="1" dirty="0" smtClean="0">
                <a:solidFill>
                  <a:srgbClr val="2C34D7"/>
                </a:solidFill>
                <a:latin typeface="Roboto"/>
              </a:rPr>
              <a:t>Β</a:t>
            </a:r>
            <a:r>
              <a:rPr lang="en-US" sz="3600" b="1" dirty="0" smtClean="0">
                <a:solidFill>
                  <a:srgbClr val="2C34D7"/>
                </a:solidFill>
                <a:latin typeface="Roboto"/>
              </a:rPr>
              <a:t>α</a:t>
            </a:r>
            <a:r>
              <a:rPr lang="en-US" sz="3600" b="1" dirty="0" err="1" smtClean="0">
                <a:solidFill>
                  <a:srgbClr val="2C34D7"/>
                </a:solidFill>
                <a:latin typeface="Roboto"/>
              </a:rPr>
              <a:t>φής</a:t>
            </a:r>
            <a:r>
              <a:rPr lang="en-US" sz="3600" b="1" dirty="0" smtClean="0">
                <a:solidFill>
                  <a:srgbClr val="2C34D7"/>
                </a:solidFill>
                <a:latin typeface="Roboto"/>
              </a:rPr>
              <a:t> Tie-Dye</a:t>
            </a:r>
            <a:r>
              <a:rPr lang="el-GR" sz="3600" b="1" dirty="0" smtClean="0">
                <a:solidFill>
                  <a:srgbClr val="2C34D7"/>
                </a:solidFill>
                <a:latin typeface="Roboto"/>
              </a:rPr>
              <a:t> </a:t>
            </a:r>
            <a:r>
              <a:rPr lang="en-US" sz="3600" b="1" dirty="0" smtClean="0">
                <a:solidFill>
                  <a:srgbClr val="2C34D7"/>
                </a:solidFill>
                <a:latin typeface="Roboto"/>
              </a:rPr>
              <a:t>και </a:t>
            </a:r>
            <a:r>
              <a:rPr lang="el-GR" sz="3600" b="1" dirty="0" err="1">
                <a:solidFill>
                  <a:srgbClr val="2C34D7"/>
                </a:solidFill>
                <a:latin typeface="Roboto"/>
              </a:rPr>
              <a:t>Εμ</a:t>
            </a:r>
            <a:r>
              <a:rPr lang="en-US" sz="3600" b="1" dirty="0">
                <a:solidFill>
                  <a:srgbClr val="2C34D7"/>
                </a:solidFill>
                <a:latin typeface="Roboto"/>
              </a:rPr>
              <a:t>β</a:t>
            </a:r>
            <a:r>
              <a:rPr lang="en-US" sz="3600" b="1" dirty="0" err="1">
                <a:solidFill>
                  <a:srgbClr val="2C34D7"/>
                </a:solidFill>
                <a:latin typeface="Roboto"/>
              </a:rPr>
              <a:t>ύθισης</a:t>
            </a:r>
            <a:r>
              <a:rPr lang="en-US" sz="3600" b="1" dirty="0">
                <a:solidFill>
                  <a:srgbClr val="2C34D7"/>
                </a:solidFill>
                <a:latin typeface="Roboto"/>
              </a:rPr>
              <a:t> </a:t>
            </a:r>
            <a:r>
              <a:rPr lang="en-US" sz="3600" dirty="0">
                <a:solidFill>
                  <a:srgbClr val="2C34D7"/>
                </a:solidFill>
                <a:latin typeface="Roboto"/>
              </a:rPr>
              <a:t>μπ</a:t>
            </a:r>
            <a:r>
              <a:rPr lang="en-US" sz="3600" dirty="0" err="1">
                <a:solidFill>
                  <a:srgbClr val="2C34D7"/>
                </a:solidFill>
                <a:latin typeface="Roboto"/>
              </a:rPr>
              <a:t>ορούν</a:t>
            </a:r>
            <a:r>
              <a:rPr lang="en-US" sz="3600" dirty="0">
                <a:solidFill>
                  <a:srgbClr val="2C34D7"/>
                </a:solidFill>
                <a:latin typeface="Roboto"/>
              </a:rPr>
              <a:t> να </a:t>
            </a:r>
            <a:r>
              <a:rPr lang="en-US" sz="3600" dirty="0" err="1">
                <a:solidFill>
                  <a:srgbClr val="2C34D7"/>
                </a:solidFill>
                <a:latin typeface="Roboto"/>
              </a:rPr>
              <a:t>χρησιμο</a:t>
            </a:r>
            <a:r>
              <a:rPr lang="en-US" sz="3600" dirty="0">
                <a:solidFill>
                  <a:srgbClr val="2C34D7"/>
                </a:solidFill>
                <a:latin typeface="Roboto"/>
              </a:rPr>
              <a:t>ποιήσουν βαφή με χαμηλή περιεκτικότητα σε νερό ελέγχοντας τη χρήση νερού και βαφής</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lang="en-US" sz="3600" dirty="0">
                <a:solidFill>
                  <a:srgbClr val="2C34D7"/>
                </a:solidFill>
                <a:latin typeface="Roboto"/>
              </a:rPr>
              <a:t>Οι </a:t>
            </a:r>
            <a:r>
              <a:rPr lang="en-US" sz="3600" dirty="0" err="1">
                <a:solidFill>
                  <a:srgbClr val="2C34D7"/>
                </a:solidFill>
                <a:latin typeface="Roboto"/>
              </a:rPr>
              <a:t>τεχνικές</a:t>
            </a:r>
            <a:r>
              <a:rPr lang="en-US" sz="3600" dirty="0">
                <a:solidFill>
                  <a:srgbClr val="2C34D7"/>
                </a:solidFill>
                <a:latin typeface="Roboto"/>
              </a:rPr>
              <a:t> </a:t>
            </a:r>
            <a:r>
              <a:rPr lang="el-GR" sz="3600" b="1" dirty="0">
                <a:solidFill>
                  <a:srgbClr val="2C34D7"/>
                </a:solidFill>
                <a:latin typeface="Roboto"/>
              </a:rPr>
              <a:t>Β</a:t>
            </a:r>
            <a:r>
              <a:rPr lang="en-US" sz="3600" b="1" dirty="0">
                <a:solidFill>
                  <a:srgbClr val="2C34D7"/>
                </a:solidFill>
                <a:latin typeface="Roboto"/>
              </a:rPr>
              <a:t>α</a:t>
            </a:r>
            <a:r>
              <a:rPr lang="en-US" sz="3600" b="1" dirty="0" err="1">
                <a:solidFill>
                  <a:srgbClr val="2C34D7"/>
                </a:solidFill>
                <a:latin typeface="Roboto"/>
              </a:rPr>
              <a:t>φής</a:t>
            </a:r>
            <a:r>
              <a:rPr lang="en-US" sz="3600" b="1" dirty="0">
                <a:solidFill>
                  <a:srgbClr val="2C34D7"/>
                </a:solidFill>
                <a:latin typeface="Roboto"/>
              </a:rPr>
              <a:t> </a:t>
            </a:r>
            <a:r>
              <a:rPr lang="en-US" sz="3600" b="1" dirty="0" err="1">
                <a:solidFill>
                  <a:srgbClr val="2C34D7"/>
                </a:solidFill>
                <a:latin typeface="Roboto"/>
              </a:rPr>
              <a:t>σε</a:t>
            </a:r>
            <a:r>
              <a:rPr lang="en-US" sz="3600" b="1" dirty="0">
                <a:solidFill>
                  <a:srgbClr val="2C34D7"/>
                </a:solidFill>
                <a:latin typeface="Roboto"/>
              </a:rPr>
              <a:t> </a:t>
            </a:r>
            <a:r>
              <a:rPr lang="el-GR" sz="3600" b="1" dirty="0">
                <a:solidFill>
                  <a:srgbClr val="2C34D7"/>
                </a:solidFill>
                <a:latin typeface="Roboto"/>
              </a:rPr>
              <a:t>Π</a:t>
            </a:r>
            <a:r>
              <a:rPr lang="en-US" sz="3600" b="1" dirty="0">
                <a:solidFill>
                  <a:srgbClr val="2C34D7"/>
                </a:solidFill>
                <a:latin typeface="Roboto"/>
              </a:rPr>
              <a:t>α</a:t>
            </a:r>
            <a:r>
              <a:rPr lang="en-US" sz="3600" b="1" dirty="0" err="1">
                <a:solidFill>
                  <a:srgbClr val="2C34D7"/>
                </a:solidFill>
                <a:latin typeface="Roboto"/>
              </a:rPr>
              <a:t>ρτίδες</a:t>
            </a:r>
            <a:r>
              <a:rPr lang="en-US" sz="3600" dirty="0">
                <a:solidFill>
                  <a:srgbClr val="2C34D7"/>
                </a:solidFill>
                <a:latin typeface="Roboto"/>
              </a:rPr>
              <a:t>, όπ</a:t>
            </a:r>
            <a:r>
              <a:rPr lang="en-US" sz="3600" dirty="0" err="1">
                <a:solidFill>
                  <a:srgbClr val="2C34D7"/>
                </a:solidFill>
                <a:latin typeface="Roboto"/>
              </a:rPr>
              <a:t>ως</a:t>
            </a:r>
            <a:r>
              <a:rPr lang="en-US" sz="3600" dirty="0">
                <a:solidFill>
                  <a:srgbClr val="2C34D7"/>
                </a:solidFill>
                <a:latin typeface="Roboto"/>
              </a:rPr>
              <a:t> η </a:t>
            </a:r>
            <a:r>
              <a:rPr lang="en-US" sz="3600" dirty="0" err="1">
                <a:solidFill>
                  <a:srgbClr val="2C34D7"/>
                </a:solidFill>
                <a:latin typeface="Roboto"/>
              </a:rPr>
              <a:t>χρήση</a:t>
            </a:r>
            <a:r>
              <a:rPr lang="en-US" sz="3600" dirty="0">
                <a:solidFill>
                  <a:srgbClr val="2C34D7"/>
                </a:solidFill>
                <a:latin typeface="Roboto"/>
              </a:rPr>
              <a:t> </a:t>
            </a:r>
            <a:r>
              <a:rPr lang="en-US" sz="3600" dirty="0" err="1">
                <a:solidFill>
                  <a:srgbClr val="2C34D7"/>
                </a:solidFill>
                <a:latin typeface="Roboto"/>
              </a:rPr>
              <a:t>μεγάλων</a:t>
            </a:r>
            <a:r>
              <a:rPr lang="en-US" sz="3600" dirty="0">
                <a:solidFill>
                  <a:srgbClr val="2C34D7"/>
                </a:solidFill>
                <a:latin typeface="Roboto"/>
              </a:rPr>
              <a:t> σα</a:t>
            </a:r>
            <a:r>
              <a:rPr lang="en-US" sz="3600" dirty="0" err="1">
                <a:solidFill>
                  <a:srgbClr val="2C34D7"/>
                </a:solidFill>
                <a:latin typeface="Roboto"/>
              </a:rPr>
              <a:t>κουλών</a:t>
            </a:r>
            <a:r>
              <a:rPr lang="en-US" sz="3600" dirty="0">
                <a:solidFill>
                  <a:srgbClr val="2C34D7"/>
                </a:solidFill>
                <a:latin typeface="Roboto"/>
              </a:rPr>
              <a:t> </a:t>
            </a:r>
            <a:r>
              <a:rPr lang="en-US" sz="3600" dirty="0" err="1">
                <a:solidFill>
                  <a:srgbClr val="2C34D7"/>
                </a:solidFill>
                <a:latin typeface="Roboto"/>
              </a:rPr>
              <a:t>με</a:t>
            </a:r>
            <a:r>
              <a:rPr lang="en-US" sz="3600" dirty="0">
                <a:solidFill>
                  <a:srgbClr val="2C34D7"/>
                </a:solidFill>
                <a:latin typeface="Roboto"/>
              </a:rPr>
              <a:t> </a:t>
            </a:r>
            <a:r>
              <a:rPr lang="en-US" sz="3600" dirty="0" err="1">
                <a:solidFill>
                  <a:srgbClr val="2C34D7"/>
                </a:solidFill>
                <a:latin typeface="Roboto"/>
              </a:rPr>
              <a:t>φερμουάρ</a:t>
            </a:r>
            <a:r>
              <a:rPr lang="en-US" sz="3600" dirty="0">
                <a:solidFill>
                  <a:srgbClr val="2C34D7"/>
                </a:solidFill>
                <a:latin typeface="Roboto"/>
              </a:rPr>
              <a:t> ή </a:t>
            </a:r>
            <a:r>
              <a:rPr lang="el-GR" sz="3600" dirty="0">
                <a:solidFill>
                  <a:srgbClr val="2C34D7"/>
                </a:solidFill>
                <a:latin typeface="Roboto"/>
              </a:rPr>
              <a:t>κάδων</a:t>
            </a:r>
            <a:r>
              <a:rPr lang="en-US" sz="3600" dirty="0">
                <a:solidFill>
                  <a:srgbClr val="2C34D7"/>
                </a:solidFill>
                <a:latin typeface="Roboto"/>
              </a:rPr>
              <a:t>, όπ</a:t>
            </a:r>
            <a:r>
              <a:rPr lang="en-US" sz="3600" dirty="0" err="1">
                <a:solidFill>
                  <a:srgbClr val="2C34D7"/>
                </a:solidFill>
                <a:latin typeface="Roboto"/>
              </a:rPr>
              <a:t>ου</a:t>
            </a:r>
            <a:r>
              <a:rPr lang="en-US" sz="3600" dirty="0">
                <a:solidFill>
                  <a:srgbClr val="2C34D7"/>
                </a:solidFill>
                <a:latin typeface="Roboto"/>
              </a:rPr>
              <a:t> </a:t>
            </a:r>
            <a:r>
              <a:rPr lang="en-US" sz="3600" dirty="0" err="1">
                <a:solidFill>
                  <a:srgbClr val="2C34D7"/>
                </a:solidFill>
                <a:latin typeface="Roboto"/>
              </a:rPr>
              <a:t>το</a:t>
            </a:r>
            <a:r>
              <a:rPr lang="en-US" sz="3600" dirty="0">
                <a:solidFill>
                  <a:srgbClr val="2C34D7"/>
                </a:solidFill>
                <a:latin typeface="Roboto"/>
              </a:rPr>
              <a:t> </a:t>
            </a:r>
            <a:r>
              <a:rPr lang="en-US" sz="3600" dirty="0" err="1">
                <a:solidFill>
                  <a:srgbClr val="2C34D7"/>
                </a:solidFill>
                <a:latin typeface="Roboto"/>
              </a:rPr>
              <a:t>μείγμ</a:t>
            </a:r>
            <a:r>
              <a:rPr lang="en-US" sz="3600" dirty="0">
                <a:solidFill>
                  <a:srgbClr val="2C34D7"/>
                </a:solidFill>
                <a:latin typeface="Roboto"/>
              </a:rPr>
              <a:t>α υφάσματος και βαφής αναδεύεται με ελάχιστο νερό, είναι </a:t>
            </a:r>
            <a:r>
              <a:rPr lang="el-GR" sz="3600" dirty="0">
                <a:solidFill>
                  <a:srgbClr val="2C34D7"/>
                </a:solidFill>
                <a:latin typeface="Roboto"/>
              </a:rPr>
              <a:t>εξίσου</a:t>
            </a:r>
            <a:r>
              <a:rPr lang="en-US" sz="3600" dirty="0">
                <a:solidFill>
                  <a:srgbClr val="2C34D7"/>
                </a:solidFill>
                <a:latin typeface="Roboto"/>
              </a:rPr>
              <a:t> </a:t>
            </a:r>
            <a:r>
              <a:rPr lang="en-US" sz="3600" dirty="0" err="1">
                <a:solidFill>
                  <a:srgbClr val="2C34D7"/>
                </a:solidFill>
                <a:latin typeface="Roboto"/>
              </a:rPr>
              <a:t>δημοφιλείς</a:t>
            </a:r>
            <a:r>
              <a:rPr lang="en-US" sz="3600" dirty="0">
                <a:solidFill>
                  <a:srgbClr val="2C34D7"/>
                </a:solidFill>
                <a:latin typeface="Roboto"/>
              </a:rPr>
              <a:t> </a:t>
            </a:r>
            <a:r>
              <a:rPr lang="el-GR" sz="3600" dirty="0">
                <a:solidFill>
                  <a:srgbClr val="2C34D7"/>
                </a:solidFill>
                <a:latin typeface="Roboto"/>
              </a:rPr>
              <a:t>σ</a:t>
            </a:r>
            <a:r>
              <a:rPr lang="en-US" sz="3600" dirty="0" err="1">
                <a:solidFill>
                  <a:srgbClr val="2C34D7"/>
                </a:solidFill>
                <a:latin typeface="Roboto"/>
              </a:rPr>
              <a:t>την</a:t>
            </a:r>
            <a:r>
              <a:rPr lang="en-US" sz="3600" dirty="0">
                <a:solidFill>
                  <a:srgbClr val="2C34D7"/>
                </a:solidFill>
                <a:latin typeface="Roboto"/>
              </a:rPr>
              <a:t> παρα</a:t>
            </a:r>
            <a:r>
              <a:rPr lang="en-US" sz="3600" dirty="0" err="1">
                <a:solidFill>
                  <a:srgbClr val="2C34D7"/>
                </a:solidFill>
                <a:latin typeface="Roboto"/>
              </a:rPr>
              <a:t>γωγή</a:t>
            </a:r>
            <a:r>
              <a:rPr lang="en-US" sz="3600" dirty="0">
                <a:solidFill>
                  <a:srgbClr val="2C34D7"/>
                </a:solidFill>
                <a:latin typeface="Roboto"/>
              </a:rPr>
              <a:t> </a:t>
            </a:r>
            <a:r>
              <a:rPr lang="en-US" sz="3600" dirty="0" err="1">
                <a:solidFill>
                  <a:srgbClr val="2C34D7"/>
                </a:solidFill>
                <a:latin typeface="Roboto"/>
              </a:rPr>
              <a:t>μικρής</a:t>
            </a:r>
            <a:r>
              <a:rPr lang="en-US" sz="3600" dirty="0">
                <a:solidFill>
                  <a:srgbClr val="2C34D7"/>
                </a:solidFill>
                <a:latin typeface="Roboto"/>
              </a:rPr>
              <a:t> </a:t>
            </a:r>
            <a:r>
              <a:rPr lang="en-US" sz="3600" dirty="0" err="1">
                <a:solidFill>
                  <a:srgbClr val="2C34D7"/>
                </a:solidFill>
                <a:latin typeface="Roboto"/>
              </a:rPr>
              <a:t>κλίμ</a:t>
            </a:r>
            <a:r>
              <a:rPr lang="en-US" sz="3600" dirty="0">
                <a:solidFill>
                  <a:srgbClr val="2C34D7"/>
                </a:solidFill>
                <a:latin typeface="Roboto"/>
              </a:rPr>
              <a:t>ακας</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lang="en-US" sz="3600" dirty="0">
                <a:solidFill>
                  <a:srgbClr val="2C34D7"/>
                </a:solidFill>
                <a:latin typeface="Roboto"/>
              </a:rPr>
              <a:t>Οι</a:t>
            </a:r>
            <a:r>
              <a:rPr lang="en-US" sz="3600" b="1" dirty="0">
                <a:solidFill>
                  <a:srgbClr val="2C34D7"/>
                </a:solidFill>
                <a:latin typeface="Roboto"/>
              </a:rPr>
              <a:t> </a:t>
            </a:r>
            <a:r>
              <a:rPr lang="el-GR" sz="3600" b="1" dirty="0" err="1" smtClean="0">
                <a:solidFill>
                  <a:srgbClr val="2C34D7"/>
                </a:solidFill>
                <a:latin typeface="Roboto"/>
              </a:rPr>
              <a:t>Μ</a:t>
            </a:r>
            <a:r>
              <a:rPr lang="en-US" sz="3600" b="1" dirty="0" err="1" smtClean="0">
                <a:solidFill>
                  <a:srgbClr val="2C34D7"/>
                </a:solidFill>
                <a:latin typeface="Roboto"/>
              </a:rPr>
              <a:t>έθοδοι</a:t>
            </a:r>
            <a:r>
              <a:rPr lang="en-US" sz="3600" b="1" dirty="0" smtClean="0">
                <a:solidFill>
                  <a:srgbClr val="2C34D7"/>
                </a:solidFill>
                <a:latin typeface="Roboto"/>
              </a:rPr>
              <a:t> </a:t>
            </a:r>
            <a:r>
              <a:rPr lang="el-GR" sz="3600" b="1" dirty="0" err="1" smtClean="0">
                <a:solidFill>
                  <a:srgbClr val="2C34D7"/>
                </a:solidFill>
                <a:latin typeface="Roboto"/>
              </a:rPr>
              <a:t>Θ</a:t>
            </a:r>
            <a:r>
              <a:rPr lang="en-US" sz="3600" b="1" dirty="0" err="1" smtClean="0">
                <a:solidFill>
                  <a:srgbClr val="2C34D7"/>
                </a:solidFill>
                <a:latin typeface="Roboto"/>
              </a:rPr>
              <a:t>ερμικής</a:t>
            </a:r>
            <a:r>
              <a:rPr lang="en-US" sz="3600" b="1" dirty="0" smtClean="0">
                <a:solidFill>
                  <a:srgbClr val="2C34D7"/>
                </a:solidFill>
                <a:latin typeface="Roboto"/>
              </a:rPr>
              <a:t> </a:t>
            </a:r>
            <a:r>
              <a:rPr lang="el-GR" sz="3600" b="1" dirty="0" smtClean="0">
                <a:solidFill>
                  <a:srgbClr val="2C34D7"/>
                </a:solidFill>
                <a:latin typeface="Roboto"/>
              </a:rPr>
              <a:t>Σ</a:t>
            </a:r>
            <a:r>
              <a:rPr lang="en-US" sz="3600" b="1" dirty="0" smtClean="0">
                <a:solidFill>
                  <a:srgbClr val="2C34D7"/>
                </a:solidFill>
                <a:latin typeface="Roboto"/>
              </a:rPr>
              <a:t>τα</a:t>
            </a:r>
            <a:r>
              <a:rPr lang="en-US" sz="3600" b="1" dirty="0" err="1" smtClean="0">
                <a:solidFill>
                  <a:srgbClr val="2C34D7"/>
                </a:solidFill>
                <a:latin typeface="Roboto"/>
              </a:rPr>
              <a:t>θερο</a:t>
            </a:r>
            <a:r>
              <a:rPr lang="en-US" sz="3600" b="1" dirty="0" smtClean="0">
                <a:solidFill>
                  <a:srgbClr val="2C34D7"/>
                </a:solidFill>
                <a:latin typeface="Roboto"/>
              </a:rPr>
              <a:t>ποίησης </a:t>
            </a:r>
            <a:r>
              <a:rPr lang="en-US" sz="3600" dirty="0">
                <a:solidFill>
                  <a:srgbClr val="2C34D7"/>
                </a:solidFill>
                <a:latin typeface="Roboto"/>
              </a:rPr>
              <a:t>συνδυάζονται μερικές φορές με </a:t>
            </a:r>
            <a:r>
              <a:rPr lang="en-US" sz="3600" dirty="0" smtClean="0">
                <a:solidFill>
                  <a:srgbClr val="2C34D7"/>
                </a:solidFill>
                <a:latin typeface="Roboto"/>
              </a:rPr>
              <a:t>βαφ</a:t>
            </a:r>
            <a:r>
              <a:rPr lang="el-GR" sz="3600" dirty="0" err="1" smtClean="0">
                <a:solidFill>
                  <a:srgbClr val="2C34D7"/>
                </a:solidFill>
                <a:latin typeface="Roboto"/>
              </a:rPr>
              <a:t>ές</a:t>
            </a:r>
            <a:r>
              <a:rPr lang="en-US" sz="3600" dirty="0" smtClean="0">
                <a:solidFill>
                  <a:srgbClr val="2C34D7"/>
                </a:solidFill>
                <a:latin typeface="Roboto"/>
              </a:rPr>
              <a:t> </a:t>
            </a:r>
            <a:r>
              <a:rPr lang="en-US" sz="3600" dirty="0">
                <a:solidFill>
                  <a:srgbClr val="2C34D7"/>
                </a:solidFill>
                <a:latin typeface="Roboto"/>
              </a:rPr>
              <a:t>χαμηλής περιεκτικότητας σε νερό, </a:t>
            </a:r>
            <a:r>
              <a:rPr lang="el-GR" sz="3600" dirty="0" smtClean="0">
                <a:solidFill>
                  <a:srgbClr val="2C34D7"/>
                </a:solidFill>
                <a:latin typeface="Roboto"/>
              </a:rPr>
              <a:t>καθώς</a:t>
            </a:r>
            <a:r>
              <a:rPr lang="en-US" sz="3600" dirty="0" smtClean="0">
                <a:solidFill>
                  <a:srgbClr val="2C34D7"/>
                </a:solidFill>
                <a:latin typeface="Roboto"/>
              </a:rPr>
              <a:t> </a:t>
            </a:r>
            <a:r>
              <a:rPr lang="en-US" sz="3600" dirty="0">
                <a:solidFill>
                  <a:srgbClr val="2C34D7"/>
                </a:solidFill>
                <a:latin typeface="Roboto"/>
              </a:rPr>
              <a:t>τα υφάσματα βάφονται με ελάχιστο νερό και στη συνέχεια </a:t>
            </a:r>
            <a:r>
              <a:rPr lang="el-GR" sz="3600" dirty="0">
                <a:solidFill>
                  <a:srgbClr val="2C34D7"/>
                </a:solidFill>
                <a:latin typeface="Roboto"/>
              </a:rPr>
              <a:t>«</a:t>
            </a:r>
            <a:r>
              <a:rPr lang="en-US" sz="3600" dirty="0" err="1">
                <a:solidFill>
                  <a:srgbClr val="2C34D7"/>
                </a:solidFill>
                <a:latin typeface="Roboto"/>
              </a:rPr>
              <a:t>στ</a:t>
            </a:r>
            <a:r>
              <a:rPr lang="en-US" sz="3600" dirty="0">
                <a:solidFill>
                  <a:srgbClr val="2C34D7"/>
                </a:solidFill>
                <a:latin typeface="Roboto"/>
              </a:rPr>
              <a:t>αθεροποιούνται</a:t>
            </a:r>
            <a:r>
              <a:rPr lang="el-GR" sz="3600" dirty="0">
                <a:solidFill>
                  <a:srgbClr val="2C34D7"/>
                </a:solidFill>
                <a:latin typeface="Roboto"/>
              </a:rPr>
              <a:t>»</a:t>
            </a:r>
            <a:r>
              <a:rPr lang="en-US" sz="3600" dirty="0">
                <a:solidFill>
                  <a:srgbClr val="2C34D7"/>
                </a:solidFill>
                <a:latin typeface="Roboto"/>
              </a:rPr>
              <a:t> </a:t>
            </a:r>
            <a:r>
              <a:rPr lang="en-US" sz="3600" dirty="0" err="1">
                <a:solidFill>
                  <a:srgbClr val="2C34D7"/>
                </a:solidFill>
                <a:latin typeface="Roboto"/>
              </a:rPr>
              <a:t>με</a:t>
            </a:r>
            <a:r>
              <a:rPr lang="en-US" sz="3600" dirty="0">
                <a:solidFill>
                  <a:srgbClr val="2C34D7"/>
                </a:solidFill>
                <a:latin typeface="Roboto"/>
              </a:rPr>
              <a:t> </a:t>
            </a:r>
            <a:r>
              <a:rPr lang="en-US" sz="3600" dirty="0" err="1">
                <a:solidFill>
                  <a:srgbClr val="2C34D7"/>
                </a:solidFill>
                <a:latin typeface="Roboto"/>
              </a:rPr>
              <a:t>θερμότητ</a:t>
            </a:r>
            <a:r>
              <a:rPr lang="en-US" sz="3600" dirty="0">
                <a:solidFill>
                  <a:srgbClr val="2C34D7"/>
                </a:solidFill>
                <a:latin typeface="Roboto"/>
              </a:rPr>
              <a:t>α ή ατμό εξασφαλίζοντας χρωματική σταθερότητα χωρίς εκτεταμένο </a:t>
            </a:r>
            <a:r>
              <a:rPr lang="en-US" sz="3600" dirty="0" smtClean="0">
                <a:solidFill>
                  <a:srgbClr val="2C34D7"/>
                </a:solidFill>
                <a:latin typeface="Roboto"/>
              </a:rPr>
              <a:t>ξέπλυμα.</a:t>
            </a:r>
            <a:endParaRPr lang="en-US" sz="3600" dirty="0">
              <a:solidFill>
                <a:srgbClr val="2C34D7"/>
              </a:solidFill>
              <a:latin typeface="Roboto"/>
            </a:endParaRPr>
          </a:p>
          <a:p>
            <a:endParaRPr lang="en-US" sz="3600" dirty="0">
              <a:solidFill>
                <a:srgbClr val="2C34D7"/>
              </a:solidFill>
              <a:latin typeface="Roboto"/>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596359" y="2772069"/>
            <a:ext cx="10329896" cy="5798515"/>
          </a:xfrm>
          <a:prstGeom prst="rect">
            <a:avLst/>
          </a:prstGeom>
        </p:spPr>
      </p:pic>
      <p:sp>
        <p:nvSpPr>
          <p:cNvPr id="6" name="Rectangle 5"/>
          <p:cNvSpPr/>
          <p:nvPr/>
        </p:nvSpPr>
        <p:spPr>
          <a:xfrm>
            <a:off x="14578725" y="10318750"/>
            <a:ext cx="5187639" cy="369332"/>
          </a:xfrm>
          <a:prstGeom prst="rect">
            <a:avLst/>
          </a:prstGeom>
        </p:spPr>
        <p:txBody>
          <a:bodyPr wrap="none">
            <a:spAutoFit/>
          </a:bodyPr>
          <a:lstStyle/>
          <a:p>
            <a:r>
              <a:rPr lang="el-GR" b="0" i="0" dirty="0" smtClean="0">
                <a:solidFill>
                  <a:srgbClr val="000000"/>
                </a:solidFill>
                <a:effectLst/>
                <a:latin typeface="-apple-system"/>
              </a:rPr>
              <a:t>Φωτογραφία από</a:t>
            </a:r>
            <a:r>
              <a:rPr lang="en-US" b="0" i="0" dirty="0">
                <a:solidFill>
                  <a:srgbClr val="000000"/>
                </a:solidFill>
                <a:effectLst/>
                <a:latin typeface="-apple-system"/>
              </a:rPr>
              <a:t> </a:t>
            </a:r>
            <a:r>
              <a:rPr lang="en-US" b="0" i="0" dirty="0">
                <a:effectLst/>
                <a:latin typeface="-apple-system"/>
                <a:hlinkClick r:id="rId3"/>
              </a:rPr>
              <a:t>Susan Wilkinson</a:t>
            </a:r>
            <a:r>
              <a:rPr lang="en-US" b="0" i="0" dirty="0">
                <a:solidFill>
                  <a:srgbClr val="000000"/>
                </a:solidFill>
                <a:effectLst/>
                <a:latin typeface="-apple-system"/>
              </a:rPr>
              <a:t> </a:t>
            </a:r>
            <a:r>
              <a:rPr lang="el-GR" b="0" i="0" dirty="0" smtClean="0">
                <a:solidFill>
                  <a:srgbClr val="000000"/>
                </a:solidFill>
                <a:effectLst/>
                <a:latin typeface="-apple-system"/>
              </a:rPr>
              <a:t>στο</a:t>
            </a:r>
            <a:r>
              <a:rPr lang="en-US" b="0" i="0" dirty="0">
                <a:solidFill>
                  <a:srgbClr val="000000"/>
                </a:solidFill>
                <a:effectLst/>
                <a:latin typeface="-apple-system"/>
              </a:rPr>
              <a:t> </a:t>
            </a:r>
            <a:r>
              <a:rPr lang="en-US" b="0" i="0" dirty="0" err="1">
                <a:effectLst/>
                <a:latin typeface="-apple-system"/>
                <a:hlinkClick r:id="rId4"/>
              </a:rPr>
              <a:t>Unsplash</a:t>
            </a:r>
            <a:endParaRPr lang="en-US" dirty="0"/>
          </a:p>
        </p:txBody>
      </p:sp>
    </p:spTree>
    <p:extLst>
      <p:ext uri="{BB962C8B-B14F-4D97-AF65-F5344CB8AC3E}">
        <p14:creationId xmlns:p14="http://schemas.microsoft.com/office/powerpoint/2010/main" val="347746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42934" y="777875"/>
            <a:ext cx="7190716" cy="1661993"/>
          </a:xfrm>
        </p:spPr>
        <p:txBody>
          <a:bodyPr/>
          <a:lstStyle/>
          <a:p>
            <a:r>
              <a:rPr lang="el-GR" sz="5400" b="1" dirty="0" smtClean="0">
                <a:solidFill>
                  <a:srgbClr val="2C34D7"/>
                </a:solidFill>
              </a:rPr>
              <a:t>Ψηφιακή Εκτύπωση</a:t>
            </a:r>
            <a:endParaRPr lang="en-US" sz="5400" b="1" dirty="0">
              <a:solidFill>
                <a:srgbClr val="2C34D7"/>
              </a:solidFill>
            </a:endParaRPr>
          </a:p>
        </p:txBody>
      </p:sp>
      <p:sp>
        <p:nvSpPr>
          <p:cNvPr id="4" name="Content Placeholder 2"/>
          <p:cNvSpPr txBox="1">
            <a:spLocks/>
          </p:cNvSpPr>
          <p:nvPr/>
        </p:nvSpPr>
        <p:spPr>
          <a:xfrm>
            <a:off x="7613650" y="1920875"/>
            <a:ext cx="11744077" cy="824126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r>
              <a:rPr lang="en-US" sz="3300" dirty="0">
                <a:solidFill>
                  <a:srgbClr val="2C34D7"/>
                </a:solidFill>
                <a:latin typeface="Roboto"/>
              </a:rPr>
              <a:t>Η </a:t>
            </a:r>
            <a:r>
              <a:rPr lang="en-US" sz="3300" dirty="0" err="1">
                <a:solidFill>
                  <a:srgbClr val="2C34D7"/>
                </a:solidFill>
                <a:latin typeface="Roboto"/>
              </a:rPr>
              <a:t>ψηφι</a:t>
            </a:r>
            <a:r>
              <a:rPr lang="en-US" sz="3300" dirty="0">
                <a:solidFill>
                  <a:srgbClr val="2C34D7"/>
                </a:solidFill>
                <a:latin typeface="Roboto"/>
              </a:rPr>
              <a:t>ακή εκτύπωση χρησιμοποιεί εκτοξευτήρες μελάνης για να προωθήσει μικροσκοπικές σταγόνες </a:t>
            </a:r>
            <a:r>
              <a:rPr lang="el-GR" sz="3300" dirty="0" err="1">
                <a:solidFill>
                  <a:srgbClr val="2C34D7"/>
                </a:solidFill>
                <a:latin typeface="Roboto"/>
              </a:rPr>
              <a:t>βαφ</a:t>
            </a:r>
            <a:r>
              <a:rPr lang="en-US" sz="3300" dirty="0" err="1">
                <a:solidFill>
                  <a:srgbClr val="2C34D7"/>
                </a:solidFill>
                <a:latin typeface="Roboto"/>
              </a:rPr>
              <a:t>ής</a:t>
            </a:r>
            <a:r>
              <a:rPr lang="en-US" sz="3300" dirty="0">
                <a:solidFill>
                  <a:srgbClr val="2C34D7"/>
                </a:solidFill>
                <a:latin typeface="Roboto"/>
              </a:rPr>
              <a:t> ή </a:t>
            </a:r>
            <a:r>
              <a:rPr lang="en-US" sz="3300" dirty="0" err="1">
                <a:solidFill>
                  <a:srgbClr val="2C34D7"/>
                </a:solidFill>
                <a:latin typeface="Roboto"/>
              </a:rPr>
              <a:t>χρωστικής</a:t>
            </a:r>
            <a:r>
              <a:rPr lang="en-US" sz="3300" dirty="0">
                <a:solidFill>
                  <a:srgbClr val="2C34D7"/>
                </a:solidFill>
                <a:latin typeface="Roboto"/>
              </a:rPr>
              <a:t> </a:t>
            </a:r>
            <a:r>
              <a:rPr lang="en-US" sz="3300" dirty="0" err="1">
                <a:solidFill>
                  <a:srgbClr val="2C34D7"/>
                </a:solidFill>
                <a:latin typeface="Roboto"/>
              </a:rPr>
              <a:t>ουσί</a:t>
            </a:r>
            <a:r>
              <a:rPr lang="en-US" sz="3300" dirty="0">
                <a:solidFill>
                  <a:srgbClr val="2C34D7"/>
                </a:solidFill>
                <a:latin typeface="Roboto"/>
              </a:rPr>
              <a:t>ας στο ύφασμα. </a:t>
            </a:r>
            <a:r>
              <a:rPr lang="en-US" sz="3300" dirty="0" err="1">
                <a:solidFill>
                  <a:srgbClr val="2C34D7"/>
                </a:solidFill>
                <a:latin typeface="Roboto"/>
              </a:rPr>
              <a:t>Με</a:t>
            </a:r>
            <a:r>
              <a:rPr lang="en-US" sz="3300" dirty="0">
                <a:solidFill>
                  <a:srgbClr val="2C34D7"/>
                </a:solidFill>
                <a:latin typeface="Roboto"/>
              </a:rPr>
              <a:t> </a:t>
            </a:r>
            <a:r>
              <a:rPr lang="en-US" sz="3300" dirty="0" err="1">
                <a:solidFill>
                  <a:srgbClr val="2C34D7"/>
                </a:solidFill>
                <a:latin typeface="Roboto"/>
              </a:rPr>
              <a:t>τον</a:t>
            </a:r>
            <a:r>
              <a:rPr lang="en-US" sz="3300" dirty="0">
                <a:solidFill>
                  <a:srgbClr val="2C34D7"/>
                </a:solidFill>
                <a:latin typeface="Roboto"/>
              </a:rPr>
              <a:t> </a:t>
            </a:r>
            <a:r>
              <a:rPr lang="en-US" sz="3300" dirty="0" err="1">
                <a:solidFill>
                  <a:srgbClr val="2C34D7"/>
                </a:solidFill>
                <a:latin typeface="Roboto"/>
              </a:rPr>
              <a:t>τρό</a:t>
            </a:r>
            <a:r>
              <a:rPr lang="en-US" sz="3300" dirty="0">
                <a:solidFill>
                  <a:srgbClr val="2C34D7"/>
                </a:solidFill>
                <a:latin typeface="Roboto"/>
              </a:rPr>
              <a:t>πο αυτό </a:t>
            </a:r>
            <a:r>
              <a:rPr lang="en-US" sz="3300" dirty="0">
                <a:solidFill>
                  <a:srgbClr val="FDA800"/>
                </a:solidFill>
                <a:latin typeface="Roboto"/>
              </a:rPr>
              <a:t>μειώνεται η υπερβολική χρήση μελανιού </a:t>
            </a:r>
            <a:r>
              <a:rPr lang="en-US" sz="3300" dirty="0">
                <a:solidFill>
                  <a:srgbClr val="2C34D7"/>
                </a:solidFill>
                <a:latin typeface="Roboto"/>
              </a:rPr>
              <a:t>και η διαρροή</a:t>
            </a:r>
            <a:r>
              <a:rPr lang="en-US" sz="3300" dirty="0" smtClean="0">
                <a:solidFill>
                  <a:srgbClr val="2C34D7"/>
                </a:solidFill>
                <a:latin typeface="Roboto"/>
              </a:rPr>
              <a:t>.</a:t>
            </a:r>
            <a:endParaRPr lang="en-US" sz="3300" dirty="0">
              <a:solidFill>
                <a:srgbClr val="2C34D7"/>
              </a:solidFill>
              <a:latin typeface="Roboto"/>
            </a:endParaRPr>
          </a:p>
          <a:p>
            <a:endParaRPr lang="en-US" sz="3300" dirty="0">
              <a:solidFill>
                <a:srgbClr val="2C34D7"/>
              </a:solidFill>
              <a:latin typeface="Roboto"/>
            </a:endParaRP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dirty="0" err="1">
                <a:solidFill>
                  <a:srgbClr val="2C34D7"/>
                </a:solidFill>
                <a:latin typeface="Roboto"/>
              </a:rPr>
              <a:t>Στην</a:t>
            </a:r>
            <a:r>
              <a:rPr lang="en-US" sz="3300" dirty="0">
                <a:solidFill>
                  <a:srgbClr val="2C34D7"/>
                </a:solidFill>
                <a:latin typeface="Roboto"/>
              </a:rPr>
              <a:t> </a:t>
            </a:r>
            <a:r>
              <a:rPr lang="en-US" sz="3300" dirty="0" err="1">
                <a:solidFill>
                  <a:srgbClr val="2C34D7"/>
                </a:solidFill>
                <a:latin typeface="Roboto"/>
              </a:rPr>
              <a:t>ψηφι</a:t>
            </a:r>
            <a:r>
              <a:rPr lang="en-US" sz="3300" dirty="0">
                <a:solidFill>
                  <a:srgbClr val="2C34D7"/>
                </a:solidFill>
                <a:latin typeface="Roboto"/>
              </a:rPr>
              <a:t>ακή εκτύπωση</a:t>
            </a:r>
            <a:r>
              <a:rPr lang="el-GR" sz="3300" dirty="0">
                <a:solidFill>
                  <a:srgbClr val="2C34D7"/>
                </a:solidFill>
                <a:latin typeface="Roboto"/>
              </a:rPr>
              <a:t>,</a:t>
            </a:r>
            <a:r>
              <a:rPr lang="en-US" sz="3300" dirty="0">
                <a:solidFill>
                  <a:srgbClr val="2C34D7"/>
                </a:solidFill>
                <a:latin typeface="Roboto"/>
              </a:rPr>
              <a:t> </a:t>
            </a:r>
            <a:r>
              <a:rPr lang="en-US" sz="3300" dirty="0" err="1">
                <a:solidFill>
                  <a:srgbClr val="2C34D7"/>
                </a:solidFill>
                <a:latin typeface="Roboto"/>
              </a:rPr>
              <a:t>χρησιμο</a:t>
            </a:r>
            <a:r>
              <a:rPr lang="en-US" sz="3300" dirty="0">
                <a:solidFill>
                  <a:srgbClr val="2C34D7"/>
                </a:solidFill>
                <a:latin typeface="Roboto"/>
              </a:rPr>
              <a:t>ποιείται </a:t>
            </a:r>
            <a:r>
              <a:rPr lang="en-US" sz="3300" dirty="0">
                <a:solidFill>
                  <a:srgbClr val="FDA800"/>
                </a:solidFill>
                <a:latin typeface="Roboto"/>
              </a:rPr>
              <a:t>λιγότερο νερό</a:t>
            </a:r>
            <a:r>
              <a:rPr lang="en-US" sz="3300" dirty="0">
                <a:solidFill>
                  <a:srgbClr val="2C34D7"/>
                </a:solidFill>
                <a:latin typeface="Roboto"/>
              </a:rPr>
              <a:t>, καθώς δεν απαιτείται για τη βαφή ή το πλύσιμο.</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300" dirty="0">
              <a:solidFill>
                <a:srgbClr val="2C34D7"/>
              </a:solidFill>
              <a:latin typeface="Roboto"/>
            </a:endParaRP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dirty="0">
                <a:solidFill>
                  <a:srgbClr val="2C34D7"/>
                </a:solidFill>
                <a:latin typeface="Roboto"/>
              </a:rPr>
              <a:t>Η </a:t>
            </a:r>
            <a:r>
              <a:rPr lang="en-US" sz="3300" dirty="0" err="1">
                <a:solidFill>
                  <a:srgbClr val="2C34D7"/>
                </a:solidFill>
                <a:latin typeface="Roboto"/>
              </a:rPr>
              <a:t>ψηφι</a:t>
            </a:r>
            <a:r>
              <a:rPr lang="en-US" sz="3300" dirty="0">
                <a:solidFill>
                  <a:srgbClr val="2C34D7"/>
                </a:solidFill>
                <a:latin typeface="Roboto"/>
              </a:rPr>
              <a:t>ακή εκτύπωση </a:t>
            </a:r>
            <a:r>
              <a:rPr lang="en-US" sz="3300" dirty="0">
                <a:solidFill>
                  <a:srgbClr val="FDA800"/>
                </a:solidFill>
                <a:latin typeface="Roboto"/>
              </a:rPr>
              <a:t>παράγει ζωντανά σχέδια υψηλής ανάλυσης </a:t>
            </a:r>
            <a:r>
              <a:rPr lang="en-US" sz="3300" dirty="0">
                <a:solidFill>
                  <a:srgbClr val="2C34D7"/>
                </a:solidFill>
                <a:latin typeface="Roboto"/>
              </a:rPr>
              <a:t>με ακρίβεια, </a:t>
            </a:r>
            <a:r>
              <a:rPr lang="el-GR" sz="3300" dirty="0">
                <a:solidFill>
                  <a:srgbClr val="2C34D7"/>
                </a:solidFill>
                <a:latin typeface="Roboto"/>
              </a:rPr>
              <a:t>με αποτέλεσμα να είναι </a:t>
            </a:r>
            <a:r>
              <a:rPr lang="en-US" sz="3300" dirty="0" err="1">
                <a:solidFill>
                  <a:srgbClr val="2C34D7"/>
                </a:solidFill>
                <a:latin typeface="Roboto"/>
              </a:rPr>
              <a:t>δημοφιλή</a:t>
            </a:r>
            <a:r>
              <a:rPr lang="el-GR" sz="3300" dirty="0">
                <a:solidFill>
                  <a:srgbClr val="2C34D7"/>
                </a:solidFill>
                <a:latin typeface="Roboto"/>
              </a:rPr>
              <a:t>ς</a:t>
            </a:r>
            <a:r>
              <a:rPr lang="en-US" sz="3300" dirty="0">
                <a:solidFill>
                  <a:srgbClr val="2C34D7"/>
                </a:solidFill>
                <a:latin typeface="Roboto"/>
              </a:rPr>
              <a:t> επ</a:t>
            </a:r>
            <a:r>
              <a:rPr lang="en-US" sz="3300" dirty="0" err="1">
                <a:solidFill>
                  <a:srgbClr val="2C34D7"/>
                </a:solidFill>
                <a:latin typeface="Roboto"/>
              </a:rPr>
              <a:t>ιλογή</a:t>
            </a:r>
            <a:r>
              <a:rPr lang="en-US" sz="3300" dirty="0">
                <a:solidFill>
                  <a:srgbClr val="2C34D7"/>
                </a:solidFill>
                <a:latin typeface="Roboto"/>
              </a:rPr>
              <a:t> </a:t>
            </a:r>
            <a:r>
              <a:rPr lang="en-US" sz="3300" dirty="0" err="1">
                <a:solidFill>
                  <a:srgbClr val="2C34D7"/>
                </a:solidFill>
                <a:latin typeface="Roboto"/>
              </a:rPr>
              <a:t>γι</a:t>
            </a:r>
            <a:r>
              <a:rPr lang="en-US" sz="3300" dirty="0">
                <a:solidFill>
                  <a:srgbClr val="2C34D7"/>
                </a:solidFill>
                <a:latin typeface="Roboto"/>
              </a:rPr>
              <a:t>α σχεδιαστές</a:t>
            </a:r>
            <a:r>
              <a:rPr lang="el-GR" sz="3300" dirty="0">
                <a:solidFill>
                  <a:srgbClr val="2C34D7"/>
                </a:solidFill>
                <a:latin typeface="Roboto"/>
              </a:rPr>
              <a:t>/-</a:t>
            </a:r>
            <a:r>
              <a:rPr lang="el-GR" sz="3300" dirty="0" err="1">
                <a:solidFill>
                  <a:srgbClr val="2C34D7"/>
                </a:solidFill>
                <a:latin typeface="Roboto"/>
              </a:rPr>
              <a:t>στριες</a:t>
            </a:r>
            <a:r>
              <a:rPr lang="en-US" sz="3300" dirty="0">
                <a:solidFill>
                  <a:srgbClr val="2C34D7"/>
                </a:solidFill>
                <a:latin typeface="Roboto"/>
              </a:rPr>
              <a:t> όπ</a:t>
            </a:r>
            <a:r>
              <a:rPr lang="en-US" sz="3300" dirty="0" err="1">
                <a:solidFill>
                  <a:srgbClr val="2C34D7"/>
                </a:solidFill>
                <a:latin typeface="Roboto"/>
              </a:rPr>
              <a:t>ως</a:t>
            </a:r>
            <a:r>
              <a:rPr lang="en-US" sz="3300" dirty="0">
                <a:solidFill>
                  <a:srgbClr val="2C34D7"/>
                </a:solidFill>
                <a:latin typeface="Roboto"/>
              </a:rPr>
              <a:t> η Patagonia και η Stella McCartney.</a:t>
            </a:r>
          </a:p>
          <a:p>
            <a:pPr lvl="0"/>
            <a:endParaRPr lang="en-US" sz="3300" dirty="0">
              <a:solidFill>
                <a:srgbClr val="2C34D7"/>
              </a:solidFill>
              <a:latin typeface="Roboto"/>
            </a:endParaRP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300" dirty="0" err="1">
                <a:solidFill>
                  <a:srgbClr val="2C34D7"/>
                </a:solidFill>
                <a:latin typeface="Roboto"/>
              </a:rPr>
              <a:t>Αυτή</a:t>
            </a:r>
            <a:r>
              <a:rPr lang="en-US" sz="3300" dirty="0">
                <a:solidFill>
                  <a:srgbClr val="2C34D7"/>
                </a:solidFill>
                <a:latin typeface="Roboto"/>
              </a:rPr>
              <a:t> η </a:t>
            </a:r>
            <a:r>
              <a:rPr lang="en-US" sz="3300" dirty="0" err="1">
                <a:solidFill>
                  <a:srgbClr val="2C34D7"/>
                </a:solidFill>
                <a:latin typeface="Roboto"/>
              </a:rPr>
              <a:t>μέθοδος</a:t>
            </a:r>
            <a:r>
              <a:rPr lang="en-US" sz="3300" dirty="0">
                <a:solidFill>
                  <a:srgbClr val="2C34D7"/>
                </a:solidFill>
                <a:latin typeface="Roboto"/>
              </a:rPr>
              <a:t> </a:t>
            </a:r>
            <a:r>
              <a:rPr lang="en-US" sz="3300" dirty="0" err="1">
                <a:solidFill>
                  <a:srgbClr val="2C34D7"/>
                </a:solidFill>
                <a:latin typeface="Roboto"/>
              </a:rPr>
              <a:t>μετ</a:t>
            </a:r>
            <a:r>
              <a:rPr lang="en-US" sz="3300" dirty="0">
                <a:solidFill>
                  <a:srgbClr val="2C34D7"/>
                </a:solidFill>
                <a:latin typeface="Roboto"/>
              </a:rPr>
              <a:t>αμορφώνει τη μόδα επιτρέποντας στους</a:t>
            </a:r>
            <a:r>
              <a:rPr lang="el-GR" sz="3300" dirty="0">
                <a:solidFill>
                  <a:srgbClr val="2C34D7"/>
                </a:solidFill>
                <a:latin typeface="Roboto"/>
              </a:rPr>
              <a:t>/στις</a:t>
            </a:r>
            <a:r>
              <a:rPr lang="en-US" sz="3300" dirty="0">
                <a:solidFill>
                  <a:srgbClr val="2C34D7"/>
                </a:solidFill>
                <a:latin typeface="Roboto"/>
              </a:rPr>
              <a:t> </a:t>
            </a:r>
            <a:r>
              <a:rPr lang="en-US" sz="3300" dirty="0" err="1">
                <a:solidFill>
                  <a:srgbClr val="2C34D7"/>
                </a:solidFill>
                <a:latin typeface="Roboto"/>
              </a:rPr>
              <a:t>σχεδι</a:t>
            </a:r>
            <a:r>
              <a:rPr lang="en-US" sz="3300" dirty="0">
                <a:solidFill>
                  <a:srgbClr val="2C34D7"/>
                </a:solidFill>
                <a:latin typeface="Roboto"/>
              </a:rPr>
              <a:t>αστές</a:t>
            </a:r>
            <a:r>
              <a:rPr lang="el-GR" sz="3300" dirty="0">
                <a:solidFill>
                  <a:srgbClr val="2C34D7"/>
                </a:solidFill>
                <a:latin typeface="Roboto"/>
              </a:rPr>
              <a:t>/-</a:t>
            </a:r>
            <a:r>
              <a:rPr lang="el-GR" sz="3300" dirty="0" err="1">
                <a:solidFill>
                  <a:srgbClr val="2C34D7"/>
                </a:solidFill>
                <a:latin typeface="Roboto"/>
              </a:rPr>
              <a:t>στριες</a:t>
            </a:r>
            <a:r>
              <a:rPr lang="en-US" sz="3300" dirty="0">
                <a:solidFill>
                  <a:srgbClr val="2C34D7"/>
                </a:solidFill>
                <a:latin typeface="Roboto"/>
              </a:rPr>
              <a:t> </a:t>
            </a:r>
            <a:r>
              <a:rPr lang="en-US" sz="3300" dirty="0" err="1">
                <a:solidFill>
                  <a:srgbClr val="2C34D7"/>
                </a:solidFill>
                <a:latin typeface="Roboto"/>
              </a:rPr>
              <a:t>μεγ</a:t>
            </a:r>
            <a:r>
              <a:rPr lang="en-US" sz="3300" dirty="0">
                <a:solidFill>
                  <a:srgbClr val="2C34D7"/>
                </a:solidFill>
                <a:latin typeface="Roboto"/>
              </a:rPr>
              <a:t>αλύτερη δημιουργική ελευθερία, ταχύτερη παραγωγή και πιο φιλικές προς το περιβάλλον πρακτικές</a:t>
            </a:r>
            <a:r>
              <a:rPr lang="en-US" sz="3300" dirty="0" smtClean="0">
                <a:solidFill>
                  <a:srgbClr val="2C34D7"/>
                </a:solidFill>
                <a:latin typeface="Roboto"/>
              </a:rPr>
              <a:t>.</a:t>
            </a:r>
            <a:endParaRPr lang="en-US" sz="3300" dirty="0">
              <a:solidFill>
                <a:srgbClr val="2C34D7"/>
              </a:solidFill>
              <a:latin typeface="Roboto"/>
            </a:endParaRPr>
          </a:p>
          <a:p>
            <a:endParaRPr lang="en-US" sz="3600" dirty="0">
              <a:solidFill>
                <a:srgbClr val="2C34D7"/>
              </a:solidFill>
              <a:latin typeface="Roboto"/>
            </a:endParaRPr>
          </a:p>
          <a:p>
            <a:endParaRPr lang="en-US" sz="3600" dirty="0">
              <a:solidFill>
                <a:srgbClr val="2C34D7"/>
              </a:solidFill>
              <a:latin typeface="Roboto"/>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1" y="473075"/>
            <a:ext cx="7010400" cy="10287000"/>
          </a:xfrm>
          <a:prstGeom prst="rect">
            <a:avLst/>
          </a:prstGeom>
        </p:spPr>
      </p:pic>
      <p:sp>
        <p:nvSpPr>
          <p:cNvPr id="6" name="Rectangle 5"/>
          <p:cNvSpPr/>
          <p:nvPr/>
        </p:nvSpPr>
        <p:spPr>
          <a:xfrm>
            <a:off x="603250" y="10390743"/>
            <a:ext cx="4751622" cy="369332"/>
          </a:xfrm>
          <a:prstGeom prst="rect">
            <a:avLst/>
          </a:prstGeom>
        </p:spPr>
        <p:txBody>
          <a:bodyPr wrap="none">
            <a:spAutoFit/>
          </a:bodyPr>
          <a:lstStyle/>
          <a:p>
            <a:r>
              <a:rPr lang="el-GR" b="0" i="0" dirty="0" smtClean="0">
                <a:solidFill>
                  <a:srgbClr val="000000"/>
                </a:solidFill>
                <a:effectLst/>
                <a:latin typeface="-apple-system"/>
              </a:rPr>
              <a:t>Φωτογραφία από</a:t>
            </a:r>
            <a:r>
              <a:rPr lang="en-US" b="0" i="0" dirty="0">
                <a:solidFill>
                  <a:srgbClr val="000000"/>
                </a:solidFill>
                <a:effectLst/>
                <a:latin typeface="-apple-system"/>
              </a:rPr>
              <a:t> </a:t>
            </a:r>
            <a:r>
              <a:rPr lang="en-US" b="0" i="0" dirty="0">
                <a:effectLst/>
                <a:latin typeface="-apple-system"/>
                <a:hlinkClick r:id="rId3"/>
              </a:rPr>
              <a:t>Nagy Arnold</a:t>
            </a:r>
            <a:r>
              <a:rPr lang="en-US" b="0" i="0" dirty="0">
                <a:solidFill>
                  <a:srgbClr val="000000"/>
                </a:solidFill>
                <a:effectLst/>
                <a:latin typeface="-apple-system"/>
              </a:rPr>
              <a:t> </a:t>
            </a:r>
            <a:r>
              <a:rPr lang="el-GR" b="0" i="0" dirty="0" smtClean="0">
                <a:solidFill>
                  <a:srgbClr val="000000"/>
                </a:solidFill>
                <a:effectLst/>
                <a:latin typeface="-apple-system"/>
              </a:rPr>
              <a:t>στο </a:t>
            </a:r>
            <a:r>
              <a:rPr lang="en-US" b="0" i="0" dirty="0" err="1" smtClean="0">
                <a:effectLst/>
                <a:latin typeface="-apple-system"/>
                <a:hlinkClick r:id="rId4"/>
              </a:rPr>
              <a:t>Unsplash</a:t>
            </a:r>
            <a:endParaRPr lang="en-US" dirty="0"/>
          </a:p>
        </p:txBody>
      </p:sp>
    </p:spTree>
    <p:extLst>
      <p:ext uri="{BB962C8B-B14F-4D97-AF65-F5344CB8AC3E}">
        <p14:creationId xmlns:p14="http://schemas.microsoft.com/office/powerpoint/2010/main" val="747862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136650" y="1463675"/>
            <a:ext cx="15316200" cy="1661993"/>
          </a:xfrm>
        </p:spPr>
        <p:txBody>
          <a:bodyPr/>
          <a:lstStyle/>
          <a:p>
            <a:r>
              <a:rPr lang="el-GR" sz="5400" b="1" dirty="0">
                <a:solidFill>
                  <a:srgbClr val="2C34D7"/>
                </a:solidFill>
              </a:rPr>
              <a:t>Τεχνικές Ψηφιακής Εκτύπωσης στη Μόδα</a:t>
            </a:r>
            <a:endParaRPr lang="en-US" sz="5400" b="1" dirty="0">
              <a:solidFill>
                <a:srgbClr val="2C34D7"/>
              </a:solidFill>
            </a:endParaRPr>
          </a:p>
        </p:txBody>
      </p:sp>
      <p:sp>
        <p:nvSpPr>
          <p:cNvPr id="5" name="Content Placeholder 2"/>
          <p:cNvSpPr txBox="1">
            <a:spLocks/>
          </p:cNvSpPr>
          <p:nvPr/>
        </p:nvSpPr>
        <p:spPr>
          <a:xfrm>
            <a:off x="1136650" y="2835275"/>
            <a:ext cx="16992600" cy="73914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US" sz="3600" b="1" dirty="0">
              <a:solidFill>
                <a:srgbClr val="2C34D7"/>
              </a:solidFill>
              <a:latin typeface="Roboto"/>
            </a:endParaRPr>
          </a:p>
          <a:p>
            <a:pPr marL="571500" indent="-571500">
              <a:buFont typeface="Arial" panose="020B0604020202020204" pitchFamily="34" charset="0"/>
              <a:buChar char="•"/>
            </a:pPr>
            <a:r>
              <a:rPr lang="en-US" sz="3600" dirty="0">
                <a:solidFill>
                  <a:srgbClr val="2C34D7"/>
                </a:solidFill>
                <a:latin typeface="Roboto"/>
              </a:rPr>
              <a:t>Η</a:t>
            </a:r>
            <a:r>
              <a:rPr lang="en-US" sz="3600" b="1" dirty="0">
                <a:solidFill>
                  <a:srgbClr val="FDA800"/>
                </a:solidFill>
                <a:latin typeface="Roboto"/>
              </a:rPr>
              <a:t> </a:t>
            </a:r>
            <a:r>
              <a:rPr lang="el-GR" sz="3600" b="1" dirty="0">
                <a:solidFill>
                  <a:srgbClr val="FDA800"/>
                </a:solidFill>
                <a:latin typeface="Roboto"/>
              </a:rPr>
              <a:t>Ε</a:t>
            </a:r>
            <a:r>
              <a:rPr lang="en-US" sz="3600" b="1" dirty="0" err="1">
                <a:solidFill>
                  <a:srgbClr val="FDA800"/>
                </a:solidFill>
                <a:latin typeface="Roboto"/>
              </a:rPr>
              <a:t>κτύ</a:t>
            </a:r>
            <a:r>
              <a:rPr lang="en-US" sz="3600" b="1" dirty="0">
                <a:solidFill>
                  <a:srgbClr val="FDA800"/>
                </a:solidFill>
                <a:latin typeface="Roboto"/>
              </a:rPr>
              <a:t>πωση </a:t>
            </a:r>
            <a:r>
              <a:rPr lang="el-GR" sz="3600" b="1" dirty="0">
                <a:solidFill>
                  <a:srgbClr val="FDA800"/>
                </a:solidFill>
                <a:latin typeface="Roboto"/>
              </a:rPr>
              <a:t>Απευθείας στο Ένδυμα</a:t>
            </a:r>
            <a:r>
              <a:rPr lang="en-US" sz="3600" b="1" dirty="0">
                <a:solidFill>
                  <a:srgbClr val="FDA800"/>
                </a:solidFill>
                <a:latin typeface="Roboto"/>
              </a:rPr>
              <a:t> </a:t>
            </a:r>
            <a:r>
              <a:rPr lang="en-US" sz="3600" dirty="0">
                <a:solidFill>
                  <a:srgbClr val="2C34D7"/>
                </a:solidFill>
                <a:latin typeface="Roboto"/>
              </a:rPr>
              <a:t>π</a:t>
            </a:r>
            <a:r>
              <a:rPr lang="en-US" sz="3600" dirty="0" err="1">
                <a:solidFill>
                  <a:srgbClr val="2C34D7"/>
                </a:solidFill>
                <a:latin typeface="Roboto"/>
              </a:rPr>
              <a:t>εριλ</a:t>
            </a:r>
            <a:r>
              <a:rPr lang="en-US" sz="3600" dirty="0">
                <a:solidFill>
                  <a:srgbClr val="2C34D7"/>
                </a:solidFill>
                <a:latin typeface="Roboto"/>
              </a:rPr>
              <a:t>αμβάνει την εκτύπωση </a:t>
            </a:r>
            <a:r>
              <a:rPr lang="en-US" sz="3600" dirty="0" smtClean="0">
                <a:solidFill>
                  <a:srgbClr val="2C34D7"/>
                </a:solidFill>
                <a:latin typeface="Roboto"/>
              </a:rPr>
              <a:t>σε </a:t>
            </a:r>
            <a:r>
              <a:rPr lang="en-US" sz="3600" dirty="0">
                <a:solidFill>
                  <a:srgbClr val="2C34D7"/>
                </a:solidFill>
                <a:latin typeface="Roboto"/>
              </a:rPr>
              <a:t>ένα τελικό ένδυμα </a:t>
            </a:r>
            <a:r>
              <a:rPr lang="el-GR" sz="3600" dirty="0">
                <a:solidFill>
                  <a:srgbClr val="2C34D7"/>
                </a:solidFill>
                <a:latin typeface="Roboto"/>
              </a:rPr>
              <a:t>με</a:t>
            </a:r>
            <a:r>
              <a:rPr lang="en-US" sz="3600" dirty="0">
                <a:solidFill>
                  <a:srgbClr val="2C34D7"/>
                </a:solidFill>
                <a:latin typeface="Roboto"/>
              </a:rPr>
              <a:t> </a:t>
            </a:r>
            <a:r>
              <a:rPr lang="en-US" sz="3600" dirty="0" err="1">
                <a:solidFill>
                  <a:srgbClr val="2C34D7"/>
                </a:solidFill>
                <a:latin typeface="Roboto"/>
              </a:rPr>
              <a:t>ειδικούς</a:t>
            </a:r>
            <a:r>
              <a:rPr lang="en-US" sz="3600" dirty="0">
                <a:solidFill>
                  <a:srgbClr val="2C34D7"/>
                </a:solidFill>
                <a:latin typeface="Roboto"/>
              </a:rPr>
              <a:t> </a:t>
            </a:r>
            <a:r>
              <a:rPr lang="en-US" sz="3600" dirty="0" err="1">
                <a:solidFill>
                  <a:srgbClr val="2C34D7"/>
                </a:solidFill>
                <a:latin typeface="Roboto"/>
              </a:rPr>
              <a:t>εκτυ</a:t>
            </a:r>
            <a:r>
              <a:rPr lang="en-US" sz="3600" dirty="0">
                <a:solidFill>
                  <a:srgbClr val="2C34D7"/>
                </a:solidFill>
                <a:latin typeface="Roboto"/>
              </a:rPr>
              <a:t>πωτές inkjet. </a:t>
            </a:r>
            <a:r>
              <a:rPr lang="en-US" sz="3600" dirty="0" err="1">
                <a:solidFill>
                  <a:srgbClr val="2C34D7"/>
                </a:solidFill>
                <a:latin typeface="Roboto"/>
              </a:rPr>
              <a:t>Χρησιμο</a:t>
            </a:r>
            <a:r>
              <a:rPr lang="en-US" sz="3600" dirty="0">
                <a:solidFill>
                  <a:srgbClr val="2C34D7"/>
                </a:solidFill>
                <a:latin typeface="Roboto"/>
              </a:rPr>
              <a:t>ποιείται συχνά για την εκτύπωση γραφικών ή λογότυπων σε ρούχα</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lang="el-GR" sz="3600" dirty="0">
                <a:solidFill>
                  <a:srgbClr val="2C34D7"/>
                </a:solidFill>
                <a:latin typeface="Roboto"/>
              </a:rPr>
              <a:t>Στην </a:t>
            </a:r>
            <a:r>
              <a:rPr lang="en-US" sz="3600" b="1" dirty="0" err="1">
                <a:solidFill>
                  <a:srgbClr val="FDA800"/>
                </a:solidFill>
                <a:latin typeface="Roboto"/>
              </a:rPr>
              <a:t>Εκτύ</a:t>
            </a:r>
            <a:r>
              <a:rPr lang="en-US" sz="3600" b="1" dirty="0">
                <a:solidFill>
                  <a:srgbClr val="FDA800"/>
                </a:solidFill>
                <a:latin typeface="Roboto"/>
              </a:rPr>
              <a:t>πωση από </a:t>
            </a:r>
            <a:r>
              <a:rPr lang="el-GR" sz="3600" b="1" dirty="0">
                <a:solidFill>
                  <a:srgbClr val="FDA800"/>
                </a:solidFill>
                <a:latin typeface="Roboto"/>
              </a:rPr>
              <a:t>Ρ</a:t>
            </a:r>
            <a:r>
              <a:rPr lang="en-US" sz="3600" b="1" dirty="0" err="1">
                <a:solidFill>
                  <a:srgbClr val="FDA800"/>
                </a:solidFill>
                <a:latin typeface="Roboto"/>
              </a:rPr>
              <a:t>ολό</a:t>
            </a:r>
            <a:r>
              <a:rPr lang="en-US" sz="3600" b="1" dirty="0">
                <a:solidFill>
                  <a:srgbClr val="FDA800"/>
                </a:solidFill>
                <a:latin typeface="Roboto"/>
              </a:rPr>
              <a:t> </a:t>
            </a:r>
            <a:r>
              <a:rPr lang="en-US" sz="3600" b="1" dirty="0" err="1">
                <a:solidFill>
                  <a:srgbClr val="FDA800"/>
                </a:solidFill>
                <a:latin typeface="Roboto"/>
              </a:rPr>
              <a:t>σε</a:t>
            </a:r>
            <a:r>
              <a:rPr lang="en-US" sz="3600" b="1" dirty="0">
                <a:solidFill>
                  <a:srgbClr val="FDA800"/>
                </a:solidFill>
                <a:latin typeface="Roboto"/>
              </a:rPr>
              <a:t> </a:t>
            </a:r>
            <a:r>
              <a:rPr lang="el-GR" sz="3600" b="1" dirty="0">
                <a:solidFill>
                  <a:srgbClr val="FDA800"/>
                </a:solidFill>
                <a:latin typeface="Roboto"/>
              </a:rPr>
              <a:t>Ρ</a:t>
            </a:r>
            <a:r>
              <a:rPr lang="en-US" sz="3600" b="1" dirty="0" err="1">
                <a:solidFill>
                  <a:srgbClr val="FDA800"/>
                </a:solidFill>
                <a:latin typeface="Roboto"/>
              </a:rPr>
              <a:t>ολό</a:t>
            </a:r>
            <a:r>
              <a:rPr lang="el-GR" sz="3600" b="1" dirty="0">
                <a:solidFill>
                  <a:srgbClr val="FDA800"/>
                </a:solidFill>
                <a:latin typeface="Roboto"/>
              </a:rPr>
              <a:t>,</a:t>
            </a:r>
            <a:r>
              <a:rPr lang="en-US" sz="3600" b="1" dirty="0">
                <a:solidFill>
                  <a:srgbClr val="FDA800"/>
                </a:solidFill>
                <a:latin typeface="Roboto"/>
              </a:rPr>
              <a:t> </a:t>
            </a:r>
            <a:r>
              <a:rPr lang="en-US" sz="3600" dirty="0" err="1">
                <a:solidFill>
                  <a:srgbClr val="2C34D7"/>
                </a:solidFill>
                <a:latin typeface="Roboto"/>
              </a:rPr>
              <a:t>έν</a:t>
            </a:r>
            <a:r>
              <a:rPr lang="en-US" sz="3600" dirty="0">
                <a:solidFill>
                  <a:srgbClr val="2C34D7"/>
                </a:solidFill>
                <a:latin typeface="Roboto"/>
              </a:rPr>
              <a:t>α συνεχές ρολό υφάσματος εκτυπώνεται ψηφιακά πρ</a:t>
            </a:r>
            <a:r>
              <a:rPr lang="el-GR" sz="3600" dirty="0" err="1">
                <a:solidFill>
                  <a:srgbClr val="2C34D7"/>
                </a:solidFill>
                <a:latin typeface="Roboto"/>
              </a:rPr>
              <a:t>οτού</a:t>
            </a:r>
            <a:r>
              <a:rPr lang="en-US" sz="3600" dirty="0">
                <a:solidFill>
                  <a:srgbClr val="2C34D7"/>
                </a:solidFill>
                <a:latin typeface="Roboto"/>
              </a:rPr>
              <a:t> </a:t>
            </a:r>
            <a:r>
              <a:rPr lang="en-US" sz="3600" dirty="0" err="1">
                <a:solidFill>
                  <a:srgbClr val="2C34D7"/>
                </a:solidFill>
                <a:latin typeface="Roboto"/>
              </a:rPr>
              <a:t>κο</a:t>
            </a:r>
            <a:r>
              <a:rPr lang="en-US" sz="3600" dirty="0">
                <a:solidFill>
                  <a:srgbClr val="2C34D7"/>
                </a:solidFill>
                <a:latin typeface="Roboto"/>
              </a:rPr>
              <a:t>πεί και ραφτεί σε ενδύματα. Η </a:t>
            </a:r>
            <a:r>
              <a:rPr lang="en-US" sz="3600" dirty="0" err="1">
                <a:solidFill>
                  <a:srgbClr val="2C34D7"/>
                </a:solidFill>
                <a:latin typeface="Roboto"/>
              </a:rPr>
              <a:t>εκτύ</a:t>
            </a:r>
            <a:r>
              <a:rPr lang="en-US" sz="3600" dirty="0">
                <a:solidFill>
                  <a:srgbClr val="2C34D7"/>
                </a:solidFill>
                <a:latin typeface="Roboto"/>
              </a:rPr>
              <a:t>πωση από ρολό σε ρολό είναι ιδανική για την παραγωγή υφασμάτων μεγάλης κλίμακας, ειδικά για τις μάρκες μόδας που παράγουν μοτίβα σε μεγάλες ποσότητες</a:t>
            </a:r>
            <a:r>
              <a:rPr lang="en-US" sz="3600" dirty="0" smtClean="0">
                <a:solidFill>
                  <a:srgbClr val="2C34D7"/>
                </a:solidFill>
                <a:latin typeface="Roboto"/>
              </a:rPr>
              <a:t>.</a:t>
            </a:r>
            <a:endParaRPr lang="en-US" sz="3600" dirty="0">
              <a:solidFill>
                <a:srgbClr val="2C34D7"/>
              </a:solidFill>
              <a:latin typeface="Roboto"/>
            </a:endParaRPr>
          </a:p>
          <a:p>
            <a:endParaRPr lang="en-US" sz="3600" b="1" dirty="0">
              <a:solidFill>
                <a:srgbClr val="2C34D7"/>
              </a:solidFill>
              <a:latin typeface="Roboto"/>
            </a:endParaRPr>
          </a:p>
          <a:p>
            <a:pPr marL="571500" indent="-571500">
              <a:buFont typeface="Arial" panose="020B0604020202020204" pitchFamily="34" charset="0"/>
              <a:buChar char="•"/>
            </a:pPr>
            <a:r>
              <a:rPr lang="en-US" sz="3600" dirty="0">
                <a:solidFill>
                  <a:srgbClr val="2C34D7"/>
                </a:solidFill>
                <a:latin typeface="Roboto"/>
              </a:rPr>
              <a:t>Η </a:t>
            </a:r>
            <a:r>
              <a:rPr lang="el-GR" sz="3600" b="1" dirty="0">
                <a:solidFill>
                  <a:srgbClr val="FDA800"/>
                </a:solidFill>
                <a:latin typeface="Roboto"/>
              </a:rPr>
              <a:t>Ε</a:t>
            </a:r>
            <a:r>
              <a:rPr lang="en-US" sz="3600" b="1" dirty="0" err="1">
                <a:solidFill>
                  <a:srgbClr val="FDA800"/>
                </a:solidFill>
                <a:latin typeface="Roboto"/>
              </a:rPr>
              <a:t>κτύ</a:t>
            </a:r>
            <a:r>
              <a:rPr lang="en-US" sz="3600" b="1" dirty="0">
                <a:solidFill>
                  <a:srgbClr val="FDA800"/>
                </a:solidFill>
                <a:latin typeface="Roboto"/>
              </a:rPr>
              <a:t>πωση </a:t>
            </a:r>
            <a:r>
              <a:rPr lang="el-GR" sz="3600" b="1" dirty="0">
                <a:solidFill>
                  <a:srgbClr val="FDA800"/>
                </a:solidFill>
                <a:latin typeface="Roboto"/>
              </a:rPr>
              <a:t>Ε</a:t>
            </a:r>
            <a:r>
              <a:rPr lang="en-US" sz="3600" b="1" dirty="0" err="1">
                <a:solidFill>
                  <a:srgbClr val="FDA800"/>
                </a:solidFill>
                <a:latin typeface="Roboto"/>
              </a:rPr>
              <a:t>ξάχνωσης</a:t>
            </a:r>
            <a:r>
              <a:rPr lang="en-US" sz="3600" b="1" dirty="0">
                <a:solidFill>
                  <a:srgbClr val="FDA800"/>
                </a:solidFill>
                <a:latin typeface="Roboto"/>
              </a:rPr>
              <a:t> </a:t>
            </a:r>
            <a:r>
              <a:rPr lang="en-US" sz="3600" dirty="0" err="1">
                <a:solidFill>
                  <a:srgbClr val="2C34D7"/>
                </a:solidFill>
                <a:latin typeface="Roboto"/>
              </a:rPr>
              <a:t>χρησιμο</a:t>
            </a:r>
            <a:r>
              <a:rPr lang="en-US" sz="3600" dirty="0">
                <a:solidFill>
                  <a:srgbClr val="2C34D7"/>
                </a:solidFill>
                <a:latin typeface="Roboto"/>
              </a:rPr>
              <a:t>ποιείται για πολυεστερικά </a:t>
            </a:r>
            <a:r>
              <a:rPr lang="en-US" sz="3600" dirty="0" smtClean="0">
                <a:solidFill>
                  <a:srgbClr val="2C34D7"/>
                </a:solidFill>
                <a:latin typeface="Roboto"/>
              </a:rPr>
              <a:t>υφάσματα</a:t>
            </a:r>
            <a:r>
              <a:rPr lang="el-GR" sz="3600" dirty="0" smtClean="0">
                <a:solidFill>
                  <a:srgbClr val="2C34D7"/>
                </a:solidFill>
                <a:latin typeface="Roboto"/>
              </a:rPr>
              <a:t>. Περιλαμβάνει</a:t>
            </a:r>
            <a:r>
              <a:rPr lang="en-US" sz="3600" dirty="0" smtClean="0">
                <a:solidFill>
                  <a:srgbClr val="2C34D7"/>
                </a:solidFill>
                <a:latin typeface="Roboto"/>
              </a:rPr>
              <a:t> </a:t>
            </a:r>
            <a:r>
              <a:rPr lang="el-GR" sz="3600" dirty="0">
                <a:solidFill>
                  <a:srgbClr val="2C34D7"/>
                </a:solidFill>
                <a:latin typeface="Roboto"/>
              </a:rPr>
              <a:t>τη μεταφορά χρωστικών ουσιών από χαρτί σε ύφασμα χρησιμοποιώντας θερμότητα και πίεση. Αυτή η μέθοδος παράγει ζωντανές, μακράς διάρκειας εκτυπώσεις με ελάχιστο ξεθώριασμα ή ράγισμα</a:t>
            </a:r>
            <a:r>
              <a:rPr lang="en-US" sz="3600" dirty="0" smtClean="0">
                <a:solidFill>
                  <a:srgbClr val="2C34D7"/>
                </a:solidFill>
                <a:latin typeface="Roboto"/>
              </a:rPr>
              <a:t>.</a:t>
            </a:r>
            <a:endParaRPr lang="en-US" sz="3600" dirty="0">
              <a:solidFill>
                <a:srgbClr val="2C34D7"/>
              </a:solidFill>
              <a:latin typeface="Roboto"/>
            </a:endParaRPr>
          </a:p>
          <a:p>
            <a:endParaRPr lang="en-US" sz="3600" dirty="0">
              <a:solidFill>
                <a:srgbClr val="2C34D7"/>
              </a:solidFill>
              <a:latin typeface="Roboto"/>
            </a:endParaRPr>
          </a:p>
        </p:txBody>
      </p:sp>
    </p:spTree>
    <p:extLst>
      <p:ext uri="{BB962C8B-B14F-4D97-AF65-F5344CB8AC3E}">
        <p14:creationId xmlns:p14="http://schemas.microsoft.com/office/powerpoint/2010/main" val="884325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028700" y="961620"/>
            <a:ext cx="17481550" cy="1661993"/>
          </a:xfrm>
        </p:spPr>
        <p:txBody>
          <a:bodyPr/>
          <a:lstStyle/>
          <a:p>
            <a:r>
              <a:rPr lang="en-US" sz="5400" b="1" dirty="0">
                <a:solidFill>
                  <a:srgbClr val="2C34D7"/>
                </a:solidFill>
              </a:rPr>
              <a:t>3D </a:t>
            </a:r>
            <a:r>
              <a:rPr lang="el-GR" sz="5400" b="1" dirty="0">
                <a:solidFill>
                  <a:srgbClr val="2C34D7"/>
                </a:solidFill>
              </a:rPr>
              <a:t>Εκτύπωση &amp; Έξυπνα </a:t>
            </a:r>
            <a:r>
              <a:rPr lang="el-GR" sz="5400" b="1" dirty="0" smtClean="0">
                <a:solidFill>
                  <a:srgbClr val="2C34D7"/>
                </a:solidFill>
              </a:rPr>
              <a:t>Κλωστοϋφαντουργικά Προϊόντα</a:t>
            </a:r>
            <a:endParaRPr lang="en-US" sz="5400" b="1" dirty="0">
              <a:solidFill>
                <a:srgbClr val="2C34D7"/>
              </a:solidFill>
            </a:endParaRPr>
          </a:p>
        </p:txBody>
      </p:sp>
      <p:sp>
        <p:nvSpPr>
          <p:cNvPr id="5" name="Content Placeholder 2"/>
          <p:cNvSpPr txBox="1">
            <a:spLocks/>
          </p:cNvSpPr>
          <p:nvPr/>
        </p:nvSpPr>
        <p:spPr>
          <a:xfrm>
            <a:off x="1212850" y="2759075"/>
            <a:ext cx="17830800" cy="7239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4400" b="1" dirty="0">
                <a:solidFill>
                  <a:srgbClr val="FDA800"/>
                </a:solidFill>
                <a:latin typeface="Roboto"/>
              </a:rPr>
              <a:t>3D </a:t>
            </a:r>
            <a:r>
              <a:rPr lang="el-GR" sz="4400" b="1" dirty="0" smtClean="0">
                <a:solidFill>
                  <a:srgbClr val="FDA800"/>
                </a:solidFill>
                <a:latin typeface="Roboto"/>
              </a:rPr>
              <a:t>Εκτύπωση</a:t>
            </a:r>
            <a:endParaRPr lang="en-US" sz="4400" b="1" dirty="0">
              <a:solidFill>
                <a:srgbClr val="FDA800"/>
              </a:solidFill>
              <a:latin typeface="Roboto"/>
            </a:endParaRPr>
          </a:p>
          <a:p>
            <a:endParaRPr lang="en-US" sz="3600" dirty="0">
              <a:solidFill>
                <a:srgbClr val="2C34D7"/>
              </a:solidFill>
              <a:latin typeface="Roboto"/>
            </a:endParaRPr>
          </a:p>
          <a:p>
            <a:pPr marL="571500" indent="-571500">
              <a:buFont typeface="Arial" panose="020B0604020202020204" pitchFamily="34" charset="0"/>
              <a:buChar char="•"/>
            </a:pPr>
            <a:r>
              <a:rPr lang="en-US" sz="3600" dirty="0">
                <a:solidFill>
                  <a:srgbClr val="2C34D7"/>
                </a:solidFill>
                <a:latin typeface="Roboto"/>
              </a:rPr>
              <a:t>Η </a:t>
            </a:r>
            <a:r>
              <a:rPr lang="el-GR" sz="3600" dirty="0">
                <a:solidFill>
                  <a:srgbClr val="2C34D7"/>
                </a:solidFill>
                <a:latin typeface="Roboto"/>
              </a:rPr>
              <a:t>Τ</a:t>
            </a:r>
            <a:r>
              <a:rPr lang="en-US" sz="3600" dirty="0" err="1">
                <a:solidFill>
                  <a:srgbClr val="2C34D7"/>
                </a:solidFill>
                <a:latin typeface="Roboto"/>
              </a:rPr>
              <a:t>ρισδιάστ</a:t>
            </a:r>
            <a:r>
              <a:rPr lang="en-US" sz="3600" dirty="0">
                <a:solidFill>
                  <a:srgbClr val="2C34D7"/>
                </a:solidFill>
                <a:latin typeface="Roboto"/>
              </a:rPr>
              <a:t>ατη</a:t>
            </a:r>
            <a:r>
              <a:rPr lang="el-GR" sz="3600" dirty="0">
                <a:solidFill>
                  <a:srgbClr val="2C34D7"/>
                </a:solidFill>
                <a:latin typeface="Roboto"/>
              </a:rPr>
              <a:t> (3</a:t>
            </a:r>
            <a:r>
              <a:rPr lang="en-US" sz="3600" dirty="0">
                <a:solidFill>
                  <a:srgbClr val="2C34D7"/>
                </a:solidFill>
                <a:latin typeface="Roboto"/>
              </a:rPr>
              <a:t>D</a:t>
            </a:r>
            <a:r>
              <a:rPr lang="el-GR" sz="3600" dirty="0">
                <a:solidFill>
                  <a:srgbClr val="2C34D7"/>
                </a:solidFill>
                <a:latin typeface="Roboto"/>
              </a:rPr>
              <a:t>)</a:t>
            </a:r>
            <a:r>
              <a:rPr lang="en-US" sz="3600" dirty="0">
                <a:solidFill>
                  <a:srgbClr val="2C34D7"/>
                </a:solidFill>
                <a:latin typeface="Roboto"/>
              </a:rPr>
              <a:t> </a:t>
            </a:r>
            <a:r>
              <a:rPr lang="el-GR" sz="3600" dirty="0">
                <a:solidFill>
                  <a:srgbClr val="2C34D7"/>
                </a:solidFill>
                <a:latin typeface="Roboto"/>
              </a:rPr>
              <a:t>Ε</a:t>
            </a:r>
            <a:r>
              <a:rPr lang="en-US" sz="3600" dirty="0" err="1">
                <a:solidFill>
                  <a:srgbClr val="2C34D7"/>
                </a:solidFill>
                <a:latin typeface="Roboto"/>
              </a:rPr>
              <a:t>κτύ</a:t>
            </a:r>
            <a:r>
              <a:rPr lang="en-US" sz="3600" dirty="0">
                <a:solidFill>
                  <a:srgbClr val="2C34D7"/>
                </a:solidFill>
                <a:latin typeface="Roboto"/>
              </a:rPr>
              <a:t>πωση </a:t>
            </a:r>
            <a:r>
              <a:rPr lang="el-GR" sz="3600" dirty="0">
                <a:solidFill>
                  <a:srgbClr val="2C34D7"/>
                </a:solidFill>
                <a:latin typeface="Roboto"/>
              </a:rPr>
              <a:t>αποτελεί</a:t>
            </a:r>
            <a:r>
              <a:rPr lang="en-US" sz="3600" dirty="0">
                <a:solidFill>
                  <a:srgbClr val="2C34D7"/>
                </a:solidFill>
                <a:latin typeface="Roboto"/>
              </a:rPr>
              <a:t> </a:t>
            </a:r>
            <a:r>
              <a:rPr lang="en-US" sz="3600" dirty="0" err="1">
                <a:solidFill>
                  <a:srgbClr val="2C34D7"/>
                </a:solidFill>
                <a:latin typeface="Roboto"/>
              </a:rPr>
              <a:t>δημοφιλή</a:t>
            </a:r>
            <a:r>
              <a:rPr lang="en-US" sz="3600" dirty="0">
                <a:solidFill>
                  <a:srgbClr val="2C34D7"/>
                </a:solidFill>
                <a:latin typeface="Roboto"/>
              </a:rPr>
              <a:t> επ</a:t>
            </a:r>
            <a:r>
              <a:rPr lang="en-US" sz="3600" dirty="0" err="1">
                <a:solidFill>
                  <a:srgbClr val="2C34D7"/>
                </a:solidFill>
                <a:latin typeface="Roboto"/>
              </a:rPr>
              <a:t>ιλογή</a:t>
            </a:r>
            <a:r>
              <a:rPr lang="en-US" sz="3600" dirty="0">
                <a:solidFill>
                  <a:srgbClr val="2C34D7"/>
                </a:solidFill>
                <a:latin typeface="Roboto"/>
              </a:rPr>
              <a:t> </a:t>
            </a:r>
            <a:r>
              <a:rPr lang="en-US" sz="3600" dirty="0" err="1">
                <a:solidFill>
                  <a:srgbClr val="2C34D7"/>
                </a:solidFill>
                <a:latin typeface="Roboto"/>
              </a:rPr>
              <a:t>γι</a:t>
            </a:r>
            <a:r>
              <a:rPr lang="en-US" sz="3600" dirty="0">
                <a:solidFill>
                  <a:srgbClr val="2C34D7"/>
                </a:solidFill>
                <a:latin typeface="Roboto"/>
              </a:rPr>
              <a:t>α τους</a:t>
            </a:r>
            <a:r>
              <a:rPr lang="el-GR" sz="3600" dirty="0">
                <a:solidFill>
                  <a:srgbClr val="2C34D7"/>
                </a:solidFill>
                <a:latin typeface="Roboto"/>
              </a:rPr>
              <a:t>/τις</a:t>
            </a:r>
            <a:r>
              <a:rPr lang="en-US" sz="3600" dirty="0">
                <a:solidFill>
                  <a:srgbClr val="2C34D7"/>
                </a:solidFill>
                <a:latin typeface="Roboto"/>
              </a:rPr>
              <a:t> </a:t>
            </a:r>
            <a:r>
              <a:rPr lang="en-US" sz="3600" dirty="0" err="1">
                <a:solidFill>
                  <a:srgbClr val="2C34D7"/>
                </a:solidFill>
                <a:latin typeface="Roboto"/>
              </a:rPr>
              <a:t>σχεδι</a:t>
            </a:r>
            <a:r>
              <a:rPr lang="en-US" sz="3600" dirty="0">
                <a:solidFill>
                  <a:srgbClr val="2C34D7"/>
                </a:solidFill>
                <a:latin typeface="Roboto"/>
              </a:rPr>
              <a:t>αστές</a:t>
            </a:r>
            <a:r>
              <a:rPr lang="el-GR" sz="3600" dirty="0">
                <a:solidFill>
                  <a:srgbClr val="2C34D7"/>
                </a:solidFill>
                <a:latin typeface="Roboto"/>
              </a:rPr>
              <a:t>/-</a:t>
            </a:r>
            <a:r>
              <a:rPr lang="el-GR" sz="3600" dirty="0" err="1">
                <a:solidFill>
                  <a:srgbClr val="2C34D7"/>
                </a:solidFill>
                <a:latin typeface="Roboto"/>
              </a:rPr>
              <a:t>στριες</a:t>
            </a:r>
            <a:r>
              <a:rPr lang="en-US" sz="3600" dirty="0">
                <a:solidFill>
                  <a:srgbClr val="2C34D7"/>
                </a:solidFill>
                <a:latin typeface="Roboto"/>
              </a:rPr>
              <a:t> </a:t>
            </a:r>
            <a:r>
              <a:rPr lang="en-US" sz="3600" dirty="0" err="1">
                <a:solidFill>
                  <a:srgbClr val="2C34D7"/>
                </a:solidFill>
                <a:latin typeface="Roboto"/>
              </a:rPr>
              <a:t>μόδ</a:t>
            </a:r>
            <a:r>
              <a:rPr lang="en-US" sz="3600" dirty="0">
                <a:solidFill>
                  <a:srgbClr val="2C34D7"/>
                </a:solidFill>
                <a:latin typeface="Roboto"/>
              </a:rPr>
              <a:t>ας, καθώς τους επιτρέπει να δημιουργούν περίπλοκα και πιο προσαρμοσμένα σχέδια με ελάχιστα απόβλητα. </a:t>
            </a:r>
            <a:r>
              <a:rPr lang="en-US" sz="3600" dirty="0" err="1">
                <a:solidFill>
                  <a:srgbClr val="2C34D7"/>
                </a:solidFill>
                <a:latin typeface="Roboto"/>
              </a:rPr>
              <a:t>Αυτή</a:t>
            </a:r>
            <a:r>
              <a:rPr lang="en-US" sz="3600" dirty="0">
                <a:solidFill>
                  <a:srgbClr val="2C34D7"/>
                </a:solidFill>
                <a:latin typeface="Roboto"/>
              </a:rPr>
              <a:t> η </a:t>
            </a:r>
            <a:r>
              <a:rPr lang="en-US" sz="3600" dirty="0" err="1">
                <a:solidFill>
                  <a:srgbClr val="2C34D7"/>
                </a:solidFill>
                <a:latin typeface="Roboto"/>
              </a:rPr>
              <a:t>μέθοδος</a:t>
            </a:r>
            <a:r>
              <a:rPr lang="en-US" sz="3600" dirty="0">
                <a:solidFill>
                  <a:srgbClr val="2C34D7"/>
                </a:solidFill>
                <a:latin typeface="Roboto"/>
              </a:rPr>
              <a:t> </a:t>
            </a:r>
            <a:r>
              <a:rPr lang="en-US" sz="3600" dirty="0" err="1">
                <a:solidFill>
                  <a:srgbClr val="2C34D7"/>
                </a:solidFill>
                <a:latin typeface="Roboto"/>
              </a:rPr>
              <a:t>εκτύ</a:t>
            </a:r>
            <a:r>
              <a:rPr lang="en-US" sz="3600" dirty="0">
                <a:solidFill>
                  <a:srgbClr val="2C34D7"/>
                </a:solidFill>
                <a:latin typeface="Roboto"/>
              </a:rPr>
              <a:t>πωσης </a:t>
            </a:r>
            <a:r>
              <a:rPr lang="en-US" sz="3600" dirty="0">
                <a:solidFill>
                  <a:srgbClr val="FDA800"/>
                </a:solidFill>
                <a:latin typeface="Roboto"/>
              </a:rPr>
              <a:t>χρησιμοποιεί ανακυκλωμένο πλαστικό </a:t>
            </a:r>
            <a:r>
              <a:rPr lang="en-US" sz="3600" dirty="0">
                <a:solidFill>
                  <a:srgbClr val="2C34D7"/>
                </a:solidFill>
                <a:latin typeface="Roboto"/>
              </a:rPr>
              <a:t>και </a:t>
            </a:r>
            <a:r>
              <a:rPr lang="en-US" sz="3600" dirty="0">
                <a:solidFill>
                  <a:srgbClr val="FDA800"/>
                </a:solidFill>
                <a:latin typeface="Roboto"/>
              </a:rPr>
              <a:t>βιοδιασπώμενα πολυμερή</a:t>
            </a:r>
            <a:r>
              <a:rPr lang="en-US" sz="3600" dirty="0">
                <a:solidFill>
                  <a:srgbClr val="2C34D7"/>
                </a:solidFill>
                <a:latin typeface="Roboto"/>
              </a:rPr>
              <a:t> ελαχιστοποιώντας την εξάρτησή μας από τα παραδοσιακά υφάσματα, </a:t>
            </a:r>
            <a:r>
              <a:rPr lang="el-GR" sz="3600" dirty="0">
                <a:solidFill>
                  <a:srgbClr val="2C34D7"/>
                </a:solidFill>
                <a:latin typeface="Roboto"/>
              </a:rPr>
              <a:t>με αποτέλεσμα να </a:t>
            </a:r>
            <a:r>
              <a:rPr lang="en-US" sz="3600" dirty="0" err="1">
                <a:solidFill>
                  <a:srgbClr val="2C34D7"/>
                </a:solidFill>
                <a:latin typeface="Roboto"/>
              </a:rPr>
              <a:t>μειώνει</a:t>
            </a:r>
            <a:r>
              <a:rPr lang="en-US" sz="3600" dirty="0">
                <a:solidFill>
                  <a:srgbClr val="2C34D7"/>
                </a:solidFill>
                <a:latin typeface="Roboto"/>
              </a:rPr>
              <a:t> τα απόβ</a:t>
            </a:r>
            <a:r>
              <a:rPr lang="en-US" sz="3600" dirty="0" err="1">
                <a:solidFill>
                  <a:srgbClr val="2C34D7"/>
                </a:solidFill>
                <a:latin typeface="Roboto"/>
              </a:rPr>
              <a:t>λητ</a:t>
            </a:r>
            <a:r>
              <a:rPr lang="en-US" sz="3600" dirty="0">
                <a:solidFill>
                  <a:srgbClr val="2C34D7"/>
                </a:solidFill>
                <a:latin typeface="Roboto"/>
              </a:rPr>
              <a:t>α</a:t>
            </a:r>
            <a:r>
              <a:rPr lang="en-US" sz="3600" dirty="0" smtClean="0">
                <a:solidFill>
                  <a:srgbClr val="2C34D7"/>
                </a:solidFill>
                <a:latin typeface="Roboto"/>
              </a:rPr>
              <a:t>.</a:t>
            </a:r>
            <a:endParaRPr lang="en-US" sz="3600" dirty="0">
              <a:solidFill>
                <a:srgbClr val="2C34D7"/>
              </a:solidFill>
              <a:latin typeface="Roboto"/>
            </a:endParaRPr>
          </a:p>
          <a:p>
            <a:endParaRPr lang="en-US" sz="3600" dirty="0">
              <a:solidFill>
                <a:srgbClr val="2C34D7"/>
              </a:solidFill>
              <a:latin typeface="Roboto"/>
            </a:endParaRPr>
          </a:p>
          <a:p>
            <a:pPr marL="571500" indent="-571500">
              <a:buFont typeface="Arial" panose="020B0604020202020204" pitchFamily="34" charset="0"/>
              <a:buChar char="•"/>
            </a:pPr>
            <a:r>
              <a:rPr lang="el-GR" sz="3600" dirty="0">
                <a:solidFill>
                  <a:srgbClr val="2C34D7"/>
                </a:solidFill>
                <a:latin typeface="Roboto"/>
              </a:rPr>
              <a:t>Η Adidas και η Iris </a:t>
            </a:r>
            <a:r>
              <a:rPr lang="el-GR" sz="3600" dirty="0" err="1">
                <a:solidFill>
                  <a:srgbClr val="2C34D7"/>
                </a:solidFill>
                <a:latin typeface="Roboto"/>
              </a:rPr>
              <a:t>Van</a:t>
            </a:r>
            <a:r>
              <a:rPr lang="el-GR" sz="3600" dirty="0">
                <a:solidFill>
                  <a:srgbClr val="2C34D7"/>
                </a:solidFill>
                <a:latin typeface="Roboto"/>
              </a:rPr>
              <a:t> </a:t>
            </a:r>
            <a:r>
              <a:rPr lang="el-GR" sz="3600" dirty="0" err="1">
                <a:solidFill>
                  <a:srgbClr val="2C34D7"/>
                </a:solidFill>
                <a:latin typeface="Roboto"/>
              </a:rPr>
              <a:t>Herpen</a:t>
            </a:r>
            <a:r>
              <a:rPr lang="el-GR" sz="3600" dirty="0">
                <a:solidFill>
                  <a:srgbClr val="2C34D7"/>
                </a:solidFill>
                <a:latin typeface="Roboto"/>
              </a:rPr>
              <a:t> είναι σχεδιαστές/-</a:t>
            </a:r>
            <a:r>
              <a:rPr lang="el-GR" sz="3600" dirty="0" err="1">
                <a:solidFill>
                  <a:srgbClr val="2C34D7"/>
                </a:solidFill>
                <a:latin typeface="Roboto"/>
              </a:rPr>
              <a:t>στριες</a:t>
            </a:r>
            <a:r>
              <a:rPr lang="el-GR" sz="3600" dirty="0">
                <a:solidFill>
                  <a:srgbClr val="2C34D7"/>
                </a:solidFill>
                <a:latin typeface="Roboto"/>
              </a:rPr>
              <a:t> που χρησιμοποιούν τη 3D εκτύπωση στις συλλογές τους</a:t>
            </a:r>
            <a:r>
              <a:rPr lang="en-US" sz="3600" dirty="0" smtClean="0">
                <a:solidFill>
                  <a:srgbClr val="2C34D7"/>
                </a:solidFill>
                <a:latin typeface="Roboto"/>
              </a:rPr>
              <a:t>. </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r>
              <a:rPr lang="en-US" sz="2800" dirty="0" smtClean="0">
                <a:solidFill>
                  <a:srgbClr val="FDA800"/>
                </a:solidFill>
                <a:latin typeface="Roboto"/>
              </a:rPr>
              <a:t>Ανα</a:t>
            </a:r>
            <a:r>
              <a:rPr lang="en-US" sz="2800" dirty="0" err="1" smtClean="0">
                <a:solidFill>
                  <a:srgbClr val="FDA800"/>
                </a:solidFill>
                <a:latin typeface="Roboto"/>
              </a:rPr>
              <a:t>τρέξτε</a:t>
            </a:r>
            <a:r>
              <a:rPr lang="en-US" sz="2800" dirty="0" smtClean="0">
                <a:solidFill>
                  <a:srgbClr val="FDA800"/>
                </a:solidFill>
                <a:latin typeface="Roboto"/>
              </a:rPr>
              <a:t> </a:t>
            </a:r>
            <a:r>
              <a:rPr lang="en-US" sz="2800" dirty="0" err="1">
                <a:solidFill>
                  <a:srgbClr val="FDA800"/>
                </a:solidFill>
                <a:latin typeface="Roboto"/>
              </a:rPr>
              <a:t>στη</a:t>
            </a:r>
            <a:r>
              <a:rPr lang="en-US" sz="2800" dirty="0">
                <a:solidFill>
                  <a:srgbClr val="FDA800"/>
                </a:solidFill>
                <a:latin typeface="Roboto"/>
              </a:rPr>
              <a:t> </a:t>
            </a:r>
            <a:r>
              <a:rPr lang="el-GR" sz="2800" dirty="0" err="1" smtClean="0">
                <a:solidFill>
                  <a:srgbClr val="FDA800"/>
                </a:solidFill>
                <a:latin typeface="Roboto"/>
              </a:rPr>
              <a:t>Μ</a:t>
            </a:r>
            <a:r>
              <a:rPr lang="en-US" sz="2800" dirty="0" err="1" smtClean="0">
                <a:solidFill>
                  <a:srgbClr val="FDA800"/>
                </a:solidFill>
                <a:latin typeface="Roboto"/>
              </a:rPr>
              <a:t>ελέτη</a:t>
            </a:r>
            <a:r>
              <a:rPr lang="en-US" sz="2800" dirty="0" smtClean="0">
                <a:solidFill>
                  <a:srgbClr val="FDA800"/>
                </a:solidFill>
                <a:latin typeface="Roboto"/>
              </a:rPr>
              <a:t> </a:t>
            </a:r>
            <a:r>
              <a:rPr lang="el-GR" sz="2800" dirty="0" smtClean="0">
                <a:solidFill>
                  <a:srgbClr val="FDA800"/>
                </a:solidFill>
                <a:latin typeface="Roboto"/>
              </a:rPr>
              <a:t>Π</a:t>
            </a:r>
            <a:r>
              <a:rPr lang="en-US" sz="2800" dirty="0" err="1" smtClean="0">
                <a:solidFill>
                  <a:srgbClr val="FDA800"/>
                </a:solidFill>
                <a:latin typeface="Roboto"/>
              </a:rPr>
              <a:t>ερί</a:t>
            </a:r>
            <a:r>
              <a:rPr lang="en-US" sz="2800" dirty="0" smtClean="0">
                <a:solidFill>
                  <a:srgbClr val="FDA800"/>
                </a:solidFill>
                <a:latin typeface="Roboto"/>
              </a:rPr>
              <a:t>πτωσης : </a:t>
            </a:r>
            <a:r>
              <a:rPr lang="en-US" sz="2800" i="1" dirty="0">
                <a:solidFill>
                  <a:srgbClr val="FDA800"/>
                </a:solidFill>
                <a:latin typeface="Roboto"/>
              </a:rPr>
              <a:t>How Adidas is leveraging 3D Printing in the Footwear Industry</a:t>
            </a:r>
            <a:r>
              <a:rPr lang="en-US" sz="2800" dirty="0">
                <a:solidFill>
                  <a:srgbClr val="FDA800"/>
                </a:solidFill>
                <a:latin typeface="Roboto"/>
              </a:rPr>
              <a:t> </a:t>
            </a:r>
          </a:p>
          <a:p>
            <a:endParaRPr lang="en-US" sz="2800" dirty="0">
              <a:solidFill>
                <a:srgbClr val="FDA800"/>
              </a:solidFill>
              <a:latin typeface="Roboto"/>
              <a:hlinkClick r:id="rId2">
                <a:extLst>
                  <a:ext uri="{A12FA001-AC4F-418D-AE19-62706E023703}">
                    <ahyp:hlinkClr xmlns="" xmlns:ahyp="http://schemas.microsoft.com/office/drawing/2018/hyperlinkcolor" val="tx"/>
                  </a:ext>
                </a:extLst>
              </a:hlinkClick>
            </a:endParaRPr>
          </a:p>
          <a:p>
            <a:endParaRPr lang="en-US" sz="3600" dirty="0">
              <a:solidFill>
                <a:srgbClr val="2C34D7"/>
              </a:solidFill>
              <a:latin typeface="Roboto"/>
              <a:hlinkClick r:id="rId2">
                <a:extLst>
                  <a:ext uri="{A12FA001-AC4F-418D-AE19-62706E023703}">
                    <ahyp:hlinkClr xmlns="" xmlns:ahyp="http://schemas.microsoft.com/office/drawing/2018/hyperlinkcolor" val="tx"/>
                  </a:ext>
                </a:extLst>
              </a:hlinkClick>
            </a:endParaRPr>
          </a:p>
          <a:p>
            <a:endParaRPr lang="en-US" sz="3600" dirty="0">
              <a:solidFill>
                <a:srgbClr val="2C34D7"/>
              </a:solidFill>
              <a:latin typeface="Roboto"/>
              <a:hlinkClick r:id="rId2">
                <a:extLst>
                  <a:ext uri="{A12FA001-AC4F-418D-AE19-62706E023703}">
                    <ahyp:hlinkClr xmlns="" xmlns:ahyp="http://schemas.microsoft.com/office/drawing/2018/hyperlinkcolor" val="tx"/>
                  </a:ext>
                </a:extLst>
              </a:hlinkClick>
            </a:endParaRPr>
          </a:p>
          <a:p>
            <a:endParaRPr lang="en-US" sz="3600" dirty="0">
              <a:solidFill>
                <a:srgbClr val="2C34D7"/>
              </a:solidFill>
              <a:latin typeface="Roboto"/>
            </a:endParaRPr>
          </a:p>
        </p:txBody>
      </p:sp>
    </p:spTree>
    <p:extLst>
      <p:ext uri="{BB962C8B-B14F-4D97-AF65-F5344CB8AC3E}">
        <p14:creationId xmlns:p14="http://schemas.microsoft.com/office/powerpoint/2010/main" val="2876664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0890087" y="0"/>
            <a:ext cx="9211945" cy="11308715"/>
            <a:chOff x="10890087" y="0"/>
            <a:chExt cx="9211945" cy="11308715"/>
          </a:xfrm>
        </p:grpSpPr>
        <p:sp>
          <p:nvSpPr>
            <p:cNvPr id="5" name="object 5"/>
            <p:cNvSpPr/>
            <p:nvPr/>
          </p:nvSpPr>
          <p:spPr>
            <a:xfrm>
              <a:off x="10890087" y="0"/>
              <a:ext cx="9211945" cy="11308715"/>
            </a:xfrm>
            <a:custGeom>
              <a:avLst/>
              <a:gdLst/>
              <a:ahLst/>
              <a:cxnLst/>
              <a:rect l="l" t="t" r="r" b="b"/>
              <a:pathLst>
                <a:path w="9211944" h="11308715">
                  <a:moveTo>
                    <a:pt x="9211604" y="0"/>
                  </a:moveTo>
                  <a:lnTo>
                    <a:pt x="0" y="0"/>
                  </a:lnTo>
                  <a:lnTo>
                    <a:pt x="0" y="11308556"/>
                  </a:lnTo>
                  <a:lnTo>
                    <a:pt x="9211604" y="11308556"/>
                  </a:lnTo>
                  <a:lnTo>
                    <a:pt x="9211604" y="0"/>
                  </a:lnTo>
                  <a:close/>
                </a:path>
              </a:pathLst>
            </a:custGeom>
            <a:solidFill>
              <a:srgbClr val="2C34D7"/>
            </a:solidFill>
          </p:spPr>
          <p:txBody>
            <a:bodyPr wrap="square" lIns="0" tIns="0" rIns="0" bIns="0" rtlCol="0"/>
            <a:lstStyle/>
            <a:p>
              <a:endParaRPr/>
            </a:p>
          </p:txBody>
        </p:sp>
        <p:sp>
          <p:nvSpPr>
            <p:cNvPr id="6" name="object 6"/>
            <p:cNvSpPr/>
            <p:nvPr/>
          </p:nvSpPr>
          <p:spPr>
            <a:xfrm>
              <a:off x="13192993" y="6956589"/>
              <a:ext cx="4433570" cy="2413000"/>
            </a:xfrm>
            <a:custGeom>
              <a:avLst/>
              <a:gdLst/>
              <a:ahLst/>
              <a:cxnLst/>
              <a:rect l="l" t="t" r="r" b="b"/>
              <a:pathLst>
                <a:path w="4433569" h="2413000">
                  <a:moveTo>
                    <a:pt x="320929" y="1376006"/>
                  </a:moveTo>
                  <a:lnTo>
                    <a:pt x="318554" y="1349413"/>
                  </a:lnTo>
                  <a:lnTo>
                    <a:pt x="311416" y="1325765"/>
                  </a:lnTo>
                  <a:lnTo>
                    <a:pt x="309918" y="1323162"/>
                  </a:lnTo>
                  <a:lnTo>
                    <a:pt x="299504" y="1305064"/>
                  </a:lnTo>
                  <a:lnTo>
                    <a:pt x="282829" y="1287284"/>
                  </a:lnTo>
                  <a:lnTo>
                    <a:pt x="262039" y="1273009"/>
                  </a:lnTo>
                  <a:lnTo>
                    <a:pt x="237832" y="1262811"/>
                  </a:lnTo>
                  <a:lnTo>
                    <a:pt x="234048" y="1261973"/>
                  </a:lnTo>
                  <a:lnTo>
                    <a:pt x="234048" y="1370139"/>
                  </a:lnTo>
                  <a:lnTo>
                    <a:pt x="234048" y="1550212"/>
                  </a:lnTo>
                  <a:lnTo>
                    <a:pt x="209575" y="1589468"/>
                  </a:lnTo>
                  <a:lnTo>
                    <a:pt x="179146" y="1597177"/>
                  </a:lnTo>
                  <a:lnTo>
                    <a:pt x="90195" y="1597177"/>
                  </a:lnTo>
                  <a:lnTo>
                    <a:pt x="87655" y="1595005"/>
                  </a:lnTo>
                  <a:lnTo>
                    <a:pt x="87655" y="1325346"/>
                  </a:lnTo>
                  <a:lnTo>
                    <a:pt x="90195" y="1323162"/>
                  </a:lnTo>
                  <a:lnTo>
                    <a:pt x="179146" y="1323162"/>
                  </a:lnTo>
                  <a:lnTo>
                    <a:pt x="217639" y="1337183"/>
                  </a:lnTo>
                  <a:lnTo>
                    <a:pt x="234048" y="1370139"/>
                  </a:lnTo>
                  <a:lnTo>
                    <a:pt x="234048" y="1261973"/>
                  </a:lnTo>
                  <a:lnTo>
                    <a:pt x="210197" y="1256690"/>
                  </a:lnTo>
                  <a:lnTo>
                    <a:pt x="179146" y="1254658"/>
                  </a:lnTo>
                  <a:lnTo>
                    <a:pt x="2514" y="1254658"/>
                  </a:lnTo>
                  <a:lnTo>
                    <a:pt x="0" y="1256830"/>
                  </a:lnTo>
                  <a:lnTo>
                    <a:pt x="0" y="1663509"/>
                  </a:lnTo>
                  <a:lnTo>
                    <a:pt x="2514" y="1665693"/>
                  </a:lnTo>
                  <a:lnTo>
                    <a:pt x="179146" y="1665693"/>
                  </a:lnTo>
                  <a:lnTo>
                    <a:pt x="237832" y="1657540"/>
                  </a:lnTo>
                  <a:lnTo>
                    <a:pt x="282829" y="1633067"/>
                  </a:lnTo>
                  <a:lnTo>
                    <a:pt x="309918" y="1597177"/>
                  </a:lnTo>
                  <a:lnTo>
                    <a:pt x="311416" y="1594573"/>
                  </a:lnTo>
                  <a:lnTo>
                    <a:pt x="318554" y="1570926"/>
                  </a:lnTo>
                  <a:lnTo>
                    <a:pt x="320929" y="1544332"/>
                  </a:lnTo>
                  <a:lnTo>
                    <a:pt x="320929" y="1376006"/>
                  </a:lnTo>
                  <a:close/>
                </a:path>
                <a:path w="4433569" h="2413000">
                  <a:moveTo>
                    <a:pt x="575056" y="2171"/>
                  </a:moveTo>
                  <a:lnTo>
                    <a:pt x="572503" y="0"/>
                  </a:lnTo>
                  <a:lnTo>
                    <a:pt x="293230" y="0"/>
                  </a:lnTo>
                  <a:lnTo>
                    <a:pt x="290715" y="2171"/>
                  </a:lnTo>
                  <a:lnTo>
                    <a:pt x="290715" y="408889"/>
                  </a:lnTo>
                  <a:lnTo>
                    <a:pt x="293230" y="411035"/>
                  </a:lnTo>
                  <a:lnTo>
                    <a:pt x="375818" y="411035"/>
                  </a:lnTo>
                  <a:lnTo>
                    <a:pt x="378358" y="408889"/>
                  </a:lnTo>
                  <a:lnTo>
                    <a:pt x="378358" y="239014"/>
                  </a:lnTo>
                  <a:lnTo>
                    <a:pt x="380923" y="236842"/>
                  </a:lnTo>
                  <a:lnTo>
                    <a:pt x="539724" y="236842"/>
                  </a:lnTo>
                  <a:lnTo>
                    <a:pt x="542277" y="234657"/>
                  </a:lnTo>
                  <a:lnTo>
                    <a:pt x="542277" y="170510"/>
                  </a:lnTo>
                  <a:lnTo>
                    <a:pt x="539724" y="168325"/>
                  </a:lnTo>
                  <a:lnTo>
                    <a:pt x="380923" y="168325"/>
                  </a:lnTo>
                  <a:lnTo>
                    <a:pt x="378358" y="166179"/>
                  </a:lnTo>
                  <a:lnTo>
                    <a:pt x="378358" y="70688"/>
                  </a:lnTo>
                  <a:lnTo>
                    <a:pt x="380923" y="68503"/>
                  </a:lnTo>
                  <a:lnTo>
                    <a:pt x="567436" y="68503"/>
                  </a:lnTo>
                  <a:lnTo>
                    <a:pt x="572503" y="68503"/>
                  </a:lnTo>
                  <a:lnTo>
                    <a:pt x="575056" y="66357"/>
                  </a:lnTo>
                  <a:lnTo>
                    <a:pt x="575056" y="2171"/>
                  </a:lnTo>
                  <a:close/>
                </a:path>
                <a:path w="4433569" h="2413000">
                  <a:moveTo>
                    <a:pt x="690689" y="1256842"/>
                  </a:moveTo>
                  <a:lnTo>
                    <a:pt x="688124" y="1254645"/>
                  </a:lnTo>
                  <a:lnTo>
                    <a:pt x="408863" y="1254645"/>
                  </a:lnTo>
                  <a:lnTo>
                    <a:pt x="406336" y="1256842"/>
                  </a:lnTo>
                  <a:lnTo>
                    <a:pt x="406336" y="1663509"/>
                  </a:lnTo>
                  <a:lnTo>
                    <a:pt x="408863" y="1665693"/>
                  </a:lnTo>
                  <a:lnTo>
                    <a:pt x="683056" y="1665693"/>
                  </a:lnTo>
                  <a:lnTo>
                    <a:pt x="688124" y="1665693"/>
                  </a:lnTo>
                  <a:lnTo>
                    <a:pt x="690689" y="1663509"/>
                  </a:lnTo>
                  <a:lnTo>
                    <a:pt x="690689" y="1599361"/>
                  </a:lnTo>
                  <a:lnTo>
                    <a:pt x="688124" y="1597177"/>
                  </a:lnTo>
                  <a:lnTo>
                    <a:pt x="496544" y="1597177"/>
                  </a:lnTo>
                  <a:lnTo>
                    <a:pt x="493991" y="1595005"/>
                  </a:lnTo>
                  <a:lnTo>
                    <a:pt x="493991" y="1493672"/>
                  </a:lnTo>
                  <a:lnTo>
                    <a:pt x="496544" y="1491500"/>
                  </a:lnTo>
                  <a:lnTo>
                    <a:pt x="655345" y="1491500"/>
                  </a:lnTo>
                  <a:lnTo>
                    <a:pt x="657898" y="1489316"/>
                  </a:lnTo>
                  <a:lnTo>
                    <a:pt x="657898" y="1425168"/>
                  </a:lnTo>
                  <a:lnTo>
                    <a:pt x="655345" y="1422984"/>
                  </a:lnTo>
                  <a:lnTo>
                    <a:pt x="496544" y="1422984"/>
                  </a:lnTo>
                  <a:lnTo>
                    <a:pt x="493991" y="1420799"/>
                  </a:lnTo>
                  <a:lnTo>
                    <a:pt x="493991" y="1325346"/>
                  </a:lnTo>
                  <a:lnTo>
                    <a:pt x="496544" y="1323162"/>
                  </a:lnTo>
                  <a:lnTo>
                    <a:pt x="688124" y="1323162"/>
                  </a:lnTo>
                  <a:lnTo>
                    <a:pt x="690689" y="1320977"/>
                  </a:lnTo>
                  <a:lnTo>
                    <a:pt x="690689" y="1256842"/>
                  </a:lnTo>
                  <a:close/>
                </a:path>
                <a:path w="4433569" h="2413000">
                  <a:moveTo>
                    <a:pt x="955471" y="2171"/>
                  </a:moveTo>
                  <a:lnTo>
                    <a:pt x="952906" y="0"/>
                  </a:lnTo>
                  <a:lnTo>
                    <a:pt x="870331" y="0"/>
                  </a:lnTo>
                  <a:lnTo>
                    <a:pt x="867778" y="2171"/>
                  </a:lnTo>
                  <a:lnTo>
                    <a:pt x="867778" y="302094"/>
                  </a:lnTo>
                  <a:lnTo>
                    <a:pt x="866800" y="311772"/>
                  </a:lnTo>
                  <a:lnTo>
                    <a:pt x="834720" y="345719"/>
                  </a:lnTo>
                  <a:lnTo>
                    <a:pt x="813650" y="349072"/>
                  </a:lnTo>
                  <a:lnTo>
                    <a:pt x="776325" y="349072"/>
                  </a:lnTo>
                  <a:lnTo>
                    <a:pt x="737425" y="335368"/>
                  </a:lnTo>
                  <a:lnTo>
                    <a:pt x="721423" y="302094"/>
                  </a:lnTo>
                  <a:lnTo>
                    <a:pt x="721423" y="2171"/>
                  </a:lnTo>
                  <a:lnTo>
                    <a:pt x="718870" y="0"/>
                  </a:lnTo>
                  <a:lnTo>
                    <a:pt x="637057" y="0"/>
                  </a:lnTo>
                  <a:lnTo>
                    <a:pt x="634504" y="2171"/>
                  </a:lnTo>
                  <a:lnTo>
                    <a:pt x="634504" y="302094"/>
                  </a:lnTo>
                  <a:lnTo>
                    <a:pt x="635127" y="314833"/>
                  </a:lnTo>
                  <a:lnTo>
                    <a:pt x="649935" y="359613"/>
                  </a:lnTo>
                  <a:lnTo>
                    <a:pt x="682815" y="392696"/>
                  </a:lnTo>
                  <a:lnTo>
                    <a:pt x="717981" y="409105"/>
                  </a:lnTo>
                  <a:lnTo>
                    <a:pt x="760666" y="417055"/>
                  </a:lnTo>
                  <a:lnTo>
                    <a:pt x="776325" y="417588"/>
                  </a:lnTo>
                  <a:lnTo>
                    <a:pt x="813650" y="417588"/>
                  </a:lnTo>
                  <a:lnTo>
                    <a:pt x="858481" y="412800"/>
                  </a:lnTo>
                  <a:lnTo>
                    <a:pt x="896277" y="398983"/>
                  </a:lnTo>
                  <a:lnTo>
                    <a:pt x="932878" y="369062"/>
                  </a:lnTo>
                  <a:lnTo>
                    <a:pt x="952893" y="326961"/>
                  </a:lnTo>
                  <a:lnTo>
                    <a:pt x="955471" y="302094"/>
                  </a:lnTo>
                  <a:lnTo>
                    <a:pt x="955471" y="2171"/>
                  </a:lnTo>
                  <a:close/>
                </a:path>
                <a:path w="4433569" h="2413000">
                  <a:moveTo>
                    <a:pt x="1052817" y="1556715"/>
                  </a:moveTo>
                  <a:lnTo>
                    <a:pt x="1045565" y="1513344"/>
                  </a:lnTo>
                  <a:lnTo>
                    <a:pt x="1023442" y="1478445"/>
                  </a:lnTo>
                  <a:lnTo>
                    <a:pt x="986116" y="1449400"/>
                  </a:lnTo>
                  <a:lnTo>
                    <a:pt x="947851" y="1430248"/>
                  </a:lnTo>
                  <a:lnTo>
                    <a:pt x="889000" y="1407134"/>
                  </a:lnTo>
                  <a:lnTo>
                    <a:pt x="881748" y="1403972"/>
                  </a:lnTo>
                  <a:lnTo>
                    <a:pt x="846848" y="1377975"/>
                  </a:lnTo>
                  <a:lnTo>
                    <a:pt x="844664" y="1371422"/>
                  </a:lnTo>
                  <a:lnTo>
                    <a:pt x="844664" y="1363599"/>
                  </a:lnTo>
                  <a:lnTo>
                    <a:pt x="869619" y="1324165"/>
                  </a:lnTo>
                  <a:lnTo>
                    <a:pt x="899566" y="1316621"/>
                  </a:lnTo>
                  <a:lnTo>
                    <a:pt x="910996" y="1316621"/>
                  </a:lnTo>
                  <a:lnTo>
                    <a:pt x="951217" y="1335392"/>
                  </a:lnTo>
                  <a:lnTo>
                    <a:pt x="962088" y="1349248"/>
                  </a:lnTo>
                  <a:lnTo>
                    <a:pt x="966381" y="1354683"/>
                  </a:lnTo>
                  <a:lnTo>
                    <a:pt x="1045184" y="1329029"/>
                  </a:lnTo>
                  <a:lnTo>
                    <a:pt x="1046695" y="1327277"/>
                  </a:lnTo>
                  <a:lnTo>
                    <a:pt x="1046695" y="1322946"/>
                  </a:lnTo>
                  <a:lnTo>
                    <a:pt x="1023962" y="1290320"/>
                  </a:lnTo>
                  <a:lnTo>
                    <a:pt x="979322" y="1260233"/>
                  </a:lnTo>
                  <a:lnTo>
                    <a:pt x="935863" y="1249489"/>
                  </a:lnTo>
                  <a:lnTo>
                    <a:pt x="910996" y="1248143"/>
                  </a:lnTo>
                  <a:lnTo>
                    <a:pt x="899566" y="1248143"/>
                  </a:lnTo>
                  <a:lnTo>
                    <a:pt x="854760" y="1252715"/>
                  </a:lnTo>
                  <a:lnTo>
                    <a:pt x="816940" y="1266228"/>
                  </a:lnTo>
                  <a:lnTo>
                    <a:pt x="780351" y="1296568"/>
                  </a:lnTo>
                  <a:lnTo>
                    <a:pt x="760349" y="1338732"/>
                  </a:lnTo>
                  <a:lnTo>
                    <a:pt x="757783" y="1363599"/>
                  </a:lnTo>
                  <a:lnTo>
                    <a:pt x="758278" y="1375308"/>
                  </a:lnTo>
                  <a:lnTo>
                    <a:pt x="770267" y="1414932"/>
                  </a:lnTo>
                  <a:lnTo>
                    <a:pt x="798271" y="1446174"/>
                  </a:lnTo>
                  <a:lnTo>
                    <a:pt x="841717" y="1472742"/>
                  </a:lnTo>
                  <a:lnTo>
                    <a:pt x="925195" y="1509318"/>
                  </a:lnTo>
                  <a:lnTo>
                    <a:pt x="931951" y="1512608"/>
                  </a:lnTo>
                  <a:lnTo>
                    <a:pt x="963980" y="1541386"/>
                  </a:lnTo>
                  <a:lnTo>
                    <a:pt x="965898" y="1548485"/>
                  </a:lnTo>
                  <a:lnTo>
                    <a:pt x="965898" y="1556715"/>
                  </a:lnTo>
                  <a:lnTo>
                    <a:pt x="940955" y="1595996"/>
                  </a:lnTo>
                  <a:lnTo>
                    <a:pt x="910996" y="1603692"/>
                  </a:lnTo>
                  <a:lnTo>
                    <a:pt x="880516" y="1603692"/>
                  </a:lnTo>
                  <a:lnTo>
                    <a:pt x="843343" y="1589684"/>
                  </a:lnTo>
                  <a:lnTo>
                    <a:pt x="825614" y="1562277"/>
                  </a:lnTo>
                  <a:lnTo>
                    <a:pt x="823595" y="1560652"/>
                  </a:lnTo>
                  <a:lnTo>
                    <a:pt x="819531" y="1560652"/>
                  </a:lnTo>
                  <a:lnTo>
                    <a:pt x="818248" y="1560868"/>
                  </a:lnTo>
                  <a:lnTo>
                    <a:pt x="747852" y="1590662"/>
                  </a:lnTo>
                  <a:lnTo>
                    <a:pt x="746315" y="1592173"/>
                  </a:lnTo>
                  <a:lnTo>
                    <a:pt x="746315" y="1597393"/>
                  </a:lnTo>
                  <a:lnTo>
                    <a:pt x="772566" y="1633334"/>
                  </a:lnTo>
                  <a:lnTo>
                    <a:pt x="823328" y="1664550"/>
                  </a:lnTo>
                  <a:lnTo>
                    <a:pt x="880516" y="1672209"/>
                  </a:lnTo>
                  <a:lnTo>
                    <a:pt x="910996" y="1672209"/>
                  </a:lnTo>
                  <a:lnTo>
                    <a:pt x="955827" y="1667433"/>
                  </a:lnTo>
                  <a:lnTo>
                    <a:pt x="993711" y="1653616"/>
                  </a:lnTo>
                  <a:lnTo>
                    <a:pt x="1030795" y="1623682"/>
                  </a:lnTo>
                  <a:lnTo>
                    <a:pt x="1050328" y="1581607"/>
                  </a:lnTo>
                  <a:lnTo>
                    <a:pt x="1052195" y="1569478"/>
                  </a:lnTo>
                  <a:lnTo>
                    <a:pt x="1052817" y="1556715"/>
                  </a:lnTo>
                  <a:close/>
                </a:path>
                <a:path w="4433569" h="2413000">
                  <a:moveTo>
                    <a:pt x="1206004" y="1256842"/>
                  </a:moveTo>
                  <a:lnTo>
                    <a:pt x="1203439" y="1254645"/>
                  </a:lnTo>
                  <a:lnTo>
                    <a:pt x="1120863" y="1254645"/>
                  </a:lnTo>
                  <a:lnTo>
                    <a:pt x="1118349" y="1256842"/>
                  </a:lnTo>
                  <a:lnTo>
                    <a:pt x="1118349" y="1663509"/>
                  </a:lnTo>
                  <a:lnTo>
                    <a:pt x="1120863" y="1665693"/>
                  </a:lnTo>
                  <a:lnTo>
                    <a:pt x="1198372" y="1665693"/>
                  </a:lnTo>
                  <a:lnTo>
                    <a:pt x="1203439" y="1665693"/>
                  </a:lnTo>
                  <a:lnTo>
                    <a:pt x="1206004" y="1663509"/>
                  </a:lnTo>
                  <a:lnTo>
                    <a:pt x="1206004" y="1256842"/>
                  </a:lnTo>
                  <a:close/>
                </a:path>
                <a:path w="4433569" h="2413000">
                  <a:moveTo>
                    <a:pt x="1290904" y="2171"/>
                  </a:moveTo>
                  <a:lnTo>
                    <a:pt x="1288351" y="0"/>
                  </a:lnTo>
                  <a:lnTo>
                    <a:pt x="1009840" y="0"/>
                  </a:lnTo>
                  <a:lnTo>
                    <a:pt x="1007300" y="2171"/>
                  </a:lnTo>
                  <a:lnTo>
                    <a:pt x="1007300" y="66357"/>
                  </a:lnTo>
                  <a:lnTo>
                    <a:pt x="1009840" y="68503"/>
                  </a:lnTo>
                  <a:lnTo>
                    <a:pt x="1103083" y="68503"/>
                  </a:lnTo>
                  <a:lnTo>
                    <a:pt x="1105636" y="70688"/>
                  </a:lnTo>
                  <a:lnTo>
                    <a:pt x="1105636" y="408889"/>
                  </a:lnTo>
                  <a:lnTo>
                    <a:pt x="1108189" y="411035"/>
                  </a:lnTo>
                  <a:lnTo>
                    <a:pt x="1190002" y="411035"/>
                  </a:lnTo>
                  <a:lnTo>
                    <a:pt x="1192555" y="408889"/>
                  </a:lnTo>
                  <a:lnTo>
                    <a:pt x="1192555" y="70688"/>
                  </a:lnTo>
                  <a:lnTo>
                    <a:pt x="1195108" y="68503"/>
                  </a:lnTo>
                  <a:lnTo>
                    <a:pt x="1283284" y="68503"/>
                  </a:lnTo>
                  <a:lnTo>
                    <a:pt x="1288351" y="68503"/>
                  </a:lnTo>
                  <a:lnTo>
                    <a:pt x="1290904" y="66357"/>
                  </a:lnTo>
                  <a:lnTo>
                    <a:pt x="1290904" y="2171"/>
                  </a:lnTo>
                  <a:close/>
                </a:path>
                <a:path w="4433569" h="2413000">
                  <a:moveTo>
                    <a:pt x="1326032" y="1884146"/>
                  </a:moveTo>
                  <a:lnTo>
                    <a:pt x="1323479" y="1881962"/>
                  </a:lnTo>
                  <a:lnTo>
                    <a:pt x="1044206" y="1881962"/>
                  </a:lnTo>
                  <a:lnTo>
                    <a:pt x="1041679" y="1884146"/>
                  </a:lnTo>
                  <a:lnTo>
                    <a:pt x="1041679" y="2290864"/>
                  </a:lnTo>
                  <a:lnTo>
                    <a:pt x="1044206" y="2293010"/>
                  </a:lnTo>
                  <a:lnTo>
                    <a:pt x="1318412" y="2293010"/>
                  </a:lnTo>
                  <a:lnTo>
                    <a:pt x="1323479" y="2293010"/>
                  </a:lnTo>
                  <a:lnTo>
                    <a:pt x="1326032" y="2290864"/>
                  </a:lnTo>
                  <a:lnTo>
                    <a:pt x="1326032" y="2226678"/>
                  </a:lnTo>
                  <a:lnTo>
                    <a:pt x="1323479" y="2224494"/>
                  </a:lnTo>
                  <a:lnTo>
                    <a:pt x="1131887" y="2224494"/>
                  </a:lnTo>
                  <a:lnTo>
                    <a:pt x="1129334" y="2222347"/>
                  </a:lnTo>
                  <a:lnTo>
                    <a:pt x="1129334" y="2120989"/>
                  </a:lnTo>
                  <a:lnTo>
                    <a:pt x="1131887" y="2118817"/>
                  </a:lnTo>
                  <a:lnTo>
                    <a:pt x="1290688" y="2118817"/>
                  </a:lnTo>
                  <a:lnTo>
                    <a:pt x="1293241" y="2116620"/>
                  </a:lnTo>
                  <a:lnTo>
                    <a:pt x="1293241" y="2052485"/>
                  </a:lnTo>
                  <a:lnTo>
                    <a:pt x="1290688" y="2050288"/>
                  </a:lnTo>
                  <a:lnTo>
                    <a:pt x="1131887" y="2050288"/>
                  </a:lnTo>
                  <a:lnTo>
                    <a:pt x="1129334" y="2048141"/>
                  </a:lnTo>
                  <a:lnTo>
                    <a:pt x="1129334" y="1952663"/>
                  </a:lnTo>
                  <a:lnTo>
                    <a:pt x="1131887" y="1950466"/>
                  </a:lnTo>
                  <a:lnTo>
                    <a:pt x="1323479" y="1950466"/>
                  </a:lnTo>
                  <a:lnTo>
                    <a:pt x="1326032" y="1948319"/>
                  </a:lnTo>
                  <a:lnTo>
                    <a:pt x="1326032" y="1884146"/>
                  </a:lnTo>
                  <a:close/>
                </a:path>
                <a:path w="4433569" h="2413000">
                  <a:moveTo>
                    <a:pt x="1335239" y="1031836"/>
                  </a:moveTo>
                  <a:lnTo>
                    <a:pt x="1334985" y="1030770"/>
                  </a:lnTo>
                  <a:lnTo>
                    <a:pt x="1334465" y="1029893"/>
                  </a:lnTo>
                  <a:lnTo>
                    <a:pt x="1267587" y="864184"/>
                  </a:lnTo>
                  <a:lnTo>
                    <a:pt x="1262049" y="850480"/>
                  </a:lnTo>
                  <a:lnTo>
                    <a:pt x="1262049" y="846785"/>
                  </a:lnTo>
                  <a:lnTo>
                    <a:pt x="1265618" y="843407"/>
                  </a:lnTo>
                  <a:lnTo>
                    <a:pt x="1279829" y="836002"/>
                  </a:lnTo>
                  <a:lnTo>
                    <a:pt x="1286687" y="831126"/>
                  </a:lnTo>
                  <a:lnTo>
                    <a:pt x="1316189" y="796315"/>
                  </a:lnTo>
                  <a:lnTo>
                    <a:pt x="1316507" y="795667"/>
                  </a:lnTo>
                  <a:lnTo>
                    <a:pt x="1320850" y="786904"/>
                  </a:lnTo>
                  <a:lnTo>
                    <a:pt x="1324178" y="776909"/>
                  </a:lnTo>
                  <a:lnTo>
                    <a:pt x="1326184" y="766343"/>
                  </a:lnTo>
                  <a:lnTo>
                    <a:pt x="1326845" y="755205"/>
                  </a:lnTo>
                  <a:lnTo>
                    <a:pt x="1326845" y="748690"/>
                  </a:lnTo>
                  <a:lnTo>
                    <a:pt x="1317320" y="698461"/>
                  </a:lnTo>
                  <a:lnTo>
                    <a:pt x="1288745" y="659968"/>
                  </a:lnTo>
                  <a:lnTo>
                    <a:pt x="1243749" y="635495"/>
                  </a:lnTo>
                  <a:lnTo>
                    <a:pt x="1239964" y="634669"/>
                  </a:lnTo>
                  <a:lnTo>
                    <a:pt x="1239964" y="742823"/>
                  </a:lnTo>
                  <a:lnTo>
                    <a:pt x="1239964" y="748690"/>
                  </a:lnTo>
                  <a:lnTo>
                    <a:pt x="1214996" y="787958"/>
                  </a:lnTo>
                  <a:lnTo>
                    <a:pt x="1185062" y="795667"/>
                  </a:lnTo>
                  <a:lnTo>
                    <a:pt x="1096111" y="795667"/>
                  </a:lnTo>
                  <a:lnTo>
                    <a:pt x="1093571" y="793483"/>
                  </a:lnTo>
                  <a:lnTo>
                    <a:pt x="1093571" y="698030"/>
                  </a:lnTo>
                  <a:lnTo>
                    <a:pt x="1096111" y="695858"/>
                  </a:lnTo>
                  <a:lnTo>
                    <a:pt x="1185062" y="695858"/>
                  </a:lnTo>
                  <a:lnTo>
                    <a:pt x="1223556" y="709866"/>
                  </a:lnTo>
                  <a:lnTo>
                    <a:pt x="1239964" y="742823"/>
                  </a:lnTo>
                  <a:lnTo>
                    <a:pt x="1239964" y="634669"/>
                  </a:lnTo>
                  <a:lnTo>
                    <a:pt x="1216113" y="629386"/>
                  </a:lnTo>
                  <a:lnTo>
                    <a:pt x="1185062" y="627341"/>
                  </a:lnTo>
                  <a:lnTo>
                    <a:pt x="1008430" y="627341"/>
                  </a:lnTo>
                  <a:lnTo>
                    <a:pt x="1005916" y="629526"/>
                  </a:lnTo>
                  <a:lnTo>
                    <a:pt x="1005916" y="1036205"/>
                  </a:lnTo>
                  <a:lnTo>
                    <a:pt x="1008430" y="1038377"/>
                  </a:lnTo>
                  <a:lnTo>
                    <a:pt x="1091006" y="1038377"/>
                  </a:lnTo>
                  <a:lnTo>
                    <a:pt x="1093571" y="1036205"/>
                  </a:lnTo>
                  <a:lnTo>
                    <a:pt x="1093571" y="866355"/>
                  </a:lnTo>
                  <a:lnTo>
                    <a:pt x="1096111" y="864184"/>
                  </a:lnTo>
                  <a:lnTo>
                    <a:pt x="1169047" y="864184"/>
                  </a:lnTo>
                  <a:lnTo>
                    <a:pt x="1175131" y="868083"/>
                  </a:lnTo>
                  <a:lnTo>
                    <a:pt x="1242237" y="1033805"/>
                  </a:lnTo>
                  <a:lnTo>
                    <a:pt x="1244269" y="1036853"/>
                  </a:lnTo>
                  <a:lnTo>
                    <a:pt x="1246530" y="1038377"/>
                  </a:lnTo>
                  <a:lnTo>
                    <a:pt x="1332674" y="1038377"/>
                  </a:lnTo>
                  <a:lnTo>
                    <a:pt x="1335239" y="1036624"/>
                  </a:lnTo>
                  <a:lnTo>
                    <a:pt x="1335239" y="1031836"/>
                  </a:lnTo>
                  <a:close/>
                </a:path>
                <a:path w="4433569" h="2413000">
                  <a:moveTo>
                    <a:pt x="1619211" y="1322959"/>
                  </a:moveTo>
                  <a:lnTo>
                    <a:pt x="1597253" y="1290320"/>
                  </a:lnTo>
                  <a:lnTo>
                    <a:pt x="1552613" y="1260233"/>
                  </a:lnTo>
                  <a:lnTo>
                    <a:pt x="1509153" y="1249476"/>
                  </a:lnTo>
                  <a:lnTo>
                    <a:pt x="1484274" y="1248143"/>
                  </a:lnTo>
                  <a:lnTo>
                    <a:pt x="1433982" y="1248143"/>
                  </a:lnTo>
                  <a:lnTo>
                    <a:pt x="1389164" y="1252715"/>
                  </a:lnTo>
                  <a:lnTo>
                    <a:pt x="1351368" y="1266228"/>
                  </a:lnTo>
                  <a:lnTo>
                    <a:pt x="1314767" y="1296568"/>
                  </a:lnTo>
                  <a:lnTo>
                    <a:pt x="1294752" y="1338732"/>
                  </a:lnTo>
                  <a:lnTo>
                    <a:pt x="1292174" y="1363586"/>
                  </a:lnTo>
                  <a:lnTo>
                    <a:pt x="1292174" y="1556715"/>
                  </a:lnTo>
                  <a:lnTo>
                    <a:pt x="1302092" y="1604035"/>
                  </a:lnTo>
                  <a:lnTo>
                    <a:pt x="1330667" y="1640255"/>
                  </a:lnTo>
                  <a:lnTo>
                    <a:pt x="1375638" y="1663725"/>
                  </a:lnTo>
                  <a:lnTo>
                    <a:pt x="1418336" y="1671675"/>
                  </a:lnTo>
                  <a:lnTo>
                    <a:pt x="1433982" y="1672209"/>
                  </a:lnTo>
                  <a:lnTo>
                    <a:pt x="1471320" y="1672209"/>
                  </a:lnTo>
                  <a:lnTo>
                    <a:pt x="1516151" y="1667433"/>
                  </a:lnTo>
                  <a:lnTo>
                    <a:pt x="1553946" y="1653616"/>
                  </a:lnTo>
                  <a:lnTo>
                    <a:pt x="1590548" y="1623695"/>
                  </a:lnTo>
                  <a:lnTo>
                    <a:pt x="1610550" y="1581607"/>
                  </a:lnTo>
                  <a:lnTo>
                    <a:pt x="1613128" y="1453210"/>
                  </a:lnTo>
                  <a:lnTo>
                    <a:pt x="1441081" y="1451038"/>
                  </a:lnTo>
                  <a:lnTo>
                    <a:pt x="1438529" y="1517370"/>
                  </a:lnTo>
                  <a:lnTo>
                    <a:pt x="1522907" y="1519542"/>
                  </a:lnTo>
                  <a:lnTo>
                    <a:pt x="1525447" y="1521726"/>
                  </a:lnTo>
                  <a:lnTo>
                    <a:pt x="1524469" y="1566405"/>
                  </a:lnTo>
                  <a:lnTo>
                    <a:pt x="1492389" y="1600352"/>
                  </a:lnTo>
                  <a:lnTo>
                    <a:pt x="1471320" y="1603692"/>
                  </a:lnTo>
                  <a:lnTo>
                    <a:pt x="1433982" y="1603692"/>
                  </a:lnTo>
                  <a:lnTo>
                    <a:pt x="1395095" y="1589989"/>
                  </a:lnTo>
                  <a:lnTo>
                    <a:pt x="1379093" y="1556715"/>
                  </a:lnTo>
                  <a:lnTo>
                    <a:pt x="1379093" y="1363586"/>
                  </a:lnTo>
                  <a:lnTo>
                    <a:pt x="1403527" y="1324330"/>
                  </a:lnTo>
                  <a:lnTo>
                    <a:pt x="1433982" y="1316621"/>
                  </a:lnTo>
                  <a:lnTo>
                    <a:pt x="1484274" y="1316621"/>
                  </a:lnTo>
                  <a:lnTo>
                    <a:pt x="1523555" y="1334655"/>
                  </a:lnTo>
                  <a:lnTo>
                    <a:pt x="1540192" y="1358061"/>
                  </a:lnTo>
                  <a:lnTo>
                    <a:pt x="1541983" y="1359052"/>
                  </a:lnTo>
                  <a:lnTo>
                    <a:pt x="1546034" y="1359052"/>
                  </a:lnTo>
                  <a:lnTo>
                    <a:pt x="1547291" y="1358836"/>
                  </a:lnTo>
                  <a:lnTo>
                    <a:pt x="1617713" y="1329042"/>
                  </a:lnTo>
                  <a:lnTo>
                    <a:pt x="1619211" y="1327277"/>
                  </a:lnTo>
                  <a:lnTo>
                    <a:pt x="1619211" y="1325105"/>
                  </a:lnTo>
                  <a:lnTo>
                    <a:pt x="1619211" y="1322959"/>
                  </a:lnTo>
                  <a:close/>
                </a:path>
                <a:path w="4433569" h="2413000">
                  <a:moveTo>
                    <a:pt x="1663687" y="2171"/>
                  </a:moveTo>
                  <a:lnTo>
                    <a:pt x="1661134" y="0"/>
                  </a:lnTo>
                  <a:lnTo>
                    <a:pt x="1578546" y="0"/>
                  </a:lnTo>
                  <a:lnTo>
                    <a:pt x="1576006" y="2171"/>
                  </a:lnTo>
                  <a:lnTo>
                    <a:pt x="1576006" y="302094"/>
                  </a:lnTo>
                  <a:lnTo>
                    <a:pt x="1575028" y="311772"/>
                  </a:lnTo>
                  <a:lnTo>
                    <a:pt x="1542948" y="345719"/>
                  </a:lnTo>
                  <a:lnTo>
                    <a:pt x="1521879" y="349072"/>
                  </a:lnTo>
                  <a:lnTo>
                    <a:pt x="1484541" y="349072"/>
                  </a:lnTo>
                  <a:lnTo>
                    <a:pt x="1445641" y="335368"/>
                  </a:lnTo>
                  <a:lnTo>
                    <a:pt x="1429651" y="302094"/>
                  </a:lnTo>
                  <a:lnTo>
                    <a:pt x="1429651" y="2171"/>
                  </a:lnTo>
                  <a:lnTo>
                    <a:pt x="1427086" y="0"/>
                  </a:lnTo>
                  <a:lnTo>
                    <a:pt x="1345285" y="0"/>
                  </a:lnTo>
                  <a:lnTo>
                    <a:pt x="1342732" y="2171"/>
                  </a:lnTo>
                  <a:lnTo>
                    <a:pt x="1342732" y="302094"/>
                  </a:lnTo>
                  <a:lnTo>
                    <a:pt x="1343355" y="314833"/>
                  </a:lnTo>
                  <a:lnTo>
                    <a:pt x="1358150" y="359613"/>
                  </a:lnTo>
                  <a:lnTo>
                    <a:pt x="1391043" y="392696"/>
                  </a:lnTo>
                  <a:lnTo>
                    <a:pt x="1426197" y="409105"/>
                  </a:lnTo>
                  <a:lnTo>
                    <a:pt x="1468894" y="417055"/>
                  </a:lnTo>
                  <a:lnTo>
                    <a:pt x="1484541" y="417588"/>
                  </a:lnTo>
                  <a:lnTo>
                    <a:pt x="1521879" y="417588"/>
                  </a:lnTo>
                  <a:lnTo>
                    <a:pt x="1566697" y="412800"/>
                  </a:lnTo>
                  <a:lnTo>
                    <a:pt x="1604492" y="398983"/>
                  </a:lnTo>
                  <a:lnTo>
                    <a:pt x="1641106" y="369062"/>
                  </a:lnTo>
                  <a:lnTo>
                    <a:pt x="1661109" y="326961"/>
                  </a:lnTo>
                  <a:lnTo>
                    <a:pt x="1663687" y="302094"/>
                  </a:lnTo>
                  <a:lnTo>
                    <a:pt x="1663687" y="2171"/>
                  </a:lnTo>
                  <a:close/>
                </a:path>
                <a:path w="4433569" h="2413000">
                  <a:moveTo>
                    <a:pt x="1676057" y="629526"/>
                  </a:moveTo>
                  <a:lnTo>
                    <a:pt x="1673504" y="627329"/>
                  </a:lnTo>
                  <a:lnTo>
                    <a:pt x="1394231" y="627329"/>
                  </a:lnTo>
                  <a:lnTo>
                    <a:pt x="1391716" y="629526"/>
                  </a:lnTo>
                  <a:lnTo>
                    <a:pt x="1391716" y="1036205"/>
                  </a:lnTo>
                  <a:lnTo>
                    <a:pt x="1394231" y="1038377"/>
                  </a:lnTo>
                  <a:lnTo>
                    <a:pt x="1668437" y="1038377"/>
                  </a:lnTo>
                  <a:lnTo>
                    <a:pt x="1673504" y="1038377"/>
                  </a:lnTo>
                  <a:lnTo>
                    <a:pt x="1676057" y="1036205"/>
                  </a:lnTo>
                  <a:lnTo>
                    <a:pt x="1676057" y="972045"/>
                  </a:lnTo>
                  <a:lnTo>
                    <a:pt x="1673504" y="969873"/>
                  </a:lnTo>
                  <a:lnTo>
                    <a:pt x="1481924" y="969873"/>
                  </a:lnTo>
                  <a:lnTo>
                    <a:pt x="1479359" y="967689"/>
                  </a:lnTo>
                  <a:lnTo>
                    <a:pt x="1479359" y="866368"/>
                  </a:lnTo>
                  <a:lnTo>
                    <a:pt x="1481924" y="864184"/>
                  </a:lnTo>
                  <a:lnTo>
                    <a:pt x="1640725" y="864184"/>
                  </a:lnTo>
                  <a:lnTo>
                    <a:pt x="1643278" y="861999"/>
                  </a:lnTo>
                  <a:lnTo>
                    <a:pt x="1643278" y="797852"/>
                  </a:lnTo>
                  <a:lnTo>
                    <a:pt x="1640725" y="795667"/>
                  </a:lnTo>
                  <a:lnTo>
                    <a:pt x="1481924" y="795667"/>
                  </a:lnTo>
                  <a:lnTo>
                    <a:pt x="1479359" y="793483"/>
                  </a:lnTo>
                  <a:lnTo>
                    <a:pt x="1479359" y="698030"/>
                  </a:lnTo>
                  <a:lnTo>
                    <a:pt x="1481924" y="695845"/>
                  </a:lnTo>
                  <a:lnTo>
                    <a:pt x="1673504" y="695845"/>
                  </a:lnTo>
                  <a:lnTo>
                    <a:pt x="1676057" y="693674"/>
                  </a:lnTo>
                  <a:lnTo>
                    <a:pt x="1676057" y="629526"/>
                  </a:lnTo>
                  <a:close/>
                </a:path>
                <a:path w="4433569" h="2413000">
                  <a:moveTo>
                    <a:pt x="1727022" y="2003310"/>
                  </a:moveTo>
                  <a:lnTo>
                    <a:pt x="1717497" y="1953094"/>
                  </a:lnTo>
                  <a:lnTo>
                    <a:pt x="1688922" y="1914601"/>
                  </a:lnTo>
                  <a:lnTo>
                    <a:pt x="1643926" y="1890128"/>
                  </a:lnTo>
                  <a:lnTo>
                    <a:pt x="1640141" y="1889290"/>
                  </a:lnTo>
                  <a:lnTo>
                    <a:pt x="1640141" y="1997456"/>
                  </a:lnTo>
                  <a:lnTo>
                    <a:pt x="1640141" y="2177516"/>
                  </a:lnTo>
                  <a:lnTo>
                    <a:pt x="1615668" y="2216797"/>
                  </a:lnTo>
                  <a:lnTo>
                    <a:pt x="1585239" y="2224494"/>
                  </a:lnTo>
                  <a:lnTo>
                    <a:pt x="1496288" y="2224494"/>
                  </a:lnTo>
                  <a:lnTo>
                    <a:pt x="1493748" y="2222347"/>
                  </a:lnTo>
                  <a:lnTo>
                    <a:pt x="1493748" y="1952663"/>
                  </a:lnTo>
                  <a:lnTo>
                    <a:pt x="1496288" y="1950478"/>
                  </a:lnTo>
                  <a:lnTo>
                    <a:pt x="1585239" y="1950478"/>
                  </a:lnTo>
                  <a:lnTo>
                    <a:pt x="1623733" y="1964524"/>
                  </a:lnTo>
                  <a:lnTo>
                    <a:pt x="1640141" y="1997456"/>
                  </a:lnTo>
                  <a:lnTo>
                    <a:pt x="1640141" y="1889290"/>
                  </a:lnTo>
                  <a:lnTo>
                    <a:pt x="1616290" y="1884006"/>
                  </a:lnTo>
                  <a:lnTo>
                    <a:pt x="1585239" y="1881962"/>
                  </a:lnTo>
                  <a:lnTo>
                    <a:pt x="1408607" y="1881962"/>
                  </a:lnTo>
                  <a:lnTo>
                    <a:pt x="1406093" y="1884146"/>
                  </a:lnTo>
                  <a:lnTo>
                    <a:pt x="1406093" y="2290851"/>
                  </a:lnTo>
                  <a:lnTo>
                    <a:pt x="1408607" y="2292997"/>
                  </a:lnTo>
                  <a:lnTo>
                    <a:pt x="1585239" y="2292997"/>
                  </a:lnTo>
                  <a:lnTo>
                    <a:pt x="1643926" y="2284857"/>
                  </a:lnTo>
                  <a:lnTo>
                    <a:pt x="1688922" y="2260371"/>
                  </a:lnTo>
                  <a:lnTo>
                    <a:pt x="1716011" y="2224494"/>
                  </a:lnTo>
                  <a:lnTo>
                    <a:pt x="1727022" y="2171662"/>
                  </a:lnTo>
                  <a:lnTo>
                    <a:pt x="1727022" y="2003310"/>
                  </a:lnTo>
                  <a:close/>
                </a:path>
                <a:path w="4433569" h="2413000">
                  <a:moveTo>
                    <a:pt x="2011832" y="2382786"/>
                  </a:moveTo>
                  <a:lnTo>
                    <a:pt x="290715" y="2382786"/>
                  </a:lnTo>
                  <a:lnTo>
                    <a:pt x="290715" y="2412987"/>
                  </a:lnTo>
                  <a:lnTo>
                    <a:pt x="2011832" y="2412987"/>
                  </a:lnTo>
                  <a:lnTo>
                    <a:pt x="2011832" y="2382786"/>
                  </a:lnTo>
                  <a:close/>
                </a:path>
                <a:path w="4433569" h="2413000">
                  <a:moveTo>
                    <a:pt x="2011832" y="1761998"/>
                  </a:moveTo>
                  <a:lnTo>
                    <a:pt x="290715" y="1761998"/>
                  </a:lnTo>
                  <a:lnTo>
                    <a:pt x="290715" y="1792198"/>
                  </a:lnTo>
                  <a:lnTo>
                    <a:pt x="2011832" y="1792198"/>
                  </a:lnTo>
                  <a:lnTo>
                    <a:pt x="2011832" y="1761998"/>
                  </a:lnTo>
                  <a:close/>
                </a:path>
                <a:path w="4433569" h="2413000">
                  <a:moveTo>
                    <a:pt x="2011832" y="1256842"/>
                  </a:moveTo>
                  <a:lnTo>
                    <a:pt x="2009279" y="1254645"/>
                  </a:lnTo>
                  <a:lnTo>
                    <a:pt x="1928990" y="1254645"/>
                  </a:lnTo>
                  <a:lnTo>
                    <a:pt x="1926450" y="1256842"/>
                  </a:lnTo>
                  <a:lnTo>
                    <a:pt x="1929523" y="1522793"/>
                  </a:lnTo>
                  <a:lnTo>
                    <a:pt x="1773974" y="1257909"/>
                  </a:lnTo>
                  <a:lnTo>
                    <a:pt x="1767116" y="1254645"/>
                  </a:lnTo>
                  <a:lnTo>
                    <a:pt x="1697990" y="1254645"/>
                  </a:lnTo>
                  <a:lnTo>
                    <a:pt x="1695475" y="1256842"/>
                  </a:lnTo>
                  <a:lnTo>
                    <a:pt x="1695475" y="1663509"/>
                  </a:lnTo>
                  <a:lnTo>
                    <a:pt x="1697990" y="1665693"/>
                  </a:lnTo>
                  <a:lnTo>
                    <a:pt x="1779066" y="1665693"/>
                  </a:lnTo>
                  <a:lnTo>
                    <a:pt x="1781619" y="1663509"/>
                  </a:lnTo>
                  <a:lnTo>
                    <a:pt x="1777771" y="1400149"/>
                  </a:lnTo>
                  <a:lnTo>
                    <a:pt x="1934057" y="1662442"/>
                  </a:lnTo>
                  <a:lnTo>
                    <a:pt x="1940953" y="1665693"/>
                  </a:lnTo>
                  <a:lnTo>
                    <a:pt x="2004212" y="1665693"/>
                  </a:lnTo>
                  <a:lnTo>
                    <a:pt x="2009279" y="1665693"/>
                  </a:lnTo>
                  <a:lnTo>
                    <a:pt x="2011832" y="1663509"/>
                  </a:lnTo>
                  <a:lnTo>
                    <a:pt x="2011832" y="1256842"/>
                  </a:lnTo>
                  <a:close/>
                </a:path>
                <a:path w="4433569" h="2413000">
                  <a:moveTo>
                    <a:pt x="2011832" y="1131404"/>
                  </a:moveTo>
                  <a:lnTo>
                    <a:pt x="290715" y="1131404"/>
                  </a:lnTo>
                  <a:lnTo>
                    <a:pt x="290715" y="1161605"/>
                  </a:lnTo>
                  <a:lnTo>
                    <a:pt x="2011832" y="1161605"/>
                  </a:lnTo>
                  <a:lnTo>
                    <a:pt x="2011832" y="1131404"/>
                  </a:lnTo>
                  <a:close/>
                </a:path>
                <a:path w="4433569" h="2413000">
                  <a:moveTo>
                    <a:pt x="2011832" y="491248"/>
                  </a:moveTo>
                  <a:lnTo>
                    <a:pt x="290715" y="491248"/>
                  </a:lnTo>
                  <a:lnTo>
                    <a:pt x="290715" y="521449"/>
                  </a:lnTo>
                  <a:lnTo>
                    <a:pt x="2011832" y="521449"/>
                  </a:lnTo>
                  <a:lnTo>
                    <a:pt x="2011832" y="491248"/>
                  </a:lnTo>
                  <a:close/>
                </a:path>
                <a:path w="4433569" h="2413000">
                  <a:moveTo>
                    <a:pt x="2025129" y="1883714"/>
                  </a:moveTo>
                  <a:lnTo>
                    <a:pt x="2022335" y="1881962"/>
                  </a:lnTo>
                  <a:lnTo>
                    <a:pt x="1968715" y="1881962"/>
                  </a:lnTo>
                  <a:lnTo>
                    <a:pt x="1965159" y="1883283"/>
                  </a:lnTo>
                  <a:lnTo>
                    <a:pt x="1962873" y="1884578"/>
                  </a:lnTo>
                  <a:lnTo>
                    <a:pt x="1961870" y="1885899"/>
                  </a:lnTo>
                  <a:lnTo>
                    <a:pt x="1762874" y="2283879"/>
                  </a:lnTo>
                  <a:lnTo>
                    <a:pt x="1761871" y="2285631"/>
                  </a:lnTo>
                  <a:lnTo>
                    <a:pt x="1761337" y="2286927"/>
                  </a:lnTo>
                  <a:lnTo>
                    <a:pt x="1761337" y="2291296"/>
                  </a:lnTo>
                  <a:lnTo>
                    <a:pt x="1764169" y="2293010"/>
                  </a:lnTo>
                  <a:lnTo>
                    <a:pt x="1817776" y="2293010"/>
                  </a:lnTo>
                  <a:lnTo>
                    <a:pt x="1821307" y="2292578"/>
                  </a:lnTo>
                  <a:lnTo>
                    <a:pt x="1823618" y="2291296"/>
                  </a:lnTo>
                  <a:lnTo>
                    <a:pt x="2023618" y="1891118"/>
                  </a:lnTo>
                  <a:lnTo>
                    <a:pt x="2024634" y="1889366"/>
                  </a:lnTo>
                  <a:lnTo>
                    <a:pt x="2025129" y="1888083"/>
                  </a:lnTo>
                  <a:lnTo>
                    <a:pt x="2025129" y="1887181"/>
                  </a:lnTo>
                  <a:lnTo>
                    <a:pt x="2025129" y="1883714"/>
                  </a:lnTo>
                  <a:close/>
                </a:path>
                <a:path w="4433569" h="2413000">
                  <a:moveTo>
                    <a:pt x="2030780" y="929411"/>
                  </a:moveTo>
                  <a:lnTo>
                    <a:pt x="2023529" y="886028"/>
                  </a:lnTo>
                  <a:lnTo>
                    <a:pt x="2001418" y="851128"/>
                  </a:lnTo>
                  <a:lnTo>
                    <a:pt x="1964080" y="822096"/>
                  </a:lnTo>
                  <a:lnTo>
                    <a:pt x="1925828" y="802932"/>
                  </a:lnTo>
                  <a:lnTo>
                    <a:pt x="1866976" y="779818"/>
                  </a:lnTo>
                  <a:lnTo>
                    <a:pt x="1859724" y="776655"/>
                  </a:lnTo>
                  <a:lnTo>
                    <a:pt x="1824824" y="750658"/>
                  </a:lnTo>
                  <a:lnTo>
                    <a:pt x="1822627" y="744118"/>
                  </a:lnTo>
                  <a:lnTo>
                    <a:pt x="1822627" y="736282"/>
                  </a:lnTo>
                  <a:lnTo>
                    <a:pt x="1847596" y="696849"/>
                  </a:lnTo>
                  <a:lnTo>
                    <a:pt x="1877542" y="689305"/>
                  </a:lnTo>
                  <a:lnTo>
                    <a:pt x="1888972" y="689305"/>
                  </a:lnTo>
                  <a:lnTo>
                    <a:pt x="1929180" y="708075"/>
                  </a:lnTo>
                  <a:lnTo>
                    <a:pt x="1940052" y="721931"/>
                  </a:lnTo>
                  <a:lnTo>
                    <a:pt x="1944357" y="727367"/>
                  </a:lnTo>
                  <a:lnTo>
                    <a:pt x="2023160" y="701713"/>
                  </a:lnTo>
                  <a:lnTo>
                    <a:pt x="2024672" y="699973"/>
                  </a:lnTo>
                  <a:lnTo>
                    <a:pt x="2024672" y="695629"/>
                  </a:lnTo>
                  <a:lnTo>
                    <a:pt x="2001939" y="663003"/>
                  </a:lnTo>
                  <a:lnTo>
                    <a:pt x="1957298" y="632917"/>
                  </a:lnTo>
                  <a:lnTo>
                    <a:pt x="1913839" y="622173"/>
                  </a:lnTo>
                  <a:lnTo>
                    <a:pt x="1888972" y="620826"/>
                  </a:lnTo>
                  <a:lnTo>
                    <a:pt x="1877542" y="620826"/>
                  </a:lnTo>
                  <a:lnTo>
                    <a:pt x="1832737" y="625398"/>
                  </a:lnTo>
                  <a:lnTo>
                    <a:pt x="1794916" y="638924"/>
                  </a:lnTo>
                  <a:lnTo>
                    <a:pt x="1758327" y="669251"/>
                  </a:lnTo>
                  <a:lnTo>
                    <a:pt x="1738325" y="711415"/>
                  </a:lnTo>
                  <a:lnTo>
                    <a:pt x="1735759" y="736282"/>
                  </a:lnTo>
                  <a:lnTo>
                    <a:pt x="1736255" y="747991"/>
                  </a:lnTo>
                  <a:lnTo>
                    <a:pt x="1748243" y="787615"/>
                  </a:lnTo>
                  <a:lnTo>
                    <a:pt x="1776234" y="818870"/>
                  </a:lnTo>
                  <a:lnTo>
                    <a:pt x="1819694" y="845439"/>
                  </a:lnTo>
                  <a:lnTo>
                    <a:pt x="1903171" y="882002"/>
                  </a:lnTo>
                  <a:lnTo>
                    <a:pt x="1909927" y="885291"/>
                  </a:lnTo>
                  <a:lnTo>
                    <a:pt x="1941957" y="914082"/>
                  </a:lnTo>
                  <a:lnTo>
                    <a:pt x="1943862" y="921181"/>
                  </a:lnTo>
                  <a:lnTo>
                    <a:pt x="1943862" y="929411"/>
                  </a:lnTo>
                  <a:lnTo>
                    <a:pt x="1918919" y="968679"/>
                  </a:lnTo>
                  <a:lnTo>
                    <a:pt x="1888972" y="976376"/>
                  </a:lnTo>
                  <a:lnTo>
                    <a:pt x="1858479" y="976376"/>
                  </a:lnTo>
                  <a:lnTo>
                    <a:pt x="1821319" y="962367"/>
                  </a:lnTo>
                  <a:lnTo>
                    <a:pt x="1803590" y="934961"/>
                  </a:lnTo>
                  <a:lnTo>
                    <a:pt x="1801558" y="933348"/>
                  </a:lnTo>
                  <a:lnTo>
                    <a:pt x="1797507" y="933348"/>
                  </a:lnTo>
                  <a:lnTo>
                    <a:pt x="1796211" y="933551"/>
                  </a:lnTo>
                  <a:lnTo>
                    <a:pt x="1725828" y="963358"/>
                  </a:lnTo>
                  <a:lnTo>
                    <a:pt x="1724291" y="964857"/>
                  </a:lnTo>
                  <a:lnTo>
                    <a:pt x="1724291" y="970089"/>
                  </a:lnTo>
                  <a:lnTo>
                    <a:pt x="1750529" y="1006017"/>
                  </a:lnTo>
                  <a:lnTo>
                    <a:pt x="1801291" y="1037234"/>
                  </a:lnTo>
                  <a:lnTo>
                    <a:pt x="1858479" y="1044892"/>
                  </a:lnTo>
                  <a:lnTo>
                    <a:pt x="1888972" y="1044892"/>
                  </a:lnTo>
                  <a:lnTo>
                    <a:pt x="1933803" y="1040130"/>
                  </a:lnTo>
                  <a:lnTo>
                    <a:pt x="1971687" y="1026299"/>
                  </a:lnTo>
                  <a:lnTo>
                    <a:pt x="2008759" y="996378"/>
                  </a:lnTo>
                  <a:lnTo>
                    <a:pt x="2028304" y="954303"/>
                  </a:lnTo>
                  <a:lnTo>
                    <a:pt x="2030158" y="942162"/>
                  </a:lnTo>
                  <a:lnTo>
                    <a:pt x="2030780" y="929411"/>
                  </a:lnTo>
                  <a:close/>
                </a:path>
                <a:path w="4433569" h="2413000">
                  <a:moveTo>
                    <a:pt x="3830548" y="800442"/>
                  </a:moveTo>
                  <a:lnTo>
                    <a:pt x="3541369" y="812419"/>
                  </a:lnTo>
                  <a:lnTo>
                    <a:pt x="3159963" y="1508709"/>
                  </a:lnTo>
                  <a:lnTo>
                    <a:pt x="3453434" y="1501419"/>
                  </a:lnTo>
                  <a:lnTo>
                    <a:pt x="3830548" y="800442"/>
                  </a:lnTo>
                  <a:close/>
                </a:path>
                <a:path w="4433569" h="2413000">
                  <a:moveTo>
                    <a:pt x="4432986" y="1154557"/>
                  </a:moveTo>
                  <a:lnTo>
                    <a:pt x="4431919" y="1101559"/>
                  </a:lnTo>
                  <a:lnTo>
                    <a:pt x="4428756" y="1049731"/>
                  </a:lnTo>
                  <a:lnTo>
                    <a:pt x="4423486" y="998575"/>
                  </a:lnTo>
                  <a:lnTo>
                    <a:pt x="4416171" y="948321"/>
                  </a:lnTo>
                  <a:lnTo>
                    <a:pt x="4406798" y="899045"/>
                  </a:lnTo>
                  <a:lnTo>
                    <a:pt x="4395406" y="850811"/>
                  </a:lnTo>
                  <a:lnTo>
                    <a:pt x="4382033" y="803668"/>
                  </a:lnTo>
                  <a:lnTo>
                    <a:pt x="4366679" y="757682"/>
                  </a:lnTo>
                  <a:lnTo>
                    <a:pt x="4349369" y="712901"/>
                  </a:lnTo>
                  <a:lnTo>
                    <a:pt x="4330141" y="669404"/>
                  </a:lnTo>
                  <a:lnTo>
                    <a:pt x="4309008" y="627240"/>
                  </a:lnTo>
                  <a:lnTo>
                    <a:pt x="4285996" y="586460"/>
                  </a:lnTo>
                  <a:lnTo>
                    <a:pt x="4261129" y="547141"/>
                  </a:lnTo>
                  <a:lnTo>
                    <a:pt x="4234421" y="509333"/>
                  </a:lnTo>
                  <a:lnTo>
                    <a:pt x="4205909" y="473100"/>
                  </a:lnTo>
                  <a:lnTo>
                    <a:pt x="4178566" y="441909"/>
                  </a:lnTo>
                  <a:lnTo>
                    <a:pt x="4178566" y="1154557"/>
                  </a:lnTo>
                  <a:lnTo>
                    <a:pt x="4177334" y="1201191"/>
                  </a:lnTo>
                  <a:lnTo>
                    <a:pt x="4173664" y="1246949"/>
                  </a:lnTo>
                  <a:lnTo>
                    <a:pt x="4167555" y="1291780"/>
                  </a:lnTo>
                  <a:lnTo>
                    <a:pt x="4159046" y="1335595"/>
                  </a:lnTo>
                  <a:lnTo>
                    <a:pt x="4148124" y="1378356"/>
                  </a:lnTo>
                  <a:lnTo>
                    <a:pt x="4134828" y="1419974"/>
                  </a:lnTo>
                  <a:lnTo>
                    <a:pt x="4119181" y="1460385"/>
                  </a:lnTo>
                  <a:lnTo>
                    <a:pt x="4101173" y="1499527"/>
                  </a:lnTo>
                  <a:lnTo>
                    <a:pt x="4080840" y="1537322"/>
                  </a:lnTo>
                  <a:lnTo>
                    <a:pt x="4058196" y="1573733"/>
                  </a:lnTo>
                  <a:lnTo>
                    <a:pt x="4033253" y="1608658"/>
                  </a:lnTo>
                  <a:lnTo>
                    <a:pt x="4006024" y="1642046"/>
                  </a:lnTo>
                  <a:lnTo>
                    <a:pt x="3976547" y="1673834"/>
                  </a:lnTo>
                  <a:lnTo>
                    <a:pt x="3944810" y="1703959"/>
                  </a:lnTo>
                  <a:lnTo>
                    <a:pt x="3910850" y="1732330"/>
                  </a:lnTo>
                  <a:lnTo>
                    <a:pt x="3874681" y="1758911"/>
                  </a:lnTo>
                  <a:lnTo>
                    <a:pt x="3836314" y="1783613"/>
                  </a:lnTo>
                  <a:lnTo>
                    <a:pt x="3795776" y="1806371"/>
                  </a:lnTo>
                  <a:lnTo>
                    <a:pt x="3753066" y="1827136"/>
                  </a:lnTo>
                  <a:lnTo>
                    <a:pt x="3708209" y="1845830"/>
                  </a:lnTo>
                  <a:lnTo>
                    <a:pt x="3661219" y="1862378"/>
                  </a:lnTo>
                  <a:lnTo>
                    <a:pt x="3612121" y="1876717"/>
                  </a:lnTo>
                  <a:lnTo>
                    <a:pt x="3560927" y="1888794"/>
                  </a:lnTo>
                  <a:lnTo>
                    <a:pt x="3507663" y="1898535"/>
                  </a:lnTo>
                  <a:lnTo>
                    <a:pt x="3452330" y="1905863"/>
                  </a:lnTo>
                  <a:lnTo>
                    <a:pt x="3394951" y="1910715"/>
                  </a:lnTo>
                  <a:lnTo>
                    <a:pt x="2959963" y="1905508"/>
                  </a:lnTo>
                  <a:lnTo>
                    <a:pt x="2959963" y="1271549"/>
                  </a:lnTo>
                  <a:lnTo>
                    <a:pt x="3368535" y="544398"/>
                  </a:lnTo>
                  <a:lnTo>
                    <a:pt x="2959963" y="544398"/>
                  </a:lnTo>
                  <a:lnTo>
                    <a:pt x="2959963" y="397446"/>
                  </a:lnTo>
                  <a:lnTo>
                    <a:pt x="3270427" y="397446"/>
                  </a:lnTo>
                  <a:lnTo>
                    <a:pt x="3401161" y="398399"/>
                  </a:lnTo>
                  <a:lnTo>
                    <a:pt x="3465372" y="398373"/>
                  </a:lnTo>
                  <a:lnTo>
                    <a:pt x="3516325" y="400786"/>
                  </a:lnTo>
                  <a:lnTo>
                    <a:pt x="3570859" y="406412"/>
                  </a:lnTo>
                  <a:lnTo>
                    <a:pt x="3623322" y="414972"/>
                  </a:lnTo>
                  <a:lnTo>
                    <a:pt x="3673716" y="426466"/>
                  </a:lnTo>
                  <a:lnTo>
                    <a:pt x="3721989" y="440867"/>
                  </a:lnTo>
                  <a:lnTo>
                    <a:pt x="3768140" y="458190"/>
                  </a:lnTo>
                  <a:lnTo>
                    <a:pt x="3812133" y="478396"/>
                  </a:lnTo>
                  <a:lnTo>
                    <a:pt x="3853942" y="501484"/>
                  </a:lnTo>
                  <a:lnTo>
                    <a:pt x="3893566" y="527456"/>
                  </a:lnTo>
                  <a:lnTo>
                    <a:pt x="3930967" y="556285"/>
                  </a:lnTo>
                  <a:lnTo>
                    <a:pt x="3966121" y="587971"/>
                  </a:lnTo>
                  <a:lnTo>
                    <a:pt x="3996639" y="619912"/>
                  </a:lnTo>
                  <a:lnTo>
                    <a:pt x="4024934" y="654164"/>
                  </a:lnTo>
                  <a:lnTo>
                    <a:pt x="4050957" y="690638"/>
                  </a:lnTo>
                  <a:lnTo>
                    <a:pt x="4074693" y="729208"/>
                  </a:lnTo>
                  <a:lnTo>
                    <a:pt x="4096093" y="769785"/>
                  </a:lnTo>
                  <a:lnTo>
                    <a:pt x="4115104" y="812266"/>
                  </a:lnTo>
                  <a:lnTo>
                    <a:pt x="4131716" y="856564"/>
                  </a:lnTo>
                  <a:lnTo>
                    <a:pt x="4145877" y="902563"/>
                  </a:lnTo>
                  <a:lnTo>
                    <a:pt x="4157548" y="950163"/>
                  </a:lnTo>
                  <a:lnTo>
                    <a:pt x="4166679" y="999261"/>
                  </a:lnTo>
                  <a:lnTo>
                    <a:pt x="4173258" y="1049756"/>
                  </a:lnTo>
                  <a:lnTo>
                    <a:pt x="4177246" y="1101737"/>
                  </a:lnTo>
                  <a:lnTo>
                    <a:pt x="4178566" y="1154557"/>
                  </a:lnTo>
                  <a:lnTo>
                    <a:pt x="4178566" y="441909"/>
                  </a:lnTo>
                  <a:lnTo>
                    <a:pt x="4175595" y="438505"/>
                  </a:lnTo>
                  <a:lnTo>
                    <a:pt x="4143527" y="405599"/>
                  </a:lnTo>
                  <a:lnTo>
                    <a:pt x="4135399" y="398106"/>
                  </a:lnTo>
                  <a:lnTo>
                    <a:pt x="4134675" y="397446"/>
                  </a:lnTo>
                  <a:lnTo>
                    <a:pt x="4108920" y="373735"/>
                  </a:lnTo>
                  <a:lnTo>
                    <a:pt x="4072686" y="343877"/>
                  </a:lnTo>
                  <a:lnTo>
                    <a:pt x="4034866" y="316039"/>
                  </a:lnTo>
                  <a:lnTo>
                    <a:pt x="3995496" y="290220"/>
                  </a:lnTo>
                  <a:lnTo>
                    <a:pt x="3954602" y="266446"/>
                  </a:lnTo>
                  <a:lnTo>
                    <a:pt x="3912247" y="244729"/>
                  </a:lnTo>
                  <a:lnTo>
                    <a:pt x="3868458" y="225082"/>
                  </a:lnTo>
                  <a:lnTo>
                    <a:pt x="3823258" y="207530"/>
                  </a:lnTo>
                  <a:lnTo>
                    <a:pt x="3776700" y="192062"/>
                  </a:lnTo>
                  <a:lnTo>
                    <a:pt x="3728821" y="178701"/>
                  </a:lnTo>
                  <a:lnTo>
                    <a:pt x="3679660" y="167474"/>
                  </a:lnTo>
                  <a:lnTo>
                    <a:pt x="3629253" y="158381"/>
                  </a:lnTo>
                  <a:lnTo>
                    <a:pt x="3577640" y="151434"/>
                  </a:lnTo>
                  <a:lnTo>
                    <a:pt x="3524859" y="146659"/>
                  </a:lnTo>
                  <a:lnTo>
                    <a:pt x="3435108" y="143027"/>
                  </a:lnTo>
                  <a:lnTo>
                    <a:pt x="2705544" y="146850"/>
                  </a:lnTo>
                  <a:lnTo>
                    <a:pt x="2705544" y="975918"/>
                  </a:lnTo>
                  <a:lnTo>
                    <a:pt x="2303475" y="1679943"/>
                  </a:lnTo>
                  <a:lnTo>
                    <a:pt x="2705544" y="1679943"/>
                  </a:lnTo>
                  <a:lnTo>
                    <a:pt x="2705544" y="2150580"/>
                  </a:lnTo>
                  <a:lnTo>
                    <a:pt x="3461054" y="2148916"/>
                  </a:lnTo>
                  <a:lnTo>
                    <a:pt x="3516896" y="2144509"/>
                  </a:lnTo>
                  <a:lnTo>
                    <a:pt x="3571227" y="2137867"/>
                  </a:lnTo>
                  <a:lnTo>
                    <a:pt x="3624021" y="2129040"/>
                  </a:lnTo>
                  <a:lnTo>
                    <a:pt x="3675265" y="2118093"/>
                  </a:lnTo>
                  <a:lnTo>
                    <a:pt x="3724960" y="2105088"/>
                  </a:lnTo>
                  <a:lnTo>
                    <a:pt x="3773093" y="2090102"/>
                  </a:lnTo>
                  <a:lnTo>
                    <a:pt x="3819639" y="2073160"/>
                  </a:lnTo>
                  <a:lnTo>
                    <a:pt x="3864584" y="2054364"/>
                  </a:lnTo>
                  <a:lnTo>
                    <a:pt x="3907929" y="2033739"/>
                  </a:lnTo>
                  <a:lnTo>
                    <a:pt x="3949649" y="2011375"/>
                  </a:lnTo>
                  <a:lnTo>
                    <a:pt x="3989743" y="1987321"/>
                  </a:lnTo>
                  <a:lnTo>
                    <a:pt x="4028186" y="1961642"/>
                  </a:lnTo>
                  <a:lnTo>
                    <a:pt x="4064978" y="1934387"/>
                  </a:lnTo>
                  <a:lnTo>
                    <a:pt x="4100093" y="1905622"/>
                  </a:lnTo>
                  <a:lnTo>
                    <a:pt x="4133519" y="1875421"/>
                  </a:lnTo>
                  <a:lnTo>
                    <a:pt x="4165257" y="1843836"/>
                  </a:lnTo>
                  <a:lnTo>
                    <a:pt x="4195292" y="1810931"/>
                  </a:lnTo>
                  <a:lnTo>
                    <a:pt x="4223601" y="1776768"/>
                  </a:lnTo>
                  <a:lnTo>
                    <a:pt x="4250169" y="1741398"/>
                  </a:lnTo>
                  <a:lnTo>
                    <a:pt x="4274998" y="1704886"/>
                  </a:lnTo>
                  <a:lnTo>
                    <a:pt x="4298061" y="1667306"/>
                  </a:lnTo>
                  <a:lnTo>
                    <a:pt x="4319359" y="1628698"/>
                  </a:lnTo>
                  <a:lnTo>
                    <a:pt x="4338866" y="1589151"/>
                  </a:lnTo>
                  <a:lnTo>
                    <a:pt x="4356582" y="1548701"/>
                  </a:lnTo>
                  <a:lnTo>
                    <a:pt x="4372483" y="1507426"/>
                  </a:lnTo>
                  <a:lnTo>
                    <a:pt x="4386554" y="1465364"/>
                  </a:lnTo>
                  <a:lnTo>
                    <a:pt x="4398797" y="1422603"/>
                  </a:lnTo>
                  <a:lnTo>
                    <a:pt x="4409198" y="1379194"/>
                  </a:lnTo>
                  <a:lnTo>
                    <a:pt x="4417733" y="1335201"/>
                  </a:lnTo>
                  <a:lnTo>
                    <a:pt x="4424388" y="1290675"/>
                  </a:lnTo>
                  <a:lnTo>
                    <a:pt x="4429163" y="1245679"/>
                  </a:lnTo>
                  <a:lnTo>
                    <a:pt x="4432033" y="1200289"/>
                  </a:lnTo>
                  <a:lnTo>
                    <a:pt x="4432986" y="1154557"/>
                  </a:lnTo>
                  <a:close/>
                </a:path>
              </a:pathLst>
            </a:custGeom>
            <a:solidFill>
              <a:srgbClr val="FFFFFF"/>
            </a:solidFill>
          </p:spPr>
          <p:txBody>
            <a:bodyPr wrap="square" lIns="0" tIns="0" rIns="0" bIns="0" rtlCol="0"/>
            <a:lstStyle/>
            <a:p>
              <a:endParaRPr/>
            </a:p>
          </p:txBody>
        </p:sp>
      </p:grpSp>
      <p:sp>
        <p:nvSpPr>
          <p:cNvPr id="10" name="Rectangle 9"/>
          <p:cNvSpPr/>
          <p:nvPr/>
        </p:nvSpPr>
        <p:spPr>
          <a:xfrm>
            <a:off x="512021" y="5154553"/>
            <a:ext cx="10052050" cy="3416320"/>
          </a:xfrm>
          <a:prstGeom prst="rect">
            <a:avLst/>
          </a:prstGeom>
        </p:spPr>
        <p:txBody>
          <a:bodyPr wrap="square">
            <a:spAutoFit/>
          </a:bodyPr>
          <a:lstStyle/>
          <a:p>
            <a:pPr marL="571500" indent="-571500">
              <a:buFont typeface="Arial" panose="020B0604020202020204" pitchFamily="34" charset="0"/>
              <a:buChar char="•"/>
            </a:pPr>
            <a:r>
              <a:rPr lang="en-US" sz="3600" b="1" dirty="0">
                <a:solidFill>
                  <a:srgbClr val="2C34D7"/>
                </a:solidFill>
                <a:latin typeface="Roboto"/>
              </a:rPr>
              <a:t>3.1</a:t>
            </a:r>
            <a:r>
              <a:rPr lang="en-US" sz="3600" dirty="0">
                <a:solidFill>
                  <a:srgbClr val="2C34D7"/>
                </a:solidFill>
                <a:latin typeface="Roboto"/>
              </a:rPr>
              <a:t> </a:t>
            </a:r>
            <a:r>
              <a:rPr lang="el-GR" sz="3600" dirty="0" smtClean="0">
                <a:solidFill>
                  <a:srgbClr val="2C34D7"/>
                </a:solidFill>
                <a:latin typeface="Roboto"/>
              </a:rPr>
              <a:t>Περιβαλλοντικά Οφέλη από τις Οικολογικές</a:t>
            </a:r>
            <a:r>
              <a:rPr lang="en-US" sz="3600" dirty="0" smtClean="0">
                <a:solidFill>
                  <a:srgbClr val="2C34D7"/>
                </a:solidFill>
                <a:latin typeface="Roboto"/>
              </a:rPr>
              <a:t> </a:t>
            </a:r>
            <a:r>
              <a:rPr lang="el-GR" sz="3600" dirty="0" smtClean="0">
                <a:solidFill>
                  <a:srgbClr val="2C34D7"/>
                </a:solidFill>
                <a:latin typeface="Roboto"/>
              </a:rPr>
              <a:t>Τεχνικές Βαφής και Εκτύπωσης</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lang="en-US" sz="3600" b="1" dirty="0">
                <a:solidFill>
                  <a:srgbClr val="2C34D7"/>
                </a:solidFill>
                <a:latin typeface="Roboto"/>
              </a:rPr>
              <a:t>3.2</a:t>
            </a:r>
            <a:r>
              <a:rPr lang="en-US" sz="3600" dirty="0">
                <a:solidFill>
                  <a:srgbClr val="2C34D7"/>
                </a:solidFill>
                <a:latin typeface="Roboto"/>
              </a:rPr>
              <a:t> </a:t>
            </a:r>
            <a:r>
              <a:rPr lang="el-GR" sz="3600" dirty="0" smtClean="0">
                <a:solidFill>
                  <a:srgbClr val="2C34D7"/>
                </a:solidFill>
                <a:latin typeface="Roboto"/>
              </a:rPr>
              <a:t>Φυσικές Βαφές</a:t>
            </a:r>
            <a:r>
              <a:rPr lang="en-US" sz="3600" smtClean="0">
                <a:solidFill>
                  <a:srgbClr val="2C34D7"/>
                </a:solidFill>
                <a:latin typeface="Roboto"/>
              </a:rPr>
              <a:t>, </a:t>
            </a:r>
            <a:r>
              <a:rPr lang="el-GR" sz="3600" smtClean="0">
                <a:solidFill>
                  <a:srgbClr val="2C34D7"/>
                </a:solidFill>
                <a:latin typeface="Roboto"/>
              </a:rPr>
              <a:t>Βαφές </a:t>
            </a:r>
            <a:r>
              <a:rPr lang="el-GR" sz="3600" dirty="0" smtClean="0">
                <a:solidFill>
                  <a:srgbClr val="2C34D7"/>
                </a:solidFill>
                <a:latin typeface="Roboto"/>
              </a:rPr>
              <a:t>Χαμηλής Περιεκτικότητας σε Νερό και Ψηφιακή Εκτύπωση</a:t>
            </a:r>
            <a:r>
              <a:rPr lang="en-US" sz="3600" dirty="0" smtClean="0">
                <a:solidFill>
                  <a:srgbClr val="2C34D7"/>
                </a:solidFill>
                <a:latin typeface="Roboto"/>
              </a:rPr>
              <a:t>. </a:t>
            </a:r>
            <a:endParaRPr lang="en-US" sz="3600" dirty="0">
              <a:solidFill>
                <a:srgbClr val="2C34D7"/>
              </a:solidFill>
              <a:latin typeface="Roboto"/>
            </a:endParaRPr>
          </a:p>
        </p:txBody>
      </p:sp>
      <p:sp>
        <p:nvSpPr>
          <p:cNvPr id="11" name="Title 7">
            <a:extLst>
              <a:ext uri="{FF2B5EF4-FFF2-40B4-BE49-F238E27FC236}">
                <a16:creationId xmlns="" xmlns:a16="http://schemas.microsoft.com/office/drawing/2014/main" id="{8310C516-FC6B-4BA2-B84F-6C762D382897}"/>
              </a:ext>
            </a:extLst>
          </p:cNvPr>
          <p:cNvSpPr>
            <a:spLocks noGrp="1"/>
          </p:cNvSpPr>
          <p:nvPr>
            <p:ph type="title"/>
          </p:nvPr>
        </p:nvSpPr>
        <p:spPr>
          <a:xfrm>
            <a:off x="740432" y="353239"/>
            <a:ext cx="9860832" cy="4801314"/>
          </a:xfrm>
          <a:prstGeom prst="rect">
            <a:avLst/>
          </a:prstGeom>
        </p:spPr>
        <p:txBody>
          <a:bodyPr wrap="square">
            <a:spAutoFit/>
          </a:bodyPr>
          <a:lstStyle/>
          <a:p>
            <a:pPr rtl="0">
              <a:spcBef>
                <a:spcPts val="0"/>
              </a:spcBef>
              <a:spcAft>
                <a:spcPts val="0"/>
              </a:spcAft>
            </a:pPr>
            <a:r>
              <a:rPr lang="el-GR" sz="5400" b="1" dirty="0" smtClean="0">
                <a:solidFill>
                  <a:srgbClr val="2330DC"/>
                </a:solidFill>
                <a:latin typeface="Roboto"/>
              </a:rPr>
              <a:t>Σχεδιασμός Βιώσιμης Μόδας</a:t>
            </a:r>
            <a:endParaRPr lang="en-US" sz="5400" b="1" dirty="0">
              <a:effectLst/>
            </a:endParaRPr>
          </a:p>
          <a:p>
            <a:pPr rtl="0">
              <a:spcBef>
                <a:spcPts val="0"/>
              </a:spcBef>
              <a:spcAft>
                <a:spcPts val="0"/>
              </a:spcAft>
            </a:pPr>
            <a:r>
              <a:rPr lang="en-US" sz="5400" b="0" dirty="0">
                <a:effectLst/>
              </a:rPr>
              <a:t/>
            </a:r>
            <a:br>
              <a:rPr lang="en-US" sz="5400" b="0" dirty="0">
                <a:effectLst/>
              </a:rPr>
            </a:br>
            <a:r>
              <a:rPr lang="el-GR" sz="4800" b="0" i="0" u="none" strike="noStrike" dirty="0" smtClean="0">
                <a:solidFill>
                  <a:srgbClr val="2330DC"/>
                </a:solidFill>
                <a:effectLst/>
                <a:latin typeface="Roboto"/>
              </a:rPr>
              <a:t>Ενότητα</a:t>
            </a:r>
            <a:r>
              <a:rPr lang="en-US" sz="4800" b="0" i="0" u="none" strike="noStrike" dirty="0" smtClean="0">
                <a:solidFill>
                  <a:srgbClr val="2330DC"/>
                </a:solidFill>
                <a:effectLst/>
                <a:latin typeface="Roboto"/>
              </a:rPr>
              <a:t> </a:t>
            </a:r>
            <a:r>
              <a:rPr lang="en-US" sz="4800" dirty="0">
                <a:solidFill>
                  <a:srgbClr val="2330DC"/>
                </a:solidFill>
              </a:rPr>
              <a:t>3: </a:t>
            </a:r>
            <a:r>
              <a:rPr lang="el-GR" sz="4800" dirty="0" smtClean="0">
                <a:solidFill>
                  <a:srgbClr val="2330DC"/>
                </a:solidFill>
              </a:rPr>
              <a:t>Οικολογικές Τεχνικές Βαφής και </a:t>
            </a:r>
            <a:r>
              <a:rPr lang="el-GR" sz="4800" dirty="0">
                <a:solidFill>
                  <a:srgbClr val="2330DC"/>
                </a:solidFill>
              </a:rPr>
              <a:t>Εκτύπωσης</a:t>
            </a:r>
            <a:endParaRPr lang="en-US" sz="4800" b="0" dirty="0">
              <a:effectLst/>
            </a:endParaRPr>
          </a:p>
          <a:p>
            <a:r>
              <a:rPr lang="en-US" sz="5400" b="0" dirty="0">
                <a:effectLst/>
              </a:rPr>
              <a:t/>
            </a:r>
            <a:br>
              <a:rPr lang="en-US" sz="5400" b="0" dirty="0">
                <a:effectLst/>
              </a:rPr>
            </a:br>
            <a:endParaRPr lang="en-US" sz="5400" dirty="0"/>
          </a:p>
        </p:txBody>
      </p:sp>
      <p:pic>
        <p:nvPicPr>
          <p:cNvPr id="8" name="939AF575-6AF6-4BB3-9126-7EC897DBCBA2" descr="279A45AE-D265-492E-93B7-E685D366C955">
            <a:extLst>
              <a:ext uri="{FF2B5EF4-FFF2-40B4-BE49-F238E27FC236}">
                <a16:creationId xmlns="" xmlns:a16="http://schemas.microsoft.com/office/drawing/2014/main" id="{8610E636-287E-4B9D-BC8A-DBA999C7A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022" y="9859582"/>
            <a:ext cx="3889950" cy="82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 xmlns:a16="http://schemas.microsoft.com/office/drawing/2014/main" id="{87DBAA8A-7EE4-4634-B3FC-034AC3D90245}"/>
              </a:ext>
            </a:extLst>
          </p:cNvPr>
          <p:cNvSpPr/>
          <p:nvPr/>
        </p:nvSpPr>
        <p:spPr>
          <a:xfrm>
            <a:off x="587828" y="9236075"/>
            <a:ext cx="5104667" cy="923330"/>
          </a:xfrm>
          <a:prstGeom prst="rect">
            <a:avLst/>
          </a:prstGeom>
        </p:spPr>
        <p:txBody>
          <a:bodyPr wrap="square">
            <a:spAutoFit/>
          </a:bodyPr>
          <a:lstStyle/>
          <a:p>
            <a:pPr rtl="0">
              <a:spcBef>
                <a:spcPts val="0"/>
              </a:spcBef>
              <a:spcAft>
                <a:spcPts val="0"/>
              </a:spcAft>
            </a:pPr>
            <a:r>
              <a:rPr lang="en-US" sz="1800" b="1" i="0" u="none" strike="noStrike" dirty="0">
                <a:solidFill>
                  <a:srgbClr val="2330DC"/>
                </a:solidFill>
                <a:effectLst/>
                <a:latin typeface="Roboto"/>
              </a:rPr>
              <a:t>2023-1-CY01-KA220-HED-000160668</a:t>
            </a:r>
            <a:endParaRPr lang="en-US" b="0" dirty="0">
              <a:effectLst/>
            </a:endParaRPr>
          </a:p>
          <a:p>
            <a:r>
              <a:rPr lang="en-US" b="0" dirty="0">
                <a:effectLst/>
              </a:rPr>
              <a:t/>
            </a:r>
            <a:br>
              <a:rPr lang="en-US" b="0" dirty="0">
                <a:effectLst/>
              </a:rPr>
            </a:br>
            <a:endParaRPr lang="en-US" dirty="0"/>
          </a:p>
        </p:txBody>
      </p:sp>
      <p:pic>
        <p:nvPicPr>
          <p:cNvPr id="13" name="Picture 4" descr="https://lh7-rt.googleusercontent.com/slidesz/AGV_vUffSp5bllk2jB8Mwq76zoIQ01fRSpNs5_DCTPNm8ODP69441V8lnW5q8JnDzOQlirFxu4dIlzQ4TuqNLqYCzr04LLPcCsNuS9lfYxSbmVPpkzigG5QocTgeoNODXiJs8x3zSDDKudw59XMQOipYEl8=s2048?key=9qSaRybv1hlA63CeB85maj2S">
            <a:extLst>
              <a:ext uri="{FF2B5EF4-FFF2-40B4-BE49-F238E27FC236}">
                <a16:creationId xmlns="" xmlns:a16="http://schemas.microsoft.com/office/drawing/2014/main" id="{3D5D2CB6-0253-4DC3-98AE-6444083FC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650" y="9693275"/>
            <a:ext cx="3025321" cy="1080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E1F4A44F-4862-4ADD-801E-3E1F37EAC0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250" y="9769475"/>
            <a:ext cx="2923491" cy="10677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 y="1006475"/>
            <a:ext cx="12060139" cy="9046706"/>
          </a:xfrm>
          <a:prstGeom prst="rect">
            <a:avLst/>
          </a:prstGeom>
        </p:spPr>
      </p:pic>
      <p:sp>
        <p:nvSpPr>
          <p:cNvPr id="5" name="Rectangle 4"/>
          <p:cNvSpPr/>
          <p:nvPr/>
        </p:nvSpPr>
        <p:spPr>
          <a:xfrm>
            <a:off x="689429" y="10302875"/>
            <a:ext cx="4905510" cy="369332"/>
          </a:xfrm>
          <a:prstGeom prst="rect">
            <a:avLst/>
          </a:prstGeom>
        </p:spPr>
        <p:txBody>
          <a:bodyPr wrap="none">
            <a:spAutoFit/>
          </a:bodyPr>
          <a:lstStyle/>
          <a:p>
            <a:r>
              <a:rPr lang="el-GR" b="0" i="0" dirty="0" smtClean="0">
                <a:solidFill>
                  <a:srgbClr val="000000"/>
                </a:solidFill>
                <a:effectLst/>
                <a:latin typeface="-apple-system"/>
              </a:rPr>
              <a:t>Φωτογραφία από</a:t>
            </a:r>
            <a:r>
              <a:rPr lang="en-US" b="0" i="0" dirty="0">
                <a:solidFill>
                  <a:srgbClr val="000000"/>
                </a:solidFill>
                <a:effectLst/>
                <a:latin typeface="-apple-system"/>
              </a:rPr>
              <a:t> </a:t>
            </a:r>
            <a:r>
              <a:rPr lang="en-US" b="0" i="0" dirty="0">
                <a:effectLst/>
                <a:latin typeface="-apple-system"/>
                <a:hlinkClick r:id="rId3"/>
              </a:rPr>
              <a:t>Arno </a:t>
            </a:r>
            <a:r>
              <a:rPr lang="en-US" b="0" i="0" dirty="0" err="1">
                <a:effectLst/>
                <a:latin typeface="-apple-system"/>
                <a:hlinkClick r:id="rId3"/>
              </a:rPr>
              <a:t>Senoner</a:t>
            </a:r>
            <a:r>
              <a:rPr lang="en-US" b="0" i="0" dirty="0">
                <a:solidFill>
                  <a:srgbClr val="000000"/>
                </a:solidFill>
                <a:effectLst/>
                <a:latin typeface="-apple-system"/>
              </a:rPr>
              <a:t> </a:t>
            </a:r>
            <a:r>
              <a:rPr lang="el-GR" b="0" i="0" dirty="0" smtClean="0">
                <a:solidFill>
                  <a:srgbClr val="000000"/>
                </a:solidFill>
                <a:effectLst/>
                <a:latin typeface="-apple-system"/>
              </a:rPr>
              <a:t>στο</a:t>
            </a:r>
            <a:r>
              <a:rPr lang="en-US" b="0" i="0" dirty="0">
                <a:solidFill>
                  <a:srgbClr val="000000"/>
                </a:solidFill>
                <a:effectLst/>
                <a:latin typeface="-apple-system"/>
              </a:rPr>
              <a:t> </a:t>
            </a:r>
            <a:r>
              <a:rPr lang="en-US" b="0" i="0" dirty="0" err="1">
                <a:effectLst/>
                <a:latin typeface="-apple-system"/>
                <a:hlinkClick r:id="rId4"/>
              </a:rPr>
              <a:t>Unsplash</a:t>
            </a:r>
            <a:endParaRPr lang="en-US" dirty="0"/>
          </a:p>
        </p:txBody>
      </p:sp>
      <p:sp>
        <p:nvSpPr>
          <p:cNvPr id="6" name="Rectangle 5"/>
          <p:cNvSpPr/>
          <p:nvPr/>
        </p:nvSpPr>
        <p:spPr>
          <a:xfrm>
            <a:off x="13468898" y="6950075"/>
            <a:ext cx="5638800" cy="2862322"/>
          </a:xfrm>
          <a:prstGeom prst="rect">
            <a:avLst/>
          </a:prstGeom>
        </p:spPr>
        <p:txBody>
          <a:bodyPr wrap="square">
            <a:spAutoFit/>
          </a:bodyPr>
          <a:lstStyle/>
          <a:p>
            <a:r>
              <a:rPr lang="en-US" sz="3600" dirty="0">
                <a:solidFill>
                  <a:srgbClr val="FDA800"/>
                </a:solidFill>
                <a:latin typeface="Roboto"/>
              </a:rPr>
              <a:t/>
            </a:r>
            <a:br>
              <a:rPr lang="en-US" sz="3600" dirty="0">
                <a:solidFill>
                  <a:srgbClr val="FDA800"/>
                </a:solidFill>
                <a:latin typeface="Roboto"/>
              </a:rPr>
            </a:br>
            <a:r>
              <a:rPr lang="en-US" sz="3600" b="0" i="0" dirty="0">
                <a:solidFill>
                  <a:srgbClr val="FDA800"/>
                </a:solidFill>
                <a:effectLst/>
                <a:latin typeface="Roboto"/>
              </a:rPr>
              <a:t>4D FWD 2M, </a:t>
            </a:r>
            <a:r>
              <a:rPr kumimoji="0" lang="en-US" sz="3600" b="0" i="0" u="none" strike="noStrike" kern="0" cap="none" spc="0" normalizeH="0" baseline="0" noProof="0" dirty="0" err="1" smtClean="0">
                <a:ln>
                  <a:noFill/>
                </a:ln>
                <a:solidFill>
                  <a:srgbClr val="FDA800"/>
                </a:solidFill>
                <a:effectLst/>
                <a:uLnTx/>
                <a:uFillTx/>
                <a:latin typeface="Roboto"/>
              </a:rPr>
              <a:t>έν</a:t>
            </a:r>
            <a:r>
              <a:rPr kumimoji="0" lang="en-US" sz="3600" b="0" i="0" u="none" strike="noStrike" kern="0" cap="none" spc="0" normalizeH="0" baseline="0" noProof="0" dirty="0" smtClean="0">
                <a:ln>
                  <a:noFill/>
                </a:ln>
                <a:solidFill>
                  <a:srgbClr val="FDA800"/>
                </a:solidFill>
                <a:effectLst/>
                <a:uLnTx/>
                <a:uFillTx/>
                <a:latin typeface="Roboto"/>
              </a:rPr>
              <a:t>α αθλητικό παπούτσι, μέρος του οποίου είναι τρισδιάστατα εκτυπωμένο</a:t>
            </a:r>
            <a:r>
              <a:rPr lang="en-US" sz="3600" b="0" i="0" dirty="0" smtClean="0">
                <a:solidFill>
                  <a:srgbClr val="FDA800"/>
                </a:solidFill>
                <a:effectLst/>
                <a:latin typeface="Roboto"/>
              </a:rPr>
              <a:t>.</a:t>
            </a:r>
            <a:endParaRPr lang="en-US" sz="3600" dirty="0">
              <a:solidFill>
                <a:srgbClr val="FDA800"/>
              </a:solidFill>
              <a:latin typeface="Roboto"/>
            </a:endParaRPr>
          </a:p>
        </p:txBody>
      </p:sp>
    </p:spTree>
    <p:extLst>
      <p:ext uri="{BB962C8B-B14F-4D97-AF65-F5344CB8AC3E}">
        <p14:creationId xmlns:p14="http://schemas.microsoft.com/office/powerpoint/2010/main" val="3022797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04774" y="1825625"/>
            <a:ext cx="17834076" cy="870585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4400" b="1" dirty="0">
                <a:solidFill>
                  <a:srgbClr val="FDA800"/>
                </a:solidFill>
                <a:latin typeface="Roboto"/>
              </a:rPr>
              <a:t>Έξυπνα </a:t>
            </a:r>
            <a:r>
              <a:rPr lang="el-GR" sz="4400" b="1" dirty="0">
                <a:solidFill>
                  <a:srgbClr val="FDA800"/>
                </a:solidFill>
                <a:latin typeface="Roboto"/>
              </a:rPr>
              <a:t>Κ</a:t>
            </a:r>
            <a:r>
              <a:rPr lang="en-US" sz="4400" b="1" dirty="0" err="1">
                <a:solidFill>
                  <a:srgbClr val="FDA800"/>
                </a:solidFill>
                <a:latin typeface="Roboto"/>
              </a:rPr>
              <a:t>λωστοϋφ</a:t>
            </a:r>
            <a:r>
              <a:rPr lang="en-US" sz="4400" b="1" dirty="0">
                <a:solidFill>
                  <a:srgbClr val="FDA800"/>
                </a:solidFill>
                <a:latin typeface="Roboto"/>
              </a:rPr>
              <a:t>αντουργικά </a:t>
            </a:r>
            <a:r>
              <a:rPr lang="el-GR" sz="4400" b="1" dirty="0">
                <a:solidFill>
                  <a:srgbClr val="FDA800"/>
                </a:solidFill>
                <a:latin typeface="Roboto"/>
              </a:rPr>
              <a:t>Π</a:t>
            </a:r>
            <a:r>
              <a:rPr lang="en-US" sz="4400" b="1" dirty="0" err="1">
                <a:solidFill>
                  <a:srgbClr val="FDA800"/>
                </a:solidFill>
                <a:latin typeface="Roboto"/>
              </a:rPr>
              <a:t>ροϊόντ</a:t>
            </a:r>
            <a:r>
              <a:rPr lang="en-US" sz="4400" b="1" dirty="0">
                <a:solidFill>
                  <a:srgbClr val="FDA800"/>
                </a:solidFill>
                <a:latin typeface="Roboto"/>
              </a:rPr>
              <a:t>α</a:t>
            </a:r>
          </a:p>
          <a:p>
            <a:endParaRPr lang="en-US" sz="4400" b="1" dirty="0">
              <a:solidFill>
                <a:srgbClr val="2C34D7"/>
              </a:solidFill>
              <a:latin typeface="Roboto"/>
            </a:endParaRPr>
          </a:p>
          <a:p>
            <a:pPr marL="571500" indent="-571500">
              <a:buFont typeface="Arial" panose="020B0604020202020204" pitchFamily="34" charset="0"/>
              <a:buChar char="•"/>
            </a:pPr>
            <a:r>
              <a:rPr lang="el-GR" sz="3600" dirty="0">
                <a:solidFill>
                  <a:srgbClr val="2C34D7"/>
                </a:solidFill>
                <a:latin typeface="Roboto"/>
              </a:rPr>
              <a:t>Τα έξυπνα κλωστοϋφαντουργικά προϊόντα είναι υφάσματα στα οποία ενσωματώνονται αισθητήρες και ηλεκτρονικά εξαρτήματα</a:t>
            </a:r>
            <a:r>
              <a:rPr lang="en-US" sz="3600" dirty="0" smtClean="0">
                <a:solidFill>
                  <a:srgbClr val="2C34D7"/>
                </a:solidFill>
                <a:latin typeface="Roboto"/>
              </a:rPr>
              <a:t>. </a:t>
            </a:r>
            <a:r>
              <a:rPr lang="el-GR" sz="3600" dirty="0">
                <a:solidFill>
                  <a:srgbClr val="2C34D7"/>
                </a:solidFill>
                <a:latin typeface="Roboto"/>
              </a:rPr>
              <a:t>Σκοπός τους είναι να ρυθμίζουν τη θερμοκρασία του σώματος, να παρακολουθούν μετρήσεις υγείας και ακόμη και να αλλάζουν χρώμα</a:t>
            </a:r>
            <a:r>
              <a:rPr lang="en-US" sz="3600" dirty="0" smtClean="0">
                <a:solidFill>
                  <a:srgbClr val="2C34D7"/>
                </a:solidFill>
                <a:latin typeface="Roboto"/>
              </a:rPr>
              <a:t>.</a:t>
            </a:r>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lang="el-GR" sz="3600" dirty="0">
                <a:solidFill>
                  <a:srgbClr val="2C34D7"/>
                </a:solidFill>
                <a:latin typeface="Roboto"/>
              </a:rPr>
              <a:t>Το σκεπτικό πίσω από τα έξυπνα κλωστοϋφαντουργικά προϊόντα είναι να μειωθεί η ανάγκη για περισσότερα είδη ένδυσης προωθώντας έτσι μια πιο βιώσιμη γκαρνταρόμπα</a:t>
            </a:r>
            <a:r>
              <a:rPr lang="en-US" sz="3600" dirty="0" smtClean="0">
                <a:solidFill>
                  <a:srgbClr val="2C34D7"/>
                </a:solidFill>
                <a:latin typeface="Roboto"/>
              </a:rPr>
              <a:t>.</a:t>
            </a:r>
            <a:endParaRPr lang="en-US" sz="3600" dirty="0">
              <a:solidFill>
                <a:srgbClr val="2C34D7"/>
              </a:solidFill>
              <a:latin typeface="Roboto"/>
            </a:endParaRPr>
          </a:p>
          <a:p>
            <a:endParaRPr lang="en-US" sz="3600" dirty="0">
              <a:solidFill>
                <a:srgbClr val="2C34D7"/>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r>
              <a:rPr lang="en-US" sz="2800" dirty="0">
                <a:solidFill>
                  <a:srgbClr val="FDA800"/>
                </a:solidFill>
                <a:latin typeface="Roboto"/>
              </a:rPr>
              <a:t>Ανα</a:t>
            </a:r>
            <a:r>
              <a:rPr lang="en-US" sz="2800" dirty="0" err="1">
                <a:solidFill>
                  <a:srgbClr val="FDA800"/>
                </a:solidFill>
                <a:latin typeface="Roboto"/>
              </a:rPr>
              <a:t>τρέξτε</a:t>
            </a:r>
            <a:r>
              <a:rPr lang="en-US" sz="2800" dirty="0">
                <a:solidFill>
                  <a:srgbClr val="FDA800"/>
                </a:solidFill>
                <a:latin typeface="Roboto"/>
              </a:rPr>
              <a:t> </a:t>
            </a:r>
            <a:r>
              <a:rPr lang="en-US" sz="2800" dirty="0" err="1">
                <a:solidFill>
                  <a:srgbClr val="FDA800"/>
                </a:solidFill>
                <a:latin typeface="Roboto"/>
              </a:rPr>
              <a:t>στ</a:t>
            </a:r>
            <a:r>
              <a:rPr lang="el-GR" sz="2800" dirty="0">
                <a:solidFill>
                  <a:srgbClr val="FDA800"/>
                </a:solidFill>
                <a:latin typeface="Roboto"/>
              </a:rPr>
              <a:t>ο</a:t>
            </a:r>
            <a:r>
              <a:rPr lang="en-US" sz="2800" dirty="0">
                <a:solidFill>
                  <a:srgbClr val="FDA800"/>
                </a:solidFill>
                <a:latin typeface="Roboto"/>
              </a:rPr>
              <a:t> </a:t>
            </a:r>
            <a:r>
              <a:rPr lang="en-US" sz="2800" dirty="0" smtClean="0">
                <a:solidFill>
                  <a:srgbClr val="FDA800"/>
                </a:solidFill>
                <a:latin typeface="Roboto"/>
              </a:rPr>
              <a:t>α</a:t>
            </a:r>
            <a:r>
              <a:rPr lang="en-US" sz="2800" dirty="0" err="1" smtClean="0">
                <a:solidFill>
                  <a:srgbClr val="FDA800"/>
                </a:solidFill>
                <a:latin typeface="Roboto"/>
              </a:rPr>
              <a:t>κόλουθ</a:t>
            </a:r>
            <a:r>
              <a:rPr lang="el-GR" sz="2800" dirty="0" smtClean="0">
                <a:solidFill>
                  <a:srgbClr val="FDA800"/>
                </a:solidFill>
                <a:latin typeface="Roboto"/>
              </a:rPr>
              <a:t>ο υλικό</a:t>
            </a:r>
            <a:r>
              <a:rPr lang="en-US" sz="2800" dirty="0" smtClean="0">
                <a:solidFill>
                  <a:srgbClr val="FDA800"/>
                </a:solidFill>
                <a:latin typeface="Roboto"/>
              </a:rPr>
              <a:t> α</a:t>
            </a:r>
            <a:r>
              <a:rPr lang="en-US" sz="2800" dirty="0" err="1" smtClean="0">
                <a:solidFill>
                  <a:srgbClr val="FDA800"/>
                </a:solidFill>
                <a:latin typeface="Roboto"/>
              </a:rPr>
              <a:t>νάγνωση</a:t>
            </a:r>
            <a:r>
              <a:rPr lang="el-GR" sz="2800" dirty="0" smtClean="0">
                <a:solidFill>
                  <a:srgbClr val="FDA800"/>
                </a:solidFill>
                <a:latin typeface="Roboto"/>
              </a:rPr>
              <a:t>ς</a:t>
            </a:r>
            <a:r>
              <a:rPr lang="en-US" sz="2800" dirty="0" smtClean="0">
                <a:solidFill>
                  <a:srgbClr val="FDA800"/>
                </a:solidFill>
                <a:latin typeface="Roboto"/>
              </a:rPr>
              <a:t>:</a:t>
            </a:r>
            <a:endParaRPr lang="en-US" sz="2800" dirty="0">
              <a:solidFill>
                <a:srgbClr val="FDA800"/>
              </a:solidFill>
              <a:latin typeface="Roboto"/>
            </a:endParaRPr>
          </a:p>
          <a:p>
            <a:pPr marL="571500" indent="-571500">
              <a:buFont typeface="Arial" panose="020B0604020202020204" pitchFamily="34" charset="0"/>
              <a:buChar char="•"/>
            </a:pPr>
            <a:r>
              <a:rPr lang="en-US" sz="2800" i="1" dirty="0">
                <a:solidFill>
                  <a:srgbClr val="FDA800"/>
                </a:solidFill>
                <a:latin typeface="Roboto"/>
              </a:rPr>
              <a:t>Smart Textiles: The Next Frontier in Fashion Design</a:t>
            </a:r>
          </a:p>
          <a:p>
            <a:pPr marL="571500" indent="-571500">
              <a:buFont typeface="Arial" panose="020B0604020202020204" pitchFamily="34" charset="0"/>
              <a:buChar char="•"/>
            </a:pPr>
            <a:r>
              <a:rPr lang="en-US" sz="2800" i="1" dirty="0">
                <a:solidFill>
                  <a:srgbClr val="FDA800"/>
                </a:solidFill>
                <a:latin typeface="Roboto"/>
              </a:rPr>
              <a:t>Eco-Friendly Fashion: How Sustainable Clothing Printing is Changing the Industry</a:t>
            </a:r>
            <a:endParaRPr lang="en-US" sz="2800" dirty="0">
              <a:solidFill>
                <a:srgbClr val="FDA800"/>
              </a:solidFill>
              <a:latin typeface="Roboto"/>
            </a:endParaRPr>
          </a:p>
          <a:p>
            <a:endParaRPr lang="en-US" sz="3200" dirty="0">
              <a:solidFill>
                <a:srgbClr val="2C34D7"/>
              </a:solidFill>
            </a:endParaRPr>
          </a:p>
          <a:p>
            <a:pPr marL="571500" indent="-571500">
              <a:buFont typeface="Arial" panose="020B0604020202020204" pitchFamily="34" charset="0"/>
              <a:buChar char="•"/>
            </a:pPr>
            <a:endParaRPr lang="en-US" sz="3200" dirty="0">
              <a:solidFill>
                <a:srgbClr val="2C34D7"/>
              </a:solidFill>
              <a:latin typeface="Roboto"/>
            </a:endParaRPr>
          </a:p>
        </p:txBody>
      </p:sp>
    </p:spTree>
    <p:extLst>
      <p:ext uri="{BB962C8B-B14F-4D97-AF65-F5344CB8AC3E}">
        <p14:creationId xmlns:p14="http://schemas.microsoft.com/office/powerpoint/2010/main" val="1974815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5250" y="1082675"/>
            <a:ext cx="6141084" cy="830997"/>
          </a:xfrm>
        </p:spPr>
        <p:txBody>
          <a:bodyPr/>
          <a:lstStyle/>
          <a:p>
            <a:r>
              <a:rPr lang="el-GR" sz="5400" dirty="0" smtClean="0">
                <a:solidFill>
                  <a:srgbClr val="2C34D7"/>
                </a:solidFill>
              </a:rPr>
              <a:t>Αναφορές</a:t>
            </a:r>
            <a:endParaRPr lang="en-US" sz="5400" dirty="0">
              <a:solidFill>
                <a:srgbClr val="2C34D7"/>
              </a:solidFill>
            </a:endParaRPr>
          </a:p>
        </p:txBody>
      </p:sp>
      <p:sp>
        <p:nvSpPr>
          <p:cNvPr id="10" name="TextBox 9"/>
          <p:cNvSpPr txBox="1"/>
          <p:nvPr/>
        </p:nvSpPr>
        <p:spPr>
          <a:xfrm>
            <a:off x="1365250" y="2454275"/>
            <a:ext cx="15925800" cy="827919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Roboto"/>
              </a:rPr>
              <a:t>Bella + Canvas (2019) </a:t>
            </a:r>
            <a:r>
              <a:rPr lang="en-US" sz="2800" i="1" dirty="0">
                <a:latin typeface="Roboto"/>
              </a:rPr>
              <a:t>How Fabric is Dyed in a Massive and Eco-Friendly Way.</a:t>
            </a:r>
            <a:r>
              <a:rPr lang="en-US" sz="2800" dirty="0">
                <a:latin typeface="Roboto"/>
              </a:rPr>
              <a:t> </a:t>
            </a:r>
            <a:r>
              <a:rPr lang="el-GR" sz="2800" dirty="0" smtClean="0">
                <a:latin typeface="Roboto"/>
              </a:rPr>
              <a:t>Διαθέσιμο στο</a:t>
            </a:r>
            <a:r>
              <a:rPr lang="en-US" sz="2800" dirty="0" smtClean="0">
                <a:latin typeface="Roboto"/>
              </a:rPr>
              <a:t>: </a:t>
            </a:r>
            <a:r>
              <a:rPr lang="en-US" sz="2800" dirty="0">
                <a:latin typeface="Roboto"/>
                <a:hlinkClick r:id="rId2"/>
              </a:rPr>
              <a:t>www.youtube.com/watch?v=e06-glNxOTE</a:t>
            </a:r>
            <a:endParaRPr lang="en-US" sz="2800" dirty="0">
              <a:latin typeface="Roboto"/>
            </a:endParaRPr>
          </a:p>
          <a:p>
            <a:pPr marL="457200" indent="-457200">
              <a:buFont typeface="Arial" panose="020B0604020202020204" pitchFamily="34" charset="0"/>
              <a:buChar char="•"/>
            </a:pPr>
            <a:endParaRPr lang="en-US" sz="2800" dirty="0">
              <a:latin typeface="Roboto"/>
            </a:endParaRPr>
          </a:p>
          <a:p>
            <a:pPr marL="457200" indent="-457200">
              <a:buFont typeface="Arial" panose="020B0604020202020204" pitchFamily="34" charset="0"/>
              <a:buChar char="•"/>
            </a:pPr>
            <a:r>
              <a:rPr lang="en-US" sz="2800" dirty="0">
                <a:solidFill>
                  <a:schemeClr val="tx1"/>
                </a:solidFill>
                <a:latin typeface="Roboto"/>
              </a:rPr>
              <a:t>Blum, P. (2021) </a:t>
            </a:r>
            <a:r>
              <a:rPr lang="en-US" sz="2800" i="1" dirty="0">
                <a:solidFill>
                  <a:schemeClr val="tx1"/>
                </a:solidFill>
                <a:latin typeface="Roboto"/>
              </a:rPr>
              <a:t>Circular Fashion: Making the Fashion Industry Sustainable.</a:t>
            </a:r>
            <a:r>
              <a:rPr lang="en-US" sz="2800" dirty="0">
                <a:solidFill>
                  <a:schemeClr val="tx1"/>
                </a:solidFill>
                <a:latin typeface="Roboto"/>
              </a:rPr>
              <a:t> UK: Laurence King Publishing</a:t>
            </a:r>
          </a:p>
          <a:p>
            <a:pPr marL="457200" indent="-457200">
              <a:buFont typeface="Arial" panose="020B0604020202020204" pitchFamily="34" charset="0"/>
              <a:buChar char="•"/>
            </a:pPr>
            <a:endParaRPr lang="en-US" sz="2800" dirty="0">
              <a:solidFill>
                <a:schemeClr val="tx1"/>
              </a:solidFill>
              <a:latin typeface="Roboto"/>
            </a:endParaRPr>
          </a:p>
          <a:p>
            <a:pPr marL="457200" indent="-457200">
              <a:buFont typeface="Arial" panose="020B0604020202020204" pitchFamily="34" charset="0"/>
              <a:buChar char="•"/>
            </a:pPr>
            <a:r>
              <a:rPr lang="en-US" sz="2800" dirty="0">
                <a:latin typeface="Roboto"/>
              </a:rPr>
              <a:t>Dann, TA (2021) </a:t>
            </a:r>
            <a:r>
              <a:rPr lang="en-US" sz="2800" i="1" dirty="0"/>
              <a:t>How to make eco print on fabric | Tutorial</a:t>
            </a:r>
            <a:r>
              <a:rPr lang="en-US" sz="2800" i="1" dirty="0">
                <a:latin typeface="Roboto"/>
              </a:rPr>
              <a:t>. </a:t>
            </a:r>
            <a:r>
              <a:rPr lang="el-GR" sz="2800" dirty="0" smtClean="0">
                <a:latin typeface="Roboto"/>
              </a:rPr>
              <a:t>Διαθέσιμο στο</a:t>
            </a:r>
            <a:r>
              <a:rPr lang="en-US" sz="2800" dirty="0" smtClean="0">
                <a:latin typeface="Roboto"/>
              </a:rPr>
              <a:t>: </a:t>
            </a:r>
            <a:r>
              <a:rPr lang="en-US" sz="2800" dirty="0">
                <a:latin typeface="Roboto"/>
                <a:hlinkClick r:id="rId3"/>
              </a:rPr>
              <a:t>www.youtube.com/watch?v=oW618--w918&amp;t=4s</a:t>
            </a:r>
            <a:endParaRPr lang="en-US" sz="2800" dirty="0">
              <a:latin typeface="Roboto"/>
            </a:endParaRPr>
          </a:p>
          <a:p>
            <a:endParaRPr lang="en-US" sz="2800" i="1" dirty="0">
              <a:latin typeface="Roboto"/>
            </a:endParaRPr>
          </a:p>
          <a:p>
            <a:pPr marL="457200" indent="-457200">
              <a:buFont typeface="Arial" panose="020B0604020202020204" pitchFamily="34" charset="0"/>
              <a:buChar char="•"/>
            </a:pPr>
            <a:r>
              <a:rPr lang="en-US" sz="2800" i="1" dirty="0">
                <a:latin typeface="Roboto"/>
              </a:rPr>
              <a:t> </a:t>
            </a:r>
            <a:r>
              <a:rPr lang="en-US" sz="2800" dirty="0" err="1">
                <a:latin typeface="Roboto"/>
              </a:rPr>
              <a:t>Euronews</a:t>
            </a:r>
            <a:r>
              <a:rPr lang="en-US" sz="2800" dirty="0">
                <a:latin typeface="Roboto"/>
              </a:rPr>
              <a:t> Next (2017) </a:t>
            </a:r>
            <a:r>
              <a:rPr lang="en-US" sz="2800" i="1" dirty="0">
                <a:latin typeface="Roboto"/>
              </a:rPr>
              <a:t>Dyed without waste - developing a process to save water in the textile industry.</a:t>
            </a:r>
            <a:r>
              <a:rPr lang="en-US" sz="2800" dirty="0">
                <a:latin typeface="Roboto"/>
              </a:rPr>
              <a:t> </a:t>
            </a:r>
            <a:r>
              <a:rPr lang="el-GR" sz="2800" dirty="0" smtClean="0">
                <a:latin typeface="Roboto"/>
              </a:rPr>
              <a:t>Διαθέσιμο στο</a:t>
            </a:r>
            <a:r>
              <a:rPr lang="en-US" sz="2800" dirty="0" smtClean="0">
                <a:latin typeface="Roboto"/>
              </a:rPr>
              <a:t>: </a:t>
            </a:r>
            <a:r>
              <a:rPr lang="en-US" sz="2800" dirty="0">
                <a:latin typeface="Roboto"/>
                <a:hlinkClick r:id="rId4"/>
              </a:rPr>
              <a:t>www.youtube.com/watch?v=BHiSlnq9Kaw</a:t>
            </a:r>
            <a:endParaRPr lang="en-US" sz="2800" dirty="0">
              <a:latin typeface="Roboto"/>
            </a:endParaRPr>
          </a:p>
          <a:p>
            <a:pPr marL="457200" indent="-457200">
              <a:buFont typeface="Arial" panose="020B0604020202020204" pitchFamily="34" charset="0"/>
              <a:buChar char="•"/>
            </a:pPr>
            <a:endParaRPr lang="en-US" sz="2800" i="1" dirty="0">
              <a:latin typeface="Roboto"/>
            </a:endParaRPr>
          </a:p>
          <a:p>
            <a:pPr marL="457200" indent="-457200">
              <a:buFont typeface="Arial" panose="020B0604020202020204" pitchFamily="34" charset="0"/>
              <a:buChar char="•"/>
            </a:pPr>
            <a:r>
              <a:rPr lang="en-US" sz="2800" dirty="0">
                <a:latin typeface="Roboto"/>
              </a:rPr>
              <a:t>Fisher, E. (2024) Eileen Fisher. </a:t>
            </a:r>
            <a:r>
              <a:rPr lang="el-GR" sz="2800" dirty="0" smtClean="0">
                <a:latin typeface="Roboto"/>
              </a:rPr>
              <a:t>Διαθέσιμο στο</a:t>
            </a:r>
            <a:r>
              <a:rPr lang="en-US" sz="2800" dirty="0" smtClean="0">
                <a:latin typeface="Roboto"/>
              </a:rPr>
              <a:t>:  </a:t>
            </a:r>
            <a:r>
              <a:rPr lang="en-US" sz="2800" dirty="0">
                <a:latin typeface="Roboto"/>
                <a:hlinkClick r:id="rId5"/>
              </a:rPr>
              <a:t>www.eileenfisher.com/a-sustainable-life/first-life.html</a:t>
            </a:r>
            <a:endParaRPr lang="en-US" sz="2800" dirty="0">
              <a:latin typeface="Roboto"/>
            </a:endParaRPr>
          </a:p>
          <a:p>
            <a:endParaRPr lang="en-US" sz="2800" dirty="0">
              <a:latin typeface="Roboto"/>
            </a:endParaRPr>
          </a:p>
          <a:p>
            <a:pPr marL="457200" indent="-457200">
              <a:buFont typeface="Arial" panose="020B0604020202020204" pitchFamily="34" charset="0"/>
              <a:buChar char="•"/>
            </a:pPr>
            <a:r>
              <a:rPr lang="en-US" sz="2800" dirty="0">
                <a:solidFill>
                  <a:schemeClr val="tx1"/>
                </a:solidFill>
                <a:latin typeface="Roboto"/>
              </a:rPr>
              <a:t>Fletcher, K. (2014) </a:t>
            </a:r>
            <a:r>
              <a:rPr lang="en-US" sz="2800" i="1" dirty="0">
                <a:solidFill>
                  <a:schemeClr val="tx1"/>
                </a:solidFill>
                <a:latin typeface="Roboto"/>
              </a:rPr>
              <a:t>Sustainable Fashion and Textiles: Design Journeys</a:t>
            </a:r>
            <a:r>
              <a:rPr lang="en-US" sz="2800" dirty="0">
                <a:solidFill>
                  <a:schemeClr val="tx1"/>
                </a:solidFill>
                <a:latin typeface="Roboto"/>
              </a:rPr>
              <a:t>. 2</a:t>
            </a:r>
            <a:r>
              <a:rPr lang="en-US" sz="2800" baseline="30000" dirty="0">
                <a:solidFill>
                  <a:schemeClr val="tx1"/>
                </a:solidFill>
                <a:latin typeface="Roboto"/>
              </a:rPr>
              <a:t>nd</a:t>
            </a:r>
            <a:r>
              <a:rPr lang="en-US" sz="2800" dirty="0">
                <a:solidFill>
                  <a:schemeClr val="tx1"/>
                </a:solidFill>
                <a:latin typeface="Roboto"/>
              </a:rPr>
              <a:t> edition. NY: Routledge</a:t>
            </a:r>
          </a:p>
          <a:p>
            <a:pPr marL="457200" indent="-457200">
              <a:buFont typeface="Arial" panose="020B0604020202020204" pitchFamily="34" charset="0"/>
              <a:buChar char="•"/>
            </a:pPr>
            <a:endParaRPr lang="en-US" sz="2800" dirty="0">
              <a:latin typeface="Roboto"/>
            </a:endParaRPr>
          </a:p>
          <a:p>
            <a:pPr marL="457200" indent="-457200">
              <a:buFont typeface="Arial" panose="020B0604020202020204" pitchFamily="34" charset="0"/>
              <a:buChar char="•"/>
            </a:pPr>
            <a:endParaRPr lang="en-US" sz="2800" dirty="0">
              <a:latin typeface="Roboto"/>
            </a:endParaRPr>
          </a:p>
        </p:txBody>
      </p:sp>
    </p:spTree>
    <p:extLst>
      <p:ext uri="{BB962C8B-B14F-4D97-AF65-F5344CB8AC3E}">
        <p14:creationId xmlns:p14="http://schemas.microsoft.com/office/powerpoint/2010/main" val="2551670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6650" y="1844675"/>
            <a:ext cx="18440400" cy="9571851"/>
          </a:xfrm>
          <a:prstGeom prst="rect">
            <a:avLst/>
          </a:prstGeom>
          <a:noFill/>
        </p:spPr>
        <p:txBody>
          <a:bodyPr wrap="square" rtlCol="0">
            <a:spAutoFit/>
          </a:bodyPr>
          <a:lstStyle/>
          <a:p>
            <a:pPr marL="457200" indent="-457200">
              <a:buFont typeface="Arial" panose="020B0604020202020204" pitchFamily="34" charset="0"/>
              <a:buChar char="•"/>
            </a:pPr>
            <a:endParaRPr lang="en-US" sz="2800" i="1" dirty="0">
              <a:latin typeface="Roboto"/>
            </a:endParaRPr>
          </a:p>
          <a:p>
            <a:pPr marL="457200" indent="-457200">
              <a:buFont typeface="Arial" panose="020B0604020202020204" pitchFamily="34" charset="0"/>
              <a:buChar char="•"/>
            </a:pPr>
            <a:r>
              <a:rPr lang="en-US" sz="2800" dirty="0">
                <a:latin typeface="Roboto"/>
              </a:rPr>
              <a:t>Manufacture3D (2024) </a:t>
            </a:r>
            <a:r>
              <a:rPr lang="en-US" sz="2800" i="1" dirty="0">
                <a:latin typeface="Roboto"/>
              </a:rPr>
              <a:t>How Adidas is leveraging 3D Printing in the Footwear Industry</a:t>
            </a:r>
            <a:r>
              <a:rPr lang="en-US" sz="2800" dirty="0">
                <a:latin typeface="Roboto"/>
              </a:rPr>
              <a:t>. </a:t>
            </a:r>
            <a:r>
              <a:rPr lang="el-GR" sz="2800" dirty="0" smtClean="0">
                <a:latin typeface="Roboto"/>
              </a:rPr>
              <a:t>Διαθέσιμο στο</a:t>
            </a:r>
            <a:r>
              <a:rPr lang="en-US" sz="2800" dirty="0" smtClean="0">
                <a:latin typeface="Roboto"/>
              </a:rPr>
              <a:t>: </a:t>
            </a:r>
            <a:r>
              <a:rPr lang="en-US" sz="2800" dirty="0">
                <a:latin typeface="Roboto"/>
                <a:hlinkClick r:id="rId2"/>
              </a:rPr>
              <a:t>www.manufactur3dmag.com/how-adidas-is-leveraging-3d-printing-in-the-footwear-industry/</a:t>
            </a:r>
            <a:endParaRPr lang="en-US" sz="2800" dirty="0">
              <a:latin typeface="Roboto"/>
            </a:endParaRPr>
          </a:p>
          <a:p>
            <a:pPr marL="457200" indent="-457200">
              <a:buFont typeface="Arial" panose="020B0604020202020204" pitchFamily="34" charset="0"/>
              <a:buChar char="•"/>
            </a:pPr>
            <a:endParaRPr lang="en-US" sz="2800" dirty="0">
              <a:latin typeface="Roboto"/>
            </a:endParaRPr>
          </a:p>
          <a:p>
            <a:pPr marL="457200" indent="-457200">
              <a:buFont typeface="Arial" panose="020B0604020202020204" pitchFamily="34" charset="0"/>
              <a:buChar char="•"/>
            </a:pPr>
            <a:r>
              <a:rPr lang="en-US" sz="2800" dirty="0">
                <a:latin typeface="Roboto"/>
              </a:rPr>
              <a:t>Medium (2023) </a:t>
            </a:r>
            <a:r>
              <a:rPr lang="en-US" sz="2800" i="1" dirty="0"/>
              <a:t>Smart Textiles: The Next Frontier in Fashion Design. </a:t>
            </a:r>
            <a:r>
              <a:rPr lang="el-GR" sz="2800" dirty="0" smtClean="0"/>
              <a:t>Διαθέσιμο στο</a:t>
            </a:r>
            <a:r>
              <a:rPr lang="en-US" sz="2800" dirty="0" smtClean="0"/>
              <a:t>:</a:t>
            </a:r>
            <a:endParaRPr lang="en-US" sz="2800" dirty="0"/>
          </a:p>
          <a:p>
            <a:r>
              <a:rPr lang="en-US" sz="2800" dirty="0">
                <a:hlinkClick r:id="rId3"/>
              </a:rPr>
              <a:t>www.medium.com/@Geniemode/smart-textiles-the-next-frontier-in-fashion-design-e85e0afdf483</a:t>
            </a:r>
            <a:endParaRPr lang="en-US" sz="2800" dirty="0"/>
          </a:p>
          <a:p>
            <a:endParaRPr lang="en-US" sz="2800" dirty="0">
              <a:latin typeface="Roboto"/>
            </a:endParaRPr>
          </a:p>
          <a:p>
            <a:pPr marL="457200" indent="-457200">
              <a:buFont typeface="Arial" panose="020B0604020202020204" pitchFamily="34" charset="0"/>
              <a:buChar char="•"/>
            </a:pPr>
            <a:r>
              <a:rPr lang="en-US" sz="2800" dirty="0">
                <a:latin typeface="Roboto"/>
              </a:rPr>
              <a:t>Rethinking the Future. (2022) </a:t>
            </a:r>
            <a:r>
              <a:rPr lang="en-US" sz="2800" i="1" dirty="0">
                <a:latin typeface="Roboto"/>
              </a:rPr>
              <a:t>Eco-Friendly Fashion: How Sustainable Clothing Printing is Changing the Industry. </a:t>
            </a:r>
            <a:r>
              <a:rPr lang="el-GR" sz="2800" dirty="0" smtClean="0">
                <a:latin typeface="Roboto"/>
              </a:rPr>
              <a:t>Διαθέσιμο στο</a:t>
            </a:r>
            <a:r>
              <a:rPr lang="en-US" sz="2800" dirty="0" smtClean="0">
                <a:latin typeface="Roboto"/>
              </a:rPr>
              <a:t>: </a:t>
            </a:r>
            <a:r>
              <a:rPr lang="en-US" sz="2800" dirty="0" smtClean="0">
                <a:latin typeface="Roboto"/>
                <a:hlinkClick r:id="rId4"/>
              </a:rPr>
              <a:t>www.re-thinkingthefuture.com/technologies/gp1957-eco-friendly-fashion-how-sustainable-clothing-printing-is-changing-the-industry/</a:t>
            </a:r>
            <a:endParaRPr lang="en-US" sz="2800" dirty="0" smtClean="0">
              <a:latin typeface="Roboto"/>
            </a:endParaRPr>
          </a:p>
          <a:p>
            <a:pPr marL="457200" indent="-457200">
              <a:buFont typeface="Arial" panose="020B0604020202020204" pitchFamily="34" charset="0"/>
              <a:buChar char="•"/>
            </a:pPr>
            <a:endParaRPr lang="en-US" sz="2800" dirty="0" smtClean="0">
              <a:latin typeface="Roboto"/>
            </a:endParaRPr>
          </a:p>
          <a:p>
            <a:pPr marL="457200" indent="-457200" algn="l">
              <a:buFont typeface="Arial" panose="020B0604020202020204" pitchFamily="34" charset="0"/>
              <a:buChar char="•"/>
            </a:pPr>
            <a:r>
              <a:rPr lang="en-US" sz="2800" dirty="0" err="1">
                <a:latin typeface="Roboto"/>
              </a:rPr>
              <a:t>Sayol</a:t>
            </a:r>
            <a:r>
              <a:rPr lang="en-US" sz="2800" dirty="0">
                <a:latin typeface="Roboto"/>
              </a:rPr>
              <a:t>, I. (2015) </a:t>
            </a:r>
            <a:r>
              <a:rPr lang="en-US" sz="2800" i="1" dirty="0">
                <a:latin typeface="Roboto"/>
              </a:rPr>
              <a:t>Smart Fabrics, a technology that revolutionizes experiences. </a:t>
            </a:r>
            <a:r>
              <a:rPr lang="el-GR" sz="2800" dirty="0" smtClean="0">
                <a:latin typeface="Roboto"/>
              </a:rPr>
              <a:t>Διαθέσιμο στο</a:t>
            </a:r>
            <a:r>
              <a:rPr lang="en-US" sz="2800" dirty="0" smtClean="0">
                <a:latin typeface="Roboto"/>
              </a:rPr>
              <a:t>: </a:t>
            </a:r>
            <a:endParaRPr lang="en-US" sz="2800" dirty="0">
              <a:latin typeface="Roboto"/>
            </a:endParaRPr>
          </a:p>
          <a:p>
            <a:pPr algn="l"/>
            <a:r>
              <a:rPr lang="en-US" sz="2800" dirty="0" smtClean="0">
                <a:latin typeface="Roboto"/>
                <a:hlinkClick r:id="rId5"/>
              </a:rPr>
              <a:t>www.ignasisayol.com/en/smart-textiles-can-be-programmed-to-monitor-things-like-biometrics-measurements-of-physical-attributes-or-behaviours-like-heart-rate-which-could-help-athletes-dieters-and-physicians-observing-pat</a:t>
            </a:r>
            <a:r>
              <a:rPr lang="en-US" sz="2800" dirty="0">
                <a:latin typeface="Roboto"/>
                <a:hlinkClick r:id="rId5"/>
              </a:rPr>
              <a:t>/</a:t>
            </a:r>
            <a:endParaRPr lang="en-US" sz="2800" dirty="0">
              <a:latin typeface="Roboto"/>
            </a:endParaRPr>
          </a:p>
          <a:p>
            <a:endParaRPr lang="en-US" sz="2800" dirty="0">
              <a:latin typeface="Roboto"/>
            </a:endParaRPr>
          </a:p>
          <a:p>
            <a:pPr marL="457200" indent="-457200">
              <a:buFont typeface="Arial" panose="020B0604020202020204" pitchFamily="34" charset="0"/>
              <a:buChar char="•"/>
            </a:pPr>
            <a:r>
              <a:rPr lang="en-US" sz="2800" dirty="0">
                <a:latin typeface="Roboto"/>
              </a:rPr>
              <a:t>Victoria &amp; Albert Museum (2015) </a:t>
            </a:r>
            <a:r>
              <a:rPr lang="en-US" sz="2800" i="1" dirty="0">
                <a:latin typeface="Roboto"/>
              </a:rPr>
              <a:t>How Was it Made? Indigo Dyeing</a:t>
            </a:r>
            <a:r>
              <a:rPr lang="en-US" sz="2800" dirty="0">
                <a:latin typeface="Roboto"/>
              </a:rPr>
              <a:t>. </a:t>
            </a:r>
            <a:r>
              <a:rPr lang="el-GR" sz="2800" dirty="0" smtClean="0">
                <a:latin typeface="Roboto"/>
              </a:rPr>
              <a:t>Διαθέσιμο στο</a:t>
            </a:r>
            <a:r>
              <a:rPr lang="en-US" sz="2800" dirty="0" smtClean="0">
                <a:latin typeface="Roboto"/>
              </a:rPr>
              <a:t>: </a:t>
            </a:r>
            <a:r>
              <a:rPr lang="en-US" sz="2800" dirty="0">
                <a:solidFill>
                  <a:srgbClr val="FF0000"/>
                </a:solidFill>
                <a:hlinkClick r:id="rId6"/>
              </a:rPr>
              <a:t>www.youtube.com/watch?v=hes05oYzd6c</a:t>
            </a:r>
            <a:endParaRPr lang="en-US" sz="2800" dirty="0">
              <a:latin typeface="Roboto"/>
            </a:endParaRPr>
          </a:p>
          <a:p>
            <a:pPr marL="457200" indent="-457200">
              <a:buFont typeface="Arial" panose="020B0604020202020204" pitchFamily="34" charset="0"/>
              <a:buChar char="•"/>
            </a:pPr>
            <a:endParaRPr lang="en-US" sz="2800" dirty="0">
              <a:latin typeface="Roboto"/>
            </a:endParaRPr>
          </a:p>
          <a:p>
            <a:pPr marL="457200" indent="-457200">
              <a:buFont typeface="Arial" panose="020B0604020202020204" pitchFamily="34" charset="0"/>
              <a:buChar char="•"/>
            </a:pPr>
            <a:endParaRPr lang="en-US" sz="2800" dirty="0">
              <a:latin typeface="Roboto"/>
            </a:endParaRPr>
          </a:p>
          <a:p>
            <a:pPr marL="457200" indent="-457200">
              <a:buFont typeface="Arial" panose="020B0604020202020204" pitchFamily="34" charset="0"/>
              <a:buChar char="•"/>
            </a:pPr>
            <a:endParaRPr lang="en-US" sz="2800" dirty="0">
              <a:latin typeface="Roboto"/>
            </a:endParaRPr>
          </a:p>
          <a:p>
            <a:endParaRPr lang="en-US" sz="2800" i="1" dirty="0"/>
          </a:p>
          <a:p>
            <a:pPr marL="457200" indent="-457200">
              <a:buFont typeface="Arial" panose="020B0604020202020204" pitchFamily="34" charset="0"/>
              <a:buChar char="•"/>
            </a:pPr>
            <a:endParaRPr lang="en-US" sz="2800" i="1" dirty="0">
              <a:latin typeface="Roboto"/>
            </a:endParaRPr>
          </a:p>
        </p:txBody>
      </p:sp>
    </p:spTree>
    <p:extLst>
      <p:ext uri="{BB962C8B-B14F-4D97-AF65-F5344CB8AC3E}">
        <p14:creationId xmlns:p14="http://schemas.microsoft.com/office/powerpoint/2010/main" val="108783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650" y="1013678"/>
            <a:ext cx="6141084" cy="830997"/>
          </a:xfrm>
        </p:spPr>
        <p:txBody>
          <a:bodyPr/>
          <a:lstStyle/>
          <a:p>
            <a:r>
              <a:rPr lang="el-GR" sz="5400" b="1" dirty="0">
                <a:solidFill>
                  <a:srgbClr val="2C34D7"/>
                </a:solidFill>
              </a:rPr>
              <a:t>ΕΠΙΣΚΟΠΗΣΗ</a:t>
            </a:r>
            <a:endParaRPr lang="en-US" sz="5400" b="1" dirty="0">
              <a:solidFill>
                <a:srgbClr val="2C34D7"/>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9050" y="434975"/>
            <a:ext cx="6934200" cy="10401300"/>
          </a:xfrm>
          <a:prstGeom prst="rect">
            <a:avLst/>
          </a:prstGeom>
        </p:spPr>
      </p:pic>
      <p:sp>
        <p:nvSpPr>
          <p:cNvPr id="5" name="Rectangle 4"/>
          <p:cNvSpPr/>
          <p:nvPr/>
        </p:nvSpPr>
        <p:spPr>
          <a:xfrm>
            <a:off x="13316614" y="10030344"/>
            <a:ext cx="5739072" cy="369332"/>
          </a:xfrm>
          <a:prstGeom prst="rect">
            <a:avLst/>
          </a:prstGeom>
        </p:spPr>
        <p:txBody>
          <a:bodyPr wrap="none">
            <a:spAutoFit/>
          </a:bodyPr>
          <a:lstStyle/>
          <a:p>
            <a:r>
              <a:rPr lang="el-GR" b="0" i="0" dirty="0" smtClean="0">
                <a:solidFill>
                  <a:srgbClr val="000000"/>
                </a:solidFill>
                <a:effectLst/>
                <a:latin typeface="-apple-system"/>
              </a:rPr>
              <a:t>Φωτογραφία από</a:t>
            </a:r>
            <a:r>
              <a:rPr lang="pt-BR" b="0" i="0" dirty="0">
                <a:solidFill>
                  <a:srgbClr val="000000"/>
                </a:solidFill>
                <a:effectLst/>
                <a:latin typeface="-apple-system"/>
              </a:rPr>
              <a:t> </a:t>
            </a:r>
            <a:r>
              <a:rPr lang="pt-BR" b="0" i="0" dirty="0">
                <a:effectLst/>
                <a:latin typeface="-apple-system"/>
                <a:hlinkClick r:id="rId3"/>
              </a:rPr>
              <a:t>Jorge Fernández Salas</a:t>
            </a:r>
            <a:r>
              <a:rPr lang="pt-BR" b="0" i="0" dirty="0">
                <a:solidFill>
                  <a:srgbClr val="000000"/>
                </a:solidFill>
                <a:effectLst/>
                <a:latin typeface="-apple-system"/>
              </a:rPr>
              <a:t> </a:t>
            </a:r>
            <a:r>
              <a:rPr lang="el-GR" b="0" i="0" dirty="0" smtClean="0">
                <a:solidFill>
                  <a:srgbClr val="000000"/>
                </a:solidFill>
                <a:effectLst/>
                <a:latin typeface="-apple-system"/>
              </a:rPr>
              <a:t>στο</a:t>
            </a:r>
            <a:r>
              <a:rPr lang="pt-BR" b="0" i="0" dirty="0">
                <a:solidFill>
                  <a:srgbClr val="000000"/>
                </a:solidFill>
                <a:effectLst/>
                <a:latin typeface="-apple-system"/>
              </a:rPr>
              <a:t> </a:t>
            </a:r>
            <a:r>
              <a:rPr lang="pt-BR" b="0" i="0" dirty="0">
                <a:effectLst/>
                <a:latin typeface="-apple-system"/>
                <a:hlinkClick r:id="rId4"/>
              </a:rPr>
              <a:t>Unsplas</a:t>
            </a:r>
            <a:endParaRPr lang="en-US" dirty="0"/>
          </a:p>
        </p:txBody>
      </p:sp>
      <p:sp>
        <p:nvSpPr>
          <p:cNvPr id="6" name="Rectangle 5"/>
          <p:cNvSpPr/>
          <p:nvPr/>
        </p:nvSpPr>
        <p:spPr>
          <a:xfrm>
            <a:off x="1136650" y="2182042"/>
            <a:ext cx="11173433" cy="8217634"/>
          </a:xfrm>
          <a:prstGeom prst="rect">
            <a:avLst/>
          </a:prstGeom>
        </p:spPr>
        <p:txBody>
          <a:bodyPr wrap="square">
            <a:spAutoFit/>
          </a:bodyPr>
          <a:lstStyle/>
          <a:p>
            <a:pPr marL="457200" indent="-457200">
              <a:lnSpc>
                <a:spcPct val="150000"/>
              </a:lnSpc>
              <a:buFont typeface="Arial" panose="020B0604020202020204" pitchFamily="34" charset="0"/>
              <a:buChar char="•"/>
            </a:pPr>
            <a:r>
              <a:rPr kumimoji="0" lang="en-US" sz="3200" b="0" i="0" u="none" strike="noStrike" kern="0" cap="none" spc="0" normalizeH="0" baseline="0" noProof="0" dirty="0" smtClean="0">
                <a:ln>
                  <a:noFill/>
                </a:ln>
                <a:solidFill>
                  <a:srgbClr val="2C34D7"/>
                </a:solidFill>
                <a:effectLst/>
                <a:uLnTx/>
                <a:uFillTx/>
                <a:latin typeface="Roboto"/>
              </a:rPr>
              <a:t>Η </a:t>
            </a:r>
            <a:r>
              <a:rPr kumimoji="0" lang="el-GR" sz="3200" b="1" i="0" u="none" strike="noStrike" kern="0" cap="none" spc="0" normalizeH="0" baseline="0" noProof="0" dirty="0" smtClean="0">
                <a:ln>
                  <a:noFill/>
                </a:ln>
                <a:solidFill>
                  <a:srgbClr val="2C34D7"/>
                </a:solidFill>
                <a:effectLst/>
                <a:uLnTx/>
                <a:uFillTx/>
                <a:latin typeface="Roboto"/>
              </a:rPr>
              <a:t>Ε</a:t>
            </a:r>
            <a:r>
              <a:rPr kumimoji="0" lang="en-US" sz="3200" b="1" i="0" u="none" strike="noStrike" kern="0" cap="none" spc="0" normalizeH="0" baseline="0" noProof="0" dirty="0" err="1" smtClean="0">
                <a:ln>
                  <a:noFill/>
                </a:ln>
                <a:solidFill>
                  <a:srgbClr val="2C34D7"/>
                </a:solidFill>
                <a:effectLst/>
                <a:uLnTx/>
                <a:uFillTx/>
                <a:latin typeface="Roboto"/>
              </a:rPr>
              <a:t>νότητ</a:t>
            </a:r>
            <a:r>
              <a:rPr kumimoji="0" lang="en-US" sz="3200" b="1" i="0" u="none" strike="noStrike" kern="0" cap="none" spc="0" normalizeH="0" baseline="0" noProof="0" dirty="0" smtClean="0">
                <a:ln>
                  <a:noFill/>
                </a:ln>
                <a:solidFill>
                  <a:srgbClr val="2C34D7"/>
                </a:solidFill>
                <a:effectLst/>
                <a:uLnTx/>
                <a:uFillTx/>
                <a:latin typeface="Roboto"/>
              </a:rPr>
              <a:t>α 3 </a:t>
            </a:r>
            <a:r>
              <a:rPr kumimoji="0" lang="en-US" sz="3200" b="0" i="0" u="none" strike="noStrike" kern="0" cap="none" spc="0" normalizeH="0" baseline="0" noProof="0" dirty="0" smtClean="0">
                <a:ln>
                  <a:noFill/>
                </a:ln>
                <a:solidFill>
                  <a:srgbClr val="2C34D7"/>
                </a:solidFill>
                <a:effectLst/>
                <a:uLnTx/>
                <a:uFillTx/>
                <a:latin typeface="Roboto"/>
              </a:rPr>
              <a:t>αναλύει </a:t>
            </a:r>
            <a:r>
              <a:rPr kumimoji="0" lang="el-GR" sz="3200" b="0" i="0" u="none" strike="noStrike" kern="0" cap="none" spc="0" normalizeH="0" baseline="0" noProof="0" dirty="0" smtClean="0">
                <a:ln>
                  <a:noFill/>
                </a:ln>
                <a:solidFill>
                  <a:srgbClr val="2C34D7"/>
                </a:solidFill>
                <a:effectLst/>
                <a:uLnTx/>
                <a:uFillTx/>
                <a:latin typeface="Roboto"/>
              </a:rPr>
              <a:t>τις </a:t>
            </a:r>
            <a:r>
              <a:rPr kumimoji="0" lang="en-US" sz="3200" b="0" i="0" u="none" strike="noStrike" kern="0" cap="none" spc="0" normalizeH="0" baseline="0" noProof="0" dirty="0" err="1" smtClean="0">
                <a:ln>
                  <a:noFill/>
                </a:ln>
                <a:solidFill>
                  <a:srgbClr val="2C34D7"/>
                </a:solidFill>
                <a:effectLst/>
                <a:uLnTx/>
                <a:uFillTx/>
                <a:latin typeface="Roboto"/>
              </a:rPr>
              <a:t>φιλικές</a:t>
            </a:r>
            <a:r>
              <a:rPr kumimoji="0" lang="en-US" sz="3200" b="0" i="0" u="none" strike="noStrike" kern="0" cap="none" spc="0" normalizeH="0" baseline="0" noProof="0" dirty="0" smtClean="0">
                <a:ln>
                  <a:noFill/>
                </a:ln>
                <a:solidFill>
                  <a:srgbClr val="2C34D7"/>
                </a:solidFill>
                <a:effectLst/>
                <a:uLnTx/>
                <a:uFillTx/>
                <a:latin typeface="Roboto"/>
              </a:rPr>
              <a:t> π</a:t>
            </a:r>
            <a:r>
              <a:rPr kumimoji="0" lang="en-US" sz="3200" b="0" i="0" u="none" strike="noStrike" kern="0" cap="none" spc="0" normalizeH="0" baseline="0" noProof="0" dirty="0" err="1" smtClean="0">
                <a:ln>
                  <a:noFill/>
                </a:ln>
                <a:solidFill>
                  <a:srgbClr val="2C34D7"/>
                </a:solidFill>
                <a:effectLst/>
                <a:uLnTx/>
                <a:uFillTx/>
                <a:latin typeface="Roboto"/>
              </a:rPr>
              <a:t>ρος</a:t>
            </a:r>
            <a:r>
              <a:rPr kumimoji="0" lang="en-US" sz="3200" b="0" i="0" u="none" strike="noStrike" kern="0" cap="none" spc="0" normalizeH="0" baseline="0" noProof="0" dirty="0" smtClean="0">
                <a:ln>
                  <a:noFill/>
                </a:ln>
                <a:solidFill>
                  <a:srgbClr val="2C34D7"/>
                </a:solidFill>
                <a:effectLst/>
                <a:uLnTx/>
                <a:uFillTx/>
                <a:latin typeface="Roboto"/>
              </a:rPr>
              <a:t> </a:t>
            </a:r>
            <a:r>
              <a:rPr kumimoji="0" lang="en-US" sz="3200" b="0" i="0" u="none" strike="noStrike" kern="0" cap="none" spc="0" normalizeH="0" baseline="0" noProof="0" dirty="0" err="1" smtClean="0">
                <a:ln>
                  <a:noFill/>
                </a:ln>
                <a:solidFill>
                  <a:srgbClr val="2C34D7"/>
                </a:solidFill>
                <a:effectLst/>
                <a:uLnTx/>
                <a:uFillTx/>
                <a:latin typeface="Roboto"/>
              </a:rPr>
              <a:t>το</a:t>
            </a:r>
            <a:r>
              <a:rPr kumimoji="0" lang="en-US" sz="3200" b="0" i="0" u="none" strike="noStrike" kern="0" cap="none" spc="0" normalizeH="0" baseline="0" noProof="0" dirty="0" smtClean="0">
                <a:ln>
                  <a:noFill/>
                </a:ln>
                <a:solidFill>
                  <a:srgbClr val="2C34D7"/>
                </a:solidFill>
                <a:effectLst/>
                <a:uLnTx/>
                <a:uFillTx/>
                <a:latin typeface="Roboto"/>
              </a:rPr>
              <a:t> π</a:t>
            </a:r>
            <a:r>
              <a:rPr kumimoji="0" lang="en-US" sz="3200" b="0" i="0" u="none" strike="noStrike" kern="0" cap="none" spc="0" normalizeH="0" baseline="0" noProof="0" dirty="0" err="1" smtClean="0">
                <a:ln>
                  <a:noFill/>
                </a:ln>
                <a:solidFill>
                  <a:srgbClr val="2C34D7"/>
                </a:solidFill>
                <a:effectLst/>
                <a:uLnTx/>
                <a:uFillTx/>
                <a:latin typeface="Roboto"/>
              </a:rPr>
              <a:t>ερι</a:t>
            </a:r>
            <a:r>
              <a:rPr kumimoji="0" lang="en-US" sz="3200" b="0" i="0" u="none" strike="noStrike" kern="0" cap="none" spc="0" normalizeH="0" baseline="0" noProof="0" dirty="0" smtClean="0">
                <a:ln>
                  <a:noFill/>
                </a:ln>
                <a:solidFill>
                  <a:srgbClr val="2C34D7"/>
                </a:solidFill>
                <a:effectLst/>
                <a:uLnTx/>
                <a:uFillTx/>
                <a:latin typeface="Roboto"/>
              </a:rPr>
              <a:t>βάλλον τεχνικές βαφής και εκτύπωσης που έχουν αποκτήσει </a:t>
            </a:r>
            <a:r>
              <a:rPr kumimoji="0" lang="el-GR" sz="3200" b="0" i="0" u="none" strike="noStrike" kern="0" cap="none" spc="0" normalizeH="0" baseline="0" noProof="0" dirty="0" smtClean="0">
                <a:ln>
                  <a:noFill/>
                </a:ln>
                <a:solidFill>
                  <a:srgbClr val="2C34D7"/>
                </a:solidFill>
                <a:effectLst/>
                <a:uLnTx/>
                <a:uFillTx/>
                <a:latin typeface="Roboto"/>
              </a:rPr>
              <a:t>στις μέρες μας μεγάλη</a:t>
            </a:r>
            <a:r>
              <a:rPr kumimoji="0" lang="en-US" sz="3200" b="0" i="0" u="none" strike="noStrike" kern="0" cap="none" spc="0" normalizeH="0" baseline="0" noProof="0" dirty="0" smtClean="0">
                <a:ln>
                  <a:noFill/>
                </a:ln>
                <a:solidFill>
                  <a:srgbClr val="2C34D7"/>
                </a:solidFill>
                <a:effectLst/>
                <a:uLnTx/>
                <a:uFillTx/>
                <a:latin typeface="Roboto"/>
              </a:rPr>
              <a:t> </a:t>
            </a:r>
            <a:r>
              <a:rPr kumimoji="0" lang="en-US" sz="3200" b="0" i="0" u="none" strike="noStrike" kern="0" cap="none" spc="0" normalizeH="0" baseline="0" noProof="0" dirty="0" err="1" smtClean="0">
                <a:ln>
                  <a:noFill/>
                </a:ln>
                <a:solidFill>
                  <a:srgbClr val="2C34D7"/>
                </a:solidFill>
                <a:effectLst/>
                <a:uLnTx/>
                <a:uFillTx/>
                <a:latin typeface="Roboto"/>
              </a:rPr>
              <a:t>σημ</a:t>
            </a:r>
            <a:r>
              <a:rPr kumimoji="0" lang="en-US" sz="3200" b="0" i="0" u="none" strike="noStrike" kern="0" cap="none" spc="0" normalizeH="0" baseline="0" noProof="0" dirty="0" smtClean="0">
                <a:ln>
                  <a:noFill/>
                </a:ln>
                <a:solidFill>
                  <a:srgbClr val="2C34D7"/>
                </a:solidFill>
                <a:effectLst/>
                <a:uLnTx/>
                <a:uFillTx/>
                <a:latin typeface="Roboto"/>
              </a:rPr>
              <a:t>ασία στη βιομηχανία μόδας και κλωστοϋφαντουργίας</a:t>
            </a:r>
            <a:r>
              <a:rPr lang="en-US" sz="3200" dirty="0" smtClean="0">
                <a:solidFill>
                  <a:srgbClr val="2C34D7"/>
                </a:solidFill>
                <a:latin typeface="Roboto"/>
              </a:rPr>
              <a:t>.</a:t>
            </a:r>
            <a:endParaRPr lang="en-US" sz="3200" dirty="0">
              <a:solidFill>
                <a:srgbClr val="2C34D7"/>
              </a:solidFill>
              <a:latin typeface="Roboto"/>
            </a:endParaRPr>
          </a:p>
          <a:p>
            <a:pPr marL="457200" indent="-457200">
              <a:lnSpc>
                <a:spcPct val="150000"/>
              </a:lnSpc>
              <a:buFont typeface="Arial" panose="020B0604020202020204" pitchFamily="34" charset="0"/>
              <a:buChar char="•"/>
            </a:pPr>
            <a:r>
              <a:rPr lang="el-GR" sz="3200" dirty="0" smtClean="0">
                <a:solidFill>
                  <a:srgbClr val="2C34D7"/>
                </a:solidFill>
                <a:latin typeface="Roboto"/>
              </a:rPr>
              <a:t>Οι παραδοσιακές μέθοδοι βαφής και εκτύπωσης συνεπάγονται συχνά τη χρήση επιβλαβών χημικών ουσιών, την υπερβολική κατανάλωση νερού και την απελευθέρωση ρύπων στα υδάτινα συστήματα</a:t>
            </a:r>
            <a:r>
              <a:rPr lang="en-US" sz="3200" dirty="0" smtClean="0">
                <a:solidFill>
                  <a:srgbClr val="2C34D7"/>
                </a:solidFill>
                <a:latin typeface="Roboto"/>
              </a:rPr>
              <a:t>. </a:t>
            </a:r>
            <a:endParaRPr lang="en-US" sz="3200" dirty="0">
              <a:solidFill>
                <a:srgbClr val="2C34D7"/>
              </a:solidFill>
              <a:latin typeface="Roboto"/>
            </a:endParaRPr>
          </a:p>
          <a:p>
            <a:pPr marL="457200" indent="-457200">
              <a:lnSpc>
                <a:spcPct val="150000"/>
              </a:lnSpc>
              <a:buFont typeface="Arial" panose="020B0604020202020204" pitchFamily="34" charset="0"/>
              <a:buChar char="•"/>
            </a:pPr>
            <a:r>
              <a:rPr lang="el-GR" sz="3200" dirty="0" smtClean="0">
                <a:solidFill>
                  <a:srgbClr val="2C34D7"/>
                </a:solidFill>
                <a:latin typeface="Roboto"/>
              </a:rPr>
              <a:t>Αυτή η ενότητα θα εξετάσει φυσικές τεχνικές βαφής και εκτύπωσης που χρησιμοποιούν καθαρότερες διαδικασίες και εστιάζουν στη μείωση της χρήσης νερού και χημικών</a:t>
            </a:r>
            <a:r>
              <a:rPr lang="en-US" sz="3200" dirty="0" smtClean="0">
                <a:solidFill>
                  <a:srgbClr val="2C34D7"/>
                </a:solidFill>
                <a:latin typeface="Roboto"/>
              </a:rPr>
              <a:t>.  </a:t>
            </a:r>
            <a:endParaRPr lang="en-US" sz="3200" dirty="0">
              <a:solidFill>
                <a:srgbClr val="2C34D7"/>
              </a:solidFill>
              <a:latin typeface="Roboto"/>
            </a:endParaRPr>
          </a:p>
        </p:txBody>
      </p:sp>
    </p:spTree>
    <p:extLst>
      <p:ext uri="{BB962C8B-B14F-4D97-AF65-F5344CB8AC3E}">
        <p14:creationId xmlns:p14="http://schemas.microsoft.com/office/powerpoint/2010/main" val="147687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05" y="1082675"/>
            <a:ext cx="16775290" cy="1661993"/>
          </a:xfrm>
        </p:spPr>
        <p:txBody>
          <a:bodyPr/>
          <a:lstStyle/>
          <a:p>
            <a:r>
              <a:rPr lang="en-US" sz="5400" b="1" dirty="0">
                <a:solidFill>
                  <a:schemeClr val="bg1"/>
                </a:solidFill>
              </a:rPr>
              <a:t>3.1 </a:t>
            </a:r>
            <a:r>
              <a:rPr lang="el-GR" sz="5400" dirty="0">
                <a:solidFill>
                  <a:schemeClr val="bg1"/>
                </a:solidFill>
              </a:rPr>
              <a:t>Περιβαλλοντικά Οφέλη από τις Οικολογικές Τεχνικές Βαφής και Εκτύπωσης</a:t>
            </a:r>
            <a:endParaRPr lang="en-US" sz="5400" dirty="0">
              <a:solidFill>
                <a:schemeClr val="bg1"/>
              </a:solidFill>
            </a:endParaRPr>
          </a:p>
        </p:txBody>
      </p:sp>
      <p:sp>
        <p:nvSpPr>
          <p:cNvPr id="3" name="Text Placeholder 2"/>
          <p:cNvSpPr>
            <a:spLocks noGrp="1"/>
          </p:cNvSpPr>
          <p:nvPr>
            <p:ph type="body" idx="1"/>
          </p:nvPr>
        </p:nvSpPr>
        <p:spPr>
          <a:xfrm>
            <a:off x="1005205" y="3597275"/>
            <a:ext cx="18093690" cy="8186857"/>
          </a:xfrm>
        </p:spPr>
        <p:txBody>
          <a:bodyPr/>
          <a:lstStyle/>
          <a:p>
            <a:pPr marL="571500" indent="-571500">
              <a:buFont typeface="Arial" panose="020B0604020202020204" pitchFamily="34" charset="0"/>
              <a:buChar char="•"/>
            </a:pPr>
            <a:r>
              <a:rPr lang="el-GR" sz="3600" dirty="0">
                <a:solidFill>
                  <a:schemeClr val="bg1"/>
                </a:solidFill>
                <a:latin typeface="Roboto"/>
              </a:rPr>
              <a:t>Οι φιλικές προς το περιβάλλον τεχνικές βαφής και εκτύπωσης είναι σημαντικές για τη δημιουργία μιας πιο βιώσιμης βιομηχανίας μόδας και κλωστοϋφαντουργίας</a:t>
            </a:r>
            <a:r>
              <a:rPr lang="en-US" sz="3600" dirty="0" smtClean="0">
                <a:solidFill>
                  <a:schemeClr val="bg1"/>
                </a:solidFill>
                <a:latin typeface="Roboto"/>
              </a:rPr>
              <a:t>. </a:t>
            </a: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r>
              <a:rPr lang="el-GR" sz="3600" dirty="0">
                <a:solidFill>
                  <a:schemeClr val="bg1"/>
                </a:solidFill>
                <a:latin typeface="Roboto"/>
              </a:rPr>
              <a:t>Οι βαφές υφασμάτων και οι τεχνικές βαφής υφασμάτων έχουν πολύ σοβαρές επιπτώσεις στο περιβάλλον</a:t>
            </a:r>
            <a:r>
              <a:rPr lang="en-US" sz="3600" dirty="0" smtClean="0">
                <a:solidFill>
                  <a:schemeClr val="bg1"/>
                </a:solidFill>
                <a:latin typeface="Roboto"/>
              </a:rPr>
              <a:t>. </a:t>
            </a: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r>
              <a:rPr lang="el-GR" sz="3600" dirty="0">
                <a:solidFill>
                  <a:schemeClr val="bg1"/>
                </a:solidFill>
                <a:latin typeface="Roboto"/>
              </a:rPr>
              <a:t>Η χρήση επιβλαβών χημικών ουσιών που περιέχονται στις βαφές και τα φινιρίσματα των υφασμάτων, η μεγάλη ποσότητα ενέργειας που χρησιμοποιείται και τα λύματα που παράγονται έχουν αρνητικές συνέπειες στο περιβάλλον</a:t>
            </a:r>
            <a:r>
              <a:rPr lang="en-US" sz="3600" dirty="0" smtClean="0">
                <a:solidFill>
                  <a:schemeClr val="bg1"/>
                </a:solidFill>
                <a:latin typeface="Roboto"/>
              </a:rPr>
              <a:t>. </a:t>
            </a: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r>
              <a:rPr lang="el-GR" sz="2800" dirty="0" smtClean="0">
                <a:solidFill>
                  <a:srgbClr val="FDA800"/>
                </a:solidFill>
                <a:latin typeface="Roboto"/>
              </a:rPr>
              <a:t>Ανατρέξτε στο Βίντεο</a:t>
            </a:r>
            <a:r>
              <a:rPr lang="en-US" sz="2800" dirty="0" smtClean="0">
                <a:solidFill>
                  <a:srgbClr val="FDA800"/>
                </a:solidFill>
                <a:latin typeface="Roboto"/>
              </a:rPr>
              <a:t>: </a:t>
            </a:r>
            <a:r>
              <a:rPr lang="en-US" sz="2800" i="1" dirty="0">
                <a:solidFill>
                  <a:srgbClr val="FDA800"/>
                </a:solidFill>
                <a:latin typeface="Roboto"/>
              </a:rPr>
              <a:t>Dyed Without Waste </a:t>
            </a:r>
            <a:r>
              <a:rPr lang="aa-ET" sz="2800" i="1" dirty="0">
                <a:solidFill>
                  <a:srgbClr val="FDA800"/>
                </a:solidFill>
                <a:latin typeface="Roboto"/>
              </a:rPr>
              <a:t>–</a:t>
            </a:r>
            <a:r>
              <a:rPr lang="en-US" sz="2800" i="1" dirty="0">
                <a:solidFill>
                  <a:srgbClr val="FDA800"/>
                </a:solidFill>
                <a:latin typeface="Roboto"/>
              </a:rPr>
              <a:t> Developing a Way to Save Water In the Textile Industry</a:t>
            </a:r>
            <a:r>
              <a:rPr lang="en-US" sz="2800" dirty="0">
                <a:solidFill>
                  <a:srgbClr val="FDA800"/>
                </a:solidFill>
                <a:latin typeface="Roboto"/>
              </a:rPr>
              <a:t>.</a:t>
            </a: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endParaRPr lang="en-US" sz="3600" dirty="0">
              <a:solidFill>
                <a:schemeClr val="bg1"/>
              </a:solidFill>
              <a:latin typeface="Roboto"/>
            </a:endParaRPr>
          </a:p>
        </p:txBody>
      </p:sp>
    </p:spTree>
    <p:extLst>
      <p:ext uri="{BB962C8B-B14F-4D97-AF65-F5344CB8AC3E}">
        <p14:creationId xmlns:p14="http://schemas.microsoft.com/office/powerpoint/2010/main" val="306478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1429" y="526461"/>
            <a:ext cx="18441240" cy="1477328"/>
          </a:xfrm>
          <a:prstGeom prst="rect">
            <a:avLst/>
          </a:prstGeom>
        </p:spPr>
        <p:txBody>
          <a:bodyPr wrap="square" lIns="0" tIns="0" rIns="0" bIns="0">
            <a:spAutoFit/>
          </a:bodyPr>
          <a:lstStyle>
            <a:lvl1pPr>
              <a:defRPr sz="3800" b="0" i="0">
                <a:solidFill>
                  <a:schemeClr val="tx1"/>
                </a:solidFill>
                <a:latin typeface="Roboto"/>
                <a:ea typeface="+mj-ea"/>
                <a:cs typeface="Roboto"/>
              </a:defRPr>
            </a:lvl1pPr>
          </a:lstStyle>
          <a:p>
            <a:r>
              <a:rPr lang="el-GR" sz="4800" dirty="0">
                <a:solidFill>
                  <a:srgbClr val="2C34D7"/>
                </a:solidFill>
              </a:rPr>
              <a:t>Περιβαλλοντικά Οφέλη από τις Οικολογικές Τεχνικές Βαφής και Εκτύπωσης</a:t>
            </a:r>
            <a:endParaRPr lang="en-US" sz="4800" dirty="0">
              <a:solidFill>
                <a:srgbClr val="2C34D7"/>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4744455"/>
              </p:ext>
            </p:extLst>
          </p:nvPr>
        </p:nvGraphicFramePr>
        <p:xfrm>
          <a:off x="1060450" y="1977028"/>
          <a:ext cx="17983200" cy="9038719"/>
        </p:xfrm>
        <a:graphic>
          <a:graphicData uri="http://schemas.openxmlformats.org/drawingml/2006/table">
            <a:tbl>
              <a:tblPr firstRow="1" bandRow="1">
                <a:tableStyleId>{D7AC3CCA-C797-4891-BE02-D94E43425B78}</a:tableStyleId>
              </a:tblPr>
              <a:tblGrid>
                <a:gridCol w="7748585">
                  <a:extLst>
                    <a:ext uri="{9D8B030D-6E8A-4147-A177-3AD203B41FA5}">
                      <a16:colId xmlns="" xmlns:a16="http://schemas.microsoft.com/office/drawing/2014/main" val="3211465511"/>
                    </a:ext>
                  </a:extLst>
                </a:gridCol>
                <a:gridCol w="10234615">
                  <a:extLst>
                    <a:ext uri="{9D8B030D-6E8A-4147-A177-3AD203B41FA5}">
                      <a16:colId xmlns="" xmlns:a16="http://schemas.microsoft.com/office/drawing/2014/main" val="4144963336"/>
                    </a:ext>
                  </a:extLst>
                </a:gridCol>
              </a:tblGrid>
              <a:tr h="969621">
                <a:tc>
                  <a:txBody>
                    <a:bodyPr/>
                    <a:lstStyle/>
                    <a:p>
                      <a:pPr algn="ctr"/>
                      <a:r>
                        <a:rPr lang="el-GR" sz="3600" dirty="0" smtClean="0">
                          <a:solidFill>
                            <a:srgbClr val="FDA800"/>
                          </a:solidFill>
                          <a:latin typeface="Roboto"/>
                        </a:rPr>
                        <a:t>Περιβαλλοντικό Όφελος</a:t>
                      </a:r>
                      <a:endParaRPr lang="en-US" sz="3600" dirty="0">
                        <a:solidFill>
                          <a:srgbClr val="FDA800"/>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l-GR" sz="3600" dirty="0" smtClean="0">
                          <a:solidFill>
                            <a:srgbClr val="FDA800"/>
                          </a:solidFill>
                          <a:latin typeface="Roboto"/>
                        </a:rPr>
                        <a:t>Δράση</a:t>
                      </a:r>
                      <a:endParaRPr lang="en-US" sz="3600" dirty="0">
                        <a:solidFill>
                          <a:srgbClr val="FDA800"/>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19278797"/>
                  </a:ext>
                </a:extLst>
              </a:tr>
              <a:tr h="1596149">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0"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err="1" smtClean="0">
                          <a:solidFill>
                            <a:srgbClr val="2C34D7"/>
                          </a:solidFill>
                          <a:latin typeface="Roboto"/>
                        </a:rPr>
                        <a:t>Με</a:t>
                      </a:r>
                      <a:r>
                        <a:rPr lang="el-GR" sz="2800" b="1" dirty="0" smtClean="0">
                          <a:solidFill>
                            <a:srgbClr val="2C34D7"/>
                          </a:solidFill>
                          <a:latin typeface="Roboto"/>
                        </a:rPr>
                        <a:t>ίωση της</a:t>
                      </a:r>
                      <a:r>
                        <a:rPr lang="en-US" sz="2800" b="1" dirty="0" smtClean="0">
                          <a:solidFill>
                            <a:srgbClr val="2C34D7"/>
                          </a:solidFill>
                          <a:latin typeface="Roboto"/>
                        </a:rPr>
                        <a:t> </a:t>
                      </a:r>
                      <a:r>
                        <a:rPr lang="el-GR" sz="2800" b="1" dirty="0" smtClean="0">
                          <a:solidFill>
                            <a:srgbClr val="2C34D7"/>
                          </a:solidFill>
                          <a:latin typeface="Roboto"/>
                        </a:rPr>
                        <a:t>Κ</a:t>
                      </a:r>
                      <a:r>
                        <a:rPr lang="en-US" sz="2800" b="1" dirty="0" smtClean="0">
                          <a:solidFill>
                            <a:srgbClr val="2C34D7"/>
                          </a:solidFill>
                          <a:latin typeface="Roboto"/>
                        </a:rPr>
                        <a:t>ατα</a:t>
                      </a:r>
                      <a:r>
                        <a:rPr lang="en-US" sz="2800" b="1" dirty="0" err="1" smtClean="0">
                          <a:solidFill>
                            <a:srgbClr val="2C34D7"/>
                          </a:solidFill>
                          <a:latin typeface="Roboto"/>
                        </a:rPr>
                        <a:t>νάλωση</a:t>
                      </a:r>
                      <a:r>
                        <a:rPr lang="el-GR" sz="2800" b="1" dirty="0" smtClean="0">
                          <a:solidFill>
                            <a:srgbClr val="2C34D7"/>
                          </a:solidFill>
                          <a:latin typeface="Roboto"/>
                        </a:rPr>
                        <a:t>ς</a:t>
                      </a:r>
                      <a:r>
                        <a:rPr lang="en-US" sz="2800" b="1" dirty="0" smtClean="0">
                          <a:solidFill>
                            <a:srgbClr val="2C34D7"/>
                          </a:solidFill>
                          <a:latin typeface="Roboto"/>
                        </a:rPr>
                        <a:t> </a:t>
                      </a:r>
                      <a:r>
                        <a:rPr lang="el-GR" sz="2800" b="1" dirty="0" smtClean="0">
                          <a:solidFill>
                            <a:srgbClr val="2C34D7"/>
                          </a:solidFill>
                          <a:latin typeface="Roboto"/>
                        </a:rPr>
                        <a:t>Ν</a:t>
                      </a:r>
                      <a:r>
                        <a:rPr lang="en-US" sz="2800" b="1" dirty="0" err="1" smtClean="0">
                          <a:solidFill>
                            <a:srgbClr val="2C34D7"/>
                          </a:solidFill>
                          <a:latin typeface="Roboto"/>
                        </a:rPr>
                        <a:t>ερού</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Οι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οικολογικές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τεχνικές</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βαφής, όπως η </a:t>
                      </a:r>
                      <a:r>
                        <a:rPr kumimoji="0" lang="en-US" sz="2800" b="0" i="1" u="none" strike="noStrike" kern="0" cap="none" spc="0" normalizeH="0" baseline="0" noProof="0" dirty="0" smtClean="0">
                          <a:ln>
                            <a:noFill/>
                          </a:ln>
                          <a:solidFill>
                            <a:srgbClr val="FDA800"/>
                          </a:solidFill>
                          <a:effectLst/>
                          <a:uLnTx/>
                          <a:uFillTx/>
                          <a:latin typeface="Roboto"/>
                          <a:ea typeface="+mn-ea"/>
                          <a:cs typeface="+mn-cs"/>
                        </a:rPr>
                        <a:t>ψηφιακή εκτύπωση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και η </a:t>
                      </a:r>
                      <a:r>
                        <a:rPr kumimoji="0" lang="en-US" sz="2800" b="0" i="1" u="none" strike="noStrike" kern="0" cap="none" spc="0" normalizeH="0" baseline="0" noProof="0" dirty="0" smtClean="0">
                          <a:ln>
                            <a:noFill/>
                          </a:ln>
                          <a:solidFill>
                            <a:srgbClr val="FDA800"/>
                          </a:solidFill>
                          <a:effectLst/>
                          <a:uLnTx/>
                          <a:uFillTx/>
                          <a:latin typeface="Roboto"/>
                          <a:ea typeface="+mn-ea"/>
                          <a:cs typeface="+mn-cs"/>
                        </a:rPr>
                        <a:t>βαφή χαμηλής κατανάλωσης νερού</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μειώνουν σημαντικά τη χρήση νερού</a:t>
                      </a:r>
                      <a:r>
                        <a:rPr lang="en-US" sz="2800" dirty="0" smtClean="0">
                          <a:solidFill>
                            <a:srgbClr val="2C34D7"/>
                          </a:solidFill>
                          <a:effectLst/>
                          <a:latin typeface="Roboto"/>
                          <a:ea typeface="+mn-ea"/>
                          <a:cs typeface="+mn-cs"/>
                        </a:rPr>
                        <a:t>.</a:t>
                      </a:r>
                      <a:endParaRPr lang="en-US" sz="2800" dirty="0">
                        <a:solidFill>
                          <a:srgbClr val="2C34D7"/>
                        </a:solidFill>
                        <a:effectLst/>
                        <a:latin typeface="Roboto"/>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7655834"/>
                  </a:ext>
                </a:extLst>
              </a:tr>
              <a:tr h="1760239">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0"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a:solidFill>
                            <a:srgbClr val="2C34D7"/>
                          </a:solidFill>
                          <a:latin typeface="Roboto"/>
                        </a:rPr>
                        <a:t>Μείωση </a:t>
                      </a:r>
                      <a:r>
                        <a:rPr lang="en-US" sz="2800" b="1" dirty="0" err="1">
                          <a:solidFill>
                            <a:srgbClr val="2C34D7"/>
                          </a:solidFill>
                          <a:latin typeface="Roboto"/>
                        </a:rPr>
                        <a:t>της</a:t>
                      </a:r>
                      <a:r>
                        <a:rPr lang="en-US" sz="2800" b="1" dirty="0">
                          <a:solidFill>
                            <a:srgbClr val="2C34D7"/>
                          </a:solidFill>
                          <a:latin typeface="Roboto"/>
                        </a:rPr>
                        <a:t> </a:t>
                      </a:r>
                      <a:r>
                        <a:rPr lang="el-GR" sz="2800" b="1" dirty="0" smtClean="0">
                          <a:solidFill>
                            <a:srgbClr val="2C34D7"/>
                          </a:solidFill>
                          <a:latin typeface="Roboto"/>
                        </a:rPr>
                        <a:t>Χ</a:t>
                      </a:r>
                      <a:r>
                        <a:rPr lang="en-US" sz="2800" b="1" dirty="0" err="1" smtClean="0">
                          <a:solidFill>
                            <a:srgbClr val="2C34D7"/>
                          </a:solidFill>
                          <a:latin typeface="Roboto"/>
                        </a:rPr>
                        <a:t>ρήσης</a:t>
                      </a:r>
                      <a:r>
                        <a:rPr lang="en-US" sz="2800" b="1" dirty="0" smtClean="0">
                          <a:solidFill>
                            <a:srgbClr val="2C34D7"/>
                          </a:solidFill>
                          <a:latin typeface="Roboto"/>
                        </a:rPr>
                        <a:t> </a:t>
                      </a:r>
                      <a:r>
                        <a:rPr lang="el-GR" sz="2800" b="1" dirty="0" smtClean="0">
                          <a:solidFill>
                            <a:srgbClr val="2C34D7"/>
                          </a:solidFill>
                          <a:latin typeface="Roboto"/>
                        </a:rPr>
                        <a:t>Χ</a:t>
                      </a:r>
                      <a:r>
                        <a:rPr lang="en-US" sz="2800" b="1" dirty="0" err="1" smtClean="0">
                          <a:solidFill>
                            <a:srgbClr val="2C34D7"/>
                          </a:solidFill>
                          <a:latin typeface="Roboto"/>
                        </a:rPr>
                        <a:t>ημικών</a:t>
                      </a:r>
                      <a:r>
                        <a:rPr lang="en-US" sz="2800" b="1" dirty="0" smtClean="0">
                          <a:solidFill>
                            <a:srgbClr val="2C34D7"/>
                          </a:solidFill>
                          <a:latin typeface="Roboto"/>
                        </a:rPr>
                        <a:t> </a:t>
                      </a:r>
                      <a:r>
                        <a:rPr lang="el-GR" sz="2800" b="1" dirty="0" smtClean="0">
                          <a:solidFill>
                            <a:srgbClr val="2C34D7"/>
                          </a:solidFill>
                          <a:latin typeface="Roboto"/>
                        </a:rPr>
                        <a:t>Ο</a:t>
                      </a:r>
                      <a:r>
                        <a:rPr lang="en-US" sz="2800" b="1" dirty="0" err="1" smtClean="0">
                          <a:solidFill>
                            <a:srgbClr val="2C34D7"/>
                          </a:solidFill>
                          <a:latin typeface="Roboto"/>
                        </a:rPr>
                        <a:t>υσιών</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kumimoji="0" lang="en-US" sz="2800" b="0" i="0" u="none" strike="noStrike" kern="0" cap="none" spc="0" normalizeH="0" baseline="0" noProof="0" dirty="0" smtClean="0">
                          <a:ln>
                            <a:noFill/>
                          </a:ln>
                          <a:solidFill>
                            <a:srgbClr val="2C34D7"/>
                          </a:solidFill>
                          <a:effectLst/>
                          <a:uLnTx/>
                          <a:uFillTx/>
                          <a:latin typeface="Roboto"/>
                          <a:ea typeface="+mn-ea"/>
                          <a:cs typeface="+mn-cs"/>
                        </a:rPr>
                        <a:t>Οι </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οικολογικές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μέθοδοι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χρησιμο</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ποιούν </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μη τοξικές, φυσικές βαφές ή μελάνια με βάση το νερό,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τα οποία ελαχιστοποιούν την απελευθέρωση επιβλαβών ουσιών στο περιβάλλον</a:t>
                      </a:r>
                      <a:r>
                        <a:rPr lang="en-US" sz="2800" dirty="0" smtClean="0">
                          <a:solidFill>
                            <a:srgbClr val="2C34D7"/>
                          </a:solidFill>
                          <a:effectLst/>
                          <a:latin typeface="Roboto"/>
                          <a:ea typeface="+mn-ea"/>
                          <a:cs typeface="+mn-cs"/>
                        </a:rPr>
                        <a:t>.</a:t>
                      </a:r>
                      <a:endParaRPr lang="en-US" sz="2800" dirty="0">
                        <a:solidFill>
                          <a:srgbClr val="2C34D7"/>
                        </a:solidFill>
                        <a:effectLst/>
                        <a:latin typeface="Roboto"/>
                        <a:ea typeface="+mn-ea"/>
                        <a:cs typeface="+mn-cs"/>
                      </a:endParaRPr>
                    </a:p>
                    <a:p>
                      <a:endParaRPr lang="en-US" sz="2800"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58812741"/>
                  </a:ext>
                </a:extLst>
              </a:tr>
              <a:tr h="1596149">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0"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a:solidFill>
                            <a:srgbClr val="2C34D7"/>
                          </a:solidFill>
                          <a:latin typeface="Roboto"/>
                        </a:rPr>
                        <a:t>Μείωση </a:t>
                      </a:r>
                      <a:r>
                        <a:rPr lang="en-US" sz="2800" b="1" dirty="0" err="1">
                          <a:solidFill>
                            <a:srgbClr val="2C34D7"/>
                          </a:solidFill>
                          <a:latin typeface="Roboto"/>
                        </a:rPr>
                        <a:t>της</a:t>
                      </a:r>
                      <a:r>
                        <a:rPr lang="en-US" sz="2800" b="1" dirty="0">
                          <a:solidFill>
                            <a:srgbClr val="2C34D7"/>
                          </a:solidFill>
                          <a:latin typeface="Roboto"/>
                        </a:rPr>
                        <a:t> </a:t>
                      </a:r>
                      <a:r>
                        <a:rPr lang="el-GR" sz="2800" b="1" dirty="0" smtClean="0">
                          <a:solidFill>
                            <a:srgbClr val="2C34D7"/>
                          </a:solidFill>
                          <a:latin typeface="Roboto"/>
                        </a:rPr>
                        <a:t>Κ</a:t>
                      </a:r>
                      <a:r>
                        <a:rPr lang="en-US" sz="2800" b="1" dirty="0" smtClean="0">
                          <a:solidFill>
                            <a:srgbClr val="2C34D7"/>
                          </a:solidFill>
                          <a:latin typeface="Roboto"/>
                        </a:rPr>
                        <a:t>ατα</a:t>
                      </a:r>
                      <a:r>
                        <a:rPr lang="en-US" sz="2800" b="1" dirty="0" err="1" smtClean="0">
                          <a:solidFill>
                            <a:srgbClr val="2C34D7"/>
                          </a:solidFill>
                          <a:latin typeface="Roboto"/>
                        </a:rPr>
                        <a:t>νάλωσης</a:t>
                      </a:r>
                      <a:r>
                        <a:rPr lang="en-US" sz="2800" b="1" dirty="0" smtClean="0">
                          <a:solidFill>
                            <a:srgbClr val="2C34D7"/>
                          </a:solidFill>
                          <a:latin typeface="Roboto"/>
                        </a:rPr>
                        <a:t> </a:t>
                      </a:r>
                      <a:r>
                        <a:rPr lang="el-GR" sz="2800" b="1" dirty="0" smtClean="0">
                          <a:solidFill>
                            <a:srgbClr val="2C34D7"/>
                          </a:solidFill>
                          <a:latin typeface="Roboto"/>
                        </a:rPr>
                        <a:t>Ε</a:t>
                      </a:r>
                      <a:r>
                        <a:rPr lang="en-US" sz="2800" b="1" dirty="0" err="1" smtClean="0">
                          <a:solidFill>
                            <a:srgbClr val="2C34D7"/>
                          </a:solidFill>
                          <a:latin typeface="Roboto"/>
                        </a:rPr>
                        <a:t>νέργει</a:t>
                      </a:r>
                      <a:r>
                        <a:rPr lang="en-US" sz="2800" b="1" dirty="0" smtClean="0">
                          <a:solidFill>
                            <a:srgbClr val="2C34D7"/>
                          </a:solidFill>
                          <a:latin typeface="Roboto"/>
                        </a:rPr>
                        <a:t>ας</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lvl="1" indent="0" algn="l">
                        <a:buFont typeface="Arial" panose="020B0604020202020204" pitchFamily="34" charset="0"/>
                        <a:buNone/>
                      </a:pPr>
                      <a:r>
                        <a:rPr kumimoji="0" lang="el-GR" sz="2800" b="0" i="0" u="none" strike="noStrike" kern="0" cap="none" spc="0" normalizeH="0" baseline="0" dirty="0" smtClean="0">
                          <a:ln>
                            <a:noFill/>
                          </a:ln>
                          <a:solidFill>
                            <a:srgbClr val="2C34D7"/>
                          </a:solidFill>
                          <a:effectLst/>
                          <a:uLnTx/>
                          <a:uFillTx/>
                          <a:latin typeface="Roboto"/>
                          <a:ea typeface="+mn-ea"/>
                          <a:cs typeface="+mn-cs"/>
                        </a:rPr>
                        <a:t>Πολλές</a:t>
                      </a:r>
                      <a:r>
                        <a:rPr kumimoji="0" lang="en-US" sz="2800" b="0" i="0" u="none" strike="noStrike" kern="0" cap="none" spc="0" normalizeH="0" baseline="0" dirty="0" smtClean="0">
                          <a:ln>
                            <a:noFill/>
                          </a:ln>
                          <a:solidFill>
                            <a:srgbClr val="2C34D7"/>
                          </a:solidFill>
                          <a:effectLst/>
                          <a:uLnTx/>
                          <a:uFillTx/>
                          <a:latin typeface="Roboto"/>
                          <a:ea typeface="+mn-ea"/>
                          <a:cs typeface="+mn-cs"/>
                        </a:rPr>
                        <a:t> </a:t>
                      </a:r>
                      <a:r>
                        <a:rPr kumimoji="0" lang="el-GR" sz="2800" b="0" i="0" u="none" strike="noStrike" kern="0" cap="none" spc="0" normalizeH="0" baseline="0" dirty="0" smtClean="0">
                          <a:ln>
                            <a:noFill/>
                          </a:ln>
                          <a:solidFill>
                            <a:srgbClr val="FDA800"/>
                          </a:solidFill>
                          <a:effectLst/>
                          <a:uLnTx/>
                          <a:uFillTx/>
                          <a:latin typeface="Roboto"/>
                          <a:ea typeface="+mn-ea"/>
                          <a:cs typeface="+mn-cs"/>
                        </a:rPr>
                        <a:t>οικολογικές</a:t>
                      </a:r>
                      <a:r>
                        <a:rPr kumimoji="0" lang="en-US" sz="2800" b="0" i="0" u="none" strike="noStrike" kern="0" cap="none" spc="0" normalizeH="0" baseline="0" dirty="0" smtClean="0">
                          <a:ln>
                            <a:noFill/>
                          </a:ln>
                          <a:solidFill>
                            <a:srgbClr val="FDA800"/>
                          </a:solidFill>
                          <a:effectLst/>
                          <a:uLnTx/>
                          <a:uFillTx/>
                          <a:latin typeface="Roboto"/>
                          <a:ea typeface="+mn-ea"/>
                          <a:cs typeface="+mn-cs"/>
                        </a:rPr>
                        <a:t> </a:t>
                      </a:r>
                      <a:r>
                        <a:rPr kumimoji="0" lang="el-GR" sz="2800" b="0" i="0" u="none" strike="noStrike" kern="0" cap="none" spc="0" normalizeH="0" baseline="0" dirty="0" smtClean="0">
                          <a:ln>
                            <a:noFill/>
                          </a:ln>
                          <a:solidFill>
                            <a:srgbClr val="FDA800"/>
                          </a:solidFill>
                          <a:effectLst/>
                          <a:uLnTx/>
                          <a:uFillTx/>
                          <a:latin typeface="Roboto"/>
                          <a:ea typeface="+mn-ea"/>
                          <a:cs typeface="+mn-cs"/>
                        </a:rPr>
                        <a:t>διαδικασίες βαφής</a:t>
                      </a:r>
                      <a:r>
                        <a:rPr kumimoji="0" lang="en-US" sz="2800" b="0" i="0" u="none" strike="noStrike" kern="0" cap="none" spc="0" normalizeH="0" baseline="0" dirty="0" smtClean="0">
                          <a:ln>
                            <a:noFill/>
                          </a:ln>
                          <a:solidFill>
                            <a:srgbClr val="2C34D7"/>
                          </a:solidFill>
                          <a:effectLst/>
                          <a:uLnTx/>
                          <a:uFillTx/>
                          <a:latin typeface="Roboto"/>
                          <a:ea typeface="+mn-ea"/>
                          <a:cs typeface="+mn-cs"/>
                        </a:rPr>
                        <a:t> </a:t>
                      </a:r>
                      <a:r>
                        <a:rPr kumimoji="0" lang="el-GR" sz="2800" b="0" i="0" u="none" strike="noStrike" kern="0" cap="none" spc="0" normalizeH="0" baseline="0" dirty="0" smtClean="0">
                          <a:ln>
                            <a:noFill/>
                          </a:ln>
                          <a:solidFill>
                            <a:srgbClr val="2C34D7"/>
                          </a:solidFill>
                          <a:effectLst/>
                          <a:uLnTx/>
                          <a:uFillTx/>
                          <a:latin typeface="Roboto"/>
                          <a:ea typeface="+mn-ea"/>
                          <a:cs typeface="+mn-cs"/>
                        </a:rPr>
                        <a:t>έχουν σχεδιαστεί για να λειτουργούν σε χαμηλότερες θερμοκρασίες μειώνοντας έτσι την κατανάλωση ενέργειας</a:t>
                      </a:r>
                      <a:r>
                        <a:rPr kumimoji="0" lang="en-US" sz="2800" b="0" i="0" u="none" strike="noStrike" kern="0" cap="none" spc="0" normalizeH="0" baseline="0" dirty="0" smtClean="0">
                          <a:ln>
                            <a:noFill/>
                          </a:ln>
                          <a:solidFill>
                            <a:srgbClr val="2C34D7"/>
                          </a:solidFill>
                          <a:effectLst/>
                          <a:uLnTx/>
                          <a:uFillTx/>
                          <a:latin typeface="Roboto"/>
                          <a:ea typeface="+mn-ea"/>
                          <a:cs typeface="+mn-cs"/>
                        </a:rPr>
                        <a:t>. </a:t>
                      </a:r>
                      <a:endParaRPr kumimoji="0" lang="en-US" sz="2800" b="0" i="0" u="none" strike="noStrike" kern="0" cap="none" spc="0" normalizeH="0" baseline="0" dirty="0">
                        <a:ln>
                          <a:noFill/>
                        </a:ln>
                        <a:solidFill>
                          <a:srgbClr val="2C34D7"/>
                        </a:solidFill>
                        <a:effectLst/>
                        <a:uLnTx/>
                        <a:uFillTx/>
                        <a:latin typeface="Roboto"/>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0413493"/>
                  </a:ext>
                </a:extLst>
              </a:tr>
              <a:tr h="3013290">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0"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err="1">
                          <a:solidFill>
                            <a:srgbClr val="2C34D7"/>
                          </a:solidFill>
                          <a:latin typeface="Roboto"/>
                        </a:rPr>
                        <a:t>Λιγότερη</a:t>
                      </a:r>
                      <a:r>
                        <a:rPr lang="en-US" sz="2800" b="1" dirty="0">
                          <a:solidFill>
                            <a:srgbClr val="2C34D7"/>
                          </a:solidFill>
                          <a:latin typeface="Roboto"/>
                        </a:rPr>
                        <a:t> </a:t>
                      </a:r>
                      <a:r>
                        <a:rPr lang="el-GR" sz="2800" b="1" dirty="0" smtClean="0">
                          <a:solidFill>
                            <a:srgbClr val="2C34D7"/>
                          </a:solidFill>
                          <a:latin typeface="Roboto"/>
                        </a:rPr>
                        <a:t>Π</a:t>
                      </a:r>
                      <a:r>
                        <a:rPr lang="en-US" sz="2800" b="1" dirty="0" smtClean="0">
                          <a:solidFill>
                            <a:srgbClr val="2C34D7"/>
                          </a:solidFill>
                          <a:latin typeface="Roboto"/>
                        </a:rPr>
                        <a:t>αρα</a:t>
                      </a:r>
                      <a:r>
                        <a:rPr lang="en-US" sz="2800" b="1" dirty="0" err="1" smtClean="0">
                          <a:solidFill>
                            <a:srgbClr val="2C34D7"/>
                          </a:solidFill>
                          <a:latin typeface="Roboto"/>
                        </a:rPr>
                        <a:t>γωγή</a:t>
                      </a:r>
                      <a:r>
                        <a:rPr lang="en-US" sz="2800" b="1" dirty="0" smtClean="0">
                          <a:solidFill>
                            <a:srgbClr val="2C34D7"/>
                          </a:solidFill>
                          <a:latin typeface="Roboto"/>
                        </a:rPr>
                        <a:t> </a:t>
                      </a:r>
                      <a:r>
                        <a:rPr lang="el-GR" sz="2800" b="1" dirty="0" smtClean="0">
                          <a:solidFill>
                            <a:srgbClr val="2C34D7"/>
                          </a:solidFill>
                          <a:latin typeface="Roboto"/>
                        </a:rPr>
                        <a:t>Α</a:t>
                      </a:r>
                      <a:r>
                        <a:rPr lang="en-US" sz="2800" b="1" dirty="0" smtClean="0">
                          <a:solidFill>
                            <a:srgbClr val="2C34D7"/>
                          </a:solidFill>
                          <a:latin typeface="Roboto"/>
                        </a:rPr>
                        <a:t>ποβ</a:t>
                      </a:r>
                      <a:r>
                        <a:rPr lang="en-US" sz="2800" b="1" dirty="0" err="1" smtClean="0">
                          <a:solidFill>
                            <a:srgbClr val="2C34D7"/>
                          </a:solidFill>
                          <a:latin typeface="Roboto"/>
                        </a:rPr>
                        <a:t>λήτων</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kumimoji="0" lang="en-US" sz="2800" b="0" i="1" u="none" strike="noStrike" kern="0" cap="none" spc="0" normalizeH="0" baseline="0" noProof="0" dirty="0" smtClean="0">
                          <a:ln>
                            <a:noFill/>
                          </a:ln>
                          <a:solidFill>
                            <a:srgbClr val="FDA800"/>
                          </a:solidFill>
                          <a:effectLst/>
                          <a:uLnTx/>
                          <a:uFillTx/>
                          <a:latin typeface="Roboto"/>
                          <a:ea typeface="+mn-ea"/>
                          <a:cs typeface="+mn-cs"/>
                        </a:rPr>
                        <a:t>Η </a:t>
                      </a:r>
                      <a:r>
                        <a:rPr kumimoji="0" lang="en-US" sz="2800" b="0" i="1" u="none" strike="noStrike" kern="0" cap="none" spc="0" normalizeH="0" baseline="0" noProof="0" dirty="0" err="1" smtClean="0">
                          <a:ln>
                            <a:noFill/>
                          </a:ln>
                          <a:solidFill>
                            <a:srgbClr val="FDA800"/>
                          </a:solidFill>
                          <a:effectLst/>
                          <a:uLnTx/>
                          <a:uFillTx/>
                          <a:latin typeface="Roboto"/>
                          <a:ea typeface="+mn-ea"/>
                          <a:cs typeface="+mn-cs"/>
                        </a:rPr>
                        <a:t>ψηφι</a:t>
                      </a:r>
                      <a:r>
                        <a:rPr kumimoji="0" lang="en-US" sz="2800" b="0" i="1" u="none" strike="noStrike" kern="0" cap="none" spc="0" normalizeH="0" baseline="0" noProof="0" dirty="0" smtClean="0">
                          <a:ln>
                            <a:noFill/>
                          </a:ln>
                          <a:solidFill>
                            <a:srgbClr val="FDA800"/>
                          </a:solidFill>
                          <a:effectLst/>
                          <a:uLnTx/>
                          <a:uFillTx/>
                          <a:latin typeface="Roboto"/>
                          <a:ea typeface="+mn-ea"/>
                          <a:cs typeface="+mn-cs"/>
                        </a:rPr>
                        <a:t>ακή εκτύπωση κατά παραγγελία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και η </a:t>
                      </a:r>
                      <a:r>
                        <a:rPr kumimoji="0" lang="en-US" sz="2800" b="0" i="1" u="none" strike="noStrike" kern="0" cap="none" spc="0" normalizeH="0" baseline="0" noProof="0" dirty="0" smtClean="0">
                          <a:ln>
                            <a:noFill/>
                          </a:ln>
                          <a:solidFill>
                            <a:srgbClr val="FDA800"/>
                          </a:solidFill>
                          <a:effectLst/>
                          <a:uLnTx/>
                          <a:uFillTx/>
                          <a:latin typeface="Roboto"/>
                          <a:ea typeface="+mn-ea"/>
                          <a:cs typeface="+mn-cs"/>
                        </a:rPr>
                        <a:t>βαφή μηδενικών αποβλήτων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συμβάλλουν στην ελαχιστοποίηση των αποβλήτων υφασμάτων και της υπερπαραγωγής βαφής.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Αυτές</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οι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μέθοδοι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επ</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ιτρέ</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πουν την ακριβέστερη εφαρμογή των βαφών, </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με αποτέλεσμα τη μείωση</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τη</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ς</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π</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ερίσσει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α</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ς</a:t>
                      </a:r>
                      <a:r>
                        <a:rPr lang="en-US" sz="2800" dirty="0" smtClean="0">
                          <a:solidFill>
                            <a:srgbClr val="2C34D7"/>
                          </a:solidFill>
                          <a:effectLst/>
                          <a:latin typeface="Roboto"/>
                          <a:ea typeface="+mn-ea"/>
                          <a:cs typeface="+mn-cs"/>
                        </a:rPr>
                        <a:t>.</a:t>
                      </a:r>
                      <a:endParaRPr lang="en-US" sz="2800" dirty="0">
                        <a:solidFill>
                          <a:srgbClr val="2C34D7"/>
                        </a:solidFill>
                        <a:effectLst/>
                        <a:latin typeface="Roboto"/>
                        <a:ea typeface="+mn-ea"/>
                        <a:cs typeface="+mn-cs"/>
                      </a:endParaRPr>
                    </a:p>
                    <a:p>
                      <a:endParaRPr lang="en-US" sz="2800"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868977608"/>
                  </a:ext>
                </a:extLst>
              </a:tr>
            </a:tbl>
          </a:graphicData>
        </a:graphic>
      </p:graphicFrame>
    </p:spTree>
    <p:extLst>
      <p:ext uri="{BB962C8B-B14F-4D97-AF65-F5344CB8AC3E}">
        <p14:creationId xmlns:p14="http://schemas.microsoft.com/office/powerpoint/2010/main" val="266381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1585725"/>
              </p:ext>
            </p:extLst>
          </p:nvPr>
        </p:nvGraphicFramePr>
        <p:xfrm>
          <a:off x="1593850" y="625475"/>
          <a:ext cx="16536239" cy="10268867"/>
        </p:xfrm>
        <a:graphic>
          <a:graphicData uri="http://schemas.openxmlformats.org/drawingml/2006/table">
            <a:tbl>
              <a:tblPr firstRow="1" bandRow="1">
                <a:tableStyleId>{D7AC3CCA-C797-4891-BE02-D94E43425B78}</a:tableStyleId>
              </a:tblPr>
              <a:tblGrid>
                <a:gridCol w="7671511">
                  <a:extLst>
                    <a:ext uri="{9D8B030D-6E8A-4147-A177-3AD203B41FA5}">
                      <a16:colId xmlns="" xmlns:a16="http://schemas.microsoft.com/office/drawing/2014/main" val="3211465511"/>
                    </a:ext>
                  </a:extLst>
                </a:gridCol>
                <a:gridCol w="8864728">
                  <a:extLst>
                    <a:ext uri="{9D8B030D-6E8A-4147-A177-3AD203B41FA5}">
                      <a16:colId xmlns="" xmlns:a16="http://schemas.microsoft.com/office/drawing/2014/main" val="4144963336"/>
                    </a:ext>
                  </a:extLst>
                </a:gridCol>
              </a:tblGrid>
              <a:tr h="3167027">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1"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a:solidFill>
                            <a:srgbClr val="2C34D7"/>
                          </a:solidFill>
                          <a:latin typeface="Roboto"/>
                        </a:rPr>
                        <a:t>Βιοδιασπασιμότητα και </a:t>
                      </a:r>
                      <a:r>
                        <a:rPr lang="el-GR" sz="2800" b="1" dirty="0" smtClean="0">
                          <a:solidFill>
                            <a:srgbClr val="2C34D7"/>
                          </a:solidFill>
                          <a:latin typeface="Roboto"/>
                        </a:rPr>
                        <a:t>Α</a:t>
                      </a:r>
                      <a:r>
                        <a:rPr lang="en-US" sz="2800" b="1" dirty="0" smtClean="0">
                          <a:solidFill>
                            <a:srgbClr val="2C34D7"/>
                          </a:solidFill>
                          <a:latin typeface="Roboto"/>
                        </a:rPr>
                        <a:t>να</a:t>
                      </a:r>
                      <a:r>
                        <a:rPr lang="en-US" sz="2800" b="1" dirty="0" err="1" smtClean="0">
                          <a:solidFill>
                            <a:srgbClr val="2C34D7"/>
                          </a:solidFill>
                          <a:latin typeface="Roboto"/>
                        </a:rPr>
                        <a:t>νεώσιμοι</a:t>
                      </a:r>
                      <a:r>
                        <a:rPr lang="en-US" sz="2800" b="1" dirty="0" smtClean="0">
                          <a:solidFill>
                            <a:srgbClr val="2C34D7"/>
                          </a:solidFill>
                          <a:latin typeface="Roboto"/>
                        </a:rPr>
                        <a:t> </a:t>
                      </a:r>
                      <a:r>
                        <a:rPr lang="el-GR" sz="2800" b="1" dirty="0" smtClean="0">
                          <a:solidFill>
                            <a:srgbClr val="2C34D7"/>
                          </a:solidFill>
                          <a:latin typeface="Roboto"/>
                        </a:rPr>
                        <a:t>Π</a:t>
                      </a:r>
                      <a:r>
                        <a:rPr lang="en-US" sz="2800" b="1" dirty="0" err="1" smtClean="0">
                          <a:solidFill>
                            <a:srgbClr val="2C34D7"/>
                          </a:solidFill>
                          <a:latin typeface="Roboto"/>
                        </a:rPr>
                        <a:t>όροι</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kumimoji="0" lang="en-US" sz="2800" b="0" i="0" u="none" strike="noStrike" kern="0" cap="none" spc="0" normalizeH="0" baseline="0" noProof="0" dirty="0" smtClean="0">
                          <a:ln>
                            <a:noFill/>
                          </a:ln>
                          <a:solidFill>
                            <a:srgbClr val="2C34D7"/>
                          </a:solidFill>
                          <a:effectLst/>
                          <a:uLnTx/>
                          <a:uFillTx/>
                          <a:latin typeface="Roboto"/>
                          <a:ea typeface="+mn-ea"/>
                          <a:cs typeface="+mn-cs"/>
                        </a:rPr>
                        <a:t>Οι </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φυσικές</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βα</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φές</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π</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ου</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π</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ροέρχοντ</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αι από φυτά, έντομα ή ορυκτά είναι βιοδιασπώμενες. Η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χρήση</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φυσικών</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υλικών</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γι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α βαφ</a:t>
                      </a:r>
                      <a:r>
                        <a:rPr kumimoji="0" lang="el-GR" sz="2800" b="0" i="0" u="none" strike="noStrike" kern="0" cap="none" spc="0" normalizeH="0" baseline="0" noProof="0" dirty="0" err="1" smtClean="0">
                          <a:ln>
                            <a:noFill/>
                          </a:ln>
                          <a:solidFill>
                            <a:srgbClr val="2C34D7"/>
                          </a:solidFill>
                          <a:effectLst/>
                          <a:uLnTx/>
                          <a:uFillTx/>
                          <a:latin typeface="Roboto"/>
                          <a:ea typeface="+mn-ea"/>
                          <a:cs typeface="+mn-cs"/>
                        </a:rPr>
                        <a:t>ές</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π</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ροωθεί</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μεταξύ άλλων</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τη</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β</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ιώσιμη</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γεωργί</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α και μειώνει την εξάρτηση από τα ορυκτά καύσιμα</a:t>
                      </a:r>
                      <a:r>
                        <a:rPr lang="en-US" sz="2800" b="0" dirty="0" smtClean="0">
                          <a:solidFill>
                            <a:srgbClr val="2C34D7"/>
                          </a:solidFill>
                          <a:effectLst/>
                          <a:latin typeface="Roboto"/>
                          <a:ea typeface="+mn-ea"/>
                          <a:cs typeface="+mn-cs"/>
                        </a:rPr>
                        <a:t>.</a:t>
                      </a:r>
                      <a:endParaRPr lang="en-US" sz="2800" b="0" dirty="0">
                        <a:solidFill>
                          <a:srgbClr val="2C34D7"/>
                        </a:solidFill>
                        <a:effectLst/>
                        <a:latin typeface="Roboto"/>
                        <a:ea typeface="+mn-ea"/>
                        <a:cs typeface="+mn-cs"/>
                      </a:endParaRPr>
                    </a:p>
                    <a:p>
                      <a:endParaRPr lang="en-US" sz="2800"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7655834"/>
                  </a:ext>
                </a:extLst>
              </a:tr>
              <a:tr h="1706435">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1"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a:solidFill>
                            <a:srgbClr val="2C34D7"/>
                          </a:solidFill>
                          <a:latin typeface="Roboto"/>
                        </a:rPr>
                        <a:t>Βελτίωση </a:t>
                      </a:r>
                      <a:r>
                        <a:rPr lang="en-US" sz="2800" b="1" dirty="0" err="1">
                          <a:solidFill>
                            <a:srgbClr val="2C34D7"/>
                          </a:solidFill>
                          <a:latin typeface="Roboto"/>
                        </a:rPr>
                        <a:t>της</a:t>
                      </a:r>
                      <a:r>
                        <a:rPr lang="en-US" sz="2800" b="1" dirty="0">
                          <a:solidFill>
                            <a:srgbClr val="2C34D7"/>
                          </a:solidFill>
                          <a:latin typeface="Roboto"/>
                        </a:rPr>
                        <a:t> </a:t>
                      </a:r>
                      <a:r>
                        <a:rPr lang="el-GR" sz="2800" b="1" dirty="0" smtClean="0">
                          <a:solidFill>
                            <a:srgbClr val="2C34D7"/>
                          </a:solidFill>
                          <a:latin typeface="Roboto"/>
                        </a:rPr>
                        <a:t>Π</a:t>
                      </a:r>
                      <a:r>
                        <a:rPr lang="en-US" sz="2800" b="1" dirty="0" err="1" smtClean="0">
                          <a:solidFill>
                            <a:srgbClr val="2C34D7"/>
                          </a:solidFill>
                          <a:latin typeface="Roboto"/>
                        </a:rPr>
                        <a:t>οιότητ</a:t>
                      </a:r>
                      <a:r>
                        <a:rPr lang="en-US" sz="2800" b="1" dirty="0" smtClean="0">
                          <a:solidFill>
                            <a:srgbClr val="2C34D7"/>
                          </a:solidFill>
                          <a:latin typeface="Roboto"/>
                        </a:rPr>
                        <a:t>ας </a:t>
                      </a:r>
                      <a:r>
                        <a:rPr lang="en-US" sz="2800" b="1" dirty="0">
                          <a:solidFill>
                            <a:srgbClr val="2C34D7"/>
                          </a:solidFill>
                          <a:latin typeface="Roboto"/>
                        </a:rPr>
                        <a:t>του </a:t>
                      </a:r>
                      <a:r>
                        <a:rPr lang="el-GR" sz="2800" b="1" dirty="0" smtClean="0">
                          <a:solidFill>
                            <a:srgbClr val="2C34D7"/>
                          </a:solidFill>
                          <a:latin typeface="Roboto"/>
                        </a:rPr>
                        <a:t>Α</a:t>
                      </a:r>
                      <a:r>
                        <a:rPr lang="en-US" sz="2800" b="1" dirty="0" err="1" smtClean="0">
                          <a:solidFill>
                            <a:srgbClr val="2C34D7"/>
                          </a:solidFill>
                          <a:latin typeface="Roboto"/>
                        </a:rPr>
                        <a:t>έρ</a:t>
                      </a:r>
                      <a:r>
                        <a:rPr lang="en-US" sz="2800" b="1" dirty="0" smtClean="0">
                          <a:solidFill>
                            <a:srgbClr val="2C34D7"/>
                          </a:solidFill>
                          <a:latin typeface="Roboto"/>
                        </a:rPr>
                        <a:t>α</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lvl="1"/>
                      <a:r>
                        <a:rPr lang="el-GR" sz="2800" b="0" dirty="0" smtClean="0">
                          <a:solidFill>
                            <a:srgbClr val="2C34D7"/>
                          </a:solidFill>
                          <a:effectLst/>
                          <a:latin typeface="Roboto"/>
                          <a:ea typeface="+mn-ea"/>
                          <a:cs typeface="+mn-cs"/>
                        </a:rPr>
                        <a:t>Οι οικολογικές εναλλακτικές λύσεις, όπως </a:t>
                      </a:r>
                      <a:r>
                        <a:rPr lang="el-GR" sz="2800" b="0" dirty="0" smtClean="0">
                          <a:solidFill>
                            <a:srgbClr val="FDA800"/>
                          </a:solidFill>
                          <a:effectLst/>
                          <a:latin typeface="Roboto"/>
                          <a:ea typeface="+mn-ea"/>
                          <a:cs typeface="+mn-cs"/>
                        </a:rPr>
                        <a:t>τα μελάνια και οι βαφές με βάση το νερό</a:t>
                      </a:r>
                      <a:r>
                        <a:rPr lang="el-GR" sz="2800" b="0" dirty="0" smtClean="0">
                          <a:solidFill>
                            <a:srgbClr val="2C34D7"/>
                          </a:solidFill>
                          <a:effectLst/>
                          <a:latin typeface="Roboto"/>
                          <a:ea typeface="+mn-ea"/>
                          <a:cs typeface="+mn-cs"/>
                        </a:rPr>
                        <a:t>, εκπέμπουν ελάχιστες έως καθόλου πτητικές οργανικές ενώσεις βελτιώνοντας έτσι τη συνολική ποιότητα του αέρα</a:t>
                      </a:r>
                      <a:r>
                        <a:rPr lang="en-US" sz="2800" b="0" dirty="0" smtClean="0">
                          <a:solidFill>
                            <a:srgbClr val="2C34D7"/>
                          </a:solidFill>
                          <a:effectLst/>
                          <a:latin typeface="Roboto"/>
                          <a:ea typeface="+mn-ea"/>
                          <a:cs typeface="+mn-cs"/>
                        </a:rPr>
                        <a:t>.</a:t>
                      </a:r>
                      <a:endParaRPr lang="en-US" sz="2800" b="0" dirty="0">
                        <a:solidFill>
                          <a:srgbClr val="2C34D7"/>
                        </a:solidFill>
                        <a:effectLst/>
                        <a:latin typeface="Roboto"/>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58812741"/>
                  </a:ext>
                </a:extLst>
              </a:tr>
              <a:tr h="2516268">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1"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err="1">
                          <a:solidFill>
                            <a:srgbClr val="2C34D7"/>
                          </a:solidFill>
                          <a:latin typeface="Roboto"/>
                        </a:rPr>
                        <a:t>Μη</a:t>
                      </a:r>
                      <a:r>
                        <a:rPr lang="en-US" sz="2800" b="1" dirty="0">
                          <a:solidFill>
                            <a:srgbClr val="2C34D7"/>
                          </a:solidFill>
                          <a:latin typeface="Roboto"/>
                        </a:rPr>
                        <a:t> </a:t>
                      </a:r>
                      <a:r>
                        <a:rPr lang="el-GR" sz="2800" b="1" dirty="0" smtClean="0">
                          <a:solidFill>
                            <a:srgbClr val="2C34D7"/>
                          </a:solidFill>
                          <a:latin typeface="Roboto"/>
                        </a:rPr>
                        <a:t>Τ</a:t>
                      </a:r>
                      <a:r>
                        <a:rPr lang="en-US" sz="2800" b="1" dirty="0" err="1" smtClean="0">
                          <a:solidFill>
                            <a:srgbClr val="2C34D7"/>
                          </a:solidFill>
                          <a:latin typeface="Roboto"/>
                        </a:rPr>
                        <a:t>οξικό</a:t>
                      </a:r>
                      <a:r>
                        <a:rPr lang="en-US" sz="2800" b="1" dirty="0" smtClean="0">
                          <a:solidFill>
                            <a:srgbClr val="2C34D7"/>
                          </a:solidFill>
                          <a:latin typeface="Roboto"/>
                        </a:rPr>
                        <a:t> </a:t>
                      </a:r>
                      <a:r>
                        <a:rPr lang="en-US" sz="2800" b="1" dirty="0" err="1">
                          <a:solidFill>
                            <a:srgbClr val="2C34D7"/>
                          </a:solidFill>
                          <a:latin typeface="Roboto"/>
                        </a:rPr>
                        <a:t>γι</a:t>
                      </a:r>
                      <a:r>
                        <a:rPr lang="en-US" sz="2800" b="1" dirty="0">
                          <a:solidFill>
                            <a:srgbClr val="2C34D7"/>
                          </a:solidFill>
                          <a:latin typeface="Roboto"/>
                        </a:rPr>
                        <a:t>α </a:t>
                      </a:r>
                      <a:r>
                        <a:rPr lang="el-GR" sz="2800" b="1" dirty="0" smtClean="0">
                          <a:solidFill>
                            <a:srgbClr val="2C34D7"/>
                          </a:solidFill>
                          <a:latin typeface="Roboto"/>
                        </a:rPr>
                        <a:t>Ε</a:t>
                      </a:r>
                      <a:r>
                        <a:rPr lang="en-US" sz="2800" b="1" dirty="0" err="1" smtClean="0">
                          <a:solidFill>
                            <a:srgbClr val="2C34D7"/>
                          </a:solidFill>
                          <a:latin typeface="Roboto"/>
                        </a:rPr>
                        <a:t>ργ</a:t>
                      </a:r>
                      <a:r>
                        <a:rPr lang="en-US" sz="2800" b="1" dirty="0" smtClean="0">
                          <a:solidFill>
                            <a:srgbClr val="2C34D7"/>
                          </a:solidFill>
                          <a:latin typeface="Roboto"/>
                        </a:rPr>
                        <a:t>αζόμενους</a:t>
                      </a:r>
                      <a:r>
                        <a:rPr lang="el-GR" sz="2800" b="1" dirty="0" smtClean="0">
                          <a:solidFill>
                            <a:srgbClr val="2C34D7"/>
                          </a:solidFill>
                          <a:latin typeface="Roboto"/>
                        </a:rPr>
                        <a:t>/-</a:t>
                      </a:r>
                      <a:r>
                        <a:rPr lang="el-GR" sz="2800" b="1" dirty="0" err="1" smtClean="0">
                          <a:solidFill>
                            <a:srgbClr val="2C34D7"/>
                          </a:solidFill>
                          <a:latin typeface="Roboto"/>
                        </a:rPr>
                        <a:t>νες</a:t>
                      </a:r>
                      <a:r>
                        <a:rPr lang="en-US" sz="2800" b="1" dirty="0" smtClean="0">
                          <a:solidFill>
                            <a:srgbClr val="2C34D7"/>
                          </a:solidFill>
                          <a:latin typeface="Roboto"/>
                        </a:rPr>
                        <a:t> </a:t>
                      </a:r>
                      <a:r>
                        <a:rPr lang="en-US" sz="2800" b="1" dirty="0">
                          <a:solidFill>
                            <a:srgbClr val="2C34D7"/>
                          </a:solidFill>
                          <a:latin typeface="Roboto"/>
                        </a:rPr>
                        <a:t>και </a:t>
                      </a:r>
                      <a:r>
                        <a:rPr lang="el-GR" sz="2800" b="1" dirty="0" smtClean="0">
                          <a:solidFill>
                            <a:srgbClr val="2C34D7"/>
                          </a:solidFill>
                          <a:latin typeface="Roboto"/>
                        </a:rPr>
                        <a:t>Κ</a:t>
                      </a:r>
                      <a:r>
                        <a:rPr lang="en-US" sz="2800" b="1" dirty="0" smtClean="0">
                          <a:solidFill>
                            <a:srgbClr val="2C34D7"/>
                          </a:solidFill>
                          <a:latin typeface="Roboto"/>
                        </a:rPr>
                        <a:t>ατανα</a:t>
                      </a:r>
                      <a:r>
                        <a:rPr lang="en-US" sz="2800" b="1" dirty="0" err="1" smtClean="0">
                          <a:solidFill>
                            <a:srgbClr val="2C34D7"/>
                          </a:solidFill>
                          <a:latin typeface="Roboto"/>
                        </a:rPr>
                        <a:t>λωτές</a:t>
                      </a:r>
                      <a:r>
                        <a:rPr lang="el-GR" sz="2800" b="1" dirty="0" smtClean="0">
                          <a:solidFill>
                            <a:srgbClr val="2C34D7"/>
                          </a:solidFill>
                          <a:latin typeface="Roboto"/>
                        </a:rPr>
                        <a:t>/-</a:t>
                      </a:r>
                      <a:r>
                        <a:rPr lang="el-GR" sz="2800" b="1" dirty="0" err="1" smtClean="0">
                          <a:solidFill>
                            <a:srgbClr val="2C34D7"/>
                          </a:solidFill>
                          <a:latin typeface="Roboto"/>
                        </a:rPr>
                        <a:t>τριες</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kumimoji="0" lang="en-US" sz="2800" b="0" i="0" u="none" strike="noStrike" kern="0" cap="none" spc="0" normalizeH="0" baseline="0" noProof="0" dirty="0" smtClean="0">
                          <a:ln>
                            <a:noFill/>
                          </a:ln>
                          <a:solidFill>
                            <a:srgbClr val="2C34D7"/>
                          </a:solidFill>
                          <a:effectLst/>
                          <a:uLnTx/>
                          <a:uFillTx/>
                          <a:latin typeface="Roboto"/>
                          <a:ea typeface="+mn-ea"/>
                          <a:cs typeface="+mn-cs"/>
                        </a:rPr>
                        <a:t>Οι </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οικολογικές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δι</a:t>
                      </a:r>
                      <a:r>
                        <a:rPr kumimoji="0" lang="el-GR" sz="2800" b="0" i="0" u="none" strike="noStrike" kern="0" cap="none" spc="0" normalizeH="0" baseline="0" noProof="0" dirty="0" err="1" smtClean="0">
                          <a:ln>
                            <a:noFill/>
                          </a:ln>
                          <a:solidFill>
                            <a:srgbClr val="2C34D7"/>
                          </a:solidFill>
                          <a:effectLst/>
                          <a:uLnTx/>
                          <a:uFillTx/>
                          <a:latin typeface="Roboto"/>
                          <a:ea typeface="+mn-ea"/>
                          <a:cs typeface="+mn-cs"/>
                        </a:rPr>
                        <a:t>αδικα</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σίες</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μειώνουν</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τον</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κίνδυνο</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γι</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α την υγεία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των εργαζομένων με τη χρήση ασφαλέστερων υλικών</a:t>
                      </a:r>
                      <a:r>
                        <a:rPr lang="en-US" sz="2800" dirty="0" smtClean="0">
                          <a:solidFill>
                            <a:srgbClr val="2C34D7"/>
                          </a:solidFill>
                          <a:effectLst/>
                          <a:latin typeface="Roboto"/>
                          <a:ea typeface="+mn-ea"/>
                          <a:cs typeface="+mn-cs"/>
                        </a:rPr>
                        <a:t>. </a:t>
                      </a:r>
                      <a:r>
                        <a:rPr lang="el-GR" sz="2800" dirty="0" smtClean="0">
                          <a:solidFill>
                            <a:srgbClr val="2C34D7"/>
                          </a:solidFill>
                          <a:effectLst/>
                          <a:latin typeface="Roboto"/>
                          <a:ea typeface="+mn-ea"/>
                          <a:cs typeface="+mn-cs"/>
                        </a:rPr>
                        <a:t>Οι καταναλωτές/-</a:t>
                      </a:r>
                      <a:r>
                        <a:rPr lang="el-GR" sz="2800" dirty="0" err="1" smtClean="0">
                          <a:solidFill>
                            <a:srgbClr val="2C34D7"/>
                          </a:solidFill>
                          <a:effectLst/>
                          <a:latin typeface="Roboto"/>
                          <a:ea typeface="+mn-ea"/>
                          <a:cs typeface="+mn-cs"/>
                        </a:rPr>
                        <a:t>τριες</a:t>
                      </a:r>
                      <a:r>
                        <a:rPr lang="el-GR" sz="2800" dirty="0" smtClean="0">
                          <a:solidFill>
                            <a:srgbClr val="2C34D7"/>
                          </a:solidFill>
                          <a:effectLst/>
                          <a:latin typeface="Roboto"/>
                          <a:ea typeface="+mn-ea"/>
                          <a:cs typeface="+mn-cs"/>
                        </a:rPr>
                        <a:t> επωφελούνται επίσης από τα μη τοξικά προϊόντα, καθώς είναι ασφαλέστερα στη χρήση και τη φθορά</a:t>
                      </a:r>
                      <a:r>
                        <a:rPr lang="en-US" sz="2800" dirty="0" smtClean="0">
                          <a:solidFill>
                            <a:srgbClr val="2C34D7"/>
                          </a:solidFill>
                          <a:effectLst/>
                          <a:latin typeface="Roboto"/>
                          <a:ea typeface="+mn-ea"/>
                          <a:cs typeface="+mn-cs"/>
                        </a:rPr>
                        <a:t>.</a:t>
                      </a:r>
                      <a:endParaRPr lang="en-US" sz="2800" dirty="0">
                        <a:solidFill>
                          <a:srgbClr val="2C34D7"/>
                        </a:solidFill>
                        <a:effectLst/>
                        <a:latin typeface="Roboto"/>
                        <a:ea typeface="+mn-ea"/>
                        <a:cs typeface="+mn-cs"/>
                      </a:endParaRPr>
                    </a:p>
                    <a:p>
                      <a:endParaRPr lang="en-US" sz="2800"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0413493"/>
                  </a:ext>
                </a:extLst>
              </a:tr>
              <a:tr h="2516268">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1" dirty="0">
                        <a:solidFill>
                          <a:srgbClr val="2C34D7"/>
                        </a:solidFill>
                        <a:latin typeface="Roboto"/>
                      </a:endParaRPr>
                    </a:p>
                    <a:p>
                      <a:pPr marL="0" marR="0" indent="0" defTabSz="914400" eaLnBrk="1" fontAlgn="auto" latinLnBrk="0" hangingPunct="1">
                        <a:lnSpc>
                          <a:spcPct val="100000"/>
                        </a:lnSpc>
                        <a:spcBef>
                          <a:spcPts val="0"/>
                        </a:spcBef>
                        <a:spcAft>
                          <a:spcPts val="0"/>
                        </a:spcAft>
                        <a:buClrTx/>
                        <a:buSzTx/>
                        <a:buFontTx/>
                        <a:buNone/>
                        <a:tabLst/>
                        <a:defRPr/>
                      </a:pPr>
                      <a:r>
                        <a:rPr lang="en-US" sz="2800" b="1" dirty="0" err="1">
                          <a:solidFill>
                            <a:srgbClr val="2C34D7"/>
                          </a:solidFill>
                          <a:latin typeface="Roboto"/>
                        </a:rPr>
                        <a:t>Μεγ</a:t>
                      </a:r>
                      <a:r>
                        <a:rPr lang="en-US" sz="2800" b="1" dirty="0">
                          <a:solidFill>
                            <a:srgbClr val="2C34D7"/>
                          </a:solidFill>
                          <a:latin typeface="Roboto"/>
                        </a:rPr>
                        <a:t>αλύτερη </a:t>
                      </a:r>
                      <a:r>
                        <a:rPr lang="el-GR" sz="2800" b="1" dirty="0" smtClean="0">
                          <a:solidFill>
                            <a:srgbClr val="2C34D7"/>
                          </a:solidFill>
                          <a:latin typeface="Roboto"/>
                        </a:rPr>
                        <a:t>Α</a:t>
                      </a:r>
                      <a:r>
                        <a:rPr lang="en-US" sz="2800" b="1" dirty="0" err="1" smtClean="0">
                          <a:solidFill>
                            <a:srgbClr val="2C34D7"/>
                          </a:solidFill>
                          <a:latin typeface="Roboto"/>
                        </a:rPr>
                        <a:t>ντοχή</a:t>
                      </a:r>
                      <a:r>
                        <a:rPr lang="en-US" sz="2800" b="1" dirty="0" smtClean="0">
                          <a:solidFill>
                            <a:srgbClr val="2C34D7"/>
                          </a:solidFill>
                          <a:latin typeface="Roboto"/>
                        </a:rPr>
                        <a:t> </a:t>
                      </a:r>
                      <a:r>
                        <a:rPr lang="en-US" sz="2800" b="1" dirty="0" err="1">
                          <a:solidFill>
                            <a:srgbClr val="2C34D7"/>
                          </a:solidFill>
                          <a:latin typeface="Roboto"/>
                        </a:rPr>
                        <a:t>των</a:t>
                      </a:r>
                      <a:r>
                        <a:rPr lang="en-US" sz="2800" b="1" dirty="0">
                          <a:solidFill>
                            <a:srgbClr val="2C34D7"/>
                          </a:solidFill>
                          <a:latin typeface="Roboto"/>
                        </a:rPr>
                        <a:t> </a:t>
                      </a:r>
                      <a:r>
                        <a:rPr lang="el-GR" sz="2800" b="1" dirty="0" smtClean="0">
                          <a:solidFill>
                            <a:srgbClr val="2C34D7"/>
                          </a:solidFill>
                          <a:latin typeface="Roboto"/>
                        </a:rPr>
                        <a:t>Υ</a:t>
                      </a:r>
                      <a:r>
                        <a:rPr lang="en-US" sz="2800" b="1" dirty="0" smtClean="0">
                          <a:solidFill>
                            <a:srgbClr val="2C34D7"/>
                          </a:solidFill>
                          <a:latin typeface="Roboto"/>
                        </a:rPr>
                        <a:t>φα</a:t>
                      </a:r>
                      <a:r>
                        <a:rPr lang="en-US" sz="2800" b="1" dirty="0" err="1" smtClean="0">
                          <a:solidFill>
                            <a:srgbClr val="2C34D7"/>
                          </a:solidFill>
                          <a:latin typeface="Roboto"/>
                        </a:rPr>
                        <a:t>σμάτων</a:t>
                      </a:r>
                      <a:endParaRPr lang="en-US" sz="2800" b="1"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kumimoji="0" lang="en-US" sz="2800" b="0" i="0" u="none" strike="noStrike" kern="0" cap="none" spc="0" normalizeH="0" baseline="0" noProof="0" dirty="0" smtClean="0">
                          <a:ln>
                            <a:noFill/>
                          </a:ln>
                          <a:solidFill>
                            <a:srgbClr val="2C34D7"/>
                          </a:solidFill>
                          <a:effectLst/>
                          <a:uLnTx/>
                          <a:uFillTx/>
                          <a:latin typeface="Roboto"/>
                          <a:ea typeface="+mn-ea"/>
                          <a:cs typeface="+mn-cs"/>
                        </a:rPr>
                        <a:t>Οι </a:t>
                      </a:r>
                      <a:r>
                        <a:rPr kumimoji="0" lang="el-GR" sz="2800" b="0" i="0" u="none" strike="noStrike" kern="0" cap="none" spc="0" normalizeH="0" baseline="0" noProof="0" dirty="0" smtClean="0">
                          <a:ln>
                            <a:noFill/>
                          </a:ln>
                          <a:solidFill>
                            <a:srgbClr val="2C34D7"/>
                          </a:solidFill>
                          <a:effectLst/>
                          <a:uLnTx/>
                          <a:uFillTx/>
                          <a:latin typeface="Roboto"/>
                          <a:ea typeface="+mn-ea"/>
                          <a:cs typeface="+mn-cs"/>
                        </a:rPr>
                        <a:t>οικολογικές </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βα</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φές</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μπ</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ορούν</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να</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β</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ελτιώσουν</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την</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 π</a:t>
                      </a:r>
                      <a:r>
                        <a:rPr kumimoji="0" lang="en-US" sz="2800" b="0" i="0" u="none" strike="noStrike" kern="0" cap="none" spc="0" normalizeH="0" baseline="0" noProof="0" dirty="0" err="1" smtClean="0">
                          <a:ln>
                            <a:noFill/>
                          </a:ln>
                          <a:solidFill>
                            <a:srgbClr val="FDA800"/>
                          </a:solidFill>
                          <a:effectLst/>
                          <a:uLnTx/>
                          <a:uFillTx/>
                          <a:latin typeface="Roboto"/>
                          <a:ea typeface="+mn-ea"/>
                          <a:cs typeface="+mn-cs"/>
                        </a:rPr>
                        <a:t>οιότητ</a:t>
                      </a:r>
                      <a:r>
                        <a:rPr kumimoji="0" lang="en-US" sz="2800" b="0" i="0" u="none" strike="noStrike" kern="0" cap="none" spc="0" normalizeH="0" baseline="0" noProof="0" dirty="0" smtClean="0">
                          <a:ln>
                            <a:noFill/>
                          </a:ln>
                          <a:solidFill>
                            <a:srgbClr val="FDA800"/>
                          </a:solidFill>
                          <a:effectLst/>
                          <a:uLnTx/>
                          <a:uFillTx/>
                          <a:latin typeface="Roboto"/>
                          <a:ea typeface="+mn-ea"/>
                          <a:cs typeface="+mn-cs"/>
                        </a:rPr>
                        <a:t>α των υφασμάτων</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καθώς δεν αποδυναμώνουν τις ίνες όσο οι συνθετικές βαφές.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Αυτό</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α</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υξάνει</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τη</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 μα</a:t>
                      </a:r>
                      <a:r>
                        <a:rPr kumimoji="0" lang="en-US" sz="2800" b="0" i="0" u="none" strike="noStrike" kern="0" cap="none" spc="0" normalizeH="0" baseline="0" noProof="0" dirty="0" err="1" smtClean="0">
                          <a:ln>
                            <a:noFill/>
                          </a:ln>
                          <a:solidFill>
                            <a:srgbClr val="2C34D7"/>
                          </a:solidFill>
                          <a:effectLst/>
                          <a:uLnTx/>
                          <a:uFillTx/>
                          <a:latin typeface="Roboto"/>
                          <a:ea typeface="+mn-ea"/>
                          <a:cs typeface="+mn-cs"/>
                        </a:rPr>
                        <a:t>κροζωί</a:t>
                      </a:r>
                      <a:r>
                        <a:rPr kumimoji="0" lang="en-US" sz="2800" b="0" i="0" u="none" strike="noStrike" kern="0" cap="none" spc="0" normalizeH="0" baseline="0" noProof="0" dirty="0" smtClean="0">
                          <a:ln>
                            <a:noFill/>
                          </a:ln>
                          <a:solidFill>
                            <a:srgbClr val="2C34D7"/>
                          </a:solidFill>
                          <a:effectLst/>
                          <a:uLnTx/>
                          <a:uFillTx/>
                          <a:latin typeface="Roboto"/>
                          <a:ea typeface="+mn-ea"/>
                          <a:cs typeface="+mn-cs"/>
                        </a:rPr>
                        <a:t>α του προϊόντος μειώνοντας την ανάγκη για συχνές αντικαταστάσεις</a:t>
                      </a:r>
                      <a:r>
                        <a:rPr lang="en-US" sz="2800" dirty="0" smtClean="0">
                          <a:solidFill>
                            <a:srgbClr val="2C34D7"/>
                          </a:solidFill>
                          <a:effectLst/>
                          <a:latin typeface="Roboto"/>
                          <a:ea typeface="+mn-ea"/>
                          <a:cs typeface="+mn-cs"/>
                        </a:rPr>
                        <a:t>.</a:t>
                      </a:r>
                      <a:endParaRPr lang="en-US" sz="2800" dirty="0">
                        <a:solidFill>
                          <a:srgbClr val="2C34D7"/>
                        </a:solidFill>
                        <a:effectLst/>
                        <a:latin typeface="Roboto"/>
                        <a:ea typeface="+mn-ea"/>
                        <a:cs typeface="+mn-cs"/>
                      </a:endParaRPr>
                    </a:p>
                    <a:p>
                      <a:endParaRPr lang="en-US" sz="2800" dirty="0">
                        <a:solidFill>
                          <a:srgbClr val="2C34D7"/>
                        </a:solidFill>
                        <a:latin typeface="Robot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868977608"/>
                  </a:ext>
                </a:extLst>
              </a:tr>
            </a:tbl>
          </a:graphicData>
        </a:graphic>
      </p:graphicFrame>
    </p:spTree>
    <p:extLst>
      <p:ext uri="{BB962C8B-B14F-4D97-AF65-F5344CB8AC3E}">
        <p14:creationId xmlns:p14="http://schemas.microsoft.com/office/powerpoint/2010/main" val="389439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250" y="1387475"/>
            <a:ext cx="6141084" cy="830997"/>
          </a:xfrm>
        </p:spPr>
        <p:txBody>
          <a:bodyPr/>
          <a:lstStyle/>
          <a:p>
            <a:r>
              <a:rPr lang="en-US" sz="5400" b="1" dirty="0">
                <a:solidFill>
                  <a:srgbClr val="2C34D7"/>
                </a:solidFill>
              </a:rPr>
              <a:t>3.2 </a:t>
            </a:r>
            <a:r>
              <a:rPr lang="el-GR" sz="5400" b="1" dirty="0" smtClean="0">
                <a:solidFill>
                  <a:srgbClr val="2C34D7"/>
                </a:solidFill>
              </a:rPr>
              <a:t>Φυσικές Βαφές</a:t>
            </a:r>
            <a:endParaRPr lang="en-US" sz="5400" b="1" dirty="0">
              <a:solidFill>
                <a:srgbClr val="2C34D7"/>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49" y="2759075"/>
            <a:ext cx="11449791" cy="7954999"/>
          </a:xfrm>
          <a:prstGeom prst="rect">
            <a:avLst/>
          </a:prstGeom>
        </p:spPr>
      </p:pic>
      <p:sp>
        <p:nvSpPr>
          <p:cNvPr id="5" name="Rectangle 4"/>
          <p:cNvSpPr/>
          <p:nvPr/>
        </p:nvSpPr>
        <p:spPr>
          <a:xfrm>
            <a:off x="560957" y="10344742"/>
            <a:ext cx="4969630" cy="369332"/>
          </a:xfrm>
          <a:prstGeom prst="rect">
            <a:avLst/>
          </a:prstGeom>
        </p:spPr>
        <p:txBody>
          <a:bodyPr wrap="none">
            <a:spAutoFit/>
          </a:bodyPr>
          <a:lstStyle/>
          <a:p>
            <a:r>
              <a:rPr lang="el-GR" b="0" i="0" dirty="0" smtClean="0">
                <a:solidFill>
                  <a:srgbClr val="000000"/>
                </a:solidFill>
                <a:effectLst/>
                <a:latin typeface="-apple-system"/>
              </a:rPr>
              <a:t>Φωτογραφία από</a:t>
            </a:r>
            <a:r>
              <a:rPr lang="en-US" b="0" i="0" dirty="0">
                <a:solidFill>
                  <a:srgbClr val="000000"/>
                </a:solidFill>
                <a:effectLst/>
                <a:latin typeface="-apple-system"/>
              </a:rPr>
              <a:t> </a:t>
            </a:r>
            <a:r>
              <a:rPr lang="en-US" b="0" i="0" dirty="0" err="1">
                <a:effectLst/>
                <a:latin typeface="-apple-system"/>
                <a:hlinkClick r:id="rId3"/>
              </a:rPr>
              <a:t>monica</a:t>
            </a:r>
            <a:r>
              <a:rPr lang="en-US" b="0" i="0" dirty="0">
                <a:effectLst/>
                <a:latin typeface="-apple-system"/>
                <a:hlinkClick r:id="rId3"/>
              </a:rPr>
              <a:t> </a:t>
            </a:r>
            <a:r>
              <a:rPr lang="en-US" b="0" i="0" dirty="0" err="1">
                <a:effectLst/>
                <a:latin typeface="-apple-system"/>
                <a:hlinkClick r:id="rId3"/>
              </a:rPr>
              <a:t>dahiya</a:t>
            </a:r>
            <a:r>
              <a:rPr lang="en-US" b="0" i="0" dirty="0">
                <a:solidFill>
                  <a:srgbClr val="000000"/>
                </a:solidFill>
                <a:effectLst/>
                <a:latin typeface="-apple-system"/>
              </a:rPr>
              <a:t> </a:t>
            </a:r>
            <a:r>
              <a:rPr lang="el-GR" b="0" i="0" dirty="0" smtClean="0">
                <a:solidFill>
                  <a:srgbClr val="000000"/>
                </a:solidFill>
                <a:effectLst/>
                <a:latin typeface="-apple-system"/>
              </a:rPr>
              <a:t>στο</a:t>
            </a:r>
            <a:r>
              <a:rPr lang="en-US" b="0" i="0" dirty="0">
                <a:solidFill>
                  <a:srgbClr val="000000"/>
                </a:solidFill>
                <a:effectLst/>
                <a:latin typeface="-apple-system"/>
              </a:rPr>
              <a:t> </a:t>
            </a:r>
            <a:r>
              <a:rPr lang="en-US" b="0" i="0" dirty="0" err="1">
                <a:effectLst/>
                <a:latin typeface="-apple-system"/>
                <a:hlinkClick r:id="rId4"/>
              </a:rPr>
              <a:t>Unsplash</a:t>
            </a:r>
            <a:endParaRPr lang="en-US" dirty="0"/>
          </a:p>
        </p:txBody>
      </p:sp>
      <p:sp>
        <p:nvSpPr>
          <p:cNvPr id="6" name="Rectangle 5"/>
          <p:cNvSpPr/>
          <p:nvPr/>
        </p:nvSpPr>
        <p:spPr>
          <a:xfrm>
            <a:off x="12338050" y="1414236"/>
            <a:ext cx="7337702" cy="9510296"/>
          </a:xfrm>
          <a:prstGeom prst="rect">
            <a:avLst/>
          </a:prstGeom>
        </p:spPr>
        <p:txBody>
          <a:bodyPr wrap="square">
            <a:spAutoFit/>
          </a:bodyPr>
          <a:lstStyle/>
          <a:p>
            <a:pPr marL="0" indent="0">
              <a:lnSpc>
                <a:spcPct val="150000"/>
              </a:lnSpc>
              <a:buNone/>
            </a:pPr>
            <a:r>
              <a:rPr lang="el-GR" sz="3200" dirty="0" smtClean="0">
                <a:solidFill>
                  <a:srgbClr val="2C34D7"/>
                </a:solidFill>
                <a:latin typeface="Roboto"/>
              </a:rPr>
              <a:t>Οι φυσικές βαφές κάνουν τώρα επανεμφάνιση στο πλαίσιο ενός ευρύτερου κινήματος για τη βιωσιμότητα, τη φιλικότητα προς το περιβάλλον και την ηθική μόδα</a:t>
            </a:r>
            <a:r>
              <a:rPr lang="en-US" sz="3200" dirty="0" smtClean="0">
                <a:solidFill>
                  <a:srgbClr val="2C34D7"/>
                </a:solidFill>
                <a:latin typeface="Roboto"/>
              </a:rPr>
              <a:t>. </a:t>
            </a:r>
            <a:r>
              <a:rPr lang="el-GR" sz="3200" dirty="0" smtClean="0">
                <a:solidFill>
                  <a:srgbClr val="2C34D7"/>
                </a:solidFill>
                <a:latin typeface="Roboto"/>
              </a:rPr>
              <a:t>Πολλές σχεδιάστριες, όπως η </a:t>
            </a:r>
            <a:r>
              <a:rPr lang="el-GR" sz="3200" dirty="0" err="1" smtClean="0">
                <a:solidFill>
                  <a:srgbClr val="2C34D7"/>
                </a:solidFill>
                <a:latin typeface="Roboto"/>
              </a:rPr>
              <a:t>Stella</a:t>
            </a:r>
            <a:r>
              <a:rPr lang="el-GR" sz="3200" dirty="0" smtClean="0">
                <a:solidFill>
                  <a:srgbClr val="2C34D7"/>
                </a:solidFill>
                <a:latin typeface="Roboto"/>
              </a:rPr>
              <a:t> </a:t>
            </a:r>
            <a:r>
              <a:rPr lang="el-GR" sz="3200" dirty="0" err="1" smtClean="0">
                <a:solidFill>
                  <a:srgbClr val="2C34D7"/>
                </a:solidFill>
                <a:latin typeface="Roboto"/>
              </a:rPr>
              <a:t>McCartney</a:t>
            </a:r>
            <a:r>
              <a:rPr lang="el-GR" sz="3200" dirty="0" smtClean="0">
                <a:solidFill>
                  <a:srgbClr val="2C34D7"/>
                </a:solidFill>
                <a:latin typeface="Roboto"/>
              </a:rPr>
              <a:t> </a:t>
            </a:r>
            <a:r>
              <a:rPr lang="el-GR" sz="3200" dirty="0" err="1" smtClean="0">
                <a:solidFill>
                  <a:srgbClr val="2C34D7"/>
                </a:solidFill>
                <a:latin typeface="Roboto"/>
              </a:rPr>
              <a:t>Eileen</a:t>
            </a:r>
            <a:r>
              <a:rPr lang="el-GR" sz="3200" dirty="0" smtClean="0">
                <a:solidFill>
                  <a:srgbClr val="2C34D7"/>
                </a:solidFill>
                <a:latin typeface="Roboto"/>
              </a:rPr>
              <a:t> </a:t>
            </a:r>
            <a:r>
              <a:rPr lang="el-GR" sz="3200" dirty="0" err="1" smtClean="0">
                <a:solidFill>
                  <a:srgbClr val="2C34D7"/>
                </a:solidFill>
                <a:latin typeface="Roboto"/>
              </a:rPr>
              <a:t>Fisher</a:t>
            </a:r>
            <a:r>
              <a:rPr lang="el-GR" sz="3200" dirty="0" smtClean="0">
                <a:solidFill>
                  <a:srgbClr val="2C34D7"/>
                </a:solidFill>
                <a:latin typeface="Roboto"/>
              </a:rPr>
              <a:t>, και μικρότερες βιοτεχνικές επιχειρήσεις ενσωματώνουν φυσικές βαφές στις συλλογές τους</a:t>
            </a:r>
            <a:r>
              <a:rPr lang="en-US" sz="3200" dirty="0" smtClean="0">
                <a:solidFill>
                  <a:srgbClr val="2C34D7"/>
                </a:solidFill>
                <a:latin typeface="Roboto"/>
              </a:rPr>
              <a:t>.</a:t>
            </a:r>
            <a:endParaRPr lang="en-US" sz="3200" dirty="0">
              <a:solidFill>
                <a:srgbClr val="2C34D7"/>
              </a:solidFill>
              <a:latin typeface="Roboto"/>
            </a:endParaRPr>
          </a:p>
          <a:p>
            <a:pPr marL="0" indent="0">
              <a:lnSpc>
                <a:spcPct val="150000"/>
              </a:lnSpc>
              <a:buNone/>
            </a:pPr>
            <a:endParaRPr lang="en-US" sz="3200" dirty="0">
              <a:solidFill>
                <a:srgbClr val="2C34D7"/>
              </a:solidFill>
              <a:latin typeface="Roboto"/>
            </a:endParaRPr>
          </a:p>
          <a:p>
            <a:pPr marL="0" indent="0">
              <a:lnSpc>
                <a:spcPct val="150000"/>
              </a:lnSpc>
              <a:buNone/>
            </a:pPr>
            <a:r>
              <a:rPr lang="el-GR" sz="2800" dirty="0" smtClean="0">
                <a:solidFill>
                  <a:srgbClr val="FDA800"/>
                </a:solidFill>
                <a:latin typeface="Roboto"/>
              </a:rPr>
              <a:t>Ανατρέξτε στο Βίντεο στο </a:t>
            </a:r>
            <a:r>
              <a:rPr lang="el-GR" sz="2800" dirty="0" err="1" smtClean="0">
                <a:solidFill>
                  <a:srgbClr val="FDA800"/>
                </a:solidFill>
                <a:latin typeface="Roboto"/>
              </a:rPr>
              <a:t>YouTube</a:t>
            </a:r>
            <a:r>
              <a:rPr lang="en-US" sz="2800" dirty="0" smtClean="0">
                <a:solidFill>
                  <a:srgbClr val="FDA800"/>
                </a:solidFill>
                <a:latin typeface="Roboto"/>
              </a:rPr>
              <a:t>: </a:t>
            </a:r>
            <a:r>
              <a:rPr lang="en-US" sz="2800" i="1" dirty="0">
                <a:solidFill>
                  <a:srgbClr val="FDA800"/>
                </a:solidFill>
                <a:latin typeface="Roboto"/>
              </a:rPr>
              <a:t>Eileen Fisher</a:t>
            </a:r>
            <a:endParaRPr lang="en-US" sz="2800" dirty="0">
              <a:solidFill>
                <a:srgbClr val="FDA800"/>
              </a:solidFill>
              <a:latin typeface="Roboto"/>
            </a:endParaRPr>
          </a:p>
        </p:txBody>
      </p:sp>
    </p:spTree>
    <p:extLst>
      <p:ext uri="{BB962C8B-B14F-4D97-AF65-F5344CB8AC3E}">
        <p14:creationId xmlns:p14="http://schemas.microsoft.com/office/powerpoint/2010/main" val="108011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1449" y="1387475"/>
            <a:ext cx="7258961" cy="830997"/>
          </a:xfrm>
        </p:spPr>
        <p:txBody>
          <a:bodyPr/>
          <a:lstStyle/>
          <a:p>
            <a:r>
              <a:rPr lang="el-GR" sz="5400" dirty="0">
                <a:solidFill>
                  <a:srgbClr val="FDA800"/>
                </a:solidFill>
              </a:rPr>
              <a:t>Κοινές Φυσικές Βαφές</a:t>
            </a:r>
            <a:endParaRPr lang="en-US" sz="5400" dirty="0">
              <a:solidFill>
                <a:srgbClr val="FDA8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796" y="3584418"/>
            <a:ext cx="2815390" cy="28054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225" y="3678562"/>
            <a:ext cx="2740755" cy="27407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656" y="3613682"/>
            <a:ext cx="2740755" cy="280563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274" t="12049" r="14356" b="13248"/>
          <a:stretch/>
        </p:blipFill>
        <p:spPr>
          <a:xfrm>
            <a:off x="15690850" y="3597596"/>
            <a:ext cx="2741977" cy="2773194"/>
          </a:xfrm>
          <a:prstGeom prst="rect">
            <a:avLst/>
          </a:prstGeom>
        </p:spPr>
      </p:pic>
      <p:sp>
        <p:nvSpPr>
          <p:cNvPr id="10" name="Rectangle 9"/>
          <p:cNvSpPr/>
          <p:nvPr/>
        </p:nvSpPr>
        <p:spPr>
          <a:xfrm>
            <a:off x="15635317" y="6873780"/>
            <a:ext cx="3484533" cy="1815882"/>
          </a:xfrm>
          <a:prstGeom prst="rect">
            <a:avLst/>
          </a:prstGeom>
        </p:spPr>
        <p:txBody>
          <a:bodyPr wrap="square">
            <a:spAutoFit/>
          </a:bodyPr>
          <a:lstStyle/>
          <a:p>
            <a:endParaRPr lang="en-US" sz="2800" dirty="0">
              <a:latin typeface="Roboto"/>
            </a:endParaRPr>
          </a:p>
          <a:p>
            <a:r>
              <a:rPr kumimoji="0" lang="el-GR" sz="2800" b="1" i="0" u="none" strike="noStrike" kern="0" cap="none" spc="0" normalizeH="0" baseline="0" noProof="0" dirty="0" smtClean="0">
                <a:ln>
                  <a:noFill/>
                </a:ln>
                <a:solidFill>
                  <a:sysClr val="windowText" lastClr="000000"/>
                </a:solidFill>
                <a:effectLst/>
                <a:uLnTx/>
                <a:uFillTx/>
                <a:latin typeface="Roboto"/>
              </a:rPr>
              <a:t>Κοχενίλη</a:t>
            </a:r>
            <a:r>
              <a:rPr kumimoji="0" lang="en-US" sz="2800" b="1"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smtClean="0">
                <a:ln>
                  <a:noFill/>
                </a:ln>
                <a:solidFill>
                  <a:sysClr val="windowText" lastClr="000000"/>
                </a:solidFill>
                <a:effectLst/>
                <a:uLnTx/>
                <a:uFillTx/>
                <a:latin typeface="Roboto"/>
              </a:rPr>
              <a:t>(από </a:t>
            </a:r>
            <a:r>
              <a:rPr kumimoji="0" lang="en-US" sz="2800" b="0" i="0" u="none" strike="noStrike" kern="0" cap="none" spc="0" normalizeH="0" baseline="0" noProof="0" dirty="0" err="1" smtClean="0">
                <a:ln>
                  <a:noFill/>
                </a:ln>
                <a:solidFill>
                  <a:sysClr val="windowText" lastClr="000000"/>
                </a:solidFill>
                <a:effectLst/>
                <a:uLnTx/>
                <a:uFillTx/>
                <a:latin typeface="Roboto"/>
              </a:rPr>
              <a:t>έντομ</a:t>
            </a:r>
            <a:r>
              <a:rPr kumimoji="0" lang="en-US" sz="2800" b="0" i="0" u="none" strike="noStrike" kern="0" cap="none" spc="0" normalizeH="0" baseline="0" noProof="0" dirty="0" smtClean="0">
                <a:ln>
                  <a:noFill/>
                </a:ln>
                <a:solidFill>
                  <a:sysClr val="windowText" lastClr="000000"/>
                </a:solidFill>
                <a:effectLst/>
                <a:uLnTx/>
                <a:uFillTx/>
                <a:latin typeface="Roboto"/>
              </a:rPr>
              <a:t>α) για ροζ και κόκκινα χρώματα</a:t>
            </a:r>
            <a:r>
              <a:rPr lang="en-US" sz="2800" dirty="0" smtClean="0">
                <a:latin typeface="Roboto"/>
              </a:rPr>
              <a:t>.</a:t>
            </a:r>
            <a:endParaRPr lang="en-US" sz="2800" dirty="0">
              <a:latin typeface="Roboto"/>
            </a:endParaRPr>
          </a:p>
        </p:txBody>
      </p:sp>
      <p:sp>
        <p:nvSpPr>
          <p:cNvPr id="11" name="Rectangle 10"/>
          <p:cNvSpPr/>
          <p:nvPr/>
        </p:nvSpPr>
        <p:spPr>
          <a:xfrm>
            <a:off x="1222314" y="7291607"/>
            <a:ext cx="3038535" cy="1815882"/>
          </a:xfrm>
          <a:prstGeom prst="rect">
            <a:avLst/>
          </a:prstGeom>
        </p:spPr>
        <p:txBody>
          <a:bodyPr wrap="square">
            <a:spAutoFit/>
          </a:bodyPr>
          <a:lstStyle/>
          <a:p>
            <a:r>
              <a:rPr lang="el-GR" sz="2800" b="1" dirty="0" err="1" smtClean="0">
                <a:latin typeface="Roboto"/>
              </a:rPr>
              <a:t>Ίντιγκο</a:t>
            </a:r>
            <a:r>
              <a:rPr lang="en-US" sz="2800" dirty="0" smtClean="0">
                <a:latin typeface="Roboto"/>
              </a:rPr>
              <a:t> </a:t>
            </a:r>
            <a:r>
              <a:rPr lang="el-GR" sz="2800" dirty="0" smtClean="0">
                <a:latin typeface="Roboto"/>
              </a:rPr>
              <a:t>(από το φυτό </a:t>
            </a:r>
            <a:r>
              <a:rPr lang="el-GR" sz="2800" dirty="0" err="1" smtClean="0">
                <a:latin typeface="Roboto"/>
              </a:rPr>
              <a:t>Indigofera</a:t>
            </a:r>
            <a:r>
              <a:rPr lang="el-GR" sz="2800" dirty="0" smtClean="0">
                <a:latin typeface="Roboto"/>
              </a:rPr>
              <a:t>) για βαθύ μπλε χρώμα</a:t>
            </a:r>
            <a:r>
              <a:rPr lang="en-US" sz="2800" dirty="0" smtClean="0">
                <a:latin typeface="Roboto"/>
              </a:rPr>
              <a:t>.</a:t>
            </a:r>
            <a:endParaRPr lang="en-US" sz="2800" dirty="0">
              <a:latin typeface="Roboto"/>
            </a:endParaRPr>
          </a:p>
        </p:txBody>
      </p:sp>
      <p:sp>
        <p:nvSpPr>
          <p:cNvPr id="12" name="Rectangle 11"/>
          <p:cNvSpPr/>
          <p:nvPr/>
        </p:nvSpPr>
        <p:spPr>
          <a:xfrm>
            <a:off x="5829934" y="7304637"/>
            <a:ext cx="3764916" cy="1815882"/>
          </a:xfrm>
          <a:prstGeom prst="rect">
            <a:avLst/>
          </a:prstGeom>
        </p:spPr>
        <p:txBody>
          <a:bodyPr wrap="square">
            <a:spAutoFit/>
          </a:bodyPr>
          <a:lstStyle/>
          <a:p>
            <a:r>
              <a:rPr kumimoji="0" lang="en-US" sz="2800" b="1" i="0" u="none" strike="noStrike" kern="0" cap="none" spc="0" normalizeH="0" baseline="0" noProof="0" dirty="0" smtClean="0">
                <a:ln>
                  <a:noFill/>
                </a:ln>
                <a:solidFill>
                  <a:sysClr val="windowText" lastClr="000000"/>
                </a:solidFill>
                <a:effectLst/>
                <a:uLnTx/>
                <a:uFillTx/>
                <a:latin typeface="Roboto"/>
              </a:rPr>
              <a:t>Μα</a:t>
            </a:r>
            <a:r>
              <a:rPr kumimoji="0" lang="en-US" sz="2800" b="1" i="0" u="none" strike="noStrike" kern="0" cap="none" spc="0" normalizeH="0" baseline="0" noProof="0" dirty="0" err="1" smtClean="0">
                <a:ln>
                  <a:noFill/>
                </a:ln>
                <a:solidFill>
                  <a:sysClr val="windowText" lastClr="000000"/>
                </a:solidFill>
                <a:effectLst/>
                <a:uLnTx/>
                <a:uFillTx/>
                <a:latin typeface="Roboto"/>
              </a:rPr>
              <a:t>νδρ</a:t>
            </a:r>
            <a:r>
              <a:rPr kumimoji="0" lang="en-US" sz="2800" b="1" i="0" u="none" strike="noStrike" kern="0" cap="none" spc="0" normalizeH="0" baseline="0" noProof="0" dirty="0" smtClean="0">
                <a:ln>
                  <a:noFill/>
                </a:ln>
                <a:solidFill>
                  <a:sysClr val="windowText" lastClr="000000"/>
                </a:solidFill>
                <a:effectLst/>
                <a:uLnTx/>
                <a:uFillTx/>
                <a:latin typeface="Roboto"/>
              </a:rPr>
              <a:t>αγόρα</a:t>
            </a:r>
            <a:r>
              <a:rPr kumimoji="0" lang="el-GR" sz="2800" b="1" i="0" u="none" strike="noStrike" kern="0" cap="none" spc="0" normalizeH="0" baseline="0" noProof="0" dirty="0" smtClean="0">
                <a:ln>
                  <a:noFill/>
                </a:ln>
                <a:solidFill>
                  <a:sysClr val="windowText" lastClr="000000"/>
                </a:solidFill>
                <a:effectLst/>
                <a:uLnTx/>
                <a:uFillTx/>
                <a:latin typeface="Roboto"/>
              </a:rPr>
              <a:t>ς</a:t>
            </a:r>
            <a:r>
              <a:rPr kumimoji="0" lang="en-US" sz="2800" b="1"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smtClean="0">
                <a:ln>
                  <a:noFill/>
                </a:ln>
                <a:solidFill>
                  <a:sysClr val="windowText" lastClr="000000"/>
                </a:solidFill>
                <a:effectLst/>
                <a:uLnTx/>
                <a:uFillTx/>
                <a:latin typeface="Roboto"/>
              </a:rPr>
              <a:t>(από </a:t>
            </a:r>
            <a:r>
              <a:rPr kumimoji="0" lang="en-US" sz="2800" b="0" i="0" u="none" strike="noStrike" kern="0" cap="none" spc="0" normalizeH="0" baseline="0" noProof="0" dirty="0" err="1" smtClean="0">
                <a:ln>
                  <a:noFill/>
                </a:ln>
                <a:solidFill>
                  <a:sysClr val="windowText" lastClr="000000"/>
                </a:solidFill>
                <a:effectLst/>
                <a:uLnTx/>
                <a:uFillTx/>
                <a:latin typeface="Roboto"/>
              </a:rPr>
              <a:t>το</a:t>
            </a:r>
            <a:r>
              <a:rPr kumimoji="0" lang="en-US" sz="2800" b="0"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err="1" smtClean="0">
                <a:ln>
                  <a:noFill/>
                </a:ln>
                <a:solidFill>
                  <a:sysClr val="windowText" lastClr="000000"/>
                </a:solidFill>
                <a:effectLst/>
                <a:uLnTx/>
                <a:uFillTx/>
                <a:latin typeface="Roboto"/>
              </a:rPr>
              <a:t>φυτό</a:t>
            </a:r>
            <a:r>
              <a:rPr kumimoji="0" lang="en-US" sz="2800" b="0"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err="1" smtClean="0">
                <a:ln>
                  <a:noFill/>
                </a:ln>
                <a:solidFill>
                  <a:sysClr val="windowText" lastClr="000000"/>
                </a:solidFill>
                <a:effectLst/>
                <a:uLnTx/>
                <a:uFillTx/>
                <a:latin typeface="Roboto"/>
              </a:rPr>
              <a:t>Rubia</a:t>
            </a:r>
            <a:r>
              <a:rPr kumimoji="0" lang="en-US" sz="2800" b="0"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err="1" smtClean="0">
                <a:ln>
                  <a:noFill/>
                </a:ln>
                <a:solidFill>
                  <a:sysClr val="windowText" lastClr="000000"/>
                </a:solidFill>
                <a:effectLst/>
                <a:uLnTx/>
                <a:uFillTx/>
                <a:latin typeface="Roboto"/>
              </a:rPr>
              <a:t>tinctorum</a:t>
            </a:r>
            <a:r>
              <a:rPr kumimoji="0" lang="en-US" sz="2800" b="0"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err="1" smtClean="0">
                <a:ln>
                  <a:noFill/>
                </a:ln>
                <a:solidFill>
                  <a:sysClr val="windowText" lastClr="000000"/>
                </a:solidFill>
                <a:effectLst/>
                <a:uLnTx/>
                <a:uFillTx/>
                <a:latin typeface="Roboto"/>
              </a:rPr>
              <a:t>γι</a:t>
            </a:r>
            <a:r>
              <a:rPr kumimoji="0" lang="en-US" sz="2800" b="0" i="0" u="none" strike="noStrike" kern="0" cap="none" spc="0" normalizeH="0" baseline="0" noProof="0" dirty="0" smtClean="0">
                <a:ln>
                  <a:noFill/>
                </a:ln>
                <a:solidFill>
                  <a:sysClr val="windowText" lastClr="000000"/>
                </a:solidFill>
                <a:effectLst/>
                <a:uLnTx/>
                <a:uFillTx/>
                <a:latin typeface="Roboto"/>
              </a:rPr>
              <a:t>α κόκκινες αποχρώσεις</a:t>
            </a:r>
            <a:r>
              <a:rPr lang="en-US" sz="2800" dirty="0" smtClean="0">
                <a:latin typeface="Roboto"/>
              </a:rPr>
              <a:t>.</a:t>
            </a:r>
            <a:endParaRPr lang="en-US" sz="2800" dirty="0">
              <a:latin typeface="Roboto"/>
            </a:endParaRPr>
          </a:p>
        </p:txBody>
      </p:sp>
      <p:sp>
        <p:nvSpPr>
          <p:cNvPr id="13" name="Rectangle 12"/>
          <p:cNvSpPr/>
          <p:nvPr/>
        </p:nvSpPr>
        <p:spPr>
          <a:xfrm>
            <a:off x="10595742" y="7287354"/>
            <a:ext cx="3778967" cy="1384995"/>
          </a:xfrm>
          <a:prstGeom prst="rect">
            <a:avLst/>
          </a:prstGeom>
        </p:spPr>
        <p:txBody>
          <a:bodyPr wrap="square">
            <a:spAutoFit/>
          </a:bodyPr>
          <a:lstStyle/>
          <a:p>
            <a:r>
              <a:rPr kumimoji="0" lang="en-US" sz="2800" b="1" i="0" u="none" strike="noStrike" kern="0" cap="none" spc="0" normalizeH="0" baseline="0" noProof="0" dirty="0" err="1" smtClean="0">
                <a:ln>
                  <a:noFill/>
                </a:ln>
                <a:solidFill>
                  <a:sysClr val="windowText" lastClr="000000"/>
                </a:solidFill>
                <a:effectLst/>
                <a:uLnTx/>
                <a:uFillTx/>
                <a:latin typeface="Roboto"/>
              </a:rPr>
              <a:t>Κουρκουμάς</a:t>
            </a:r>
            <a:r>
              <a:rPr kumimoji="0" lang="en-US" sz="2800" b="1"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smtClean="0">
                <a:ln>
                  <a:noFill/>
                </a:ln>
                <a:solidFill>
                  <a:sysClr val="windowText" lastClr="000000"/>
                </a:solidFill>
                <a:effectLst/>
                <a:uLnTx/>
                <a:uFillTx/>
                <a:latin typeface="Roboto"/>
              </a:rPr>
              <a:t>(από </a:t>
            </a:r>
            <a:r>
              <a:rPr kumimoji="0" lang="en-US" sz="2800" b="0" i="0" u="none" strike="noStrike" kern="0" cap="none" spc="0" normalizeH="0" baseline="0" noProof="0" dirty="0" err="1" smtClean="0">
                <a:ln>
                  <a:noFill/>
                </a:ln>
                <a:solidFill>
                  <a:sysClr val="windowText" lastClr="000000"/>
                </a:solidFill>
                <a:effectLst/>
                <a:uLnTx/>
                <a:uFillTx/>
                <a:latin typeface="Roboto"/>
              </a:rPr>
              <a:t>το</a:t>
            </a:r>
            <a:r>
              <a:rPr kumimoji="0" lang="en-US" sz="2800" b="0" i="0" u="none" strike="noStrike" kern="0" cap="none" spc="0" normalizeH="0" baseline="0" noProof="0" dirty="0" smtClean="0">
                <a:ln>
                  <a:noFill/>
                </a:ln>
                <a:solidFill>
                  <a:sysClr val="windowText" lastClr="000000"/>
                </a:solidFill>
                <a:effectLst/>
                <a:uLnTx/>
                <a:uFillTx/>
                <a:latin typeface="Roboto"/>
              </a:rPr>
              <a:t> </a:t>
            </a:r>
            <a:r>
              <a:rPr kumimoji="0" lang="en-US" sz="2800" b="0" i="0" u="none" strike="noStrike" kern="0" cap="none" spc="0" normalizeH="0" baseline="0" noProof="0" dirty="0" err="1" smtClean="0">
                <a:ln>
                  <a:noFill/>
                </a:ln>
                <a:solidFill>
                  <a:sysClr val="windowText" lastClr="000000"/>
                </a:solidFill>
                <a:effectLst/>
                <a:uLnTx/>
                <a:uFillTx/>
                <a:latin typeface="Roboto"/>
              </a:rPr>
              <a:t>φυτό</a:t>
            </a:r>
            <a:r>
              <a:rPr kumimoji="0" lang="en-US" sz="2800" b="0" i="0" u="none" strike="noStrike" kern="0" cap="none" spc="0" normalizeH="0" baseline="0" noProof="0" dirty="0" smtClean="0">
                <a:ln>
                  <a:noFill/>
                </a:ln>
                <a:solidFill>
                  <a:sysClr val="windowText" lastClr="000000"/>
                </a:solidFill>
                <a:effectLst/>
                <a:uLnTx/>
                <a:uFillTx/>
                <a:latin typeface="Roboto"/>
              </a:rPr>
              <a:t> Curcuma longa) </a:t>
            </a:r>
            <a:r>
              <a:rPr kumimoji="0" lang="en-US" sz="2800" b="0" i="0" u="none" strike="noStrike" kern="0" cap="none" spc="0" normalizeH="0" baseline="0" noProof="0" dirty="0" err="1" smtClean="0">
                <a:ln>
                  <a:noFill/>
                </a:ln>
                <a:solidFill>
                  <a:sysClr val="windowText" lastClr="000000"/>
                </a:solidFill>
                <a:effectLst/>
                <a:uLnTx/>
                <a:uFillTx/>
                <a:latin typeface="Roboto"/>
              </a:rPr>
              <a:t>γι</a:t>
            </a:r>
            <a:r>
              <a:rPr kumimoji="0" lang="en-US" sz="2800" b="0" i="0" u="none" strike="noStrike" kern="0" cap="none" spc="0" normalizeH="0" baseline="0" noProof="0" dirty="0" smtClean="0">
                <a:ln>
                  <a:noFill/>
                </a:ln>
                <a:solidFill>
                  <a:sysClr val="windowText" lastClr="000000"/>
                </a:solidFill>
                <a:effectLst/>
                <a:uLnTx/>
                <a:uFillTx/>
                <a:latin typeface="Roboto"/>
              </a:rPr>
              <a:t>α κίτρινο χρώμα</a:t>
            </a:r>
            <a:r>
              <a:rPr lang="en-US" sz="2800" dirty="0" smtClean="0">
                <a:latin typeface="Roboto"/>
              </a:rPr>
              <a:t>.</a:t>
            </a:r>
            <a:endParaRPr lang="en-US" sz="2800" dirty="0">
              <a:latin typeface="Roboto"/>
            </a:endParaRPr>
          </a:p>
        </p:txBody>
      </p:sp>
      <p:sp>
        <p:nvSpPr>
          <p:cNvPr id="3" name="TextBox 2"/>
          <p:cNvSpPr txBox="1"/>
          <p:nvPr/>
        </p:nvSpPr>
        <p:spPr>
          <a:xfrm>
            <a:off x="1670050" y="9693275"/>
            <a:ext cx="11277446" cy="523220"/>
          </a:xfrm>
          <a:prstGeom prst="rect">
            <a:avLst/>
          </a:prstGeom>
          <a:noFill/>
        </p:spPr>
        <p:txBody>
          <a:bodyPr wrap="none" rtlCol="0">
            <a:spAutoFit/>
          </a:bodyPr>
          <a:lstStyle/>
          <a:p>
            <a:r>
              <a:rPr lang="el-GR" sz="2800" dirty="0" smtClean="0">
                <a:solidFill>
                  <a:srgbClr val="FDA800"/>
                </a:solidFill>
                <a:latin typeface="Roboto"/>
              </a:rPr>
              <a:t>Ανατρέξτε στο Βίντεο στο </a:t>
            </a:r>
            <a:r>
              <a:rPr lang="el-GR" sz="2800" dirty="0" err="1" smtClean="0">
                <a:solidFill>
                  <a:srgbClr val="FDA800"/>
                </a:solidFill>
                <a:latin typeface="Roboto"/>
              </a:rPr>
              <a:t>YouTube</a:t>
            </a:r>
            <a:r>
              <a:rPr lang="en-US" sz="2800" dirty="0" smtClean="0">
                <a:solidFill>
                  <a:srgbClr val="FDA800"/>
                </a:solidFill>
                <a:latin typeface="Roboto"/>
              </a:rPr>
              <a:t>: </a:t>
            </a:r>
            <a:r>
              <a:rPr lang="en-US" sz="2800" i="1" dirty="0">
                <a:solidFill>
                  <a:srgbClr val="FDA800"/>
                </a:solidFill>
                <a:latin typeface="Roboto"/>
              </a:rPr>
              <a:t>How Was it Made? Indigo Dyeing</a:t>
            </a:r>
          </a:p>
        </p:txBody>
      </p:sp>
    </p:spTree>
    <p:extLst>
      <p:ext uri="{BB962C8B-B14F-4D97-AF65-F5344CB8AC3E}">
        <p14:creationId xmlns:p14="http://schemas.microsoft.com/office/powerpoint/2010/main" val="161852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0050" y="2835275"/>
            <a:ext cx="17068800" cy="6186309"/>
          </a:xfrm>
          <a:prstGeom prst="rect">
            <a:avLst/>
          </a:prstGeom>
        </p:spPr>
        <p:txBody>
          <a:bodyPr wrap="square">
            <a:spAutoFit/>
          </a:bodyPr>
          <a:lstStyle/>
          <a:p>
            <a:pPr marL="571500" indent="-571500">
              <a:buFont typeface="Arial" panose="020B0604020202020204" pitchFamily="34" charset="0"/>
              <a:buChar char="•"/>
            </a:pPr>
            <a:r>
              <a:rPr kumimoji="0" lang="en-US" sz="3600" b="0" i="0" u="none" strike="noStrike" kern="0" cap="none" spc="0" normalizeH="0" baseline="0" noProof="0" dirty="0" smtClean="0">
                <a:ln>
                  <a:noFill/>
                </a:ln>
                <a:solidFill>
                  <a:srgbClr val="2C34D7"/>
                </a:solidFill>
                <a:effectLst/>
                <a:uLnTx/>
                <a:uFillTx/>
                <a:latin typeface="Roboto"/>
              </a:rPr>
              <a:t>Οι </a:t>
            </a:r>
            <a:r>
              <a:rPr kumimoji="0" lang="en-US" sz="3600" b="0" i="0" u="none" strike="noStrike" kern="0" cap="none" spc="0" normalizeH="0" baseline="0" noProof="0" dirty="0" err="1" smtClean="0">
                <a:ln>
                  <a:noFill/>
                </a:ln>
                <a:solidFill>
                  <a:srgbClr val="2C34D7"/>
                </a:solidFill>
                <a:effectLst/>
                <a:uLnTx/>
                <a:uFillTx/>
                <a:latin typeface="Roboto"/>
              </a:rPr>
              <a:t>φυσικές</a:t>
            </a:r>
            <a:r>
              <a:rPr kumimoji="0" lang="en-US" sz="3600" b="0" i="0" u="none" strike="noStrike" kern="0" cap="none" spc="0" normalizeH="0" baseline="0" noProof="0" dirty="0" smtClean="0">
                <a:ln>
                  <a:noFill/>
                </a:ln>
                <a:solidFill>
                  <a:srgbClr val="2C34D7"/>
                </a:solidFill>
                <a:effectLst/>
                <a:uLnTx/>
                <a:uFillTx/>
                <a:latin typeface="Roboto"/>
              </a:rPr>
              <a:t> βα</a:t>
            </a:r>
            <a:r>
              <a:rPr kumimoji="0" lang="en-US" sz="3600" b="0" i="0" u="none" strike="noStrike" kern="0" cap="none" spc="0" normalizeH="0" baseline="0" noProof="0" dirty="0" err="1" smtClean="0">
                <a:ln>
                  <a:noFill/>
                </a:ln>
                <a:solidFill>
                  <a:srgbClr val="2C34D7"/>
                </a:solidFill>
                <a:effectLst/>
                <a:uLnTx/>
                <a:uFillTx/>
                <a:latin typeface="Roboto"/>
              </a:rPr>
              <a:t>φές</a:t>
            </a:r>
            <a:r>
              <a:rPr kumimoji="0" lang="en-US" sz="3600" b="0" i="0" u="none" strike="noStrike" kern="0" cap="none" spc="0" normalizeH="0" baseline="0" noProof="0" dirty="0" smtClean="0">
                <a:ln>
                  <a:noFill/>
                </a:ln>
                <a:solidFill>
                  <a:srgbClr val="2C34D7"/>
                </a:solidFill>
                <a:effectLst/>
                <a:uLnTx/>
                <a:uFillTx/>
                <a:latin typeface="Roboto"/>
              </a:rPr>
              <a:t> π</a:t>
            </a:r>
            <a:r>
              <a:rPr kumimoji="0" lang="en-US" sz="3600" b="0" i="0" u="none" strike="noStrike" kern="0" cap="none" spc="0" normalizeH="0" baseline="0" noProof="0" dirty="0" err="1" smtClean="0">
                <a:ln>
                  <a:noFill/>
                </a:ln>
                <a:solidFill>
                  <a:srgbClr val="2C34D7"/>
                </a:solidFill>
                <a:effectLst/>
                <a:uLnTx/>
                <a:uFillTx/>
                <a:latin typeface="Roboto"/>
              </a:rPr>
              <a:t>ροέρχοντ</a:t>
            </a:r>
            <a:r>
              <a:rPr kumimoji="0" lang="en-US" sz="3600" b="0" i="0" u="none" strike="noStrike" kern="0" cap="none" spc="0" normalizeH="0" baseline="0" noProof="0" dirty="0" smtClean="0">
                <a:ln>
                  <a:noFill/>
                </a:ln>
                <a:solidFill>
                  <a:srgbClr val="2C34D7"/>
                </a:solidFill>
                <a:effectLst/>
                <a:uLnTx/>
                <a:uFillTx/>
                <a:latin typeface="Roboto"/>
              </a:rPr>
              <a:t>αι από φυσικές πηγές, όπως </a:t>
            </a:r>
            <a:r>
              <a:rPr kumimoji="0" lang="en-US" sz="3600" b="0" i="0" u="none" strike="noStrike" kern="0" cap="none" spc="0" normalizeH="0" baseline="0" noProof="0" dirty="0" smtClean="0">
                <a:ln>
                  <a:noFill/>
                </a:ln>
                <a:solidFill>
                  <a:srgbClr val="FDA800"/>
                </a:solidFill>
                <a:effectLst/>
                <a:uLnTx/>
                <a:uFillTx/>
                <a:latin typeface="Roboto"/>
              </a:rPr>
              <a:t>φυτά, ορυκτά, έντομα και μύκητες</a:t>
            </a:r>
            <a:r>
              <a:rPr lang="en-US" sz="3600" dirty="0" smtClean="0">
                <a:solidFill>
                  <a:srgbClr val="FDA800"/>
                </a:solidFill>
                <a:latin typeface="Roboto"/>
              </a:rPr>
              <a:t>. </a:t>
            </a:r>
            <a:endParaRPr lang="en-US" sz="3600" dirty="0">
              <a:solidFill>
                <a:srgbClr val="FDA800"/>
              </a:solidFill>
              <a:latin typeface="Roboto"/>
            </a:endParaRPr>
          </a:p>
          <a:p>
            <a:pPr marL="571500" indent="-571500">
              <a:buFont typeface="Arial" panose="020B0604020202020204" pitchFamily="34" charset="0"/>
              <a:buChar char="•"/>
            </a:pPr>
            <a:endParaRPr lang="en-US" sz="3600" dirty="0">
              <a:solidFill>
                <a:srgbClr val="2C34D7"/>
              </a:solidFill>
              <a:latin typeface="Roboto"/>
            </a:endParaRPr>
          </a:p>
          <a:p>
            <a:pPr marL="571500" indent="-571500">
              <a:buFont typeface="Arial" panose="020B0604020202020204" pitchFamily="34" charset="0"/>
              <a:buChar char="•"/>
            </a:pPr>
            <a:r>
              <a:rPr kumimoji="0" lang="en-US" sz="3600" b="0" i="0" u="none" strike="noStrike" kern="0" cap="none" spc="0" normalizeH="0" baseline="0" noProof="0" dirty="0" err="1" smtClean="0">
                <a:ln>
                  <a:noFill/>
                </a:ln>
                <a:solidFill>
                  <a:srgbClr val="2C34D7"/>
                </a:solidFill>
                <a:effectLst/>
                <a:uLnTx/>
                <a:uFillTx/>
                <a:latin typeface="Roboto"/>
              </a:rPr>
              <a:t>Είν</a:t>
            </a:r>
            <a:r>
              <a:rPr kumimoji="0" lang="en-US" sz="3600" b="0" i="0" u="none" strike="noStrike" kern="0" cap="none" spc="0" normalizeH="0" baseline="0" noProof="0" dirty="0" smtClean="0">
                <a:ln>
                  <a:noFill/>
                </a:ln>
                <a:solidFill>
                  <a:srgbClr val="2C34D7"/>
                </a:solidFill>
                <a:effectLst/>
                <a:uLnTx/>
                <a:uFillTx/>
                <a:latin typeface="Roboto"/>
              </a:rPr>
              <a:t>αι </a:t>
            </a:r>
            <a:r>
              <a:rPr kumimoji="0" lang="en-US" sz="3600" b="0" i="0" u="none" strike="noStrike" kern="0" cap="none" spc="0" normalizeH="0" baseline="0" noProof="0" dirty="0" smtClean="0">
                <a:ln>
                  <a:noFill/>
                </a:ln>
                <a:solidFill>
                  <a:srgbClr val="FDA800"/>
                </a:solidFill>
                <a:effectLst/>
                <a:uLnTx/>
                <a:uFillTx/>
                <a:latin typeface="Roboto"/>
              </a:rPr>
              <a:t>ανανεώσιμοι, βιοδιασπώμενοι </a:t>
            </a:r>
            <a:r>
              <a:rPr kumimoji="0" lang="en-US" sz="3600" b="0" i="0" u="none" strike="noStrike" kern="0" cap="none" spc="0" normalizeH="0" baseline="0" noProof="0" dirty="0" smtClean="0">
                <a:ln>
                  <a:noFill/>
                </a:ln>
                <a:solidFill>
                  <a:srgbClr val="2C34D7"/>
                </a:solidFill>
                <a:effectLst/>
                <a:uLnTx/>
                <a:uFillTx/>
                <a:latin typeface="Roboto"/>
              </a:rPr>
              <a:t>πόροι και προσφέρουν περιβαλλοντικά και κοινωνικά οφέλη</a:t>
            </a:r>
            <a:r>
              <a:rPr kumimoji="0" lang="el-GR" sz="3600" b="0" i="0" u="none" strike="noStrike" kern="0" cap="none" spc="0" normalizeH="0" baseline="0" noProof="0" dirty="0" smtClean="0">
                <a:ln>
                  <a:noFill/>
                </a:ln>
                <a:solidFill>
                  <a:srgbClr val="2C34D7"/>
                </a:solidFill>
                <a:effectLst/>
                <a:uLnTx/>
                <a:uFillTx/>
                <a:latin typeface="Roboto"/>
              </a:rPr>
              <a:t>,</a:t>
            </a:r>
            <a:r>
              <a:rPr kumimoji="0" lang="el-GR" sz="3600" b="0" i="0" u="none" strike="noStrike" kern="0" cap="none" spc="0" normalizeH="0" noProof="0" dirty="0" smtClean="0">
                <a:ln>
                  <a:noFill/>
                </a:ln>
                <a:solidFill>
                  <a:srgbClr val="2C34D7"/>
                </a:solidFill>
                <a:effectLst/>
                <a:uLnTx/>
                <a:uFillTx/>
                <a:latin typeface="Roboto"/>
              </a:rPr>
              <a:t> όπως </a:t>
            </a:r>
            <a:r>
              <a:rPr kumimoji="0" lang="en-US" sz="3600" b="0" i="0" u="none" strike="noStrike" kern="0" cap="none" spc="0" normalizeH="0" baseline="0" noProof="0" dirty="0" smtClean="0">
                <a:ln>
                  <a:noFill/>
                </a:ln>
                <a:solidFill>
                  <a:srgbClr val="2C34D7"/>
                </a:solidFill>
                <a:effectLst/>
                <a:uLnTx/>
                <a:uFillTx/>
                <a:latin typeface="Roboto"/>
              </a:rPr>
              <a:t>χα</a:t>
            </a:r>
            <a:r>
              <a:rPr kumimoji="0" lang="en-US" sz="3600" b="0" i="0" u="none" strike="noStrike" kern="0" cap="none" spc="0" normalizeH="0" baseline="0" noProof="0" dirty="0" err="1" smtClean="0">
                <a:ln>
                  <a:noFill/>
                </a:ln>
                <a:solidFill>
                  <a:srgbClr val="2C34D7"/>
                </a:solidFill>
                <a:effectLst/>
                <a:uLnTx/>
                <a:uFillTx/>
                <a:latin typeface="Roboto"/>
              </a:rPr>
              <a:t>μηλό</a:t>
            </a:r>
            <a:r>
              <a:rPr kumimoji="0" lang="en-US" sz="3600" b="0" i="0" u="none" strike="noStrike" kern="0" cap="none" spc="0" normalizeH="0" baseline="0" noProof="0" dirty="0" smtClean="0">
                <a:ln>
                  <a:noFill/>
                </a:ln>
                <a:solidFill>
                  <a:srgbClr val="2C34D7"/>
                </a:solidFill>
                <a:effectLst/>
                <a:uLnTx/>
                <a:uFillTx/>
                <a:latin typeface="Roboto"/>
              </a:rPr>
              <a:t> αποτύπωμα άνθρακα και πολύτιμη απασχόληση </a:t>
            </a:r>
            <a:r>
              <a:rPr kumimoji="0" lang="el-GR" sz="3600" b="0" i="0" u="none" strike="noStrike" kern="0" cap="none" spc="0" normalizeH="0" baseline="0" noProof="0" dirty="0" smtClean="0">
                <a:ln>
                  <a:noFill/>
                </a:ln>
                <a:solidFill>
                  <a:srgbClr val="2C34D7"/>
                </a:solidFill>
                <a:effectLst/>
                <a:uLnTx/>
                <a:uFillTx/>
                <a:latin typeface="Roboto"/>
              </a:rPr>
              <a:t>σ</a:t>
            </a:r>
            <a:r>
              <a:rPr kumimoji="0" lang="en-US" sz="3600" b="0" i="0" u="none" strike="noStrike" kern="0" cap="none" spc="0" normalizeH="0" baseline="0" noProof="0" dirty="0" err="1" smtClean="0">
                <a:ln>
                  <a:noFill/>
                </a:ln>
                <a:solidFill>
                  <a:srgbClr val="2C34D7"/>
                </a:solidFill>
                <a:effectLst/>
                <a:uLnTx/>
                <a:uFillTx/>
                <a:latin typeface="Roboto"/>
              </a:rPr>
              <a:t>τις</a:t>
            </a:r>
            <a:r>
              <a:rPr kumimoji="0" lang="en-US" sz="3600" b="0" i="0" u="none" strike="noStrike" kern="0" cap="none" spc="0" normalizeH="0" baseline="0" noProof="0" dirty="0" smtClean="0">
                <a:ln>
                  <a:noFill/>
                </a:ln>
                <a:solidFill>
                  <a:srgbClr val="2C34D7"/>
                </a:solidFill>
                <a:effectLst/>
                <a:uLnTx/>
                <a:uFillTx/>
                <a:latin typeface="Roboto"/>
              </a:rPr>
              <a:t> αγροτικές κοινότητες</a:t>
            </a:r>
            <a:r>
              <a:rPr lang="en-US" sz="3600" dirty="0" smtClean="0">
                <a:solidFill>
                  <a:srgbClr val="2C34D7"/>
                </a:solidFill>
                <a:latin typeface="Roboto"/>
              </a:rPr>
              <a:t>. </a:t>
            </a:r>
            <a:endParaRPr lang="en-US" sz="3600" dirty="0">
              <a:solidFill>
                <a:srgbClr val="2C34D7"/>
              </a:solidFill>
              <a:latin typeface="Roboto"/>
            </a:endParaRPr>
          </a:p>
          <a:p>
            <a:endParaRPr lang="en-US" sz="3600" dirty="0">
              <a:solidFill>
                <a:srgbClr val="2C34D7"/>
              </a:solidFill>
              <a:latin typeface="Roboto"/>
            </a:endParaRPr>
          </a:p>
          <a:p>
            <a:pPr marL="571500" indent="-571500">
              <a:buFont typeface="Arial" panose="020B0604020202020204" pitchFamily="34" charset="0"/>
              <a:buChar char="•"/>
            </a:pPr>
            <a:r>
              <a:rPr kumimoji="0" lang="el-GR" sz="3600" b="0" i="0" u="none" strike="noStrike" kern="0" cap="none" spc="0" normalizeH="0" baseline="0" noProof="0" dirty="0" smtClean="0">
                <a:ln>
                  <a:noFill/>
                </a:ln>
                <a:solidFill>
                  <a:srgbClr val="2C34D7"/>
                </a:solidFill>
                <a:effectLst/>
                <a:uLnTx/>
                <a:uFillTx/>
                <a:latin typeface="Roboto"/>
              </a:rPr>
              <a:t>Αποτελεί</a:t>
            </a:r>
            <a:r>
              <a:rPr kumimoji="0" lang="en-US" sz="3600" b="0" i="0" u="none" strike="noStrike" kern="0" cap="none" spc="0" normalizeH="0" baseline="0" noProof="0" dirty="0" smtClean="0">
                <a:ln>
                  <a:noFill/>
                </a:ln>
                <a:solidFill>
                  <a:srgbClr val="2C34D7"/>
                </a:solidFill>
                <a:effectLst/>
                <a:uLnTx/>
                <a:uFillTx/>
                <a:latin typeface="Roboto"/>
              </a:rPr>
              <a:t> </a:t>
            </a:r>
            <a:r>
              <a:rPr kumimoji="0" lang="en-US" sz="3600" b="0" i="0" u="none" strike="noStrike" kern="0" cap="none" spc="0" normalizeH="0" baseline="0" noProof="0" dirty="0" err="1" smtClean="0">
                <a:ln>
                  <a:noFill/>
                </a:ln>
                <a:solidFill>
                  <a:srgbClr val="2C34D7"/>
                </a:solidFill>
                <a:effectLst/>
                <a:uLnTx/>
                <a:uFillTx/>
                <a:latin typeface="Roboto"/>
              </a:rPr>
              <a:t>μι</a:t>
            </a:r>
            <a:r>
              <a:rPr kumimoji="0" lang="en-US" sz="3600" b="0" i="0" u="none" strike="noStrike" kern="0" cap="none" spc="0" normalizeH="0" baseline="0" noProof="0" dirty="0" smtClean="0">
                <a:ln>
                  <a:noFill/>
                </a:ln>
                <a:solidFill>
                  <a:srgbClr val="2C34D7"/>
                </a:solidFill>
                <a:effectLst/>
                <a:uLnTx/>
                <a:uFillTx/>
                <a:latin typeface="Roboto"/>
              </a:rPr>
              <a:t>α </a:t>
            </a:r>
            <a:r>
              <a:rPr kumimoji="0" lang="en-US" sz="3600" b="0" i="0" u="none" strike="noStrike" kern="0" cap="none" spc="0" normalizeH="0" baseline="0" noProof="0" dirty="0" smtClean="0">
                <a:ln>
                  <a:noFill/>
                </a:ln>
                <a:solidFill>
                  <a:srgbClr val="FDA800"/>
                </a:solidFill>
                <a:effectLst/>
                <a:uLnTx/>
                <a:uFillTx/>
                <a:latin typeface="Roboto"/>
              </a:rPr>
              <a:t>σημαντική εναλλακτική λύση </a:t>
            </a:r>
            <a:r>
              <a:rPr kumimoji="0" lang="en-US" sz="3600" b="0" i="0" u="none" strike="noStrike" kern="0" cap="none" spc="0" normalizeH="0" baseline="0" noProof="0" dirty="0" smtClean="0">
                <a:ln>
                  <a:noFill/>
                </a:ln>
                <a:solidFill>
                  <a:srgbClr val="2C34D7"/>
                </a:solidFill>
                <a:effectLst/>
                <a:uLnTx/>
                <a:uFillTx/>
                <a:latin typeface="Roboto"/>
              </a:rPr>
              <a:t>σε σύγκριση με τις συνθετικές βαφές, οι οποίες βασίζονται σε πετροχημικές ουσίες και μπορούν να βλάψουν το περιβάλλον</a:t>
            </a:r>
            <a:r>
              <a:rPr lang="en-US" sz="3600" dirty="0" smtClean="0">
                <a:solidFill>
                  <a:srgbClr val="2C34D7"/>
                </a:solidFill>
                <a:latin typeface="Roboto"/>
              </a:rPr>
              <a:t>. </a:t>
            </a:r>
            <a:endParaRPr lang="en-US" sz="3600" dirty="0">
              <a:solidFill>
                <a:srgbClr val="2C34D7"/>
              </a:solidFill>
              <a:latin typeface="Roboto"/>
            </a:endParaRPr>
          </a:p>
          <a:p>
            <a:endParaRPr lang="en-US" sz="3600" dirty="0">
              <a:solidFill>
                <a:srgbClr val="2C34D7"/>
              </a:solidFill>
              <a:latin typeface="Roboto"/>
            </a:endParaRPr>
          </a:p>
        </p:txBody>
      </p:sp>
    </p:spTree>
    <p:extLst>
      <p:ext uri="{BB962C8B-B14F-4D97-AF65-F5344CB8AC3E}">
        <p14:creationId xmlns:p14="http://schemas.microsoft.com/office/powerpoint/2010/main" val="4140398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2710</TotalTime>
  <Words>1854</Words>
  <Application>Microsoft Office PowerPoint</Application>
  <PresentationFormat>Προσαρμογή</PresentationFormat>
  <Paragraphs>175</Paragraphs>
  <Slides>23</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23</vt:i4>
      </vt:variant>
    </vt:vector>
  </HeadingPairs>
  <TitlesOfParts>
    <vt:vector size="28" baseType="lpstr">
      <vt:lpstr>-apple-system</vt:lpstr>
      <vt:lpstr>Arial</vt:lpstr>
      <vt:lpstr>Calibri</vt:lpstr>
      <vt:lpstr>Roboto</vt:lpstr>
      <vt:lpstr>Office Theme</vt:lpstr>
      <vt:lpstr>Παρουσίαση του PowerPoint</vt:lpstr>
      <vt:lpstr>Σχεδιασμός Βιώσιμης Μόδας  Ενότητα 3: Οικολογικές Τεχνικές Βαφής και Εκτύπωσης  </vt:lpstr>
      <vt:lpstr>ΕΠΙΣΚΟΠΗΣΗ</vt:lpstr>
      <vt:lpstr>3.1 Περιβαλλοντικά Οφέλη από τις Οικολογικές Τεχνικές Βαφής και Εκτύπωσης</vt:lpstr>
      <vt:lpstr>Παρουσίαση του PowerPoint</vt:lpstr>
      <vt:lpstr>Παρουσίαση του PowerPoint</vt:lpstr>
      <vt:lpstr>3.2 Φυσικές Βαφές</vt:lpstr>
      <vt:lpstr>Κοινές Φυσικές Βαφές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Βαφή Χαμηλής Περιεκτικότητας σε Νερό </vt:lpstr>
      <vt:lpstr>Παρουσίαση του PowerPoint</vt:lpstr>
      <vt:lpstr>Ψηφιακή Εκτύπωση</vt:lpstr>
      <vt:lpstr>Τεχνικές Ψηφιακής Εκτύπωσης στη Μόδα</vt:lpstr>
      <vt:lpstr>3D Εκτύπωση &amp; Έξυπνα Κλωστοϋφαντουργικά Προϊόντα</vt:lpstr>
      <vt:lpstr>Παρουσίαση του PowerPoint</vt:lpstr>
      <vt:lpstr>Παρουσίαση του PowerPoint</vt:lpstr>
      <vt:lpstr>Αναφορές</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Rekomendacijos</dc:title>
  <dc:creator>Doris Kailos</dc:creator>
  <cp:lastModifiedBy>Katerina</cp:lastModifiedBy>
  <cp:revision>104</cp:revision>
  <dcterms:created xsi:type="dcterms:W3CDTF">2024-10-02T15:30:20Z</dcterms:created>
  <dcterms:modified xsi:type="dcterms:W3CDTF">2025-03-09T18:21:12Z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2024-10-02T00:00:00Z</vt:filetime>
  </property>
  <property fmtid="{D5CDD505-2E9C-101B-9397-08002B2CF9AE}" pid="3" name="Creator">
    <vt:lpwstr>Adobe Illustrator 28.6 (Macintosh)</vt:lpwstr>
  </property>
  <property fmtid="{D5CDD505-2E9C-101B-9397-08002B2CF9AE}" pid="4" name="LastSaved">
    <vt:filetime>2024-10-02T00:00:00Z</vt:filetime>
  </property>
  <property fmtid="{D5CDD505-2E9C-101B-9397-08002B2CF9AE}" pid="5" name="Producer">
    <vt:lpwstr>Adobe PDF library 17.00</vt:lpwstr>
  </property>
</Properties>
</file>