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y="11309350" cx="20104100"/>
  <p:notesSz cx="20104100" cy="11309350"/>
  <p:embeddedFontLst>
    <p:embeddedFont>
      <p:font typeface="Robo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56" roundtripDataSignature="AMtx7mjne7Ok0ICun93o85rIdFCnjluze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Katerina"/>
  <p:cmAuthor clrIdx="1" id="1" initials="" lastIdx="1" name="Doris Kailou"/>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A4DE54-8373-4CD5-B485-CA282424B8D1}">
  <a:tblStyle styleId="{2DA4DE54-8373-4CD5-B485-CA282424B8D1}"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4.xml"/><Relationship Id="rId55" Type="http://schemas.openxmlformats.org/officeDocument/2006/relationships/font" Target="fonts/Roboto-boldItalic.fntdata"/><Relationship Id="rId10" Type="http://schemas.openxmlformats.org/officeDocument/2006/relationships/slide" Target="slides/slide3.xml"/><Relationship Id="rId54" Type="http://schemas.openxmlformats.org/officeDocument/2006/relationships/font" Target="fonts/Roboto-italic.fntdata"/><Relationship Id="rId13" Type="http://schemas.openxmlformats.org/officeDocument/2006/relationships/slide" Target="slides/slide6.xml"/><Relationship Id="rId12" Type="http://schemas.openxmlformats.org/officeDocument/2006/relationships/slide" Target="slides/slide5.xml"/><Relationship Id="rId56" Type="http://customschemas.google.com/relationships/presentationmetadata" Target="meta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4-09T14:28:39.181">
    <p:pos x="5170" y="1605"/>
    <p:text>Μήπως θα έπρεπε να γράφει:
5. RENEW ;
Το γράφει στην επόμενη διαφάνεια.</p:text>
    <p:extLst>
      <p:ext uri="{C676402C-5697-4E1C-873F-D02D1690AC5C}">
        <p15:threadingInfo timeZoneBias="0"/>
      </p:ext>
      <p:ext uri="http://customooxmlschemas.google.com/">
        <go:slidesCustomData xmlns:go="http://customooxmlschemas.google.com/" commentPostId="AAABhgJBYtU"/>
      </p:ext>
    </p:extLst>
  </p:cm>
  <p:cm authorId="1" idx="1" dt="2025-04-09T14:28:39.181">
    <p:pos x="5170" y="1605"/>
    <p:text>Yes my mistake. It should say RENEW. I will fix in original too so Carlo can fix. Thanks for picking it up.</p:text>
    <p:extLst>
      <p:ext uri="{C676402C-5697-4E1C-873F-D02D1690AC5C}">
        <p15:threadingInfo timeZoneBias="0">
          <p15:parentCm authorId="0" idx="1"/>
        </p15:threadingInfo>
      </p:ext>
      <p:ext uri="http://customooxmlschemas.google.com/">
        <go:slidesCustomData xmlns:go="http://customooxmlschemas.google.com/" commentPostId="AAABhnH93h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5: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6: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8: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9: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0: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5: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6: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8: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29: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0: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5: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6: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8: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39: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0: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0: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4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2: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2: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4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6: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8: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9: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9: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3.png"/><Relationship Id="rId6"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2" name="Shape 12"/>
        <p:cNvGrpSpPr/>
        <p:nvPr/>
      </p:nvGrpSpPr>
      <p:grpSpPr>
        <a:xfrm>
          <a:off x="0" y="0"/>
          <a:ext cx="0" cy="0"/>
          <a:chOff x="0" y="0"/>
          <a:chExt cx="0" cy="0"/>
        </a:xfrm>
      </p:grpSpPr>
      <p:sp>
        <p:nvSpPr>
          <p:cNvPr id="13" name="Google Shape;13;p46"/>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6"/>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46"/>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 name="Shape 16"/>
        <p:cNvGrpSpPr/>
        <p:nvPr/>
      </p:nvGrpSpPr>
      <p:grpSpPr>
        <a:xfrm>
          <a:off x="0" y="0"/>
          <a:ext cx="0" cy="0"/>
          <a:chOff x="0" y="0"/>
          <a:chExt cx="0" cy="0"/>
        </a:xfrm>
      </p:grpSpPr>
      <p:sp>
        <p:nvSpPr>
          <p:cNvPr id="17" name="Google Shape;17;p47"/>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7"/>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9" name="Google Shape;19;p47"/>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7"/>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47"/>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22" name="Shape 22"/>
        <p:cNvGrpSpPr/>
        <p:nvPr/>
      </p:nvGrpSpPr>
      <p:grpSpPr>
        <a:xfrm>
          <a:off x="0" y="0"/>
          <a:ext cx="0" cy="0"/>
          <a:chOff x="0" y="0"/>
          <a:chExt cx="0" cy="0"/>
        </a:xfrm>
      </p:grpSpPr>
      <p:sp>
        <p:nvSpPr>
          <p:cNvPr id="23" name="Google Shape;23;p48"/>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2431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4" name="Google Shape;24;p48"/>
          <p:cNvPicPr preferRelativeResize="0"/>
          <p:nvPr/>
        </p:nvPicPr>
        <p:blipFill rotWithShape="1">
          <a:blip r:embed="rId2">
            <a:alphaModFix/>
          </a:blip>
          <a:srcRect b="0" l="0" r="0" t="0"/>
          <a:stretch/>
        </p:blipFill>
        <p:spPr>
          <a:xfrm>
            <a:off x="7104664" y="10375639"/>
            <a:ext cx="11863931" cy="932917"/>
          </a:xfrm>
          <a:prstGeom prst="rect">
            <a:avLst/>
          </a:prstGeom>
          <a:noFill/>
          <a:ln>
            <a:noFill/>
          </a:ln>
        </p:spPr>
      </p:pic>
      <p:sp>
        <p:nvSpPr>
          <p:cNvPr id="25" name="Google Shape;25;p48"/>
          <p:cNvSpPr/>
          <p:nvPr/>
        </p:nvSpPr>
        <p:spPr>
          <a:xfrm>
            <a:off x="7418939" y="10690526"/>
            <a:ext cx="7435850" cy="618490"/>
          </a:xfrm>
          <a:custGeom>
            <a:rect b="b" l="l" r="r" t="t"/>
            <a:pathLst>
              <a:path extrusionOk="0" h="618490" w="743585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6" name="Google Shape;26;p48"/>
          <p:cNvPicPr preferRelativeResize="0"/>
          <p:nvPr/>
        </p:nvPicPr>
        <p:blipFill rotWithShape="1">
          <a:blip r:embed="rId3">
            <a:alphaModFix/>
          </a:blip>
          <a:srcRect b="0" l="0" r="0" t="0"/>
          <a:stretch/>
        </p:blipFill>
        <p:spPr>
          <a:xfrm>
            <a:off x="12336797" y="7852577"/>
            <a:ext cx="6787606" cy="3455978"/>
          </a:xfrm>
          <a:prstGeom prst="rect">
            <a:avLst/>
          </a:prstGeom>
          <a:noFill/>
          <a:ln>
            <a:noFill/>
          </a:ln>
        </p:spPr>
      </p:pic>
      <p:sp>
        <p:nvSpPr>
          <p:cNvPr id="27" name="Google Shape;27;p48"/>
          <p:cNvSpPr/>
          <p:nvPr/>
        </p:nvSpPr>
        <p:spPr>
          <a:xfrm>
            <a:off x="14594055" y="8167573"/>
            <a:ext cx="3900170" cy="3141345"/>
          </a:xfrm>
          <a:custGeom>
            <a:rect b="b" l="l" r="r" t="t"/>
            <a:pathLst>
              <a:path extrusionOk="0" h="3141345" w="3900169">
                <a:moveTo>
                  <a:pt x="3899617" y="0"/>
                </a:moveTo>
                <a:lnTo>
                  <a:pt x="1606168" y="0"/>
                </a:lnTo>
                <a:lnTo>
                  <a:pt x="0" y="3140982"/>
                </a:lnTo>
                <a:lnTo>
                  <a:pt x="2315358" y="3140982"/>
                </a:lnTo>
                <a:lnTo>
                  <a:pt x="3899617"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28" name="Google Shape;28;p48"/>
          <p:cNvPicPr preferRelativeResize="0"/>
          <p:nvPr/>
        </p:nvPicPr>
        <p:blipFill rotWithShape="1">
          <a:blip r:embed="rId4">
            <a:alphaModFix/>
          </a:blip>
          <a:srcRect b="0" l="0" r="0" t="0"/>
          <a:stretch/>
        </p:blipFill>
        <p:spPr>
          <a:xfrm>
            <a:off x="0" y="0"/>
            <a:ext cx="11120458" cy="8621555"/>
          </a:xfrm>
          <a:prstGeom prst="rect">
            <a:avLst/>
          </a:prstGeom>
          <a:noFill/>
          <a:ln>
            <a:noFill/>
          </a:ln>
        </p:spPr>
      </p:pic>
      <p:sp>
        <p:nvSpPr>
          <p:cNvPr id="29" name="Google Shape;29;p48"/>
          <p:cNvSpPr/>
          <p:nvPr/>
        </p:nvSpPr>
        <p:spPr>
          <a:xfrm>
            <a:off x="0" y="0"/>
            <a:ext cx="10492105" cy="7990840"/>
          </a:xfrm>
          <a:custGeom>
            <a:rect b="b" l="l" r="r" t="t"/>
            <a:pathLst>
              <a:path extrusionOk="0" h="7990840" w="10492105">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0" name="Google Shape;30;p48"/>
          <p:cNvPicPr preferRelativeResize="0"/>
          <p:nvPr/>
        </p:nvPicPr>
        <p:blipFill rotWithShape="1">
          <a:blip r:embed="rId5">
            <a:alphaModFix/>
          </a:blip>
          <a:srcRect b="0" l="0" r="0" t="0"/>
          <a:stretch/>
        </p:blipFill>
        <p:spPr>
          <a:xfrm>
            <a:off x="900037" y="2002284"/>
            <a:ext cx="7677251" cy="8941294"/>
          </a:xfrm>
          <a:prstGeom prst="rect">
            <a:avLst/>
          </a:prstGeom>
          <a:noFill/>
          <a:ln>
            <a:noFill/>
          </a:ln>
        </p:spPr>
      </p:pic>
      <p:sp>
        <p:nvSpPr>
          <p:cNvPr id="31" name="Google Shape;31;p48"/>
          <p:cNvSpPr/>
          <p:nvPr/>
        </p:nvSpPr>
        <p:spPr>
          <a:xfrm>
            <a:off x="1214797" y="2316887"/>
            <a:ext cx="6733540" cy="7998459"/>
          </a:xfrm>
          <a:custGeom>
            <a:rect b="b" l="l" r="r" t="t"/>
            <a:pathLst>
              <a:path extrusionOk="0" h="7998459" w="6733540">
                <a:moveTo>
                  <a:pt x="6733009" y="0"/>
                </a:moveTo>
                <a:lnTo>
                  <a:pt x="4089812" y="0"/>
                </a:lnTo>
                <a:lnTo>
                  <a:pt x="0" y="7997934"/>
                </a:lnTo>
                <a:lnTo>
                  <a:pt x="2698985" y="7997934"/>
                </a:lnTo>
                <a:lnTo>
                  <a:pt x="6733009"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2" name="Google Shape;32;p48"/>
          <p:cNvSpPr/>
          <p:nvPr/>
        </p:nvSpPr>
        <p:spPr>
          <a:xfrm>
            <a:off x="1267269" y="5"/>
            <a:ext cx="7571105" cy="11308715"/>
          </a:xfrm>
          <a:custGeom>
            <a:rect b="b" l="l" r="r" t="t"/>
            <a:pathLst>
              <a:path extrusionOk="0" h="11308715" w="7571105">
                <a:moveTo>
                  <a:pt x="1295044" y="0"/>
                </a:moveTo>
                <a:lnTo>
                  <a:pt x="1084224" y="0"/>
                </a:lnTo>
                <a:lnTo>
                  <a:pt x="536867" y="1051280"/>
                </a:lnTo>
                <a:lnTo>
                  <a:pt x="757224" y="1051217"/>
                </a:lnTo>
                <a:lnTo>
                  <a:pt x="1295044" y="0"/>
                </a:lnTo>
                <a:close/>
              </a:path>
              <a:path extrusionOk="0" h="11308715" w="7571105">
                <a:moveTo>
                  <a:pt x="1772932" y="0"/>
                </a:moveTo>
                <a:lnTo>
                  <a:pt x="1580057" y="0"/>
                </a:lnTo>
                <a:lnTo>
                  <a:pt x="0" y="3034741"/>
                </a:lnTo>
                <a:lnTo>
                  <a:pt x="220357" y="3034677"/>
                </a:lnTo>
                <a:lnTo>
                  <a:pt x="1772932" y="0"/>
                </a:lnTo>
                <a:close/>
              </a:path>
              <a:path extrusionOk="0" h="11308715" w="7571105">
                <a:moveTo>
                  <a:pt x="2118461" y="8755990"/>
                </a:moveTo>
                <a:lnTo>
                  <a:pt x="1925878" y="8759596"/>
                </a:lnTo>
                <a:lnTo>
                  <a:pt x="598741" y="11308550"/>
                </a:lnTo>
                <a:lnTo>
                  <a:pt x="812533" y="11308550"/>
                </a:lnTo>
                <a:lnTo>
                  <a:pt x="2118461" y="8755990"/>
                </a:lnTo>
                <a:close/>
              </a:path>
              <a:path extrusionOk="0" h="11308715" w="7571105">
                <a:moveTo>
                  <a:pt x="2655328" y="6772529"/>
                </a:moveTo>
                <a:lnTo>
                  <a:pt x="2462758" y="6776148"/>
                </a:lnTo>
                <a:lnTo>
                  <a:pt x="759396" y="10047668"/>
                </a:lnTo>
                <a:lnTo>
                  <a:pt x="979766" y="10047605"/>
                </a:lnTo>
                <a:lnTo>
                  <a:pt x="2655328" y="6772529"/>
                </a:lnTo>
                <a:close/>
              </a:path>
              <a:path extrusionOk="0" h="11308715" w="7571105">
                <a:moveTo>
                  <a:pt x="7570800" y="0"/>
                </a:moveTo>
                <a:lnTo>
                  <a:pt x="7356780" y="0"/>
                </a:lnTo>
                <a:lnTo>
                  <a:pt x="6993826" y="697090"/>
                </a:lnTo>
                <a:lnTo>
                  <a:pt x="7214197" y="697026"/>
                </a:lnTo>
                <a:lnTo>
                  <a:pt x="7570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3" name="Google Shape;33;p48"/>
          <p:cNvPicPr preferRelativeResize="0"/>
          <p:nvPr/>
        </p:nvPicPr>
        <p:blipFill rotWithShape="1">
          <a:blip r:embed="rId6">
            <a:alphaModFix/>
          </a:blip>
          <a:srcRect b="0" l="0" r="0" t="0"/>
          <a:stretch/>
        </p:blipFill>
        <p:spPr>
          <a:xfrm>
            <a:off x="17556324" y="180346"/>
            <a:ext cx="2547775" cy="5330099"/>
          </a:xfrm>
          <a:prstGeom prst="rect">
            <a:avLst/>
          </a:prstGeom>
          <a:noFill/>
          <a:ln>
            <a:noFill/>
          </a:ln>
        </p:spPr>
      </p:pic>
      <p:sp>
        <p:nvSpPr>
          <p:cNvPr id="34" name="Google Shape;34;p48"/>
          <p:cNvSpPr/>
          <p:nvPr/>
        </p:nvSpPr>
        <p:spPr>
          <a:xfrm>
            <a:off x="17871961" y="729124"/>
            <a:ext cx="2232660" cy="4152265"/>
          </a:xfrm>
          <a:custGeom>
            <a:rect b="b" l="l" r="r" t="t"/>
            <a:pathLst>
              <a:path extrusionOk="0" h="4152265" w="2232659">
                <a:moveTo>
                  <a:pt x="2232138" y="0"/>
                </a:moveTo>
                <a:lnTo>
                  <a:pt x="0" y="4150438"/>
                </a:lnTo>
                <a:lnTo>
                  <a:pt x="1698660" y="4151758"/>
                </a:lnTo>
                <a:lnTo>
                  <a:pt x="2232138" y="3135521"/>
                </a:lnTo>
                <a:lnTo>
                  <a:pt x="2232138"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5" name="Google Shape;35;p48"/>
          <p:cNvSpPr/>
          <p:nvPr/>
        </p:nvSpPr>
        <p:spPr>
          <a:xfrm>
            <a:off x="501000" y="496885"/>
            <a:ext cx="19102705" cy="10252075"/>
          </a:xfrm>
          <a:custGeom>
            <a:rect b="b" l="l" r="r" t="t"/>
            <a:pathLst>
              <a:path extrusionOk="0" h="10252075" w="19102705">
                <a:moveTo>
                  <a:pt x="19102098" y="0"/>
                </a:moveTo>
                <a:lnTo>
                  <a:pt x="0" y="0"/>
                </a:lnTo>
                <a:lnTo>
                  <a:pt x="0" y="10252022"/>
                </a:lnTo>
                <a:lnTo>
                  <a:pt x="19102098" y="10252022"/>
                </a:lnTo>
                <a:lnTo>
                  <a:pt x="19102098"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6" name="Google Shape;36;p48"/>
          <p:cNvSpPr txBox="1"/>
          <p:nvPr>
            <p:ph type="ctrTitle"/>
          </p:nvPr>
        </p:nvSpPr>
        <p:spPr>
          <a:xfrm>
            <a:off x="2324786" y="2737420"/>
            <a:ext cx="6141084" cy="266446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8"/>
          <p:cNvSpPr txBox="1"/>
          <p:nvPr>
            <p:ph idx="1" type="subTitle"/>
          </p:nvPr>
        </p:nvSpPr>
        <p:spPr>
          <a:xfrm>
            <a:off x="3015615" y="6333236"/>
            <a:ext cx="14072870" cy="282733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8"/>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8"/>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48"/>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 name="Shape 41"/>
        <p:cNvGrpSpPr/>
        <p:nvPr/>
      </p:nvGrpSpPr>
      <p:grpSpPr>
        <a:xfrm>
          <a:off x="0" y="0"/>
          <a:ext cx="0" cy="0"/>
          <a:chOff x="0" y="0"/>
          <a:chExt cx="0" cy="0"/>
        </a:xfrm>
      </p:grpSpPr>
      <p:sp>
        <p:nvSpPr>
          <p:cNvPr id="42" name="Google Shape;42;p49"/>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49"/>
          <p:cNvSpPr txBox="1"/>
          <p:nvPr>
            <p:ph idx="1" type="body"/>
          </p:nvPr>
        </p:nvSpPr>
        <p:spPr>
          <a:xfrm>
            <a:off x="1005205" y="2601150"/>
            <a:ext cx="874528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 name="Google Shape;44;p49"/>
          <p:cNvSpPr txBox="1"/>
          <p:nvPr>
            <p:ph idx="2" type="body"/>
          </p:nvPr>
        </p:nvSpPr>
        <p:spPr>
          <a:xfrm>
            <a:off x="10353611" y="2601150"/>
            <a:ext cx="874528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 name="Google Shape;45;p49"/>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49"/>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49"/>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48" name="Shape 48"/>
        <p:cNvGrpSpPr/>
        <p:nvPr/>
      </p:nvGrpSpPr>
      <p:grpSpPr>
        <a:xfrm>
          <a:off x="0" y="0"/>
          <a:ext cx="0" cy="0"/>
          <a:chOff x="0" y="0"/>
          <a:chExt cx="0" cy="0"/>
        </a:xfrm>
      </p:grpSpPr>
      <p:sp>
        <p:nvSpPr>
          <p:cNvPr id="49" name="Google Shape;49;p50"/>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800">
                <a:solidFill>
                  <a:schemeClr val="dk1"/>
                </a:solidFill>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50"/>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0"/>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50"/>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5"/>
          <p:cNvSpPr/>
          <p:nvPr/>
        </p:nvSpPr>
        <p:spPr>
          <a:xfrm>
            <a:off x="0" y="0"/>
            <a:ext cx="20104100" cy="11308715"/>
          </a:xfrm>
          <a:custGeom>
            <a:rect b="b" l="l" r="r" t="t"/>
            <a:pathLst>
              <a:path extrusionOk="0" h="11308715" w="20104100">
                <a:moveTo>
                  <a:pt x="20104099" y="0"/>
                </a:moveTo>
                <a:lnTo>
                  <a:pt x="0" y="0"/>
                </a:lnTo>
                <a:lnTo>
                  <a:pt x="0" y="11308556"/>
                </a:lnTo>
                <a:lnTo>
                  <a:pt x="20104099" y="11308556"/>
                </a:lnTo>
                <a:lnTo>
                  <a:pt x="20104099" y="0"/>
                </a:lnTo>
                <a:close/>
              </a:path>
            </a:pathLst>
          </a:custGeom>
          <a:solidFill>
            <a:srgbClr val="2431DB"/>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 name="Google Shape;7;p45"/>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3800" u="none" cap="none" strike="noStrik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45"/>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9" name="Google Shape;9;p45"/>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45"/>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5"/>
          <p:cNvSpPr txBox="1"/>
          <p:nvPr>
            <p:ph idx="12" type="sldNum"/>
          </p:nvPr>
        </p:nvSpPr>
        <p:spPr>
          <a:xfrm>
            <a:off x="18717362" y="9549876"/>
            <a:ext cx="693485" cy="802919"/>
          </a:xfrm>
          <a:prstGeom prst="rect">
            <a:avLst/>
          </a:prstGeom>
          <a:noFill/>
          <a:ln>
            <a:noFill/>
          </a:ln>
        </p:spPr>
        <p:txBody>
          <a:bodyPr anchorCtr="0" anchor="t" bIns="0" lIns="0" spcFirstLastPara="1" rIns="0" wrap="square" tIns="0">
            <a:spAutoFit/>
          </a:bodyPr>
          <a:lstStyle>
            <a:lvl1pPr indent="0" lvl="0" marL="73025">
              <a:lnSpc>
                <a:spcPct val="115731"/>
              </a:lnSpc>
              <a:spcBef>
                <a:spcPts val="0"/>
              </a:spcBef>
              <a:buNone/>
              <a:defRPr b="0" i="0" sz="4100">
                <a:solidFill>
                  <a:schemeClr val="dk1"/>
                </a:solidFill>
                <a:latin typeface="Roboto"/>
                <a:ea typeface="Roboto"/>
                <a:cs typeface="Roboto"/>
                <a:sym typeface="Roboto"/>
              </a:defRPr>
            </a:lvl1pPr>
            <a:lvl2pPr indent="0" lvl="1" marL="73025">
              <a:lnSpc>
                <a:spcPct val="115731"/>
              </a:lnSpc>
              <a:spcBef>
                <a:spcPts val="0"/>
              </a:spcBef>
              <a:buNone/>
              <a:defRPr b="0" i="0" sz="4100">
                <a:solidFill>
                  <a:schemeClr val="dk1"/>
                </a:solidFill>
                <a:latin typeface="Roboto"/>
                <a:ea typeface="Roboto"/>
                <a:cs typeface="Roboto"/>
                <a:sym typeface="Roboto"/>
              </a:defRPr>
            </a:lvl2pPr>
            <a:lvl3pPr indent="0" lvl="2" marL="73025">
              <a:lnSpc>
                <a:spcPct val="115731"/>
              </a:lnSpc>
              <a:spcBef>
                <a:spcPts val="0"/>
              </a:spcBef>
              <a:buNone/>
              <a:defRPr b="0" i="0" sz="4100">
                <a:solidFill>
                  <a:schemeClr val="dk1"/>
                </a:solidFill>
                <a:latin typeface="Roboto"/>
                <a:ea typeface="Roboto"/>
                <a:cs typeface="Roboto"/>
                <a:sym typeface="Roboto"/>
              </a:defRPr>
            </a:lvl3pPr>
            <a:lvl4pPr indent="0" lvl="3" marL="73025">
              <a:lnSpc>
                <a:spcPct val="115731"/>
              </a:lnSpc>
              <a:spcBef>
                <a:spcPts val="0"/>
              </a:spcBef>
              <a:buNone/>
              <a:defRPr b="0" i="0" sz="4100">
                <a:solidFill>
                  <a:schemeClr val="dk1"/>
                </a:solidFill>
                <a:latin typeface="Roboto"/>
                <a:ea typeface="Roboto"/>
                <a:cs typeface="Roboto"/>
                <a:sym typeface="Roboto"/>
              </a:defRPr>
            </a:lvl4pPr>
            <a:lvl5pPr indent="0" lvl="4" marL="73025">
              <a:lnSpc>
                <a:spcPct val="115731"/>
              </a:lnSpc>
              <a:spcBef>
                <a:spcPts val="0"/>
              </a:spcBef>
              <a:buNone/>
              <a:defRPr b="0" i="0" sz="4100">
                <a:solidFill>
                  <a:schemeClr val="dk1"/>
                </a:solidFill>
                <a:latin typeface="Roboto"/>
                <a:ea typeface="Roboto"/>
                <a:cs typeface="Roboto"/>
                <a:sym typeface="Roboto"/>
              </a:defRPr>
            </a:lvl5pPr>
            <a:lvl6pPr indent="0" lvl="5" marL="73025">
              <a:lnSpc>
                <a:spcPct val="115731"/>
              </a:lnSpc>
              <a:spcBef>
                <a:spcPts val="0"/>
              </a:spcBef>
              <a:buNone/>
              <a:defRPr b="0" i="0" sz="4100">
                <a:solidFill>
                  <a:schemeClr val="dk1"/>
                </a:solidFill>
                <a:latin typeface="Roboto"/>
                <a:ea typeface="Roboto"/>
                <a:cs typeface="Roboto"/>
                <a:sym typeface="Roboto"/>
              </a:defRPr>
            </a:lvl6pPr>
            <a:lvl7pPr indent="0" lvl="6" marL="73025">
              <a:lnSpc>
                <a:spcPct val="115731"/>
              </a:lnSpc>
              <a:spcBef>
                <a:spcPts val="0"/>
              </a:spcBef>
              <a:buNone/>
              <a:defRPr b="0" i="0" sz="4100">
                <a:solidFill>
                  <a:schemeClr val="dk1"/>
                </a:solidFill>
                <a:latin typeface="Roboto"/>
                <a:ea typeface="Roboto"/>
                <a:cs typeface="Roboto"/>
                <a:sym typeface="Roboto"/>
              </a:defRPr>
            </a:lvl7pPr>
            <a:lvl8pPr indent="0" lvl="7" marL="73025">
              <a:lnSpc>
                <a:spcPct val="115731"/>
              </a:lnSpc>
              <a:spcBef>
                <a:spcPts val="0"/>
              </a:spcBef>
              <a:buNone/>
              <a:defRPr b="0" i="0" sz="4100">
                <a:solidFill>
                  <a:schemeClr val="dk1"/>
                </a:solidFill>
                <a:latin typeface="Roboto"/>
                <a:ea typeface="Roboto"/>
                <a:cs typeface="Roboto"/>
                <a:sym typeface="Roboto"/>
              </a:defRPr>
            </a:lvl8pPr>
            <a:lvl9pPr indent="0" lvl="8" marL="73025">
              <a:lnSpc>
                <a:spcPct val="115731"/>
              </a:lnSpc>
              <a:spcBef>
                <a:spcPts val="0"/>
              </a:spcBef>
              <a:buNone/>
              <a:defRPr b="0" i="0" sz="4100">
                <a:solidFill>
                  <a:schemeClr val="dk1"/>
                </a:solidFill>
                <a:latin typeface="Roboto"/>
                <a:ea typeface="Roboto"/>
                <a:cs typeface="Roboto"/>
                <a:sym typeface="Roboto"/>
              </a:defRPr>
            </a:lvl9pPr>
          </a:lstStyle>
          <a:p>
            <a:pPr indent="0" lvl="0" marL="73025"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environment.ec.europa.eu/topics/circular-economy/reset-trend_e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hyperlink" Target="https://unsplash.com/@mukukostudio?utm_content=creditCopyText&amp;utm_medium=referral&amp;utm_source=unsplash" TargetMode="External"/><Relationship Id="rId5" Type="http://schemas.openxmlformats.org/officeDocument/2006/relationships/hyperlink" Target="https://unsplash.com/photos/person-wearing-grey-knit-sweater-mU88MlEFcoU?utm_content=creditCopyText&amp;utm_medium=referral&amp;utm_source=unsplash"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www.michalispantelidis.com/" TargetMode="External"/><Relationship Id="rId4"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jpg"/><Relationship Id="rId4" Type="http://schemas.openxmlformats.org/officeDocument/2006/relationships/hyperlink" Target="https://unsplash.com/@alexirosemedia?utm_content=creditCopyText&amp;utm_medium=referral&amp;utm_source=unsplash" TargetMode="External"/><Relationship Id="rId5" Type="http://schemas.openxmlformats.org/officeDocument/2006/relationships/hyperlink" Target="https://unsplash.com/photos/woman-near-pigeons-CCx6Fz_CmOI?utm_content=creditCopyText&amp;utm_medium=referral&amp;utm_source=unsplash"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8.jpg"/><Relationship Id="rId4" Type="http://schemas.openxmlformats.org/officeDocument/2006/relationships/hyperlink" Target="https://unsplash.com/@wariontaipei?utm_content=creditCopyText&amp;utm_medium=referral&amp;utm_source=unsplash" TargetMode="External"/><Relationship Id="rId5" Type="http://schemas.openxmlformats.org/officeDocument/2006/relationships/hyperlink" Target="https://unsplash.com/photos/woman-wearing-white-dress-sitting-sofa-chair-vSqmb2IX3DM?utm_content=creditCopyText&amp;utm_medium=referral&amp;utm_source=unsplash"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2.jpg"/><Relationship Id="rId4" Type="http://schemas.openxmlformats.org/officeDocument/2006/relationships/hyperlink" Target="https://unsplash.com/@khashi_photo?utm_content=creditCopyText&amp;utm_medium=referral&amp;utm_source=unsplash" TargetMode="External"/><Relationship Id="rId5" Type="http://schemas.openxmlformats.org/officeDocument/2006/relationships/hyperlink" Target="https://unsplash.com/photos/2-women-in-white-long-sleeve-shirt-standing-beside-glass-window-xwMYVKN14Ok?utm_content=creditCopyText&amp;utm_medium=referral&amp;utm_source=unsplash"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unsplash.com/@heftiba?utm_content=creditCopyText&amp;utm_medium=referral&amp;utm_source=unsplash" TargetMode="External"/><Relationship Id="rId4" Type="http://schemas.openxmlformats.org/officeDocument/2006/relationships/hyperlink" Target="https://unsplash.com/photos/black-denim-jeans-with-black-belt-LpIWiORBOmo?utm_content=creditCopyText&amp;utm_medium=referral&amp;utm_source=unsplash" TargetMode="External"/><Relationship Id="rId5" Type="http://schemas.openxmlformats.org/officeDocument/2006/relationships/image" Target="../media/image2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3.jpg"/><Relationship Id="rId4" Type="http://schemas.openxmlformats.org/officeDocument/2006/relationships/hyperlink" Target="https://unsplash.com/@bkaraivanov?utm_content=creditCopyText&amp;utm_medium=referral&amp;utm_source=unsplash" TargetMode="External"/><Relationship Id="rId5" Type="http://schemas.openxmlformats.org/officeDocument/2006/relationships/hyperlink" Target="https://unsplash.com/photos/silver-sewing-machine-on-blue-textile-p1jldJ9tZ6c?utm_content=creditCopyText&amp;utm_medium=referral&amp;utm_source=unsplash"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6.jpg"/><Relationship Id="rId4" Type="http://schemas.openxmlformats.org/officeDocument/2006/relationships/hyperlink" Target="https://unsplash.com/@alexagorn?utm_content=creditCopyText&amp;utm_medium=referral&amp;utm_source=unsplash" TargetMode="External"/><Relationship Id="rId5" Type="http://schemas.openxmlformats.org/officeDocument/2006/relationships/hyperlink" Target="https://unsplash.com/photos/two-white-and-red-long-sleeved-shirt-with-belt-and-jeans-DWuhdofmE5Q?utm_content=creditCopyText&amp;utm_medium=referral&amp;utm_source=unsplash"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5.png"/><Relationship Id="rId4" Type="http://schemas.openxmlformats.org/officeDocument/2006/relationships/image" Target="../media/image14.png"/><Relationship Id="rId11" Type="http://schemas.openxmlformats.org/officeDocument/2006/relationships/hyperlink" Target="http://www.youtube.com/watch?v=YvBS6qagQdE&amp;si=VnNju3QgrXaCBkeM" TargetMode="External"/><Relationship Id="rId10" Type="http://schemas.openxmlformats.org/officeDocument/2006/relationships/hyperlink" Target="http://www.circular.fashion/downloads/2021_circular.fashion_circular_design_kit.pdf" TargetMode="External"/><Relationship Id="rId12" Type="http://schemas.openxmlformats.org/officeDocument/2006/relationships/hyperlink" Target="http://www.ellenmacarthurfoundation.org/topics/fashion/overview" TargetMode="External"/><Relationship Id="rId9" Type="http://schemas.openxmlformats.org/officeDocument/2006/relationships/hyperlink" Target="http://www.youtube.com/watch?v=hV_-yJ6NiP8&amp;si=ayg27XqS4rB-JG8y" TargetMode="External"/><Relationship Id="rId5" Type="http://schemas.openxmlformats.org/officeDocument/2006/relationships/image" Target="../media/image15.png"/><Relationship Id="rId6" Type="http://schemas.openxmlformats.org/officeDocument/2006/relationships/image" Target="../media/image19.png"/><Relationship Id="rId7" Type="http://schemas.openxmlformats.org/officeDocument/2006/relationships/image" Target="../media/image27.png"/><Relationship Id="rId8" Type="http://schemas.openxmlformats.org/officeDocument/2006/relationships/hyperlink" Target="http://www.time.com/6302562/stella-mccartney-sustainability-interview-lvmh/"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environment.ec.europa.eu/strategy/textiles-strategy_en" TargetMode="External"/><Relationship Id="rId4" Type="http://schemas.openxmlformats.org/officeDocument/2006/relationships/hyperlink" Target="http://www.consciousfashion.co/guides/textile-recycling-companies" TargetMode="External"/><Relationship Id="rId5" Type="http://schemas.openxmlformats.org/officeDocument/2006/relationships/hyperlink" Target="http://www.patagonia.com.hk/pages/our-mission" TargetMode="External"/><Relationship Id="rId6" Type="http://schemas.openxmlformats.org/officeDocument/2006/relationships/hyperlink" Target="http://www.youtube.com/watch?v=aBpSziExmA8" TargetMode="External"/><Relationship Id="rId7" Type="http://schemas.openxmlformats.org/officeDocument/2006/relationships/hyperlink" Target="http://www.youtube.com/watch?v=bB8ZWOKoygY" TargetMode="External"/><Relationship Id="rId8" Type="http://schemas.openxmlformats.org/officeDocument/2006/relationships/hyperlink" Target="http://www.thesustainablefashionforum.com/pages/what-is-circular-fash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grpSp>
        <p:nvGrpSpPr>
          <p:cNvPr id="57" name="Google Shape;57;p1"/>
          <p:cNvGrpSpPr/>
          <p:nvPr/>
        </p:nvGrpSpPr>
        <p:grpSpPr>
          <a:xfrm>
            <a:off x="0" y="635"/>
            <a:ext cx="20104145" cy="11308969"/>
            <a:chOff x="0" y="0"/>
            <a:chExt cx="20104145" cy="11308969"/>
          </a:xfrm>
        </p:grpSpPr>
        <p:pic>
          <p:nvPicPr>
            <p:cNvPr id="58" name="Google Shape;58;p1"/>
            <p:cNvPicPr preferRelativeResize="0"/>
            <p:nvPr/>
          </p:nvPicPr>
          <p:blipFill rotWithShape="1">
            <a:blip r:embed="rId3">
              <a:alphaModFix/>
            </a:blip>
            <a:srcRect b="0" l="0" r="0" t="0"/>
            <a:stretch/>
          </p:blipFill>
          <p:spPr>
            <a:xfrm>
              <a:off x="7212314" y="9984617"/>
              <a:ext cx="11416613" cy="1323938"/>
            </a:xfrm>
            <a:prstGeom prst="rect">
              <a:avLst/>
            </a:prstGeom>
            <a:noFill/>
            <a:ln>
              <a:noFill/>
            </a:ln>
          </p:spPr>
        </p:pic>
        <p:sp>
          <p:nvSpPr>
            <p:cNvPr id="59" name="Google Shape;59;p1"/>
            <p:cNvSpPr/>
            <p:nvPr/>
          </p:nvSpPr>
          <p:spPr>
            <a:xfrm>
              <a:off x="7526649" y="10299319"/>
              <a:ext cx="7900034" cy="1009650"/>
            </a:xfrm>
            <a:custGeom>
              <a:rect b="b" l="l" r="r" t="t"/>
              <a:pathLst>
                <a:path extrusionOk="0" h="1009650" w="7900034">
                  <a:moveTo>
                    <a:pt x="4423341" y="0"/>
                  </a:moveTo>
                  <a:lnTo>
                    <a:pt x="0" y="24889"/>
                  </a:lnTo>
                  <a:lnTo>
                    <a:pt x="0" y="1009237"/>
                  </a:lnTo>
                  <a:lnTo>
                    <a:pt x="7899469" y="1009237"/>
                  </a:lnTo>
                  <a:lnTo>
                    <a:pt x="7872364" y="990654"/>
                  </a:lnTo>
                  <a:lnTo>
                    <a:pt x="7832479" y="963842"/>
                  </a:lnTo>
                  <a:lnTo>
                    <a:pt x="7792345" y="937389"/>
                  </a:lnTo>
                  <a:lnTo>
                    <a:pt x="7751963" y="911296"/>
                  </a:lnTo>
                  <a:lnTo>
                    <a:pt x="7711335" y="885565"/>
                  </a:lnTo>
                  <a:lnTo>
                    <a:pt x="7670460" y="860194"/>
                  </a:lnTo>
                  <a:lnTo>
                    <a:pt x="7629340" y="835185"/>
                  </a:lnTo>
                  <a:lnTo>
                    <a:pt x="7587977" y="810537"/>
                  </a:lnTo>
                  <a:lnTo>
                    <a:pt x="7546370" y="786252"/>
                  </a:lnTo>
                  <a:lnTo>
                    <a:pt x="7504522" y="762330"/>
                  </a:lnTo>
                  <a:lnTo>
                    <a:pt x="7462433" y="738770"/>
                  </a:lnTo>
                  <a:lnTo>
                    <a:pt x="7420104" y="715574"/>
                  </a:lnTo>
                  <a:lnTo>
                    <a:pt x="7377537" y="692742"/>
                  </a:lnTo>
                  <a:lnTo>
                    <a:pt x="7334731" y="670274"/>
                  </a:lnTo>
                  <a:lnTo>
                    <a:pt x="7291690" y="648170"/>
                  </a:lnTo>
                  <a:lnTo>
                    <a:pt x="7248412" y="626432"/>
                  </a:lnTo>
                  <a:lnTo>
                    <a:pt x="7204900" y="605059"/>
                  </a:lnTo>
                  <a:lnTo>
                    <a:pt x="7161154" y="584052"/>
                  </a:lnTo>
                  <a:lnTo>
                    <a:pt x="7117176" y="563411"/>
                  </a:lnTo>
                  <a:lnTo>
                    <a:pt x="7072966" y="543136"/>
                  </a:lnTo>
                  <a:lnTo>
                    <a:pt x="7028525" y="523229"/>
                  </a:lnTo>
                  <a:lnTo>
                    <a:pt x="6983856" y="503688"/>
                  </a:lnTo>
                  <a:lnTo>
                    <a:pt x="6938957" y="484516"/>
                  </a:lnTo>
                  <a:lnTo>
                    <a:pt x="6893832" y="465711"/>
                  </a:lnTo>
                  <a:lnTo>
                    <a:pt x="6848480" y="447276"/>
                  </a:lnTo>
                  <a:lnTo>
                    <a:pt x="6802902" y="429209"/>
                  </a:lnTo>
                  <a:lnTo>
                    <a:pt x="6757101" y="411511"/>
                  </a:lnTo>
                  <a:lnTo>
                    <a:pt x="6711076" y="394183"/>
                  </a:lnTo>
                  <a:lnTo>
                    <a:pt x="6664828" y="377225"/>
                  </a:lnTo>
                  <a:lnTo>
                    <a:pt x="6618360" y="360638"/>
                  </a:lnTo>
                  <a:lnTo>
                    <a:pt x="6571671" y="344421"/>
                  </a:lnTo>
                  <a:lnTo>
                    <a:pt x="6524764" y="328576"/>
                  </a:lnTo>
                  <a:lnTo>
                    <a:pt x="6477638" y="313102"/>
                  </a:lnTo>
                  <a:lnTo>
                    <a:pt x="6430295" y="298001"/>
                  </a:lnTo>
                  <a:lnTo>
                    <a:pt x="6382736" y="283272"/>
                  </a:lnTo>
                  <a:lnTo>
                    <a:pt x="6334961" y="268915"/>
                  </a:lnTo>
                  <a:lnTo>
                    <a:pt x="6286973" y="254932"/>
                  </a:lnTo>
                  <a:lnTo>
                    <a:pt x="6238772" y="241323"/>
                  </a:lnTo>
                  <a:lnTo>
                    <a:pt x="6190359" y="228087"/>
                  </a:lnTo>
                  <a:lnTo>
                    <a:pt x="6141735" y="215226"/>
                  </a:lnTo>
                  <a:lnTo>
                    <a:pt x="6092902" y="202740"/>
                  </a:lnTo>
                  <a:lnTo>
                    <a:pt x="6043859" y="190629"/>
                  </a:lnTo>
                  <a:lnTo>
                    <a:pt x="5994608" y="178893"/>
                  </a:lnTo>
                  <a:lnTo>
                    <a:pt x="5945151" y="167534"/>
                  </a:lnTo>
                  <a:lnTo>
                    <a:pt x="5895488" y="156550"/>
                  </a:lnTo>
                  <a:lnTo>
                    <a:pt x="5845620" y="145944"/>
                  </a:lnTo>
                  <a:lnTo>
                    <a:pt x="5795549" y="135714"/>
                  </a:lnTo>
                  <a:lnTo>
                    <a:pt x="5745275" y="125863"/>
                  </a:lnTo>
                  <a:lnTo>
                    <a:pt x="5694799" y="116389"/>
                  </a:lnTo>
                  <a:lnTo>
                    <a:pt x="5644123" y="107293"/>
                  </a:lnTo>
                  <a:lnTo>
                    <a:pt x="5593247" y="98576"/>
                  </a:lnTo>
                  <a:lnTo>
                    <a:pt x="5542172" y="90238"/>
                  </a:lnTo>
                  <a:lnTo>
                    <a:pt x="5490900" y="82280"/>
                  </a:lnTo>
                  <a:lnTo>
                    <a:pt x="5439432" y="74701"/>
                  </a:lnTo>
                  <a:lnTo>
                    <a:pt x="5387768" y="67503"/>
                  </a:lnTo>
                  <a:lnTo>
                    <a:pt x="5335910" y="60685"/>
                  </a:lnTo>
                  <a:lnTo>
                    <a:pt x="5283858" y="54249"/>
                  </a:lnTo>
                  <a:lnTo>
                    <a:pt x="5231614" y="48194"/>
                  </a:lnTo>
                  <a:lnTo>
                    <a:pt x="5179179" y="42520"/>
                  </a:lnTo>
                  <a:lnTo>
                    <a:pt x="5126553" y="37229"/>
                  </a:lnTo>
                  <a:lnTo>
                    <a:pt x="5073738" y="32321"/>
                  </a:lnTo>
                  <a:lnTo>
                    <a:pt x="5020735" y="27795"/>
                  </a:lnTo>
                  <a:lnTo>
                    <a:pt x="4967545" y="23653"/>
                  </a:lnTo>
                  <a:lnTo>
                    <a:pt x="4423341"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60" name="Google Shape;60;p1"/>
            <p:cNvPicPr preferRelativeResize="0"/>
            <p:nvPr/>
          </p:nvPicPr>
          <p:blipFill rotWithShape="1">
            <a:blip r:embed="rId4">
              <a:alphaModFix/>
            </a:blip>
            <a:srcRect b="0" l="0" r="0" t="0"/>
            <a:stretch/>
          </p:blipFill>
          <p:spPr>
            <a:xfrm>
              <a:off x="12230831" y="7657568"/>
              <a:ext cx="6546363" cy="3650988"/>
            </a:xfrm>
            <a:prstGeom prst="rect">
              <a:avLst/>
            </a:prstGeom>
            <a:noFill/>
            <a:ln>
              <a:noFill/>
            </a:ln>
          </p:spPr>
        </p:pic>
        <p:sp>
          <p:nvSpPr>
            <p:cNvPr id="61" name="Google Shape;61;p1"/>
            <p:cNvSpPr/>
            <p:nvPr/>
          </p:nvSpPr>
          <p:spPr>
            <a:xfrm>
              <a:off x="14174711" y="7972345"/>
              <a:ext cx="3973829" cy="3336290"/>
            </a:xfrm>
            <a:custGeom>
              <a:rect b="b" l="l" r="r" t="t"/>
              <a:pathLst>
                <a:path extrusionOk="0" h="3336290" w="3973830">
                  <a:moveTo>
                    <a:pt x="3973650" y="0"/>
                  </a:moveTo>
                  <a:lnTo>
                    <a:pt x="1774010" y="0"/>
                  </a:lnTo>
                  <a:lnTo>
                    <a:pt x="0" y="3336210"/>
                  </a:lnTo>
                  <a:lnTo>
                    <a:pt x="2223834" y="3336210"/>
                  </a:lnTo>
                  <a:lnTo>
                    <a:pt x="3973650"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62" name="Google Shape;62;p1"/>
            <p:cNvPicPr preferRelativeResize="0"/>
            <p:nvPr/>
          </p:nvPicPr>
          <p:blipFill rotWithShape="1">
            <a:blip r:embed="rId5">
              <a:alphaModFix/>
            </a:blip>
            <a:srcRect b="0" l="0" r="0" t="0"/>
            <a:stretch/>
          </p:blipFill>
          <p:spPr>
            <a:xfrm>
              <a:off x="0" y="0"/>
              <a:ext cx="11102456" cy="8439108"/>
            </a:xfrm>
            <a:prstGeom prst="rect">
              <a:avLst/>
            </a:prstGeom>
            <a:noFill/>
            <a:ln>
              <a:noFill/>
            </a:ln>
          </p:spPr>
        </p:pic>
        <p:sp>
          <p:nvSpPr>
            <p:cNvPr id="63" name="Google Shape;63;p1"/>
            <p:cNvSpPr/>
            <p:nvPr/>
          </p:nvSpPr>
          <p:spPr>
            <a:xfrm>
              <a:off x="3" y="0"/>
              <a:ext cx="10473690" cy="7810500"/>
            </a:xfrm>
            <a:custGeom>
              <a:rect b="b" l="l" r="r" t="t"/>
              <a:pathLst>
                <a:path extrusionOk="0" h="7810500" w="10473690">
                  <a:moveTo>
                    <a:pt x="10371550" y="0"/>
                  </a:moveTo>
                  <a:lnTo>
                    <a:pt x="0" y="0"/>
                  </a:lnTo>
                  <a:lnTo>
                    <a:pt x="0" y="7810255"/>
                  </a:lnTo>
                  <a:lnTo>
                    <a:pt x="4580645" y="7799438"/>
                  </a:lnTo>
                  <a:lnTo>
                    <a:pt x="4637143" y="7795735"/>
                  </a:lnTo>
                  <a:lnTo>
                    <a:pt x="4693392" y="7791627"/>
                  </a:lnTo>
                  <a:lnTo>
                    <a:pt x="4749392" y="7787115"/>
                  </a:lnTo>
                  <a:lnTo>
                    <a:pt x="4805143" y="7782201"/>
                  </a:lnTo>
                  <a:lnTo>
                    <a:pt x="4860643" y="7776887"/>
                  </a:lnTo>
                  <a:lnTo>
                    <a:pt x="4915893" y="7771175"/>
                  </a:lnTo>
                  <a:lnTo>
                    <a:pt x="4970893" y="7765067"/>
                  </a:lnTo>
                  <a:lnTo>
                    <a:pt x="5025642" y="7758564"/>
                  </a:lnTo>
                  <a:lnTo>
                    <a:pt x="5080139" y="7751669"/>
                  </a:lnTo>
                  <a:lnTo>
                    <a:pt x="5134385" y="7744382"/>
                  </a:lnTo>
                  <a:lnTo>
                    <a:pt x="5188379" y="7736706"/>
                  </a:lnTo>
                  <a:lnTo>
                    <a:pt x="5242121" y="7728643"/>
                  </a:lnTo>
                  <a:lnTo>
                    <a:pt x="5295610" y="7720194"/>
                  </a:lnTo>
                  <a:lnTo>
                    <a:pt x="5348846" y="7711362"/>
                  </a:lnTo>
                  <a:lnTo>
                    <a:pt x="5401829" y="7702147"/>
                  </a:lnTo>
                  <a:lnTo>
                    <a:pt x="5454557" y="7692552"/>
                  </a:lnTo>
                  <a:lnTo>
                    <a:pt x="5507032" y="7682579"/>
                  </a:lnTo>
                  <a:lnTo>
                    <a:pt x="5559253" y="7672228"/>
                  </a:lnTo>
                  <a:lnTo>
                    <a:pt x="5611219" y="7661503"/>
                  </a:lnTo>
                  <a:lnTo>
                    <a:pt x="5662929" y="7650405"/>
                  </a:lnTo>
                  <a:lnTo>
                    <a:pt x="5714385" y="7638935"/>
                  </a:lnTo>
                  <a:lnTo>
                    <a:pt x="5765584" y="7627096"/>
                  </a:lnTo>
                  <a:lnTo>
                    <a:pt x="5816528" y="7614889"/>
                  </a:lnTo>
                  <a:lnTo>
                    <a:pt x="5867215" y="7602316"/>
                  </a:lnTo>
                  <a:lnTo>
                    <a:pt x="5917645" y="7589379"/>
                  </a:lnTo>
                  <a:lnTo>
                    <a:pt x="5967818" y="7576079"/>
                  </a:lnTo>
                  <a:lnTo>
                    <a:pt x="6017733" y="7562419"/>
                  </a:lnTo>
                  <a:lnTo>
                    <a:pt x="6067391" y="7548400"/>
                  </a:lnTo>
                  <a:lnTo>
                    <a:pt x="6116791" y="7534024"/>
                  </a:lnTo>
                  <a:lnTo>
                    <a:pt x="6165931" y="7519293"/>
                  </a:lnTo>
                  <a:lnTo>
                    <a:pt x="6214814" y="7504208"/>
                  </a:lnTo>
                  <a:lnTo>
                    <a:pt x="6263436" y="7488771"/>
                  </a:lnTo>
                  <a:lnTo>
                    <a:pt x="6311800" y="7472985"/>
                  </a:lnTo>
                  <a:lnTo>
                    <a:pt x="6359903" y="7456850"/>
                  </a:lnTo>
                  <a:lnTo>
                    <a:pt x="6407746" y="7440369"/>
                  </a:lnTo>
                  <a:lnTo>
                    <a:pt x="6455329" y="7423544"/>
                  </a:lnTo>
                  <a:lnTo>
                    <a:pt x="6502650" y="7406376"/>
                  </a:lnTo>
                  <a:lnTo>
                    <a:pt x="6549710" y="7388867"/>
                  </a:lnTo>
                  <a:lnTo>
                    <a:pt x="6596509" y="7371018"/>
                  </a:lnTo>
                  <a:lnTo>
                    <a:pt x="6643045" y="7352833"/>
                  </a:lnTo>
                  <a:lnTo>
                    <a:pt x="6689320" y="7334311"/>
                  </a:lnTo>
                  <a:lnTo>
                    <a:pt x="6735331" y="7315456"/>
                  </a:lnTo>
                  <a:lnTo>
                    <a:pt x="6781080" y="7296269"/>
                  </a:lnTo>
                  <a:lnTo>
                    <a:pt x="6826565" y="7276751"/>
                  </a:lnTo>
                  <a:lnTo>
                    <a:pt x="6871786" y="7256905"/>
                  </a:lnTo>
                  <a:lnTo>
                    <a:pt x="6916743" y="7236732"/>
                  </a:lnTo>
                  <a:lnTo>
                    <a:pt x="6961436" y="7216235"/>
                  </a:lnTo>
                  <a:lnTo>
                    <a:pt x="7005864" y="7195414"/>
                  </a:lnTo>
                  <a:lnTo>
                    <a:pt x="7050027" y="7174272"/>
                  </a:lnTo>
                  <a:lnTo>
                    <a:pt x="7093925" y="7152811"/>
                  </a:lnTo>
                  <a:lnTo>
                    <a:pt x="7137557" y="7131031"/>
                  </a:lnTo>
                  <a:lnTo>
                    <a:pt x="7180922" y="7108936"/>
                  </a:lnTo>
                  <a:lnTo>
                    <a:pt x="7224021" y="7086527"/>
                  </a:lnTo>
                  <a:lnTo>
                    <a:pt x="7266854" y="7063805"/>
                  </a:lnTo>
                  <a:lnTo>
                    <a:pt x="7309419" y="7040772"/>
                  </a:lnTo>
                  <a:lnTo>
                    <a:pt x="7351716" y="7017431"/>
                  </a:lnTo>
                  <a:lnTo>
                    <a:pt x="7393746" y="6993783"/>
                  </a:lnTo>
                  <a:lnTo>
                    <a:pt x="7435507" y="6969829"/>
                  </a:lnTo>
                  <a:lnTo>
                    <a:pt x="7477000" y="6945572"/>
                  </a:lnTo>
                  <a:lnTo>
                    <a:pt x="7518224" y="6921014"/>
                  </a:lnTo>
                  <a:lnTo>
                    <a:pt x="7559179" y="6896155"/>
                  </a:lnTo>
                  <a:lnTo>
                    <a:pt x="7599864" y="6870999"/>
                  </a:lnTo>
                  <a:lnTo>
                    <a:pt x="7640279" y="6845546"/>
                  </a:lnTo>
                  <a:lnTo>
                    <a:pt x="7680424" y="6819798"/>
                  </a:lnTo>
                  <a:lnTo>
                    <a:pt x="7720298" y="6793758"/>
                  </a:lnTo>
                  <a:lnTo>
                    <a:pt x="7759901" y="6767427"/>
                  </a:lnTo>
                  <a:lnTo>
                    <a:pt x="7799233" y="6740807"/>
                  </a:lnTo>
                  <a:lnTo>
                    <a:pt x="7838293" y="6713899"/>
                  </a:lnTo>
                  <a:lnTo>
                    <a:pt x="7877081" y="6686706"/>
                  </a:lnTo>
                  <a:lnTo>
                    <a:pt x="7915596" y="6659228"/>
                  </a:lnTo>
                  <a:lnTo>
                    <a:pt x="7953839" y="6631469"/>
                  </a:lnTo>
                  <a:lnTo>
                    <a:pt x="7991809" y="6603430"/>
                  </a:lnTo>
                  <a:lnTo>
                    <a:pt x="8029506" y="6575112"/>
                  </a:lnTo>
                  <a:lnTo>
                    <a:pt x="8066929" y="6546518"/>
                  </a:lnTo>
                  <a:lnTo>
                    <a:pt x="8104077" y="6517648"/>
                  </a:lnTo>
                  <a:lnTo>
                    <a:pt x="8140951" y="6488506"/>
                  </a:lnTo>
                  <a:lnTo>
                    <a:pt x="8177551" y="6459092"/>
                  </a:lnTo>
                  <a:lnTo>
                    <a:pt x="8213875" y="6429409"/>
                  </a:lnTo>
                  <a:lnTo>
                    <a:pt x="8249923" y="6399458"/>
                  </a:lnTo>
                  <a:lnTo>
                    <a:pt x="8285696" y="6369241"/>
                  </a:lnTo>
                  <a:lnTo>
                    <a:pt x="8321193" y="6338760"/>
                  </a:lnTo>
                  <a:lnTo>
                    <a:pt x="8356413" y="6308017"/>
                  </a:lnTo>
                  <a:lnTo>
                    <a:pt x="8391356" y="6277013"/>
                  </a:lnTo>
                  <a:lnTo>
                    <a:pt x="8426022" y="6245750"/>
                  </a:lnTo>
                  <a:lnTo>
                    <a:pt x="8460411" y="6214230"/>
                  </a:lnTo>
                  <a:lnTo>
                    <a:pt x="8494521" y="6182455"/>
                  </a:lnTo>
                  <a:lnTo>
                    <a:pt x="8528354" y="6150427"/>
                  </a:lnTo>
                  <a:lnTo>
                    <a:pt x="8561907" y="6118146"/>
                  </a:lnTo>
                  <a:lnTo>
                    <a:pt x="8595182" y="6085616"/>
                  </a:lnTo>
                  <a:lnTo>
                    <a:pt x="8628177" y="6052838"/>
                  </a:lnTo>
                  <a:lnTo>
                    <a:pt x="8660893" y="6019814"/>
                  </a:lnTo>
                  <a:lnTo>
                    <a:pt x="8693329" y="5986545"/>
                  </a:lnTo>
                  <a:lnTo>
                    <a:pt x="8725484" y="5953034"/>
                  </a:lnTo>
                  <a:lnTo>
                    <a:pt x="8757359" y="5919281"/>
                  </a:lnTo>
                  <a:lnTo>
                    <a:pt x="8788952" y="5885290"/>
                  </a:lnTo>
                  <a:lnTo>
                    <a:pt x="8820265" y="5851061"/>
                  </a:lnTo>
                  <a:lnTo>
                    <a:pt x="8851295" y="5816596"/>
                  </a:lnTo>
                  <a:lnTo>
                    <a:pt x="8882044" y="5781898"/>
                  </a:lnTo>
                  <a:lnTo>
                    <a:pt x="8912510" y="5746967"/>
                  </a:lnTo>
                  <a:lnTo>
                    <a:pt x="8942693" y="5711807"/>
                  </a:lnTo>
                  <a:lnTo>
                    <a:pt x="8972593" y="5676418"/>
                  </a:lnTo>
                  <a:lnTo>
                    <a:pt x="9002210" y="5640802"/>
                  </a:lnTo>
                  <a:lnTo>
                    <a:pt x="9031543" y="5604962"/>
                  </a:lnTo>
                  <a:lnTo>
                    <a:pt x="9060592" y="5568898"/>
                  </a:lnTo>
                  <a:lnTo>
                    <a:pt x="9089356" y="5532614"/>
                  </a:lnTo>
                  <a:lnTo>
                    <a:pt x="9117836" y="5496109"/>
                  </a:lnTo>
                  <a:lnTo>
                    <a:pt x="9146030" y="5459387"/>
                  </a:lnTo>
                  <a:lnTo>
                    <a:pt x="9173939" y="5422450"/>
                  </a:lnTo>
                  <a:lnTo>
                    <a:pt x="9201561" y="5385298"/>
                  </a:lnTo>
                  <a:lnTo>
                    <a:pt x="9228898" y="5347933"/>
                  </a:lnTo>
                  <a:lnTo>
                    <a:pt x="9255948" y="5310358"/>
                  </a:lnTo>
                  <a:lnTo>
                    <a:pt x="9282711" y="5272575"/>
                  </a:lnTo>
                  <a:lnTo>
                    <a:pt x="9309187" y="5234584"/>
                  </a:lnTo>
                  <a:lnTo>
                    <a:pt x="9335375" y="5196388"/>
                  </a:lnTo>
                  <a:lnTo>
                    <a:pt x="9361276" y="5157989"/>
                  </a:lnTo>
                  <a:lnTo>
                    <a:pt x="9386888" y="5119388"/>
                  </a:lnTo>
                  <a:lnTo>
                    <a:pt x="9412211" y="5080587"/>
                  </a:lnTo>
                  <a:lnTo>
                    <a:pt x="9437245" y="5041588"/>
                  </a:lnTo>
                  <a:lnTo>
                    <a:pt x="9461990" y="5002393"/>
                  </a:lnTo>
                  <a:lnTo>
                    <a:pt x="9486446" y="4963004"/>
                  </a:lnTo>
                  <a:lnTo>
                    <a:pt x="9510611" y="4923421"/>
                  </a:lnTo>
                  <a:lnTo>
                    <a:pt x="9534486" y="4883648"/>
                  </a:lnTo>
                  <a:lnTo>
                    <a:pt x="9558070" y="4843686"/>
                  </a:lnTo>
                  <a:lnTo>
                    <a:pt x="9581363" y="4803537"/>
                  </a:lnTo>
                  <a:lnTo>
                    <a:pt x="9604365" y="4763201"/>
                  </a:lnTo>
                  <a:lnTo>
                    <a:pt x="9627075" y="4722682"/>
                  </a:lnTo>
                  <a:lnTo>
                    <a:pt x="9649492" y="4681982"/>
                  </a:lnTo>
                  <a:lnTo>
                    <a:pt x="9671618" y="4641101"/>
                  </a:lnTo>
                  <a:lnTo>
                    <a:pt x="9693450" y="4600041"/>
                  </a:lnTo>
                  <a:lnTo>
                    <a:pt x="9714990" y="4558805"/>
                  </a:lnTo>
                  <a:lnTo>
                    <a:pt x="9736236" y="4517394"/>
                  </a:lnTo>
                  <a:lnTo>
                    <a:pt x="9757188" y="4475810"/>
                  </a:lnTo>
                  <a:lnTo>
                    <a:pt x="9777846" y="4434055"/>
                  </a:lnTo>
                  <a:lnTo>
                    <a:pt x="9798209" y="4392130"/>
                  </a:lnTo>
                  <a:lnTo>
                    <a:pt x="9818277" y="4350038"/>
                  </a:lnTo>
                  <a:lnTo>
                    <a:pt x="9838051" y="4307780"/>
                  </a:lnTo>
                  <a:lnTo>
                    <a:pt x="9857528" y="4265358"/>
                  </a:lnTo>
                  <a:lnTo>
                    <a:pt x="9876710" y="4222773"/>
                  </a:lnTo>
                  <a:lnTo>
                    <a:pt x="9895595" y="4180028"/>
                  </a:lnTo>
                  <a:lnTo>
                    <a:pt x="9914184" y="4137124"/>
                  </a:lnTo>
                  <a:lnTo>
                    <a:pt x="9932476" y="4094063"/>
                  </a:lnTo>
                  <a:lnTo>
                    <a:pt x="9950471" y="4050847"/>
                  </a:lnTo>
                  <a:lnTo>
                    <a:pt x="9968168" y="4007477"/>
                  </a:lnTo>
                  <a:lnTo>
                    <a:pt x="9985567" y="3963956"/>
                  </a:lnTo>
                  <a:lnTo>
                    <a:pt x="10002667" y="3920286"/>
                  </a:lnTo>
                  <a:lnTo>
                    <a:pt x="10019469" y="3876467"/>
                  </a:lnTo>
                  <a:lnTo>
                    <a:pt x="10035972" y="3832502"/>
                  </a:lnTo>
                  <a:lnTo>
                    <a:pt x="10052176" y="3788392"/>
                  </a:lnTo>
                  <a:lnTo>
                    <a:pt x="10068080" y="3744140"/>
                  </a:lnTo>
                  <a:lnTo>
                    <a:pt x="10083683" y="3699747"/>
                  </a:lnTo>
                  <a:lnTo>
                    <a:pt x="10098987" y="3655214"/>
                  </a:lnTo>
                  <a:lnTo>
                    <a:pt x="10113989" y="3610545"/>
                  </a:lnTo>
                  <a:lnTo>
                    <a:pt x="10128691" y="3565740"/>
                  </a:lnTo>
                  <a:lnTo>
                    <a:pt x="10143091" y="3520801"/>
                  </a:lnTo>
                  <a:lnTo>
                    <a:pt x="10157189" y="3475730"/>
                  </a:lnTo>
                  <a:lnTo>
                    <a:pt x="10170985" y="3430529"/>
                  </a:lnTo>
                  <a:lnTo>
                    <a:pt x="10184478" y="3385200"/>
                  </a:lnTo>
                  <a:lnTo>
                    <a:pt x="10197669" y="3339744"/>
                  </a:lnTo>
                  <a:lnTo>
                    <a:pt x="10210556" y="3294164"/>
                  </a:lnTo>
                  <a:lnTo>
                    <a:pt x="10223140" y="3248460"/>
                  </a:lnTo>
                  <a:lnTo>
                    <a:pt x="10235421" y="3202635"/>
                  </a:lnTo>
                  <a:lnTo>
                    <a:pt x="10247396" y="3156691"/>
                  </a:lnTo>
                  <a:lnTo>
                    <a:pt x="10259068" y="3110629"/>
                  </a:lnTo>
                  <a:lnTo>
                    <a:pt x="10270434" y="3064451"/>
                  </a:lnTo>
                  <a:lnTo>
                    <a:pt x="10281495" y="3018159"/>
                  </a:lnTo>
                  <a:lnTo>
                    <a:pt x="10292251" y="2971755"/>
                  </a:lnTo>
                  <a:lnTo>
                    <a:pt x="10302700" y="2925240"/>
                  </a:lnTo>
                  <a:lnTo>
                    <a:pt x="10312843" y="2878616"/>
                  </a:lnTo>
                  <a:lnTo>
                    <a:pt x="10322680" y="2831886"/>
                  </a:lnTo>
                  <a:lnTo>
                    <a:pt x="10332210" y="2785050"/>
                  </a:lnTo>
                  <a:lnTo>
                    <a:pt x="10341432" y="2738111"/>
                  </a:lnTo>
                  <a:lnTo>
                    <a:pt x="10350346" y="2691071"/>
                  </a:lnTo>
                  <a:lnTo>
                    <a:pt x="10358953" y="2643930"/>
                  </a:lnTo>
                  <a:lnTo>
                    <a:pt x="10367251" y="2596692"/>
                  </a:lnTo>
                  <a:lnTo>
                    <a:pt x="10375241" y="2549358"/>
                  </a:lnTo>
                  <a:lnTo>
                    <a:pt x="10382921" y="2501929"/>
                  </a:lnTo>
                  <a:lnTo>
                    <a:pt x="10390292" y="2454407"/>
                  </a:lnTo>
                  <a:lnTo>
                    <a:pt x="10397353" y="2406795"/>
                  </a:lnTo>
                  <a:lnTo>
                    <a:pt x="10404104" y="2359093"/>
                  </a:lnTo>
                  <a:lnTo>
                    <a:pt x="10410545" y="2311304"/>
                  </a:lnTo>
                  <a:lnTo>
                    <a:pt x="10416675" y="2263430"/>
                  </a:lnTo>
                  <a:lnTo>
                    <a:pt x="10422493" y="2215472"/>
                  </a:lnTo>
                  <a:lnTo>
                    <a:pt x="10428000" y="2167432"/>
                  </a:lnTo>
                  <a:lnTo>
                    <a:pt x="10433196" y="2119312"/>
                  </a:lnTo>
                  <a:lnTo>
                    <a:pt x="10438079" y="2071113"/>
                  </a:lnTo>
                  <a:lnTo>
                    <a:pt x="10442650" y="2022838"/>
                  </a:lnTo>
                  <a:lnTo>
                    <a:pt x="10446907" y="1974489"/>
                  </a:lnTo>
                  <a:lnTo>
                    <a:pt x="10450852" y="1926066"/>
                  </a:lnTo>
                  <a:lnTo>
                    <a:pt x="10454483" y="1877572"/>
                  </a:lnTo>
                  <a:lnTo>
                    <a:pt x="10457800" y="1829008"/>
                  </a:lnTo>
                  <a:lnTo>
                    <a:pt x="10460802" y="1780377"/>
                  </a:lnTo>
                  <a:lnTo>
                    <a:pt x="10463491" y="1731680"/>
                  </a:lnTo>
                  <a:lnTo>
                    <a:pt x="10465864" y="1682919"/>
                  </a:lnTo>
                  <a:lnTo>
                    <a:pt x="10467922" y="1634096"/>
                  </a:lnTo>
                  <a:lnTo>
                    <a:pt x="10469664" y="1585213"/>
                  </a:lnTo>
                  <a:lnTo>
                    <a:pt x="10471090" y="1536270"/>
                  </a:lnTo>
                  <a:lnTo>
                    <a:pt x="10472200" y="1487271"/>
                  </a:lnTo>
                  <a:lnTo>
                    <a:pt x="10472993" y="1438216"/>
                  </a:lnTo>
                  <a:lnTo>
                    <a:pt x="10473469" y="1389109"/>
                  </a:lnTo>
                  <a:lnTo>
                    <a:pt x="10473628" y="1339949"/>
                  </a:lnTo>
                  <a:lnTo>
                    <a:pt x="10473465" y="1285117"/>
                  </a:lnTo>
                  <a:lnTo>
                    <a:pt x="10472976" y="1230406"/>
                  </a:lnTo>
                  <a:lnTo>
                    <a:pt x="10472161" y="1175819"/>
                  </a:lnTo>
                  <a:lnTo>
                    <a:pt x="10471021" y="1121357"/>
                  </a:lnTo>
                  <a:lnTo>
                    <a:pt x="10469558" y="1067022"/>
                  </a:lnTo>
                  <a:lnTo>
                    <a:pt x="10467770" y="1012815"/>
                  </a:lnTo>
                  <a:lnTo>
                    <a:pt x="10465659" y="958738"/>
                  </a:lnTo>
                  <a:lnTo>
                    <a:pt x="10463225" y="904792"/>
                  </a:lnTo>
                  <a:lnTo>
                    <a:pt x="10460469" y="850979"/>
                  </a:lnTo>
                  <a:lnTo>
                    <a:pt x="10457392" y="797300"/>
                  </a:lnTo>
                  <a:lnTo>
                    <a:pt x="10453994" y="743758"/>
                  </a:lnTo>
                  <a:lnTo>
                    <a:pt x="10450275" y="690353"/>
                  </a:lnTo>
                  <a:lnTo>
                    <a:pt x="10446237" y="637087"/>
                  </a:lnTo>
                  <a:lnTo>
                    <a:pt x="10441879" y="583962"/>
                  </a:lnTo>
                  <a:lnTo>
                    <a:pt x="10437202" y="530979"/>
                  </a:lnTo>
                  <a:lnTo>
                    <a:pt x="10432207" y="478140"/>
                  </a:lnTo>
                  <a:lnTo>
                    <a:pt x="10426895" y="425446"/>
                  </a:lnTo>
                  <a:lnTo>
                    <a:pt x="10421265" y="372899"/>
                  </a:lnTo>
                  <a:lnTo>
                    <a:pt x="10415319" y="320501"/>
                  </a:lnTo>
                  <a:lnTo>
                    <a:pt x="10409058" y="268253"/>
                  </a:lnTo>
                  <a:lnTo>
                    <a:pt x="10402480" y="216156"/>
                  </a:lnTo>
                  <a:lnTo>
                    <a:pt x="10395588" y="164213"/>
                  </a:lnTo>
                  <a:lnTo>
                    <a:pt x="10388382" y="112425"/>
                  </a:lnTo>
                  <a:lnTo>
                    <a:pt x="10380862" y="60792"/>
                  </a:lnTo>
                  <a:lnTo>
                    <a:pt x="10371550"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64" name="Google Shape;64;p1"/>
            <p:cNvPicPr preferRelativeResize="0"/>
            <p:nvPr/>
          </p:nvPicPr>
          <p:blipFill rotWithShape="1">
            <a:blip r:embed="rId6">
              <a:alphaModFix/>
            </a:blip>
            <a:srcRect b="0" l="0" r="0" t="0"/>
            <a:stretch/>
          </p:blipFill>
          <p:spPr>
            <a:xfrm>
              <a:off x="1261500" y="2259617"/>
              <a:ext cx="7400819" cy="8323091"/>
            </a:xfrm>
            <a:prstGeom prst="rect">
              <a:avLst/>
            </a:prstGeom>
            <a:noFill/>
            <a:ln>
              <a:noFill/>
            </a:ln>
          </p:spPr>
        </p:pic>
        <p:sp>
          <p:nvSpPr>
            <p:cNvPr id="65" name="Google Shape;65;p1"/>
            <p:cNvSpPr/>
            <p:nvPr/>
          </p:nvSpPr>
          <p:spPr>
            <a:xfrm>
              <a:off x="1576289" y="2576128"/>
              <a:ext cx="6457950" cy="7376795"/>
            </a:xfrm>
            <a:custGeom>
              <a:rect b="b" l="l" r="r" t="t"/>
              <a:pathLst>
                <a:path extrusionOk="0" h="7376795" w="6457950">
                  <a:moveTo>
                    <a:pt x="6457593" y="0"/>
                  </a:moveTo>
                  <a:lnTo>
                    <a:pt x="3922519" y="0"/>
                  </a:lnTo>
                  <a:lnTo>
                    <a:pt x="0" y="7376665"/>
                  </a:lnTo>
                  <a:lnTo>
                    <a:pt x="2588591" y="7376665"/>
                  </a:lnTo>
                  <a:lnTo>
                    <a:pt x="6457593"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6" name="Google Shape;66;p1"/>
            <p:cNvSpPr/>
            <p:nvPr/>
          </p:nvSpPr>
          <p:spPr>
            <a:xfrm>
              <a:off x="1626628" y="5"/>
              <a:ext cx="7494905" cy="11308715"/>
            </a:xfrm>
            <a:custGeom>
              <a:rect b="b" l="l" r="r" t="t"/>
              <a:pathLst>
                <a:path extrusionOk="0" h="11308715" w="7494905">
                  <a:moveTo>
                    <a:pt x="1475727" y="0"/>
                  </a:moveTo>
                  <a:lnTo>
                    <a:pt x="1277670" y="0"/>
                  </a:lnTo>
                  <a:lnTo>
                    <a:pt x="514908" y="1408823"/>
                  </a:lnTo>
                  <a:lnTo>
                    <a:pt x="726236" y="1408772"/>
                  </a:lnTo>
                  <a:lnTo>
                    <a:pt x="1475727" y="0"/>
                  </a:lnTo>
                  <a:close/>
                </a:path>
                <a:path extrusionOk="0" h="11308715" w="7494905">
                  <a:moveTo>
                    <a:pt x="1818373" y="217487"/>
                  </a:moveTo>
                  <a:lnTo>
                    <a:pt x="1633664" y="220814"/>
                  </a:lnTo>
                  <a:lnTo>
                    <a:pt x="0" y="3238208"/>
                  </a:lnTo>
                  <a:lnTo>
                    <a:pt x="211328" y="3238157"/>
                  </a:lnTo>
                  <a:lnTo>
                    <a:pt x="1818373" y="217487"/>
                  </a:lnTo>
                  <a:close/>
                </a:path>
                <a:path extrusionOk="0" h="11308715" w="7494905">
                  <a:moveTo>
                    <a:pt x="2031796" y="8515058"/>
                  </a:moveTo>
                  <a:lnTo>
                    <a:pt x="1847088" y="8518385"/>
                  </a:lnTo>
                  <a:lnTo>
                    <a:pt x="336448" y="11308550"/>
                  </a:lnTo>
                  <a:lnTo>
                    <a:pt x="545604" y="11308550"/>
                  </a:lnTo>
                  <a:lnTo>
                    <a:pt x="2031796" y="8515058"/>
                  </a:lnTo>
                  <a:close/>
                </a:path>
                <a:path extrusionOk="0" h="11308715" w="7494905">
                  <a:moveTo>
                    <a:pt x="2546705" y="6685674"/>
                  </a:moveTo>
                  <a:lnTo>
                    <a:pt x="2361996" y="6689001"/>
                  </a:lnTo>
                  <a:lnTo>
                    <a:pt x="728332" y="9706394"/>
                  </a:lnTo>
                  <a:lnTo>
                    <a:pt x="939673" y="9706331"/>
                  </a:lnTo>
                  <a:lnTo>
                    <a:pt x="2546705" y="6685674"/>
                  </a:lnTo>
                  <a:close/>
                </a:path>
                <a:path extrusionOk="0" h="11308715" w="7494905">
                  <a:moveTo>
                    <a:pt x="7494765" y="0"/>
                  </a:moveTo>
                  <a:lnTo>
                    <a:pt x="7293635" y="0"/>
                  </a:lnTo>
                  <a:lnTo>
                    <a:pt x="6707733" y="1082154"/>
                  </a:lnTo>
                  <a:lnTo>
                    <a:pt x="6919074" y="1082090"/>
                  </a:lnTo>
                  <a:lnTo>
                    <a:pt x="7494765"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67" name="Google Shape;67;p1"/>
            <p:cNvPicPr preferRelativeResize="0"/>
            <p:nvPr/>
          </p:nvPicPr>
          <p:blipFill rotWithShape="1">
            <a:blip r:embed="rId7">
              <a:alphaModFix/>
            </a:blip>
            <a:srcRect b="0" l="0" r="0" t="0"/>
            <a:stretch/>
          </p:blipFill>
          <p:spPr>
            <a:xfrm>
              <a:off x="17236752" y="580924"/>
              <a:ext cx="2867347" cy="4988324"/>
            </a:xfrm>
            <a:prstGeom prst="rect">
              <a:avLst/>
            </a:prstGeom>
            <a:noFill/>
            <a:ln>
              <a:noFill/>
            </a:ln>
          </p:spPr>
        </p:pic>
        <p:sp>
          <p:nvSpPr>
            <p:cNvPr id="68" name="Google Shape;68;p1"/>
            <p:cNvSpPr/>
            <p:nvPr/>
          </p:nvSpPr>
          <p:spPr>
            <a:xfrm>
              <a:off x="17552080" y="898805"/>
              <a:ext cx="2552065" cy="4042410"/>
            </a:xfrm>
            <a:custGeom>
              <a:rect b="b" l="l" r="r" t="t"/>
              <a:pathLst>
                <a:path extrusionOk="0" h="4042410" w="2552065">
                  <a:moveTo>
                    <a:pt x="2552018" y="0"/>
                  </a:moveTo>
                  <a:lnTo>
                    <a:pt x="2259732" y="295"/>
                  </a:lnTo>
                  <a:lnTo>
                    <a:pt x="0" y="4040936"/>
                  </a:lnTo>
                  <a:lnTo>
                    <a:pt x="1629175" y="4042151"/>
                  </a:lnTo>
                  <a:lnTo>
                    <a:pt x="2552018" y="2351602"/>
                  </a:lnTo>
                  <a:lnTo>
                    <a:pt x="2552018"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9" name="Google Shape;69;p1"/>
          <p:cNvSpPr/>
          <p:nvPr/>
        </p:nvSpPr>
        <p:spPr>
          <a:xfrm>
            <a:off x="8091576" y="5590874"/>
            <a:ext cx="12065849" cy="2585323"/>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5400">
                <a:solidFill>
                  <a:schemeClr val="lt1"/>
                </a:solidFill>
                <a:latin typeface="Roboto"/>
                <a:ea typeface="Roboto"/>
                <a:cs typeface="Roboto"/>
                <a:sym typeface="Roboto"/>
              </a:rPr>
              <a:t>			Κυκλική Μόδα</a:t>
            </a:r>
            <a:br>
              <a:rPr lang="en-US" sz="5400">
                <a:solidFill>
                  <a:schemeClr val="lt1"/>
                </a:solidFill>
                <a:latin typeface="Roboto"/>
                <a:ea typeface="Roboto"/>
                <a:cs typeface="Roboto"/>
                <a:sym typeface="Roboto"/>
              </a:rPr>
            </a:br>
            <a:r>
              <a:rPr lang="en-US" sz="5400">
                <a:solidFill>
                  <a:schemeClr val="lt1"/>
                </a:solidFill>
                <a:latin typeface="Roboto"/>
                <a:ea typeface="Roboto"/>
                <a:cs typeface="Roboto"/>
                <a:sym typeface="Roboto"/>
              </a:rPr>
              <a:t>Σχεδιασμός για Μακροβιότητα και Επαναχρησιμοποίηση</a:t>
            </a:r>
            <a:endParaRPr sz="5400">
              <a:solidFill>
                <a:schemeClr val="lt1"/>
              </a:solidFill>
              <a:latin typeface="Roboto"/>
              <a:ea typeface="Roboto"/>
              <a:cs typeface="Roboto"/>
              <a:sym typeface="Roboto"/>
            </a:endParaRPr>
          </a:p>
        </p:txBody>
      </p:sp>
      <p:sp>
        <p:nvSpPr>
          <p:cNvPr id="70" name="Google Shape;70;p1"/>
          <p:cNvSpPr/>
          <p:nvPr/>
        </p:nvSpPr>
        <p:spPr>
          <a:xfrm>
            <a:off x="14457872" y="3905250"/>
            <a:ext cx="3396864" cy="707886"/>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4000">
                <a:solidFill>
                  <a:schemeClr val="lt1"/>
                </a:solidFill>
                <a:latin typeface="Roboto"/>
                <a:ea typeface="Roboto"/>
                <a:cs typeface="Roboto"/>
                <a:sym typeface="Roboto"/>
              </a:rPr>
              <a:t>Ενότητα 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0"/>
          <p:cNvSpPr txBox="1"/>
          <p:nvPr>
            <p:ph type="title"/>
          </p:nvPr>
        </p:nvSpPr>
        <p:spPr>
          <a:xfrm>
            <a:off x="1029047" y="930275"/>
            <a:ext cx="12148045" cy="2299970"/>
          </a:xfrm>
          <a:prstGeom prst="rect">
            <a:avLst/>
          </a:prstGeom>
          <a:noFill/>
          <a:ln>
            <a:noFill/>
          </a:ln>
        </p:spPr>
        <p:txBody>
          <a:bodyPr anchorCtr="0" anchor="t" bIns="0" lIns="0" spcFirstLastPara="1" rIns="0" wrap="square" tIns="0">
            <a:normAutofit fontScale="90000"/>
          </a:bodyPr>
          <a:lstStyle/>
          <a:p>
            <a:pPr indent="0" lvl="0" marL="0" rtl="0" algn="l">
              <a:spcBef>
                <a:spcPts val="0"/>
              </a:spcBef>
              <a:spcAft>
                <a:spcPts val="0"/>
              </a:spcAft>
              <a:buNone/>
            </a:pPr>
            <a:r>
              <a:rPr b="1" lang="en-US" sz="5400">
                <a:solidFill>
                  <a:schemeClr val="lt1"/>
                </a:solidFill>
              </a:rPr>
              <a:t>4.2</a:t>
            </a:r>
            <a:r>
              <a:rPr lang="en-US" sz="5400">
                <a:solidFill>
                  <a:schemeClr val="lt1"/>
                </a:solidFill>
              </a:rPr>
              <a:t> Βασικές Αρχές της Κυκλικής Οικονομίας</a:t>
            </a:r>
            <a:br>
              <a:rPr lang="en-US" sz="5400">
                <a:solidFill>
                  <a:schemeClr val="lt1"/>
                </a:solidFill>
              </a:rPr>
            </a:br>
            <a:endParaRPr sz="5400">
              <a:solidFill>
                <a:schemeClr val="lt1"/>
              </a:solidFill>
            </a:endParaRPr>
          </a:p>
        </p:txBody>
      </p:sp>
      <p:sp>
        <p:nvSpPr>
          <p:cNvPr id="162" name="Google Shape;162;p10"/>
          <p:cNvSpPr txBox="1"/>
          <p:nvPr>
            <p:ph idx="1" type="body"/>
          </p:nvPr>
        </p:nvSpPr>
        <p:spPr>
          <a:xfrm>
            <a:off x="1212850" y="3749675"/>
            <a:ext cx="18029220" cy="2215991"/>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600">
                <a:solidFill>
                  <a:srgbClr val="FFFFFF"/>
                </a:solidFill>
                <a:latin typeface="Roboto"/>
                <a:ea typeface="Roboto"/>
                <a:cs typeface="Roboto"/>
                <a:sym typeface="Roboto"/>
              </a:rPr>
              <a:t>Η </a:t>
            </a:r>
            <a:r>
              <a:rPr b="1" lang="en-US" sz="3600">
                <a:solidFill>
                  <a:srgbClr val="FFFFFF"/>
                </a:solidFill>
                <a:latin typeface="Roboto"/>
                <a:ea typeface="Roboto"/>
                <a:cs typeface="Roboto"/>
                <a:sym typeface="Roboto"/>
              </a:rPr>
              <a:t>κυκλική οικονομία </a:t>
            </a:r>
            <a:r>
              <a:rPr lang="en-US" sz="3600">
                <a:solidFill>
                  <a:srgbClr val="FFFFFF"/>
                </a:solidFill>
                <a:latin typeface="Roboto"/>
                <a:ea typeface="Roboto"/>
                <a:cs typeface="Roboto"/>
                <a:sym typeface="Roboto"/>
              </a:rPr>
              <a:t>στη μόδα αντιπροσωπεύει μια στροφή από το παραδοσιακό </a:t>
            </a:r>
            <a:r>
              <a:rPr b="1" lang="en-US" sz="3600">
                <a:solidFill>
                  <a:srgbClr val="FFFFFF"/>
                </a:solidFill>
                <a:latin typeface="Roboto"/>
                <a:ea typeface="Roboto"/>
                <a:cs typeface="Roboto"/>
                <a:sym typeface="Roboto"/>
              </a:rPr>
              <a:t>γραμμικό μοντέλο</a:t>
            </a:r>
            <a:r>
              <a:rPr lang="en-US" sz="3600">
                <a:solidFill>
                  <a:srgbClr val="FFFFFF"/>
                </a:solidFill>
                <a:latin typeface="Roboto"/>
                <a:ea typeface="Roboto"/>
                <a:cs typeface="Roboto"/>
                <a:sym typeface="Roboto"/>
              </a:rPr>
              <a:t> σε ένα πιο βιώσιμο, αναγεννητικό σύστημα που ελαχιστοποιεί τα απόβλητα, βελτιστοποιεί τη χρήση των πόρων και διατηρεί τα υλικά σε κυκλοφορία, όπως αναφέρθηκε προηγουμένως</a:t>
            </a:r>
            <a:r>
              <a:rPr lang="en-US" sz="3600">
                <a:solidFill>
                  <a:schemeClr val="lt1"/>
                </a:solidFill>
                <a:latin typeface="Roboto"/>
                <a:ea typeface="Roboto"/>
                <a:cs typeface="Roboto"/>
                <a:sym typeface="Roboto"/>
              </a:rPr>
              <a:t>. </a:t>
            </a:r>
            <a:endParaRPr sz="3600">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1"/>
          <p:cNvSpPr txBox="1"/>
          <p:nvPr>
            <p:ph type="ctrTitle"/>
          </p:nvPr>
        </p:nvSpPr>
        <p:spPr>
          <a:xfrm>
            <a:off x="1026782" y="1616075"/>
            <a:ext cx="16188068" cy="1815882"/>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4000">
                <a:solidFill>
                  <a:srgbClr val="2431DB"/>
                </a:solidFill>
              </a:rPr>
              <a:t>Οι βασικές αρχές της κυκλικής οικονομίας στη μόδα είναι τα εξής:</a:t>
            </a:r>
            <a:br>
              <a:rPr b="1" lang="en-US" sz="4000">
                <a:solidFill>
                  <a:srgbClr val="FDA800"/>
                </a:solidFill>
              </a:rPr>
            </a:br>
            <a:endParaRPr b="1">
              <a:solidFill>
                <a:srgbClr val="FDA800"/>
              </a:solidFill>
            </a:endParaRPr>
          </a:p>
        </p:txBody>
      </p:sp>
      <p:graphicFrame>
        <p:nvGraphicFramePr>
          <p:cNvPr id="168" name="Google Shape;168;p11"/>
          <p:cNvGraphicFramePr/>
          <p:nvPr/>
        </p:nvGraphicFramePr>
        <p:xfrm>
          <a:off x="1212850" y="3140075"/>
          <a:ext cx="3000000" cy="3000000"/>
        </p:xfrm>
        <a:graphic>
          <a:graphicData uri="http://schemas.openxmlformats.org/drawingml/2006/table">
            <a:tbl>
              <a:tblPr bandRow="1" firstRow="1">
                <a:noFill/>
                <a:tableStyleId>{2DA4DE54-8373-4CD5-B485-CA282424B8D1}</a:tableStyleId>
              </a:tblPr>
              <a:tblGrid>
                <a:gridCol w="5249000"/>
                <a:gridCol w="12505600"/>
              </a:tblGrid>
              <a:tr h="1428600">
                <a:tc rowSpan="3">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Clr>
                          <a:srgbClr val="FDA800"/>
                        </a:buClr>
                        <a:buSzPts val="3600"/>
                        <a:buFont typeface="Roboto"/>
                        <a:buNone/>
                      </a:pPr>
                      <a:r>
                        <a:rPr b="1" lang="en-US" sz="3600">
                          <a:solidFill>
                            <a:srgbClr val="FDA800"/>
                          </a:solidFill>
                          <a:latin typeface="Roboto"/>
                          <a:ea typeface="Roboto"/>
                          <a:cs typeface="Roboto"/>
                          <a:sym typeface="Roboto"/>
                        </a:rPr>
                        <a:t>1. Σχεδιασμός για Μακροβιότητα</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Τα ενδύματα πρέπει να είναι σχεδιασμένα </a:t>
                      </a:r>
                      <a:r>
                        <a:rPr b="0" i="0" lang="en-US" sz="3600" u="none" cap="none" strike="noStrike">
                          <a:solidFill>
                            <a:srgbClr val="FDA800"/>
                          </a:solidFill>
                          <a:latin typeface="Roboto"/>
                          <a:ea typeface="Roboto"/>
                          <a:cs typeface="Roboto"/>
                          <a:sym typeface="Roboto"/>
                        </a:rPr>
                        <a:t>για να διαρκούν περισσότερο</a:t>
                      </a:r>
                      <a:r>
                        <a:rPr b="0" i="0" lang="en-US" sz="3600" u="none" cap="none" strike="noStrike">
                          <a:solidFill>
                            <a:srgbClr val="2431DB"/>
                          </a:solidFill>
                          <a:latin typeface="Roboto"/>
                          <a:ea typeface="Roboto"/>
                          <a:cs typeface="Roboto"/>
                          <a:sym typeface="Roboto"/>
                        </a:rPr>
                        <a:t>, με </a:t>
                      </a:r>
                      <a:r>
                        <a:rPr b="0" i="0" lang="en-US" sz="3600" u="none" cap="none" strike="noStrike">
                          <a:solidFill>
                            <a:srgbClr val="FDA800"/>
                          </a:solidFill>
                          <a:latin typeface="Roboto"/>
                          <a:ea typeface="Roboto"/>
                          <a:cs typeface="Roboto"/>
                          <a:sym typeface="Roboto"/>
                        </a:rPr>
                        <a:t>υλικά υψηλής ποιότητας </a:t>
                      </a:r>
                      <a:r>
                        <a:rPr b="0" i="0" lang="en-US" sz="3600" u="none" cap="none" strike="noStrike">
                          <a:solidFill>
                            <a:srgbClr val="2431DB"/>
                          </a:solidFill>
                          <a:latin typeface="Roboto"/>
                          <a:ea typeface="Roboto"/>
                          <a:cs typeface="Roboto"/>
                          <a:sym typeface="Roboto"/>
                        </a:rPr>
                        <a:t>που αντέχουν στην επανειλημμένη φθορά και πλύση.</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Κατά τον σχεδιασμό, η έμφαση πρέπει να δίνεται </a:t>
                      </a:r>
                      <a:r>
                        <a:rPr b="0" i="0" lang="en-US" sz="3600" u="none" cap="none" strike="noStrike">
                          <a:solidFill>
                            <a:srgbClr val="FDA800"/>
                          </a:solidFill>
                          <a:latin typeface="Roboto"/>
                          <a:ea typeface="Roboto"/>
                          <a:cs typeface="Roboto"/>
                          <a:sym typeface="Roboto"/>
                        </a:rPr>
                        <a:t>στη δημιουργία κλασικών, διαχρονικών σχεδίων </a:t>
                      </a:r>
                      <a:r>
                        <a:rPr b="0" i="0" lang="en-US" sz="3600" u="none" cap="none" strike="noStrike">
                          <a:solidFill>
                            <a:srgbClr val="2431DB"/>
                          </a:solidFill>
                          <a:latin typeface="Roboto"/>
                          <a:ea typeface="Roboto"/>
                          <a:cs typeface="Roboto"/>
                          <a:sym typeface="Roboto"/>
                        </a:rPr>
                        <a:t>και όχι σε μόδες που καθοδηγούνται από τις τάσεις και είναι βραχύβιες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Τα ρούχα πρέπει να είναι σχεδιασμένα με τρόπο που να επιτρέπει στον/στην </a:t>
                      </a:r>
                      <a:r>
                        <a:rPr b="0" i="0" lang="en-US" sz="3600" u="none" cap="none" strike="noStrike">
                          <a:solidFill>
                            <a:srgbClr val="FDA800"/>
                          </a:solidFill>
                          <a:latin typeface="Roboto"/>
                          <a:ea typeface="Roboto"/>
                          <a:cs typeface="Roboto"/>
                          <a:sym typeface="Roboto"/>
                        </a:rPr>
                        <a:t>καταναλωτή/-τρια να προσαρμόζει, να επιδιορθώνει </a:t>
                      </a:r>
                      <a:r>
                        <a:rPr b="0" i="0" lang="en-US" sz="3600" u="none" cap="none" strike="noStrike">
                          <a:solidFill>
                            <a:srgbClr val="2431DB"/>
                          </a:solidFill>
                          <a:latin typeface="Roboto"/>
                          <a:ea typeface="Roboto"/>
                          <a:cs typeface="Roboto"/>
                          <a:sym typeface="Roboto"/>
                        </a:rPr>
                        <a:t>ή </a:t>
                      </a:r>
                      <a:r>
                        <a:rPr b="0" i="0" lang="en-US" sz="3600" u="none" cap="none" strike="noStrike">
                          <a:solidFill>
                            <a:srgbClr val="FDA800"/>
                          </a:solidFill>
                          <a:latin typeface="Roboto"/>
                          <a:ea typeface="Roboto"/>
                          <a:cs typeface="Roboto"/>
                          <a:sym typeface="Roboto"/>
                        </a:rPr>
                        <a:t>να</a:t>
                      </a:r>
                      <a:r>
                        <a:rPr b="0" i="0" lang="en-US" sz="3600" u="none" cap="none" strike="noStrike">
                          <a:solidFill>
                            <a:srgbClr val="2431DB"/>
                          </a:solidFill>
                          <a:latin typeface="Roboto"/>
                          <a:ea typeface="Roboto"/>
                          <a:cs typeface="Roboto"/>
                          <a:sym typeface="Roboto"/>
                        </a:rPr>
                        <a:t> </a:t>
                      </a:r>
                      <a:r>
                        <a:rPr b="0" i="0" lang="en-US" sz="3600" u="none" cap="none" strike="noStrike">
                          <a:solidFill>
                            <a:srgbClr val="FDA800"/>
                          </a:solidFill>
                          <a:latin typeface="Roboto"/>
                          <a:ea typeface="Roboto"/>
                          <a:cs typeface="Roboto"/>
                          <a:sym typeface="Roboto"/>
                        </a:rPr>
                        <a:t>ανανεώνει τα μέρη τους </a:t>
                      </a:r>
                      <a:r>
                        <a:rPr b="0" i="0" lang="en-US" sz="3600" u="none" cap="none" strike="noStrike">
                          <a:solidFill>
                            <a:srgbClr val="2431DB"/>
                          </a:solidFill>
                          <a:latin typeface="Roboto"/>
                          <a:ea typeface="Roboto"/>
                          <a:cs typeface="Roboto"/>
                          <a:sym typeface="Roboto"/>
                        </a:rPr>
                        <a:t>εύκολα, προκειμένου να παρατείνει τη διάρκεια ζωής τους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graphicFrame>
        <p:nvGraphicFramePr>
          <p:cNvPr id="173" name="Google Shape;173;p12"/>
          <p:cNvGraphicFramePr/>
          <p:nvPr/>
        </p:nvGraphicFramePr>
        <p:xfrm>
          <a:off x="1212850" y="2911475"/>
          <a:ext cx="3000000" cy="3000000"/>
        </p:xfrm>
        <a:graphic>
          <a:graphicData uri="http://schemas.openxmlformats.org/drawingml/2006/table">
            <a:tbl>
              <a:tblPr bandRow="1" firstRow="1">
                <a:noFill/>
                <a:tableStyleId>{2DA4DE54-8373-4CD5-B485-CA282424B8D1}</a:tableStyleId>
              </a:tblPr>
              <a:tblGrid>
                <a:gridCol w="5226475"/>
                <a:gridCol w="12451925"/>
              </a:tblGrid>
              <a:tr h="1123800">
                <a:tc rowSpan="3">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Clr>
                          <a:srgbClr val="FDA800"/>
                        </a:buClr>
                        <a:buSzPts val="3600"/>
                        <a:buFont typeface="Roboto"/>
                        <a:buNone/>
                      </a:pPr>
                      <a:r>
                        <a:rPr b="1" lang="en-US" sz="3600">
                          <a:solidFill>
                            <a:srgbClr val="FDA800"/>
                          </a:solidFill>
                          <a:latin typeface="Roboto"/>
                          <a:ea typeface="Roboto"/>
                          <a:cs typeface="Roboto"/>
                          <a:sym typeface="Roboto"/>
                        </a:rPr>
                        <a:t>2.</a:t>
                      </a:r>
                      <a:r>
                        <a:rPr b="1" lang="en-US" sz="3600">
                          <a:solidFill>
                            <a:srgbClr val="FDA800"/>
                          </a:solidFill>
                          <a:latin typeface="Roboto"/>
                          <a:ea typeface="Roboto"/>
                          <a:cs typeface="Roboto"/>
                          <a:sym typeface="Roboto"/>
                        </a:rPr>
                        <a:t> Κυκλικότητα Υλικών</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Τα υλικά πρέπει να προέρχονται από βιώσιμες πηγές, να είναι </a:t>
                      </a:r>
                      <a:r>
                        <a:rPr b="0" i="0" lang="en-US" sz="3600" u="none" cap="none" strike="noStrike">
                          <a:solidFill>
                            <a:srgbClr val="FDA800"/>
                          </a:solidFill>
                          <a:latin typeface="Roboto"/>
                          <a:ea typeface="Roboto"/>
                          <a:cs typeface="Roboto"/>
                          <a:sym typeface="Roboto"/>
                        </a:rPr>
                        <a:t>ανανεώσιμα </a:t>
                      </a:r>
                      <a:r>
                        <a:rPr b="0" i="0" lang="en-US" sz="3600" u="none" cap="none" strike="noStrike">
                          <a:solidFill>
                            <a:srgbClr val="2431DB"/>
                          </a:solidFill>
                          <a:latin typeface="Roboto"/>
                          <a:ea typeface="Roboto"/>
                          <a:cs typeface="Roboto"/>
                          <a:sym typeface="Roboto"/>
                        </a:rPr>
                        <a:t>και κατά προτίμηση </a:t>
                      </a:r>
                      <a:r>
                        <a:rPr b="0" i="0" lang="en-US" sz="3600" u="none" cap="none" strike="noStrike">
                          <a:solidFill>
                            <a:srgbClr val="FDA800"/>
                          </a:solidFill>
                          <a:latin typeface="Roboto"/>
                          <a:ea typeface="Roboto"/>
                          <a:cs typeface="Roboto"/>
                          <a:sym typeface="Roboto"/>
                        </a:rPr>
                        <a:t>βιοδιασπώμενα</a:t>
                      </a:r>
                      <a:r>
                        <a:rPr b="0" i="0" lang="en-US" sz="3600" u="none" cap="none" strike="noStrike">
                          <a:solidFill>
                            <a:srgbClr val="2431DB"/>
                          </a:solidFill>
                          <a:latin typeface="Roboto"/>
                          <a:ea typeface="Roboto"/>
                          <a:cs typeface="Roboto"/>
                          <a:sym typeface="Roboto"/>
                        </a:rPr>
                        <a:t>. Οι καταλληλότερες επιλογές είναι το βιολογικό βαμβάκι και το μαλλί ή η κάνναβη</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Η χρήση υφασμάτων που είτε </a:t>
                      </a:r>
                      <a:r>
                        <a:rPr b="0" i="0" lang="en-US" sz="3600" u="none" cap="none" strike="noStrike">
                          <a:solidFill>
                            <a:srgbClr val="FDA800"/>
                          </a:solidFill>
                          <a:latin typeface="Roboto"/>
                          <a:ea typeface="Roboto"/>
                          <a:cs typeface="Roboto"/>
                          <a:sym typeface="Roboto"/>
                        </a:rPr>
                        <a:t>ανακυκλώνονται </a:t>
                      </a:r>
                      <a:r>
                        <a:rPr b="0" i="0" lang="en-US" sz="3600" u="none" cap="none" strike="noStrike">
                          <a:solidFill>
                            <a:srgbClr val="2431DB"/>
                          </a:solidFill>
                          <a:latin typeface="Roboto"/>
                          <a:ea typeface="Roboto"/>
                          <a:cs typeface="Roboto"/>
                          <a:sym typeface="Roboto"/>
                        </a:rPr>
                        <a:t>είτε μπορούν να ανακυκλωθούν πλήρως στο τέλος της ζωής τους συμβάλλει στο κλείσιμο του κύκλου. Αυτό μειώνει την εξάρτηση από παρθένους πόρους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Θα πρέπει να χρησιμοποιούνται </a:t>
                      </a:r>
                      <a:r>
                        <a:rPr b="0" i="0" lang="en-US" sz="3600" u="none" cap="none" strike="noStrike">
                          <a:solidFill>
                            <a:srgbClr val="FDA800"/>
                          </a:solidFill>
                          <a:latin typeface="Roboto"/>
                          <a:ea typeface="Roboto"/>
                          <a:cs typeface="Roboto"/>
                          <a:sym typeface="Roboto"/>
                        </a:rPr>
                        <a:t>ασφαλή χημικά </a:t>
                      </a:r>
                      <a:r>
                        <a:rPr b="0" i="0" lang="en-US" sz="3600" u="none" cap="none" strike="noStrike">
                          <a:solidFill>
                            <a:srgbClr val="2431DB"/>
                          </a:solidFill>
                          <a:latin typeface="Roboto"/>
                          <a:ea typeface="Roboto"/>
                          <a:cs typeface="Roboto"/>
                          <a:sym typeface="Roboto"/>
                        </a:rPr>
                        <a:t>και </a:t>
                      </a:r>
                      <a:r>
                        <a:rPr b="0" i="0" lang="en-US" sz="3600" u="none" cap="none" strike="noStrike">
                          <a:solidFill>
                            <a:srgbClr val="FDA800"/>
                          </a:solidFill>
                          <a:latin typeface="Roboto"/>
                          <a:ea typeface="Roboto"/>
                          <a:cs typeface="Roboto"/>
                          <a:sym typeface="Roboto"/>
                        </a:rPr>
                        <a:t>μη τοξικές βαφές </a:t>
                      </a:r>
                      <a:r>
                        <a:rPr b="0" i="0" lang="en-US" sz="3600" u="none" cap="none" strike="noStrike">
                          <a:solidFill>
                            <a:srgbClr val="2431DB"/>
                          </a:solidFill>
                          <a:latin typeface="Roboto"/>
                          <a:ea typeface="Roboto"/>
                          <a:cs typeface="Roboto"/>
                          <a:sym typeface="Roboto"/>
                        </a:rPr>
                        <a:t>για να διασφαλίζεται η ανακυκλωσιμότητα των υλικών και να μειώνονται οι επιβλαβείς επιπτώσεις στο περιβάλλον</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graphicFrame>
        <p:nvGraphicFramePr>
          <p:cNvPr id="178" name="Google Shape;178;p13"/>
          <p:cNvGraphicFramePr/>
          <p:nvPr/>
        </p:nvGraphicFramePr>
        <p:xfrm>
          <a:off x="1212850" y="1844675"/>
          <a:ext cx="3000000" cy="3000000"/>
        </p:xfrm>
        <a:graphic>
          <a:graphicData uri="http://schemas.openxmlformats.org/drawingml/2006/table">
            <a:tbl>
              <a:tblPr bandRow="1" firstRow="1">
                <a:noFill/>
                <a:tableStyleId>{2DA4DE54-8373-4CD5-B485-CA282424B8D1}</a:tableStyleId>
              </a:tblPr>
              <a:tblGrid>
                <a:gridCol w="5226475"/>
                <a:gridCol w="12451925"/>
              </a:tblGrid>
              <a:tr h="1123800">
                <a:tc rowSpan="3">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Clr>
                          <a:srgbClr val="FDA800"/>
                        </a:buClr>
                        <a:buSzPts val="3600"/>
                        <a:buFont typeface="Roboto"/>
                        <a:buNone/>
                      </a:pPr>
                      <a:r>
                        <a:rPr b="1" lang="en-US" sz="3600">
                          <a:solidFill>
                            <a:srgbClr val="FDA800"/>
                          </a:solidFill>
                          <a:latin typeface="Roboto"/>
                          <a:ea typeface="Roboto"/>
                          <a:cs typeface="Roboto"/>
                          <a:sym typeface="Roboto"/>
                        </a:rPr>
                        <a:t>3. Συστήματα Κλειστού Βρόχου</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Για να παρατείνουν τη διάρκεια ζωής ενός προϊόντος, οι μάρκες θα πρέπει να περιλαμβάνουν στρατηγικές όπως η </a:t>
                      </a:r>
                      <a:r>
                        <a:rPr b="0" i="0" lang="en-US" sz="3600" u="none" cap="none" strike="noStrike">
                          <a:solidFill>
                            <a:srgbClr val="FDA800"/>
                          </a:solidFill>
                          <a:latin typeface="Roboto"/>
                          <a:ea typeface="Roboto"/>
                          <a:cs typeface="Roboto"/>
                          <a:sym typeface="Roboto"/>
                        </a:rPr>
                        <a:t>επισκευή, η μεταπώληση, η ανακατασκευή </a:t>
                      </a:r>
                      <a:r>
                        <a:rPr b="0" i="0" lang="en-US" sz="3600" u="none" cap="none" strike="noStrike">
                          <a:solidFill>
                            <a:srgbClr val="2431DB"/>
                          </a:solidFill>
                          <a:latin typeface="Roboto"/>
                          <a:ea typeface="Roboto"/>
                          <a:cs typeface="Roboto"/>
                          <a:sym typeface="Roboto"/>
                        </a:rPr>
                        <a:t>και </a:t>
                      </a:r>
                      <a:r>
                        <a:rPr b="0" i="0" lang="en-US" sz="3600" u="none" cap="none" strike="noStrike">
                          <a:solidFill>
                            <a:srgbClr val="FDA800"/>
                          </a:solidFill>
                          <a:latin typeface="Roboto"/>
                          <a:ea typeface="Roboto"/>
                          <a:cs typeface="Roboto"/>
                          <a:sym typeface="Roboto"/>
                        </a:rPr>
                        <a:t>η δημιουργική επαναχρησιμοποίηση.</a:t>
                      </a:r>
                      <a:r>
                        <a:rPr b="0" i="0" lang="en-US" sz="3600" u="none" cap="none" strike="noStrike">
                          <a:solidFill>
                            <a:srgbClr val="2431DB"/>
                          </a:solidFill>
                          <a:latin typeface="Roboto"/>
                          <a:ea typeface="Roboto"/>
                          <a:cs typeface="Roboto"/>
                          <a:sym typeface="Roboto"/>
                        </a:rPr>
                        <a:t> Οι μάρκες μπορούν να προσφέρουν υπηρεσίες επιδιόρθωσης ή πωλήσεις μεταχειρισμένων προϊόντων για να παρατείνουν τη διάρκεια ζωής των ενδυμάτων</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Στο τέλος της ζωής ενός ενδύματος, τα υλικά θα πρέπει </a:t>
                      </a:r>
                      <a:r>
                        <a:rPr b="0" i="0" lang="en-US" sz="3600" u="none" cap="none" strike="noStrike">
                          <a:solidFill>
                            <a:srgbClr val="FDA800"/>
                          </a:solidFill>
                          <a:latin typeface="Roboto"/>
                          <a:ea typeface="Roboto"/>
                          <a:cs typeface="Roboto"/>
                          <a:sym typeface="Roboto"/>
                        </a:rPr>
                        <a:t>να</a:t>
                      </a:r>
                      <a:r>
                        <a:rPr b="0" i="0" lang="en-US" sz="3600" u="none" cap="none" strike="noStrike">
                          <a:solidFill>
                            <a:srgbClr val="2431DB"/>
                          </a:solidFill>
                          <a:latin typeface="Roboto"/>
                          <a:ea typeface="Roboto"/>
                          <a:cs typeface="Roboto"/>
                          <a:sym typeface="Roboto"/>
                        </a:rPr>
                        <a:t> </a:t>
                      </a:r>
                      <a:r>
                        <a:rPr b="0" i="0" lang="en-US" sz="3600" u="none" cap="none" strike="noStrike">
                          <a:solidFill>
                            <a:srgbClr val="FDA800"/>
                          </a:solidFill>
                          <a:latin typeface="Roboto"/>
                          <a:ea typeface="Roboto"/>
                          <a:cs typeface="Roboto"/>
                          <a:sym typeface="Roboto"/>
                        </a:rPr>
                        <a:t>ανακυκλώνονται εύκολα σε νέα υφάσματα</a:t>
                      </a:r>
                      <a:r>
                        <a:rPr b="0" i="0" lang="en-US" sz="3600" u="none" cap="none" strike="noStrike">
                          <a:solidFill>
                            <a:srgbClr val="2431DB"/>
                          </a:solidFill>
                          <a:latin typeface="Roboto"/>
                          <a:ea typeface="Roboto"/>
                          <a:cs typeface="Roboto"/>
                          <a:sym typeface="Roboto"/>
                        </a:rPr>
                        <a:t> αποφεύγοντας τα απόβλητα και μειώνοντας την ανάγκη για νέες πρώτες ύλες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Όταν η ανακύκλωση δεν είναι εφικτή, τα βιοδιασπώμενα υλικά μπορούν να αποσυντεθούν με φυσικό τρόπο μειώνοντας τα απόβλητα σε χώρους υγειονομικής ταφής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graphicFrame>
        <p:nvGraphicFramePr>
          <p:cNvPr id="183" name="Google Shape;183;p14"/>
          <p:cNvGraphicFramePr/>
          <p:nvPr/>
        </p:nvGraphicFramePr>
        <p:xfrm>
          <a:off x="1212850" y="1997075"/>
          <a:ext cx="3000000" cy="3000000"/>
        </p:xfrm>
        <a:graphic>
          <a:graphicData uri="http://schemas.openxmlformats.org/drawingml/2006/table">
            <a:tbl>
              <a:tblPr bandRow="1" firstRow="1">
                <a:noFill/>
                <a:tableStyleId>{2DA4DE54-8373-4CD5-B485-CA282424B8D1}</a:tableStyleId>
              </a:tblPr>
              <a:tblGrid>
                <a:gridCol w="5226475"/>
                <a:gridCol w="12451925"/>
              </a:tblGrid>
              <a:tr h="1123800">
                <a:tc rowSpan="3">
                  <a:txBody>
                    <a:bodyPr/>
                    <a:lstStyle/>
                    <a:p>
                      <a:pPr indent="0" lvl="0" marL="0" marR="0" rtl="0" algn="l">
                        <a:lnSpc>
                          <a:spcPct val="100000"/>
                        </a:lnSpc>
                        <a:spcBef>
                          <a:spcPts val="0"/>
                        </a:spcBef>
                        <a:spcAft>
                          <a:spcPts val="0"/>
                        </a:spcAft>
                        <a:buSzPts val="3600"/>
                        <a:buFont typeface="Calibri"/>
                        <a:buNone/>
                      </a:pPr>
                      <a:r>
                        <a:t/>
                      </a:r>
                      <a:endParaRPr b="0" i="0" sz="36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SzPts val="3600"/>
                        <a:buFont typeface="Calibri"/>
                        <a:buNone/>
                      </a:pPr>
                      <a:r>
                        <a:t/>
                      </a:r>
                      <a:endParaRPr b="0" i="0" sz="3600" u="none" cap="none" strike="noStrike">
                        <a:solidFill>
                          <a:srgbClr val="FDA800"/>
                        </a:solidFill>
                        <a:latin typeface="Roboto"/>
                        <a:ea typeface="Roboto"/>
                        <a:cs typeface="Roboto"/>
                        <a:sym typeface="Roboto"/>
                      </a:endParaRPr>
                    </a:p>
                    <a:p>
                      <a:pPr indent="0" lvl="0" marL="0" marR="0" rtl="0" algn="ctr">
                        <a:lnSpc>
                          <a:spcPct val="100000"/>
                        </a:lnSpc>
                        <a:spcBef>
                          <a:spcPts val="0"/>
                        </a:spcBef>
                        <a:spcAft>
                          <a:spcPts val="0"/>
                        </a:spcAft>
                        <a:buClr>
                          <a:srgbClr val="FDA800"/>
                        </a:buClr>
                        <a:buSzPts val="3600"/>
                        <a:buFont typeface="Roboto"/>
                        <a:buNone/>
                      </a:pPr>
                      <a:r>
                        <a:rPr b="1" i="0" lang="en-US" sz="3600" u="none" cap="none" strike="noStrike">
                          <a:solidFill>
                            <a:srgbClr val="FDA800"/>
                          </a:solidFill>
                          <a:latin typeface="Roboto"/>
                          <a:ea typeface="Roboto"/>
                          <a:cs typeface="Roboto"/>
                          <a:sym typeface="Roboto"/>
                        </a:rPr>
                        <a:t>4. Καινοτομία Επιχειρηματικού Μοντέλου</a:t>
                      </a:r>
                      <a:endParaRPr b="1" i="0" sz="3600" u="none" cap="none" strike="noStrike">
                        <a:solidFill>
                          <a:srgbClr val="FDA800"/>
                        </a:solidFill>
                        <a:latin typeface="Roboto"/>
                        <a:ea typeface="Roboto"/>
                        <a:cs typeface="Roboto"/>
                        <a:sym typeface="Roboto"/>
                      </a:endParaRPr>
                    </a:p>
                    <a:p>
                      <a:pPr indent="0" lvl="0" marL="0" marR="0" rtl="0" algn="ctr">
                        <a:spcBef>
                          <a:spcPts val="0"/>
                        </a:spcBef>
                        <a:spcAft>
                          <a:spcPts val="0"/>
                        </a:spcAft>
                        <a:buSzPts val="3600"/>
                        <a:buFont typeface="Calibri"/>
                        <a:buNone/>
                      </a:pPr>
                      <a:r>
                        <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lang="en-US" sz="3600">
                          <a:solidFill>
                            <a:srgbClr val="2431DB"/>
                          </a:solidFill>
                          <a:latin typeface="Roboto"/>
                          <a:ea typeface="Roboto"/>
                          <a:cs typeface="Roboto"/>
                          <a:sym typeface="Roboto"/>
                        </a:rPr>
                        <a:t>Οι καταναλωτές/-τριες αντί να κατέχουν ρούχα, μπορούν </a:t>
                      </a:r>
                      <a:r>
                        <a:rPr b="0" lang="en-US" sz="3600">
                          <a:solidFill>
                            <a:srgbClr val="FDA800"/>
                          </a:solidFill>
                          <a:latin typeface="Roboto"/>
                          <a:ea typeface="Roboto"/>
                          <a:cs typeface="Roboto"/>
                          <a:sym typeface="Roboto"/>
                        </a:rPr>
                        <a:t>να μισθώνουν ή να νοικιάζουν ενδύματα</a:t>
                      </a:r>
                      <a:r>
                        <a:rPr b="0" lang="en-US" sz="3600">
                          <a:solidFill>
                            <a:srgbClr val="2431DB"/>
                          </a:solidFill>
                          <a:latin typeface="Roboto"/>
                          <a:ea typeface="Roboto"/>
                          <a:cs typeface="Roboto"/>
                          <a:sym typeface="Roboto"/>
                        </a:rPr>
                        <a:t> εξασφαλίζοντας ότι τα προϊόντα χρησιμοποιούνται από πολλούς ανθρώπους και μεγιστοποιώντας τη χρησιμότητά τους.</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Μπορούν να εισαχθούν </a:t>
                      </a:r>
                      <a:r>
                        <a:rPr b="0" i="0" lang="en-US" sz="3600" u="none" cap="none" strike="noStrike">
                          <a:solidFill>
                            <a:srgbClr val="FDA800"/>
                          </a:solidFill>
                          <a:latin typeface="Roboto"/>
                          <a:ea typeface="Roboto"/>
                          <a:cs typeface="Roboto"/>
                          <a:sym typeface="Roboto"/>
                        </a:rPr>
                        <a:t>Προγράμματα Επιστροφής</a:t>
                      </a:r>
                      <a:r>
                        <a:rPr b="0" i="0" lang="en-US" sz="3600" u="none" cap="none" strike="noStrike">
                          <a:solidFill>
                            <a:srgbClr val="2431DB"/>
                          </a:solidFill>
                          <a:latin typeface="Roboto"/>
                          <a:ea typeface="Roboto"/>
                          <a:cs typeface="Roboto"/>
                          <a:sym typeface="Roboto"/>
                        </a:rPr>
                        <a:t>, με τα οποία οι μάρκες δίνουν κίνητρο στους/στις πελάτες/-τισσές τους να επιστρέψουν μεταχειρισμένα ρούχα για ανακύκλωση ή επαναχρησιμοποίηση προσφέροντάς τους συχνά εκπτώσεις ή ανταμοιβές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FDA800"/>
                        </a:buClr>
                        <a:buSzPts val="3600"/>
                        <a:buFont typeface="Arial"/>
                        <a:buChar char="•"/>
                      </a:pPr>
                      <a:r>
                        <a:rPr b="0" i="0" lang="en-US" sz="3600" u="none" cap="none" strike="noStrike">
                          <a:solidFill>
                            <a:srgbClr val="FDA800"/>
                          </a:solidFill>
                          <a:latin typeface="Roboto"/>
                          <a:ea typeface="Roboto"/>
                          <a:cs typeface="Roboto"/>
                          <a:sym typeface="Roboto"/>
                        </a:rPr>
                        <a:t>Τα μοντέλα που βασίζονται σε συνδρομές </a:t>
                      </a:r>
                      <a:r>
                        <a:rPr b="0" i="0" lang="en-US" sz="3600" u="none" cap="none" strike="noStrike">
                          <a:solidFill>
                            <a:srgbClr val="2431DB"/>
                          </a:solidFill>
                          <a:latin typeface="Roboto"/>
                          <a:ea typeface="Roboto"/>
                          <a:cs typeface="Roboto"/>
                          <a:sym typeface="Roboto"/>
                        </a:rPr>
                        <a:t>θα επιτρέπουν στους/στις καταναλωτές/-τριες να νοικιάζουν ή να ανταλλάσσουν ρούχα σε τακτική βάση μειώνοντας την κατανάλωση και διατηρώντας παράλληλα τις ντουλάπες τους ανανεωμένες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15"/>
          <p:cNvGraphicFramePr/>
          <p:nvPr/>
        </p:nvGraphicFramePr>
        <p:xfrm>
          <a:off x="1212850" y="2911475"/>
          <a:ext cx="3000000" cy="3000000"/>
        </p:xfrm>
        <a:graphic>
          <a:graphicData uri="http://schemas.openxmlformats.org/drawingml/2006/table">
            <a:tbl>
              <a:tblPr bandRow="1" firstRow="1">
                <a:noFill/>
                <a:tableStyleId>{2DA4DE54-8373-4CD5-B485-CA282424B8D1}</a:tableStyleId>
              </a:tblPr>
              <a:tblGrid>
                <a:gridCol w="5226475"/>
                <a:gridCol w="12451925"/>
              </a:tblGrid>
              <a:tr h="1123800">
                <a:tc rowSpan="3">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Clr>
                          <a:srgbClr val="FDA800"/>
                        </a:buClr>
                        <a:buSzPts val="3600"/>
                        <a:buFont typeface="Roboto"/>
                        <a:buNone/>
                      </a:pPr>
                      <a:r>
                        <a:rPr b="1" lang="en-US" sz="3600">
                          <a:solidFill>
                            <a:srgbClr val="FDA800"/>
                          </a:solidFill>
                          <a:latin typeface="Roboto"/>
                          <a:ea typeface="Roboto"/>
                          <a:cs typeface="Roboto"/>
                          <a:sym typeface="Roboto"/>
                        </a:rPr>
                        <a:t>5. Αποδοτική Χρήση των Πόρων </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Οι αποδοτικές διαδικασίες παραγωγής </a:t>
                      </a:r>
                      <a:r>
                        <a:rPr b="0" i="0" lang="en-US" sz="3600" u="none" cap="none" strike="noStrike">
                          <a:solidFill>
                            <a:srgbClr val="FDA800"/>
                          </a:solidFill>
                          <a:latin typeface="Roboto"/>
                          <a:ea typeface="Roboto"/>
                          <a:cs typeface="Roboto"/>
                          <a:sym typeface="Roboto"/>
                        </a:rPr>
                        <a:t>μειώνουν τα απόβλητα υφασμάτων </a:t>
                      </a:r>
                      <a:r>
                        <a:rPr b="0" i="0" lang="en-US" sz="3600" u="none" cap="none" strike="noStrike">
                          <a:solidFill>
                            <a:srgbClr val="2431DB"/>
                          </a:solidFill>
                          <a:latin typeface="Roboto"/>
                          <a:ea typeface="Roboto"/>
                          <a:cs typeface="Roboto"/>
                          <a:sym typeface="Roboto"/>
                        </a:rPr>
                        <a:t>κατά την κατασκευή</a:t>
                      </a:r>
                      <a:r>
                        <a:rPr b="0" lang="en-US" sz="3600">
                          <a:solidFill>
                            <a:srgbClr val="2431DB"/>
                          </a:solidFill>
                          <a:latin typeface="Roboto"/>
                          <a:ea typeface="Roboto"/>
                          <a:cs typeface="Roboto"/>
                          <a:sym typeface="Roboto"/>
                        </a:rPr>
                        <a:t>. </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FDA800"/>
                        </a:buClr>
                        <a:buSzPts val="3600"/>
                        <a:buFont typeface="Arial"/>
                        <a:buChar char="•"/>
                      </a:pPr>
                      <a:r>
                        <a:rPr b="0" i="0" lang="en-US" sz="3600" u="none" cap="none" strike="noStrike">
                          <a:solidFill>
                            <a:srgbClr val="FDA800"/>
                          </a:solidFill>
                          <a:latin typeface="Roboto"/>
                          <a:ea typeface="Roboto"/>
                          <a:cs typeface="Roboto"/>
                          <a:sym typeface="Roboto"/>
                        </a:rPr>
                        <a:t>Η μείωση της χρήσης νερού και ενέργειας</a:t>
                      </a:r>
                      <a:r>
                        <a:rPr b="0" i="0" lang="en-US" sz="3600" u="none" cap="none" strike="noStrike">
                          <a:solidFill>
                            <a:srgbClr val="2431DB"/>
                          </a:solidFill>
                          <a:latin typeface="Roboto"/>
                          <a:ea typeface="Roboto"/>
                          <a:cs typeface="Roboto"/>
                          <a:sym typeface="Roboto"/>
                        </a:rPr>
                        <a:t>, τόσο στην παραγωγή όσο και σε ολόκληρη την αλυσίδα εφοδιασμού, ελαχιστοποιεί το περιβαλλοντικό αποτύπωμα</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1428600">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Η παραγωγή ενδυμάτων με βάση την πραγματική ζήτηση αντί της υπερπαραγωγής συμβάλλει στην αποφυγή πλεονασματικών αποθεμάτων και αποβλήτων.</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aphicFrame>
        <p:nvGraphicFramePr>
          <p:cNvPr id="193" name="Google Shape;193;p16"/>
          <p:cNvGraphicFramePr/>
          <p:nvPr/>
        </p:nvGraphicFramePr>
        <p:xfrm>
          <a:off x="1212850" y="2911475"/>
          <a:ext cx="3000000" cy="3000000"/>
        </p:xfrm>
        <a:graphic>
          <a:graphicData uri="http://schemas.openxmlformats.org/drawingml/2006/table">
            <a:tbl>
              <a:tblPr bandRow="1" firstRow="1">
                <a:noFill/>
                <a:tableStyleId>{2DA4DE54-8373-4CD5-B485-CA282424B8D1}</a:tableStyleId>
              </a:tblPr>
              <a:tblGrid>
                <a:gridCol w="5226475"/>
                <a:gridCol w="12451925"/>
              </a:tblGrid>
              <a:tr h="2286000">
                <a:tc rowSpan="2">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Clr>
                          <a:srgbClr val="FDA800"/>
                        </a:buClr>
                        <a:buSzPts val="3600"/>
                        <a:buFont typeface="Roboto"/>
                        <a:buNone/>
                      </a:pPr>
                      <a:r>
                        <a:rPr b="1" lang="en-US" sz="3600">
                          <a:solidFill>
                            <a:srgbClr val="FDA800"/>
                          </a:solidFill>
                          <a:latin typeface="Roboto"/>
                          <a:ea typeface="Roboto"/>
                          <a:cs typeface="Roboto"/>
                          <a:sym typeface="Roboto"/>
                        </a:rPr>
                        <a:t>6. Εκπαίδευση &amp; Δέσμευση των Καταναλωτών/-τριών</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Οι μάρκες μπορούν </a:t>
                      </a:r>
                      <a:r>
                        <a:rPr b="0" i="0" lang="en-US" sz="3600" u="none" cap="none" strike="noStrike">
                          <a:solidFill>
                            <a:srgbClr val="FDA800"/>
                          </a:solidFill>
                          <a:latin typeface="Roboto"/>
                          <a:ea typeface="Roboto"/>
                          <a:cs typeface="Roboto"/>
                          <a:sym typeface="Roboto"/>
                        </a:rPr>
                        <a:t>να</a:t>
                      </a:r>
                      <a:r>
                        <a:rPr b="0" i="0" lang="en-US" sz="3600" u="none" cap="none" strike="noStrike">
                          <a:solidFill>
                            <a:srgbClr val="2431DB"/>
                          </a:solidFill>
                          <a:latin typeface="Roboto"/>
                          <a:ea typeface="Roboto"/>
                          <a:cs typeface="Roboto"/>
                          <a:sym typeface="Roboto"/>
                        </a:rPr>
                        <a:t> </a:t>
                      </a:r>
                      <a:r>
                        <a:rPr b="0" i="0" lang="en-US" sz="3600" u="none" cap="none" strike="noStrike">
                          <a:solidFill>
                            <a:srgbClr val="FDA800"/>
                          </a:solidFill>
                          <a:latin typeface="Roboto"/>
                          <a:ea typeface="Roboto"/>
                          <a:cs typeface="Roboto"/>
                          <a:sym typeface="Roboto"/>
                        </a:rPr>
                        <a:t>προωθήσουν τη βιώσιμη συμπεριφορά </a:t>
                      </a:r>
                      <a:r>
                        <a:rPr b="0" i="0" lang="en-US" sz="3600" u="none" cap="none" strike="noStrike">
                          <a:solidFill>
                            <a:srgbClr val="2431DB"/>
                          </a:solidFill>
                          <a:latin typeface="Roboto"/>
                          <a:ea typeface="Roboto"/>
                          <a:cs typeface="Roboto"/>
                          <a:sym typeface="Roboto"/>
                        </a:rPr>
                        <a:t>ενθαρρύνοντας τους/τις καταναλωτές/-τριες να φροντίζουν σωστά τα ρούχα τους και να ανακυκλώνουν ή να δωρίζουν τα παλιά τους ρούχα</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Οι μάρκες πρέπει να είναι </a:t>
                      </a:r>
                      <a:r>
                        <a:rPr b="0" i="0" lang="en-US" sz="3600" u="none" cap="none" strike="noStrike">
                          <a:solidFill>
                            <a:srgbClr val="FDA800"/>
                          </a:solidFill>
                          <a:latin typeface="Roboto"/>
                          <a:ea typeface="Roboto"/>
                          <a:cs typeface="Roboto"/>
                          <a:sym typeface="Roboto"/>
                        </a:rPr>
                        <a:t>διαφανείς</a:t>
                      </a:r>
                      <a:r>
                        <a:rPr b="0" i="0" lang="en-US" sz="3600" u="none" cap="none" strike="noStrike">
                          <a:solidFill>
                            <a:srgbClr val="2431DB"/>
                          </a:solidFill>
                          <a:latin typeface="Roboto"/>
                          <a:ea typeface="Roboto"/>
                          <a:cs typeface="Roboto"/>
                          <a:sym typeface="Roboto"/>
                        </a:rPr>
                        <a:t> παρέχοντας σαφή επικοινωνία σχετικά με τα υλικά, τις διαδικασίες και τις προσπάθειες βιωσιμότητας, προκειμένου να βοηθήσουν τους/τις καταναλωτές/-τριες να κάνουν ενημερωμένες, ηθικές επιλογές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graphicFrame>
        <p:nvGraphicFramePr>
          <p:cNvPr id="198" name="Google Shape;198;p17"/>
          <p:cNvGraphicFramePr/>
          <p:nvPr/>
        </p:nvGraphicFramePr>
        <p:xfrm>
          <a:off x="1212850" y="2911475"/>
          <a:ext cx="3000000" cy="3000000"/>
        </p:xfrm>
        <a:graphic>
          <a:graphicData uri="http://schemas.openxmlformats.org/drawingml/2006/table">
            <a:tbl>
              <a:tblPr bandRow="1" firstRow="1">
                <a:noFill/>
                <a:tableStyleId>{2DA4DE54-8373-4CD5-B485-CA282424B8D1}</a:tableStyleId>
              </a:tblPr>
              <a:tblGrid>
                <a:gridCol w="5226475"/>
                <a:gridCol w="12451925"/>
              </a:tblGrid>
              <a:tr h="2286000">
                <a:tc rowSpan="2">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None/>
                      </a:pPr>
                      <a:r>
                        <a:rPr b="1" lang="en-US" sz="3600">
                          <a:solidFill>
                            <a:srgbClr val="FDA800"/>
                          </a:solidFill>
                          <a:latin typeface="Roboto"/>
                          <a:ea typeface="Roboto"/>
                          <a:cs typeface="Roboto"/>
                          <a:sym typeface="Roboto"/>
                        </a:rPr>
                        <a:t>7. Συνεργασία σε Όλη την Αλυσίδα Εφοδιασμού</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Η</a:t>
                      </a:r>
                      <a:r>
                        <a:rPr b="0" i="0" lang="en-US" sz="3600" u="none" cap="none" strike="noStrike">
                          <a:solidFill>
                            <a:srgbClr val="FDA800"/>
                          </a:solidFill>
                          <a:latin typeface="Roboto"/>
                          <a:ea typeface="Roboto"/>
                          <a:cs typeface="Roboto"/>
                          <a:sym typeface="Roboto"/>
                        </a:rPr>
                        <a:t> συνεργασία </a:t>
                      </a:r>
                      <a:r>
                        <a:rPr b="0" i="0" lang="en-US" sz="3600" u="none" cap="none" strike="noStrike">
                          <a:solidFill>
                            <a:srgbClr val="2431DB"/>
                          </a:solidFill>
                          <a:latin typeface="Roboto"/>
                          <a:ea typeface="Roboto"/>
                          <a:cs typeface="Roboto"/>
                          <a:sym typeface="Roboto"/>
                        </a:rPr>
                        <a:t>μεταξύ εμπορικών εταιρειών, κατασκευαστών/-στριών, ανακυκλωτών/-τριών και καινοτόμων είναι απαραίτητη για τη δημιουργία συστημάτων ανακύκλωσης, επαναχρησιμοποίησης και ανάκτησης πόρων</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Πρέπει να θεωρηθεί ως κοινή ευθύνη από τους/τις σχεδιαστές/-στριες έως τους/τις καταναλωτές/-τριες ότι όλοι οι φορείς της αλυσίδας εφοδιασμού πρέπει να συμβάλλουν στην επίτευξη του στόχου </a:t>
                      </a:r>
                      <a:r>
                        <a:rPr b="0" i="0" lang="en-US" sz="3600" u="none" cap="none" strike="noStrike">
                          <a:solidFill>
                            <a:srgbClr val="FDA800"/>
                          </a:solidFill>
                          <a:latin typeface="Roboto"/>
                          <a:ea typeface="Roboto"/>
                          <a:cs typeface="Roboto"/>
                          <a:sym typeface="Roboto"/>
                        </a:rPr>
                        <a:t>της ελαχιστοποίησης των αποβλήτων και της μεγιστοποίησης της αξίας</a:t>
                      </a:r>
                      <a:r>
                        <a:rPr b="0" lang="en-US" sz="3600">
                          <a:solidFill>
                            <a:srgbClr val="FDA800"/>
                          </a:solidFill>
                          <a:latin typeface="Roboto"/>
                          <a:ea typeface="Roboto"/>
                          <a:cs typeface="Roboto"/>
                          <a:sym typeface="Roboto"/>
                        </a:rPr>
                        <a:t>.</a:t>
                      </a:r>
                      <a:endParaRPr b="0"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aphicFrame>
        <p:nvGraphicFramePr>
          <p:cNvPr id="203" name="Google Shape;203;p18"/>
          <p:cNvGraphicFramePr/>
          <p:nvPr/>
        </p:nvGraphicFramePr>
        <p:xfrm>
          <a:off x="1365250" y="2911475"/>
          <a:ext cx="3000000" cy="3000000"/>
        </p:xfrm>
        <a:graphic>
          <a:graphicData uri="http://schemas.openxmlformats.org/drawingml/2006/table">
            <a:tbl>
              <a:tblPr bandRow="1" firstRow="1">
                <a:noFill/>
                <a:tableStyleId>{2DA4DE54-8373-4CD5-B485-CA282424B8D1}</a:tableStyleId>
              </a:tblPr>
              <a:tblGrid>
                <a:gridCol w="5226475"/>
                <a:gridCol w="12451925"/>
              </a:tblGrid>
              <a:tr h="2286000">
                <a:tc rowSpan="2">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None/>
                      </a:pPr>
                      <a:r>
                        <a:rPr b="1" lang="en-US" sz="3600">
                          <a:solidFill>
                            <a:srgbClr val="FDA800"/>
                          </a:solidFill>
                          <a:latin typeface="Roboto"/>
                          <a:ea typeface="Roboto"/>
                          <a:cs typeface="Roboto"/>
                          <a:sym typeface="Roboto"/>
                        </a:rPr>
                        <a:t>8.</a:t>
                      </a:r>
                      <a:r>
                        <a:rPr b="1" lang="en-US" sz="3600">
                          <a:solidFill>
                            <a:srgbClr val="FDA800"/>
                          </a:solidFill>
                          <a:latin typeface="Roboto"/>
                          <a:ea typeface="Roboto"/>
                          <a:cs typeface="Roboto"/>
                          <a:sym typeface="Roboto"/>
                        </a:rPr>
                        <a:t> Αναγεννητικές Πρακτικές</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Για τις φυσικές ίνες, όπως το βαμβάκι ή το μαλλί, η υιοθέτηση </a:t>
                      </a:r>
                      <a:r>
                        <a:rPr b="0" i="0" lang="en-US" sz="3600" u="none" cap="none" strike="noStrike">
                          <a:solidFill>
                            <a:srgbClr val="FDA800"/>
                          </a:solidFill>
                          <a:latin typeface="Roboto"/>
                          <a:ea typeface="Roboto"/>
                          <a:cs typeface="Roboto"/>
                          <a:sym typeface="Roboto"/>
                        </a:rPr>
                        <a:t>αναγεννητικών πρακτικών καλλιέργειας </a:t>
                      </a:r>
                      <a:r>
                        <a:rPr b="0" i="0" lang="en-US" sz="3600" u="none" cap="none" strike="noStrike">
                          <a:solidFill>
                            <a:srgbClr val="2431DB"/>
                          </a:solidFill>
                          <a:latin typeface="Roboto"/>
                          <a:ea typeface="Roboto"/>
                          <a:cs typeface="Roboto"/>
                          <a:sym typeface="Roboto"/>
                        </a:rPr>
                        <a:t>βελτιώνει την υγεία του εδάφους, δεσμεύει άνθρακα και ενισχύει τη βιοποικιλότητα</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SzPts val="3600"/>
                        <a:buFont typeface="Arial"/>
                        <a:buNone/>
                      </a:pPr>
                      <a:r>
                        <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Ένα </a:t>
                      </a:r>
                      <a:r>
                        <a:rPr b="0" i="0" lang="en-US" sz="3600" u="none" cap="none" strike="noStrike">
                          <a:solidFill>
                            <a:srgbClr val="FDA800"/>
                          </a:solidFill>
                          <a:latin typeface="Roboto"/>
                          <a:ea typeface="Roboto"/>
                          <a:cs typeface="Roboto"/>
                          <a:sym typeface="Roboto"/>
                        </a:rPr>
                        <a:t>αναγεννητικό οικοσύστημα</a:t>
                      </a:r>
                      <a:r>
                        <a:rPr b="0" i="0" lang="en-US" sz="3600" u="none" cap="none" strike="noStrike">
                          <a:solidFill>
                            <a:srgbClr val="2431DB"/>
                          </a:solidFill>
                          <a:latin typeface="Roboto"/>
                          <a:ea typeface="Roboto"/>
                          <a:cs typeface="Roboto"/>
                          <a:sym typeface="Roboto"/>
                        </a:rPr>
                        <a:t>, εξασφαλίζει ότι οι διαδικασίες παραγωγής αποκαθιστούν αντί να υποβαθμίζουν το περιβάλλον. Αυτό μπορεί να θεωρηθεί ως το κλειδί για τη μακροπρόθεσμη βιωσιμότητα</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graphicFrame>
        <p:nvGraphicFramePr>
          <p:cNvPr id="208" name="Google Shape;208;p19"/>
          <p:cNvGraphicFramePr/>
          <p:nvPr/>
        </p:nvGraphicFramePr>
        <p:xfrm>
          <a:off x="1365250" y="2911475"/>
          <a:ext cx="3000000" cy="3000000"/>
        </p:xfrm>
        <a:graphic>
          <a:graphicData uri="http://schemas.openxmlformats.org/drawingml/2006/table">
            <a:tbl>
              <a:tblPr bandRow="1" firstRow="1">
                <a:noFill/>
                <a:tableStyleId>{2DA4DE54-8373-4CD5-B485-CA282424B8D1}</a:tableStyleId>
              </a:tblPr>
              <a:tblGrid>
                <a:gridCol w="5226475"/>
                <a:gridCol w="12451925"/>
              </a:tblGrid>
              <a:tr h="2286000">
                <a:tc rowSpan="2">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None/>
                      </a:pPr>
                      <a:r>
                        <a:rPr b="1" lang="en-US" sz="3600">
                          <a:solidFill>
                            <a:srgbClr val="FDA800"/>
                          </a:solidFill>
                          <a:latin typeface="Roboto"/>
                          <a:ea typeface="Roboto"/>
                          <a:cs typeface="Roboto"/>
                          <a:sym typeface="Roboto"/>
                        </a:rPr>
                        <a:t>9.</a:t>
                      </a:r>
                      <a:r>
                        <a:rPr b="1" lang="en-US" sz="3600">
                          <a:solidFill>
                            <a:srgbClr val="FDA800"/>
                          </a:solidFill>
                          <a:latin typeface="Roboto"/>
                          <a:ea typeface="Roboto"/>
                          <a:cs typeface="Roboto"/>
                          <a:sym typeface="Roboto"/>
                        </a:rPr>
                        <a:t> Δεδομένα &amp; Ψηφιακά Εργαλεία</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Τα</a:t>
                      </a:r>
                      <a:r>
                        <a:rPr b="0" i="0" lang="en-US" sz="3600" u="none" cap="none" strike="noStrike">
                          <a:solidFill>
                            <a:srgbClr val="FDA800"/>
                          </a:solidFill>
                          <a:latin typeface="Roboto"/>
                          <a:ea typeface="Roboto"/>
                          <a:cs typeface="Roboto"/>
                          <a:sym typeface="Roboto"/>
                        </a:rPr>
                        <a:t> ψηφιακά εργαλεία</a:t>
                      </a:r>
                      <a:r>
                        <a:rPr b="0" i="0" lang="en-US" sz="3600" u="none" cap="none" strike="noStrike">
                          <a:solidFill>
                            <a:srgbClr val="2431DB"/>
                          </a:solidFill>
                          <a:latin typeface="Roboto"/>
                          <a:ea typeface="Roboto"/>
                          <a:cs typeface="Roboto"/>
                          <a:sym typeface="Roboto"/>
                        </a:rPr>
                        <a:t> βοηθούν στην παρακολούθηση του κύκλου ζωής ενός προϊόντος, στην επαλήθευση των πηγών προέλευσης των υλικών και στη</a:t>
                      </a:r>
                      <a:r>
                        <a:rPr b="0" i="0" lang="en-US" sz="3600" u="none" cap="none" strike="noStrike">
                          <a:solidFill>
                            <a:srgbClr val="FDA800"/>
                          </a:solidFill>
                          <a:latin typeface="Roboto"/>
                          <a:ea typeface="Roboto"/>
                          <a:cs typeface="Roboto"/>
                          <a:sym typeface="Roboto"/>
                        </a:rPr>
                        <a:t> διασφάλιση της διαφάνειας </a:t>
                      </a:r>
                      <a:r>
                        <a:rPr b="0" i="0" lang="en-US" sz="3600" u="none" cap="none" strike="noStrike">
                          <a:solidFill>
                            <a:srgbClr val="2431DB"/>
                          </a:solidFill>
                          <a:latin typeface="Roboto"/>
                          <a:ea typeface="Roboto"/>
                          <a:cs typeface="Roboto"/>
                          <a:sym typeface="Roboto"/>
                        </a:rPr>
                        <a:t>στην ανακύκλωση και τη διαχείριση των αποβλήτων</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SzPts val="3600"/>
                        <a:buFont typeface="Arial"/>
                        <a:buNone/>
                      </a:pPr>
                      <a:r>
                        <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Ο</a:t>
                      </a:r>
                      <a:r>
                        <a:rPr b="0" i="0" lang="en-US" sz="3600" u="none" cap="none" strike="noStrike">
                          <a:solidFill>
                            <a:srgbClr val="FDA800"/>
                          </a:solidFill>
                          <a:latin typeface="Roboto"/>
                          <a:ea typeface="Roboto"/>
                          <a:cs typeface="Roboto"/>
                          <a:sym typeface="Roboto"/>
                        </a:rPr>
                        <a:t> σχεδιασμός με βάση τα δεδομένα </a:t>
                      </a:r>
                      <a:r>
                        <a:rPr b="0" i="0" lang="en-US" sz="3600" u="none" cap="none" strike="noStrike">
                          <a:solidFill>
                            <a:srgbClr val="2431DB"/>
                          </a:solidFill>
                          <a:latin typeface="Roboto"/>
                          <a:ea typeface="Roboto"/>
                          <a:cs typeface="Roboto"/>
                          <a:sym typeface="Roboto"/>
                        </a:rPr>
                        <a:t>και η </a:t>
                      </a:r>
                      <a:r>
                        <a:rPr b="0" i="0" lang="en-US" sz="3600" u="none" cap="none" strike="noStrike">
                          <a:solidFill>
                            <a:srgbClr val="FDA800"/>
                          </a:solidFill>
                          <a:latin typeface="Roboto"/>
                          <a:ea typeface="Roboto"/>
                          <a:cs typeface="Roboto"/>
                          <a:sym typeface="Roboto"/>
                        </a:rPr>
                        <a:t>Τεχνητή Νοημοσύνη </a:t>
                      </a:r>
                      <a:r>
                        <a:rPr b="0" i="0" lang="en-US" sz="3600" u="none" cap="none" strike="noStrike">
                          <a:solidFill>
                            <a:srgbClr val="2431DB"/>
                          </a:solidFill>
                          <a:latin typeface="Roboto"/>
                          <a:ea typeface="Roboto"/>
                          <a:cs typeface="Roboto"/>
                          <a:sym typeface="Roboto"/>
                        </a:rPr>
                        <a:t>μπορούν να βοηθήσουν στην </a:t>
                      </a:r>
                      <a:r>
                        <a:rPr b="0" i="0" lang="en-US" sz="3600" u="none" cap="none" strike="noStrike">
                          <a:solidFill>
                            <a:srgbClr val="FDA800"/>
                          </a:solidFill>
                          <a:latin typeface="Roboto"/>
                          <a:ea typeface="Roboto"/>
                          <a:cs typeface="Roboto"/>
                          <a:sym typeface="Roboto"/>
                        </a:rPr>
                        <a:t>πρόβλεψη της ζήτησης </a:t>
                      </a:r>
                      <a:r>
                        <a:rPr b="0" i="0" lang="en-US" sz="3600" u="none" cap="none" strike="noStrike">
                          <a:solidFill>
                            <a:srgbClr val="2431DB"/>
                          </a:solidFill>
                          <a:latin typeface="Roboto"/>
                          <a:ea typeface="Roboto"/>
                          <a:cs typeface="Roboto"/>
                          <a:sym typeface="Roboto"/>
                        </a:rPr>
                        <a:t>και η αυτοματοποίηση στην παραγωγή μπορεί να βελτιστοποιήσει τη χρήση υλικών και </a:t>
                      </a:r>
                      <a:r>
                        <a:rPr b="0" i="0" lang="en-US" sz="3600" u="none" cap="none" strike="noStrike">
                          <a:solidFill>
                            <a:srgbClr val="FDA800"/>
                          </a:solidFill>
                          <a:latin typeface="Roboto"/>
                          <a:ea typeface="Roboto"/>
                          <a:cs typeface="Roboto"/>
                          <a:sym typeface="Roboto"/>
                        </a:rPr>
                        <a:t>να ελαχιστοποιήσει την περίσσεια</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SzPts val="3600"/>
                        <a:buFont typeface="Arial"/>
                        <a:buNone/>
                      </a:pPr>
                      <a:r>
                        <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4" name="Shape 74"/>
        <p:cNvGrpSpPr/>
        <p:nvPr/>
      </p:nvGrpSpPr>
      <p:grpSpPr>
        <a:xfrm>
          <a:off x="0" y="0"/>
          <a:ext cx="0" cy="0"/>
          <a:chOff x="0" y="0"/>
          <a:chExt cx="0" cy="0"/>
        </a:xfrm>
      </p:grpSpPr>
      <p:grpSp>
        <p:nvGrpSpPr>
          <p:cNvPr id="75" name="Google Shape;75;p2"/>
          <p:cNvGrpSpPr/>
          <p:nvPr/>
        </p:nvGrpSpPr>
        <p:grpSpPr>
          <a:xfrm>
            <a:off x="10890087" y="0"/>
            <a:ext cx="9211945" cy="11308715"/>
            <a:chOff x="10890087" y="0"/>
            <a:chExt cx="9211945" cy="11308715"/>
          </a:xfrm>
        </p:grpSpPr>
        <p:sp>
          <p:nvSpPr>
            <p:cNvPr id="76" name="Google Shape;76;p2"/>
            <p:cNvSpPr/>
            <p:nvPr/>
          </p:nvSpPr>
          <p:spPr>
            <a:xfrm>
              <a:off x="10890087" y="0"/>
              <a:ext cx="9211945" cy="11308715"/>
            </a:xfrm>
            <a:custGeom>
              <a:rect b="b" l="l" r="r" t="t"/>
              <a:pathLst>
                <a:path extrusionOk="0" h="11308715" w="9211944">
                  <a:moveTo>
                    <a:pt x="9211604" y="0"/>
                  </a:moveTo>
                  <a:lnTo>
                    <a:pt x="0" y="0"/>
                  </a:lnTo>
                  <a:lnTo>
                    <a:pt x="0" y="11308556"/>
                  </a:lnTo>
                  <a:lnTo>
                    <a:pt x="9211604" y="11308556"/>
                  </a:lnTo>
                  <a:lnTo>
                    <a:pt x="9211604" y="0"/>
                  </a:lnTo>
                  <a:close/>
                </a:path>
              </a:pathLst>
            </a:custGeom>
            <a:solidFill>
              <a:srgbClr val="2C34D7"/>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7" name="Google Shape;77;p2"/>
            <p:cNvSpPr/>
            <p:nvPr/>
          </p:nvSpPr>
          <p:spPr>
            <a:xfrm>
              <a:off x="13314680" y="7051675"/>
              <a:ext cx="4433570" cy="2413000"/>
            </a:xfrm>
            <a:custGeom>
              <a:rect b="b" l="l" r="r" t="t"/>
              <a:pathLst>
                <a:path extrusionOk="0" h="2413000" w="4433569">
                  <a:moveTo>
                    <a:pt x="320929" y="1376006"/>
                  </a:moveTo>
                  <a:lnTo>
                    <a:pt x="318554" y="1349413"/>
                  </a:lnTo>
                  <a:lnTo>
                    <a:pt x="311416" y="1325765"/>
                  </a:lnTo>
                  <a:lnTo>
                    <a:pt x="309918" y="1323162"/>
                  </a:lnTo>
                  <a:lnTo>
                    <a:pt x="299504" y="1305064"/>
                  </a:lnTo>
                  <a:lnTo>
                    <a:pt x="282829" y="1287284"/>
                  </a:lnTo>
                  <a:lnTo>
                    <a:pt x="262039" y="1273009"/>
                  </a:lnTo>
                  <a:lnTo>
                    <a:pt x="237832" y="1262811"/>
                  </a:lnTo>
                  <a:lnTo>
                    <a:pt x="234048" y="1261973"/>
                  </a:lnTo>
                  <a:lnTo>
                    <a:pt x="234048" y="1370139"/>
                  </a:lnTo>
                  <a:lnTo>
                    <a:pt x="234048" y="1550212"/>
                  </a:lnTo>
                  <a:lnTo>
                    <a:pt x="209575" y="1589468"/>
                  </a:lnTo>
                  <a:lnTo>
                    <a:pt x="179146" y="1597177"/>
                  </a:lnTo>
                  <a:lnTo>
                    <a:pt x="90195" y="1597177"/>
                  </a:lnTo>
                  <a:lnTo>
                    <a:pt x="87655" y="1595005"/>
                  </a:lnTo>
                  <a:lnTo>
                    <a:pt x="87655" y="1325346"/>
                  </a:lnTo>
                  <a:lnTo>
                    <a:pt x="90195" y="1323162"/>
                  </a:lnTo>
                  <a:lnTo>
                    <a:pt x="179146" y="1323162"/>
                  </a:lnTo>
                  <a:lnTo>
                    <a:pt x="217639" y="1337183"/>
                  </a:lnTo>
                  <a:lnTo>
                    <a:pt x="234048" y="1370139"/>
                  </a:lnTo>
                  <a:lnTo>
                    <a:pt x="234048" y="1261973"/>
                  </a:lnTo>
                  <a:lnTo>
                    <a:pt x="210197" y="1256690"/>
                  </a:lnTo>
                  <a:lnTo>
                    <a:pt x="179146" y="1254658"/>
                  </a:lnTo>
                  <a:lnTo>
                    <a:pt x="2514" y="1254658"/>
                  </a:lnTo>
                  <a:lnTo>
                    <a:pt x="0" y="1256830"/>
                  </a:lnTo>
                  <a:lnTo>
                    <a:pt x="0" y="1663509"/>
                  </a:lnTo>
                  <a:lnTo>
                    <a:pt x="2514" y="1665693"/>
                  </a:lnTo>
                  <a:lnTo>
                    <a:pt x="179146" y="1665693"/>
                  </a:lnTo>
                  <a:lnTo>
                    <a:pt x="237832" y="1657540"/>
                  </a:lnTo>
                  <a:lnTo>
                    <a:pt x="282829" y="1633067"/>
                  </a:lnTo>
                  <a:lnTo>
                    <a:pt x="309918" y="1597177"/>
                  </a:lnTo>
                  <a:lnTo>
                    <a:pt x="311416" y="1594573"/>
                  </a:lnTo>
                  <a:lnTo>
                    <a:pt x="318554" y="1570926"/>
                  </a:lnTo>
                  <a:lnTo>
                    <a:pt x="320929" y="1544332"/>
                  </a:lnTo>
                  <a:lnTo>
                    <a:pt x="320929" y="1376006"/>
                  </a:lnTo>
                  <a:close/>
                </a:path>
                <a:path extrusionOk="0" h="2413000" w="4433569">
                  <a:moveTo>
                    <a:pt x="575056" y="2171"/>
                  </a:moveTo>
                  <a:lnTo>
                    <a:pt x="572503" y="0"/>
                  </a:lnTo>
                  <a:lnTo>
                    <a:pt x="293230" y="0"/>
                  </a:lnTo>
                  <a:lnTo>
                    <a:pt x="290715" y="2171"/>
                  </a:lnTo>
                  <a:lnTo>
                    <a:pt x="290715" y="408889"/>
                  </a:lnTo>
                  <a:lnTo>
                    <a:pt x="293230" y="411035"/>
                  </a:lnTo>
                  <a:lnTo>
                    <a:pt x="375818" y="411035"/>
                  </a:lnTo>
                  <a:lnTo>
                    <a:pt x="378358" y="408889"/>
                  </a:lnTo>
                  <a:lnTo>
                    <a:pt x="378358" y="239014"/>
                  </a:lnTo>
                  <a:lnTo>
                    <a:pt x="380923" y="236842"/>
                  </a:lnTo>
                  <a:lnTo>
                    <a:pt x="539724" y="236842"/>
                  </a:lnTo>
                  <a:lnTo>
                    <a:pt x="542277" y="234657"/>
                  </a:lnTo>
                  <a:lnTo>
                    <a:pt x="542277" y="170510"/>
                  </a:lnTo>
                  <a:lnTo>
                    <a:pt x="539724" y="168325"/>
                  </a:lnTo>
                  <a:lnTo>
                    <a:pt x="380923" y="168325"/>
                  </a:lnTo>
                  <a:lnTo>
                    <a:pt x="378358" y="166179"/>
                  </a:lnTo>
                  <a:lnTo>
                    <a:pt x="378358" y="70688"/>
                  </a:lnTo>
                  <a:lnTo>
                    <a:pt x="380923" y="68503"/>
                  </a:lnTo>
                  <a:lnTo>
                    <a:pt x="567436" y="68503"/>
                  </a:lnTo>
                  <a:lnTo>
                    <a:pt x="572503" y="68503"/>
                  </a:lnTo>
                  <a:lnTo>
                    <a:pt x="575056" y="66357"/>
                  </a:lnTo>
                  <a:lnTo>
                    <a:pt x="575056" y="2171"/>
                  </a:lnTo>
                  <a:close/>
                </a:path>
                <a:path extrusionOk="0" h="2413000" w="4433569">
                  <a:moveTo>
                    <a:pt x="690689" y="1256842"/>
                  </a:moveTo>
                  <a:lnTo>
                    <a:pt x="688124" y="1254645"/>
                  </a:lnTo>
                  <a:lnTo>
                    <a:pt x="408863" y="1254645"/>
                  </a:lnTo>
                  <a:lnTo>
                    <a:pt x="406336" y="1256842"/>
                  </a:lnTo>
                  <a:lnTo>
                    <a:pt x="406336" y="1663509"/>
                  </a:lnTo>
                  <a:lnTo>
                    <a:pt x="408863" y="1665693"/>
                  </a:lnTo>
                  <a:lnTo>
                    <a:pt x="683056" y="1665693"/>
                  </a:lnTo>
                  <a:lnTo>
                    <a:pt x="688124" y="1665693"/>
                  </a:lnTo>
                  <a:lnTo>
                    <a:pt x="690689" y="1663509"/>
                  </a:lnTo>
                  <a:lnTo>
                    <a:pt x="690689" y="1599361"/>
                  </a:lnTo>
                  <a:lnTo>
                    <a:pt x="688124" y="1597177"/>
                  </a:lnTo>
                  <a:lnTo>
                    <a:pt x="496544" y="1597177"/>
                  </a:lnTo>
                  <a:lnTo>
                    <a:pt x="493991" y="1595005"/>
                  </a:lnTo>
                  <a:lnTo>
                    <a:pt x="493991" y="1493672"/>
                  </a:lnTo>
                  <a:lnTo>
                    <a:pt x="496544" y="1491500"/>
                  </a:lnTo>
                  <a:lnTo>
                    <a:pt x="655345" y="1491500"/>
                  </a:lnTo>
                  <a:lnTo>
                    <a:pt x="657898" y="1489316"/>
                  </a:lnTo>
                  <a:lnTo>
                    <a:pt x="657898" y="1425168"/>
                  </a:lnTo>
                  <a:lnTo>
                    <a:pt x="655345" y="1422984"/>
                  </a:lnTo>
                  <a:lnTo>
                    <a:pt x="496544" y="1422984"/>
                  </a:lnTo>
                  <a:lnTo>
                    <a:pt x="493991" y="1420799"/>
                  </a:lnTo>
                  <a:lnTo>
                    <a:pt x="493991" y="1325346"/>
                  </a:lnTo>
                  <a:lnTo>
                    <a:pt x="496544" y="1323162"/>
                  </a:lnTo>
                  <a:lnTo>
                    <a:pt x="688124" y="1323162"/>
                  </a:lnTo>
                  <a:lnTo>
                    <a:pt x="690689" y="1320977"/>
                  </a:lnTo>
                  <a:lnTo>
                    <a:pt x="690689" y="1256842"/>
                  </a:lnTo>
                  <a:close/>
                </a:path>
                <a:path extrusionOk="0" h="2413000" w="4433569">
                  <a:moveTo>
                    <a:pt x="955471" y="2171"/>
                  </a:moveTo>
                  <a:lnTo>
                    <a:pt x="952906" y="0"/>
                  </a:lnTo>
                  <a:lnTo>
                    <a:pt x="870331" y="0"/>
                  </a:lnTo>
                  <a:lnTo>
                    <a:pt x="867778" y="2171"/>
                  </a:lnTo>
                  <a:lnTo>
                    <a:pt x="867778" y="302094"/>
                  </a:lnTo>
                  <a:lnTo>
                    <a:pt x="866800" y="311772"/>
                  </a:lnTo>
                  <a:lnTo>
                    <a:pt x="834720" y="345719"/>
                  </a:lnTo>
                  <a:lnTo>
                    <a:pt x="813650" y="349072"/>
                  </a:lnTo>
                  <a:lnTo>
                    <a:pt x="776325" y="349072"/>
                  </a:lnTo>
                  <a:lnTo>
                    <a:pt x="737425" y="335368"/>
                  </a:lnTo>
                  <a:lnTo>
                    <a:pt x="721423" y="302094"/>
                  </a:lnTo>
                  <a:lnTo>
                    <a:pt x="721423" y="2171"/>
                  </a:lnTo>
                  <a:lnTo>
                    <a:pt x="718870" y="0"/>
                  </a:lnTo>
                  <a:lnTo>
                    <a:pt x="637057" y="0"/>
                  </a:lnTo>
                  <a:lnTo>
                    <a:pt x="634504" y="2171"/>
                  </a:lnTo>
                  <a:lnTo>
                    <a:pt x="634504" y="302094"/>
                  </a:lnTo>
                  <a:lnTo>
                    <a:pt x="635127" y="314833"/>
                  </a:lnTo>
                  <a:lnTo>
                    <a:pt x="649935" y="359613"/>
                  </a:lnTo>
                  <a:lnTo>
                    <a:pt x="682815" y="392696"/>
                  </a:lnTo>
                  <a:lnTo>
                    <a:pt x="717981" y="409105"/>
                  </a:lnTo>
                  <a:lnTo>
                    <a:pt x="760666" y="417055"/>
                  </a:lnTo>
                  <a:lnTo>
                    <a:pt x="776325" y="417588"/>
                  </a:lnTo>
                  <a:lnTo>
                    <a:pt x="813650" y="417588"/>
                  </a:lnTo>
                  <a:lnTo>
                    <a:pt x="858481" y="412800"/>
                  </a:lnTo>
                  <a:lnTo>
                    <a:pt x="896277" y="398983"/>
                  </a:lnTo>
                  <a:lnTo>
                    <a:pt x="932878" y="369062"/>
                  </a:lnTo>
                  <a:lnTo>
                    <a:pt x="952893" y="326961"/>
                  </a:lnTo>
                  <a:lnTo>
                    <a:pt x="955471" y="302094"/>
                  </a:lnTo>
                  <a:lnTo>
                    <a:pt x="955471" y="2171"/>
                  </a:lnTo>
                  <a:close/>
                </a:path>
                <a:path extrusionOk="0" h="2413000" w="4433569">
                  <a:moveTo>
                    <a:pt x="1052817" y="1556715"/>
                  </a:moveTo>
                  <a:lnTo>
                    <a:pt x="1045565" y="1513344"/>
                  </a:lnTo>
                  <a:lnTo>
                    <a:pt x="1023442" y="1478445"/>
                  </a:lnTo>
                  <a:lnTo>
                    <a:pt x="986116" y="1449400"/>
                  </a:lnTo>
                  <a:lnTo>
                    <a:pt x="947851" y="1430248"/>
                  </a:lnTo>
                  <a:lnTo>
                    <a:pt x="889000" y="1407134"/>
                  </a:lnTo>
                  <a:lnTo>
                    <a:pt x="881748" y="1403972"/>
                  </a:lnTo>
                  <a:lnTo>
                    <a:pt x="846848" y="1377975"/>
                  </a:lnTo>
                  <a:lnTo>
                    <a:pt x="844664" y="1371422"/>
                  </a:lnTo>
                  <a:lnTo>
                    <a:pt x="844664" y="1363599"/>
                  </a:lnTo>
                  <a:lnTo>
                    <a:pt x="869619" y="1324165"/>
                  </a:lnTo>
                  <a:lnTo>
                    <a:pt x="899566" y="1316621"/>
                  </a:lnTo>
                  <a:lnTo>
                    <a:pt x="910996" y="1316621"/>
                  </a:lnTo>
                  <a:lnTo>
                    <a:pt x="951217" y="1335392"/>
                  </a:lnTo>
                  <a:lnTo>
                    <a:pt x="962088" y="1349248"/>
                  </a:lnTo>
                  <a:lnTo>
                    <a:pt x="966381" y="1354683"/>
                  </a:lnTo>
                  <a:lnTo>
                    <a:pt x="1045184" y="1329029"/>
                  </a:lnTo>
                  <a:lnTo>
                    <a:pt x="1046695" y="1327277"/>
                  </a:lnTo>
                  <a:lnTo>
                    <a:pt x="1046695" y="1322946"/>
                  </a:lnTo>
                  <a:lnTo>
                    <a:pt x="1023962" y="1290320"/>
                  </a:lnTo>
                  <a:lnTo>
                    <a:pt x="979322" y="1260233"/>
                  </a:lnTo>
                  <a:lnTo>
                    <a:pt x="935863" y="1249489"/>
                  </a:lnTo>
                  <a:lnTo>
                    <a:pt x="910996" y="1248143"/>
                  </a:lnTo>
                  <a:lnTo>
                    <a:pt x="899566" y="1248143"/>
                  </a:lnTo>
                  <a:lnTo>
                    <a:pt x="854760" y="1252715"/>
                  </a:lnTo>
                  <a:lnTo>
                    <a:pt x="816940" y="1266228"/>
                  </a:lnTo>
                  <a:lnTo>
                    <a:pt x="780351" y="1296568"/>
                  </a:lnTo>
                  <a:lnTo>
                    <a:pt x="760349" y="1338732"/>
                  </a:lnTo>
                  <a:lnTo>
                    <a:pt x="757783" y="1363599"/>
                  </a:lnTo>
                  <a:lnTo>
                    <a:pt x="758278" y="1375308"/>
                  </a:lnTo>
                  <a:lnTo>
                    <a:pt x="770267" y="1414932"/>
                  </a:lnTo>
                  <a:lnTo>
                    <a:pt x="798271" y="1446174"/>
                  </a:lnTo>
                  <a:lnTo>
                    <a:pt x="841717" y="1472742"/>
                  </a:lnTo>
                  <a:lnTo>
                    <a:pt x="925195" y="1509318"/>
                  </a:lnTo>
                  <a:lnTo>
                    <a:pt x="931951" y="1512608"/>
                  </a:lnTo>
                  <a:lnTo>
                    <a:pt x="963980" y="1541386"/>
                  </a:lnTo>
                  <a:lnTo>
                    <a:pt x="965898" y="1548485"/>
                  </a:lnTo>
                  <a:lnTo>
                    <a:pt x="965898" y="1556715"/>
                  </a:lnTo>
                  <a:lnTo>
                    <a:pt x="940955" y="1595996"/>
                  </a:lnTo>
                  <a:lnTo>
                    <a:pt x="910996" y="1603692"/>
                  </a:lnTo>
                  <a:lnTo>
                    <a:pt x="880516" y="1603692"/>
                  </a:lnTo>
                  <a:lnTo>
                    <a:pt x="843343" y="1589684"/>
                  </a:lnTo>
                  <a:lnTo>
                    <a:pt x="825614" y="1562277"/>
                  </a:lnTo>
                  <a:lnTo>
                    <a:pt x="823595" y="1560652"/>
                  </a:lnTo>
                  <a:lnTo>
                    <a:pt x="819531" y="1560652"/>
                  </a:lnTo>
                  <a:lnTo>
                    <a:pt x="818248" y="1560868"/>
                  </a:lnTo>
                  <a:lnTo>
                    <a:pt x="747852" y="1590662"/>
                  </a:lnTo>
                  <a:lnTo>
                    <a:pt x="746315" y="1592173"/>
                  </a:lnTo>
                  <a:lnTo>
                    <a:pt x="746315" y="1597393"/>
                  </a:lnTo>
                  <a:lnTo>
                    <a:pt x="772566" y="1633334"/>
                  </a:lnTo>
                  <a:lnTo>
                    <a:pt x="823328" y="1664550"/>
                  </a:lnTo>
                  <a:lnTo>
                    <a:pt x="880516" y="1672209"/>
                  </a:lnTo>
                  <a:lnTo>
                    <a:pt x="910996" y="1672209"/>
                  </a:lnTo>
                  <a:lnTo>
                    <a:pt x="955827" y="1667433"/>
                  </a:lnTo>
                  <a:lnTo>
                    <a:pt x="993711" y="1653616"/>
                  </a:lnTo>
                  <a:lnTo>
                    <a:pt x="1030795" y="1623682"/>
                  </a:lnTo>
                  <a:lnTo>
                    <a:pt x="1050328" y="1581607"/>
                  </a:lnTo>
                  <a:lnTo>
                    <a:pt x="1052195" y="1569478"/>
                  </a:lnTo>
                  <a:lnTo>
                    <a:pt x="1052817" y="1556715"/>
                  </a:lnTo>
                  <a:close/>
                </a:path>
                <a:path extrusionOk="0" h="2413000" w="4433569">
                  <a:moveTo>
                    <a:pt x="1206004" y="1256842"/>
                  </a:moveTo>
                  <a:lnTo>
                    <a:pt x="1203439" y="1254645"/>
                  </a:lnTo>
                  <a:lnTo>
                    <a:pt x="1120863" y="1254645"/>
                  </a:lnTo>
                  <a:lnTo>
                    <a:pt x="1118349" y="1256842"/>
                  </a:lnTo>
                  <a:lnTo>
                    <a:pt x="1118349" y="1663509"/>
                  </a:lnTo>
                  <a:lnTo>
                    <a:pt x="1120863" y="1665693"/>
                  </a:lnTo>
                  <a:lnTo>
                    <a:pt x="1198372" y="1665693"/>
                  </a:lnTo>
                  <a:lnTo>
                    <a:pt x="1203439" y="1665693"/>
                  </a:lnTo>
                  <a:lnTo>
                    <a:pt x="1206004" y="1663509"/>
                  </a:lnTo>
                  <a:lnTo>
                    <a:pt x="1206004" y="1256842"/>
                  </a:lnTo>
                  <a:close/>
                </a:path>
                <a:path extrusionOk="0" h="2413000" w="4433569">
                  <a:moveTo>
                    <a:pt x="1290904" y="2171"/>
                  </a:moveTo>
                  <a:lnTo>
                    <a:pt x="1288351" y="0"/>
                  </a:lnTo>
                  <a:lnTo>
                    <a:pt x="1009840" y="0"/>
                  </a:lnTo>
                  <a:lnTo>
                    <a:pt x="1007300" y="2171"/>
                  </a:lnTo>
                  <a:lnTo>
                    <a:pt x="1007300" y="66357"/>
                  </a:lnTo>
                  <a:lnTo>
                    <a:pt x="1009840" y="68503"/>
                  </a:lnTo>
                  <a:lnTo>
                    <a:pt x="1103083" y="68503"/>
                  </a:lnTo>
                  <a:lnTo>
                    <a:pt x="1105636" y="70688"/>
                  </a:lnTo>
                  <a:lnTo>
                    <a:pt x="1105636" y="408889"/>
                  </a:lnTo>
                  <a:lnTo>
                    <a:pt x="1108189" y="411035"/>
                  </a:lnTo>
                  <a:lnTo>
                    <a:pt x="1190002" y="411035"/>
                  </a:lnTo>
                  <a:lnTo>
                    <a:pt x="1192555" y="408889"/>
                  </a:lnTo>
                  <a:lnTo>
                    <a:pt x="1192555" y="70688"/>
                  </a:lnTo>
                  <a:lnTo>
                    <a:pt x="1195108" y="68503"/>
                  </a:lnTo>
                  <a:lnTo>
                    <a:pt x="1283284" y="68503"/>
                  </a:lnTo>
                  <a:lnTo>
                    <a:pt x="1288351" y="68503"/>
                  </a:lnTo>
                  <a:lnTo>
                    <a:pt x="1290904" y="66357"/>
                  </a:lnTo>
                  <a:lnTo>
                    <a:pt x="1290904" y="2171"/>
                  </a:lnTo>
                  <a:close/>
                </a:path>
                <a:path extrusionOk="0" h="2413000" w="4433569">
                  <a:moveTo>
                    <a:pt x="1326032" y="1884146"/>
                  </a:moveTo>
                  <a:lnTo>
                    <a:pt x="1323479" y="1881962"/>
                  </a:lnTo>
                  <a:lnTo>
                    <a:pt x="1044206" y="1881962"/>
                  </a:lnTo>
                  <a:lnTo>
                    <a:pt x="1041679" y="1884146"/>
                  </a:lnTo>
                  <a:lnTo>
                    <a:pt x="1041679" y="2290864"/>
                  </a:lnTo>
                  <a:lnTo>
                    <a:pt x="1044206" y="2293010"/>
                  </a:lnTo>
                  <a:lnTo>
                    <a:pt x="1318412" y="2293010"/>
                  </a:lnTo>
                  <a:lnTo>
                    <a:pt x="1323479" y="2293010"/>
                  </a:lnTo>
                  <a:lnTo>
                    <a:pt x="1326032" y="2290864"/>
                  </a:lnTo>
                  <a:lnTo>
                    <a:pt x="1326032" y="2226678"/>
                  </a:lnTo>
                  <a:lnTo>
                    <a:pt x="1323479" y="2224494"/>
                  </a:lnTo>
                  <a:lnTo>
                    <a:pt x="1131887" y="2224494"/>
                  </a:lnTo>
                  <a:lnTo>
                    <a:pt x="1129334" y="2222347"/>
                  </a:lnTo>
                  <a:lnTo>
                    <a:pt x="1129334" y="2120989"/>
                  </a:lnTo>
                  <a:lnTo>
                    <a:pt x="1131887" y="2118817"/>
                  </a:lnTo>
                  <a:lnTo>
                    <a:pt x="1290688" y="2118817"/>
                  </a:lnTo>
                  <a:lnTo>
                    <a:pt x="1293241" y="2116620"/>
                  </a:lnTo>
                  <a:lnTo>
                    <a:pt x="1293241" y="2052485"/>
                  </a:lnTo>
                  <a:lnTo>
                    <a:pt x="1290688" y="2050288"/>
                  </a:lnTo>
                  <a:lnTo>
                    <a:pt x="1131887" y="2050288"/>
                  </a:lnTo>
                  <a:lnTo>
                    <a:pt x="1129334" y="2048141"/>
                  </a:lnTo>
                  <a:lnTo>
                    <a:pt x="1129334" y="1952663"/>
                  </a:lnTo>
                  <a:lnTo>
                    <a:pt x="1131887" y="1950466"/>
                  </a:lnTo>
                  <a:lnTo>
                    <a:pt x="1323479" y="1950466"/>
                  </a:lnTo>
                  <a:lnTo>
                    <a:pt x="1326032" y="1948319"/>
                  </a:lnTo>
                  <a:lnTo>
                    <a:pt x="1326032" y="1884146"/>
                  </a:lnTo>
                  <a:close/>
                </a:path>
                <a:path extrusionOk="0" h="2413000" w="4433569">
                  <a:moveTo>
                    <a:pt x="1335239" y="1031836"/>
                  </a:moveTo>
                  <a:lnTo>
                    <a:pt x="1334985" y="1030770"/>
                  </a:lnTo>
                  <a:lnTo>
                    <a:pt x="1334465" y="1029893"/>
                  </a:lnTo>
                  <a:lnTo>
                    <a:pt x="1267587" y="864184"/>
                  </a:lnTo>
                  <a:lnTo>
                    <a:pt x="1262049" y="850480"/>
                  </a:lnTo>
                  <a:lnTo>
                    <a:pt x="1262049" y="846785"/>
                  </a:lnTo>
                  <a:lnTo>
                    <a:pt x="1265618" y="843407"/>
                  </a:lnTo>
                  <a:lnTo>
                    <a:pt x="1279829" y="836002"/>
                  </a:lnTo>
                  <a:lnTo>
                    <a:pt x="1286687" y="831126"/>
                  </a:lnTo>
                  <a:lnTo>
                    <a:pt x="1316189" y="796315"/>
                  </a:lnTo>
                  <a:lnTo>
                    <a:pt x="1316507" y="795667"/>
                  </a:lnTo>
                  <a:lnTo>
                    <a:pt x="1320850" y="786904"/>
                  </a:lnTo>
                  <a:lnTo>
                    <a:pt x="1324178" y="776909"/>
                  </a:lnTo>
                  <a:lnTo>
                    <a:pt x="1326184" y="766343"/>
                  </a:lnTo>
                  <a:lnTo>
                    <a:pt x="1326845" y="755205"/>
                  </a:lnTo>
                  <a:lnTo>
                    <a:pt x="1326845" y="748690"/>
                  </a:lnTo>
                  <a:lnTo>
                    <a:pt x="1317320" y="698461"/>
                  </a:lnTo>
                  <a:lnTo>
                    <a:pt x="1288745" y="659968"/>
                  </a:lnTo>
                  <a:lnTo>
                    <a:pt x="1243749" y="635495"/>
                  </a:lnTo>
                  <a:lnTo>
                    <a:pt x="1239964" y="634669"/>
                  </a:lnTo>
                  <a:lnTo>
                    <a:pt x="1239964" y="742823"/>
                  </a:lnTo>
                  <a:lnTo>
                    <a:pt x="1239964" y="748690"/>
                  </a:lnTo>
                  <a:lnTo>
                    <a:pt x="1214996" y="787958"/>
                  </a:lnTo>
                  <a:lnTo>
                    <a:pt x="1185062" y="795667"/>
                  </a:lnTo>
                  <a:lnTo>
                    <a:pt x="1096111" y="795667"/>
                  </a:lnTo>
                  <a:lnTo>
                    <a:pt x="1093571" y="793483"/>
                  </a:lnTo>
                  <a:lnTo>
                    <a:pt x="1093571" y="698030"/>
                  </a:lnTo>
                  <a:lnTo>
                    <a:pt x="1096111" y="695858"/>
                  </a:lnTo>
                  <a:lnTo>
                    <a:pt x="1185062" y="695858"/>
                  </a:lnTo>
                  <a:lnTo>
                    <a:pt x="1223556" y="709866"/>
                  </a:lnTo>
                  <a:lnTo>
                    <a:pt x="1239964" y="742823"/>
                  </a:lnTo>
                  <a:lnTo>
                    <a:pt x="1239964" y="634669"/>
                  </a:lnTo>
                  <a:lnTo>
                    <a:pt x="1216113" y="629386"/>
                  </a:lnTo>
                  <a:lnTo>
                    <a:pt x="1185062" y="627341"/>
                  </a:lnTo>
                  <a:lnTo>
                    <a:pt x="1008430" y="627341"/>
                  </a:lnTo>
                  <a:lnTo>
                    <a:pt x="1005916" y="629526"/>
                  </a:lnTo>
                  <a:lnTo>
                    <a:pt x="1005916" y="1036205"/>
                  </a:lnTo>
                  <a:lnTo>
                    <a:pt x="1008430" y="1038377"/>
                  </a:lnTo>
                  <a:lnTo>
                    <a:pt x="1091006" y="1038377"/>
                  </a:lnTo>
                  <a:lnTo>
                    <a:pt x="1093571" y="1036205"/>
                  </a:lnTo>
                  <a:lnTo>
                    <a:pt x="1093571" y="866355"/>
                  </a:lnTo>
                  <a:lnTo>
                    <a:pt x="1096111" y="864184"/>
                  </a:lnTo>
                  <a:lnTo>
                    <a:pt x="1169047" y="864184"/>
                  </a:lnTo>
                  <a:lnTo>
                    <a:pt x="1175131" y="868083"/>
                  </a:lnTo>
                  <a:lnTo>
                    <a:pt x="1242237" y="1033805"/>
                  </a:lnTo>
                  <a:lnTo>
                    <a:pt x="1244269" y="1036853"/>
                  </a:lnTo>
                  <a:lnTo>
                    <a:pt x="1246530" y="1038377"/>
                  </a:lnTo>
                  <a:lnTo>
                    <a:pt x="1332674" y="1038377"/>
                  </a:lnTo>
                  <a:lnTo>
                    <a:pt x="1335239" y="1036624"/>
                  </a:lnTo>
                  <a:lnTo>
                    <a:pt x="1335239" y="1031836"/>
                  </a:lnTo>
                  <a:close/>
                </a:path>
                <a:path extrusionOk="0" h="2413000" w="4433569">
                  <a:moveTo>
                    <a:pt x="1619211" y="1322959"/>
                  </a:moveTo>
                  <a:lnTo>
                    <a:pt x="1597253" y="1290320"/>
                  </a:lnTo>
                  <a:lnTo>
                    <a:pt x="1552613" y="1260233"/>
                  </a:lnTo>
                  <a:lnTo>
                    <a:pt x="1509153" y="1249476"/>
                  </a:lnTo>
                  <a:lnTo>
                    <a:pt x="1484274" y="1248143"/>
                  </a:lnTo>
                  <a:lnTo>
                    <a:pt x="1433982" y="1248143"/>
                  </a:lnTo>
                  <a:lnTo>
                    <a:pt x="1389164" y="1252715"/>
                  </a:lnTo>
                  <a:lnTo>
                    <a:pt x="1351368" y="1266228"/>
                  </a:lnTo>
                  <a:lnTo>
                    <a:pt x="1314767" y="1296568"/>
                  </a:lnTo>
                  <a:lnTo>
                    <a:pt x="1294752" y="1338732"/>
                  </a:lnTo>
                  <a:lnTo>
                    <a:pt x="1292174" y="1363586"/>
                  </a:lnTo>
                  <a:lnTo>
                    <a:pt x="1292174" y="1556715"/>
                  </a:lnTo>
                  <a:lnTo>
                    <a:pt x="1302092" y="1604035"/>
                  </a:lnTo>
                  <a:lnTo>
                    <a:pt x="1330667" y="1640255"/>
                  </a:lnTo>
                  <a:lnTo>
                    <a:pt x="1375638" y="1663725"/>
                  </a:lnTo>
                  <a:lnTo>
                    <a:pt x="1418336" y="1671675"/>
                  </a:lnTo>
                  <a:lnTo>
                    <a:pt x="1433982" y="1672209"/>
                  </a:lnTo>
                  <a:lnTo>
                    <a:pt x="1471320" y="1672209"/>
                  </a:lnTo>
                  <a:lnTo>
                    <a:pt x="1516151" y="1667433"/>
                  </a:lnTo>
                  <a:lnTo>
                    <a:pt x="1553946" y="1653616"/>
                  </a:lnTo>
                  <a:lnTo>
                    <a:pt x="1590548" y="1623695"/>
                  </a:lnTo>
                  <a:lnTo>
                    <a:pt x="1610550" y="1581607"/>
                  </a:lnTo>
                  <a:lnTo>
                    <a:pt x="1613128" y="1453210"/>
                  </a:lnTo>
                  <a:lnTo>
                    <a:pt x="1441081" y="1451038"/>
                  </a:lnTo>
                  <a:lnTo>
                    <a:pt x="1438529" y="1517370"/>
                  </a:lnTo>
                  <a:lnTo>
                    <a:pt x="1522907" y="1519542"/>
                  </a:lnTo>
                  <a:lnTo>
                    <a:pt x="1525447" y="1521726"/>
                  </a:lnTo>
                  <a:lnTo>
                    <a:pt x="1524469" y="1566405"/>
                  </a:lnTo>
                  <a:lnTo>
                    <a:pt x="1492389" y="1600352"/>
                  </a:lnTo>
                  <a:lnTo>
                    <a:pt x="1471320" y="1603692"/>
                  </a:lnTo>
                  <a:lnTo>
                    <a:pt x="1433982" y="1603692"/>
                  </a:lnTo>
                  <a:lnTo>
                    <a:pt x="1395095" y="1589989"/>
                  </a:lnTo>
                  <a:lnTo>
                    <a:pt x="1379093" y="1556715"/>
                  </a:lnTo>
                  <a:lnTo>
                    <a:pt x="1379093" y="1363586"/>
                  </a:lnTo>
                  <a:lnTo>
                    <a:pt x="1403527" y="1324330"/>
                  </a:lnTo>
                  <a:lnTo>
                    <a:pt x="1433982" y="1316621"/>
                  </a:lnTo>
                  <a:lnTo>
                    <a:pt x="1484274" y="1316621"/>
                  </a:lnTo>
                  <a:lnTo>
                    <a:pt x="1523555" y="1334655"/>
                  </a:lnTo>
                  <a:lnTo>
                    <a:pt x="1540192" y="1358061"/>
                  </a:lnTo>
                  <a:lnTo>
                    <a:pt x="1541983" y="1359052"/>
                  </a:lnTo>
                  <a:lnTo>
                    <a:pt x="1546034" y="1359052"/>
                  </a:lnTo>
                  <a:lnTo>
                    <a:pt x="1547291" y="1358836"/>
                  </a:lnTo>
                  <a:lnTo>
                    <a:pt x="1617713" y="1329042"/>
                  </a:lnTo>
                  <a:lnTo>
                    <a:pt x="1619211" y="1327277"/>
                  </a:lnTo>
                  <a:lnTo>
                    <a:pt x="1619211" y="1325105"/>
                  </a:lnTo>
                  <a:lnTo>
                    <a:pt x="1619211" y="1322959"/>
                  </a:lnTo>
                  <a:close/>
                </a:path>
                <a:path extrusionOk="0" h="2413000" w="4433569">
                  <a:moveTo>
                    <a:pt x="1663687" y="2171"/>
                  </a:moveTo>
                  <a:lnTo>
                    <a:pt x="1661134" y="0"/>
                  </a:lnTo>
                  <a:lnTo>
                    <a:pt x="1578546" y="0"/>
                  </a:lnTo>
                  <a:lnTo>
                    <a:pt x="1576006" y="2171"/>
                  </a:lnTo>
                  <a:lnTo>
                    <a:pt x="1576006" y="302094"/>
                  </a:lnTo>
                  <a:lnTo>
                    <a:pt x="1575028" y="311772"/>
                  </a:lnTo>
                  <a:lnTo>
                    <a:pt x="1542948" y="345719"/>
                  </a:lnTo>
                  <a:lnTo>
                    <a:pt x="1521879" y="349072"/>
                  </a:lnTo>
                  <a:lnTo>
                    <a:pt x="1484541" y="349072"/>
                  </a:lnTo>
                  <a:lnTo>
                    <a:pt x="1445641" y="335368"/>
                  </a:lnTo>
                  <a:lnTo>
                    <a:pt x="1429651" y="302094"/>
                  </a:lnTo>
                  <a:lnTo>
                    <a:pt x="1429651" y="2171"/>
                  </a:lnTo>
                  <a:lnTo>
                    <a:pt x="1427086" y="0"/>
                  </a:lnTo>
                  <a:lnTo>
                    <a:pt x="1345285" y="0"/>
                  </a:lnTo>
                  <a:lnTo>
                    <a:pt x="1342732" y="2171"/>
                  </a:lnTo>
                  <a:lnTo>
                    <a:pt x="1342732" y="302094"/>
                  </a:lnTo>
                  <a:lnTo>
                    <a:pt x="1343355" y="314833"/>
                  </a:lnTo>
                  <a:lnTo>
                    <a:pt x="1358150" y="359613"/>
                  </a:lnTo>
                  <a:lnTo>
                    <a:pt x="1391043" y="392696"/>
                  </a:lnTo>
                  <a:lnTo>
                    <a:pt x="1426197" y="409105"/>
                  </a:lnTo>
                  <a:lnTo>
                    <a:pt x="1468894" y="417055"/>
                  </a:lnTo>
                  <a:lnTo>
                    <a:pt x="1484541" y="417588"/>
                  </a:lnTo>
                  <a:lnTo>
                    <a:pt x="1521879" y="417588"/>
                  </a:lnTo>
                  <a:lnTo>
                    <a:pt x="1566697" y="412800"/>
                  </a:lnTo>
                  <a:lnTo>
                    <a:pt x="1604492" y="398983"/>
                  </a:lnTo>
                  <a:lnTo>
                    <a:pt x="1641106" y="369062"/>
                  </a:lnTo>
                  <a:lnTo>
                    <a:pt x="1661109" y="326961"/>
                  </a:lnTo>
                  <a:lnTo>
                    <a:pt x="1663687" y="302094"/>
                  </a:lnTo>
                  <a:lnTo>
                    <a:pt x="1663687" y="2171"/>
                  </a:lnTo>
                  <a:close/>
                </a:path>
                <a:path extrusionOk="0" h="2413000" w="4433569">
                  <a:moveTo>
                    <a:pt x="1676057" y="629526"/>
                  </a:moveTo>
                  <a:lnTo>
                    <a:pt x="1673504" y="627329"/>
                  </a:lnTo>
                  <a:lnTo>
                    <a:pt x="1394231" y="627329"/>
                  </a:lnTo>
                  <a:lnTo>
                    <a:pt x="1391716" y="629526"/>
                  </a:lnTo>
                  <a:lnTo>
                    <a:pt x="1391716" y="1036205"/>
                  </a:lnTo>
                  <a:lnTo>
                    <a:pt x="1394231" y="1038377"/>
                  </a:lnTo>
                  <a:lnTo>
                    <a:pt x="1668437" y="1038377"/>
                  </a:lnTo>
                  <a:lnTo>
                    <a:pt x="1673504" y="1038377"/>
                  </a:lnTo>
                  <a:lnTo>
                    <a:pt x="1676057" y="1036205"/>
                  </a:lnTo>
                  <a:lnTo>
                    <a:pt x="1676057" y="972045"/>
                  </a:lnTo>
                  <a:lnTo>
                    <a:pt x="1673504" y="969873"/>
                  </a:lnTo>
                  <a:lnTo>
                    <a:pt x="1481924" y="969873"/>
                  </a:lnTo>
                  <a:lnTo>
                    <a:pt x="1479359" y="967689"/>
                  </a:lnTo>
                  <a:lnTo>
                    <a:pt x="1479359" y="866368"/>
                  </a:lnTo>
                  <a:lnTo>
                    <a:pt x="1481924" y="864184"/>
                  </a:lnTo>
                  <a:lnTo>
                    <a:pt x="1640725" y="864184"/>
                  </a:lnTo>
                  <a:lnTo>
                    <a:pt x="1643278" y="861999"/>
                  </a:lnTo>
                  <a:lnTo>
                    <a:pt x="1643278" y="797852"/>
                  </a:lnTo>
                  <a:lnTo>
                    <a:pt x="1640725" y="795667"/>
                  </a:lnTo>
                  <a:lnTo>
                    <a:pt x="1481924" y="795667"/>
                  </a:lnTo>
                  <a:lnTo>
                    <a:pt x="1479359" y="793483"/>
                  </a:lnTo>
                  <a:lnTo>
                    <a:pt x="1479359" y="698030"/>
                  </a:lnTo>
                  <a:lnTo>
                    <a:pt x="1481924" y="695845"/>
                  </a:lnTo>
                  <a:lnTo>
                    <a:pt x="1673504" y="695845"/>
                  </a:lnTo>
                  <a:lnTo>
                    <a:pt x="1676057" y="693674"/>
                  </a:lnTo>
                  <a:lnTo>
                    <a:pt x="1676057" y="629526"/>
                  </a:lnTo>
                  <a:close/>
                </a:path>
                <a:path extrusionOk="0" h="2413000" w="4433569">
                  <a:moveTo>
                    <a:pt x="1727022" y="2003310"/>
                  </a:moveTo>
                  <a:lnTo>
                    <a:pt x="1717497" y="1953094"/>
                  </a:lnTo>
                  <a:lnTo>
                    <a:pt x="1688922" y="1914601"/>
                  </a:lnTo>
                  <a:lnTo>
                    <a:pt x="1643926" y="1890128"/>
                  </a:lnTo>
                  <a:lnTo>
                    <a:pt x="1640141" y="1889290"/>
                  </a:lnTo>
                  <a:lnTo>
                    <a:pt x="1640141" y="1997456"/>
                  </a:lnTo>
                  <a:lnTo>
                    <a:pt x="1640141" y="2177516"/>
                  </a:lnTo>
                  <a:lnTo>
                    <a:pt x="1615668" y="2216797"/>
                  </a:lnTo>
                  <a:lnTo>
                    <a:pt x="1585239" y="2224494"/>
                  </a:lnTo>
                  <a:lnTo>
                    <a:pt x="1496288" y="2224494"/>
                  </a:lnTo>
                  <a:lnTo>
                    <a:pt x="1493748" y="2222347"/>
                  </a:lnTo>
                  <a:lnTo>
                    <a:pt x="1493748" y="1952663"/>
                  </a:lnTo>
                  <a:lnTo>
                    <a:pt x="1496288" y="1950478"/>
                  </a:lnTo>
                  <a:lnTo>
                    <a:pt x="1585239" y="1950478"/>
                  </a:lnTo>
                  <a:lnTo>
                    <a:pt x="1623733" y="1964524"/>
                  </a:lnTo>
                  <a:lnTo>
                    <a:pt x="1640141" y="1997456"/>
                  </a:lnTo>
                  <a:lnTo>
                    <a:pt x="1640141" y="1889290"/>
                  </a:lnTo>
                  <a:lnTo>
                    <a:pt x="1616290" y="1884006"/>
                  </a:lnTo>
                  <a:lnTo>
                    <a:pt x="1585239" y="1881962"/>
                  </a:lnTo>
                  <a:lnTo>
                    <a:pt x="1408607" y="1881962"/>
                  </a:lnTo>
                  <a:lnTo>
                    <a:pt x="1406093" y="1884146"/>
                  </a:lnTo>
                  <a:lnTo>
                    <a:pt x="1406093" y="2290851"/>
                  </a:lnTo>
                  <a:lnTo>
                    <a:pt x="1408607" y="2292997"/>
                  </a:lnTo>
                  <a:lnTo>
                    <a:pt x="1585239" y="2292997"/>
                  </a:lnTo>
                  <a:lnTo>
                    <a:pt x="1643926" y="2284857"/>
                  </a:lnTo>
                  <a:lnTo>
                    <a:pt x="1688922" y="2260371"/>
                  </a:lnTo>
                  <a:lnTo>
                    <a:pt x="1716011" y="2224494"/>
                  </a:lnTo>
                  <a:lnTo>
                    <a:pt x="1727022" y="2171662"/>
                  </a:lnTo>
                  <a:lnTo>
                    <a:pt x="1727022" y="2003310"/>
                  </a:lnTo>
                  <a:close/>
                </a:path>
                <a:path extrusionOk="0" h="2413000" w="4433569">
                  <a:moveTo>
                    <a:pt x="2011832" y="2382786"/>
                  </a:moveTo>
                  <a:lnTo>
                    <a:pt x="290715" y="2382786"/>
                  </a:lnTo>
                  <a:lnTo>
                    <a:pt x="290715" y="2412987"/>
                  </a:lnTo>
                  <a:lnTo>
                    <a:pt x="2011832" y="2412987"/>
                  </a:lnTo>
                  <a:lnTo>
                    <a:pt x="2011832" y="2382786"/>
                  </a:lnTo>
                  <a:close/>
                </a:path>
                <a:path extrusionOk="0" h="2413000" w="4433569">
                  <a:moveTo>
                    <a:pt x="2011832" y="1761998"/>
                  </a:moveTo>
                  <a:lnTo>
                    <a:pt x="290715" y="1761998"/>
                  </a:lnTo>
                  <a:lnTo>
                    <a:pt x="290715" y="1792198"/>
                  </a:lnTo>
                  <a:lnTo>
                    <a:pt x="2011832" y="1792198"/>
                  </a:lnTo>
                  <a:lnTo>
                    <a:pt x="2011832" y="1761998"/>
                  </a:lnTo>
                  <a:close/>
                </a:path>
                <a:path extrusionOk="0" h="2413000" w="4433569">
                  <a:moveTo>
                    <a:pt x="2011832" y="1256842"/>
                  </a:moveTo>
                  <a:lnTo>
                    <a:pt x="2009279" y="1254645"/>
                  </a:lnTo>
                  <a:lnTo>
                    <a:pt x="1928990" y="1254645"/>
                  </a:lnTo>
                  <a:lnTo>
                    <a:pt x="1926450" y="1256842"/>
                  </a:lnTo>
                  <a:lnTo>
                    <a:pt x="1929523" y="1522793"/>
                  </a:lnTo>
                  <a:lnTo>
                    <a:pt x="1773974" y="1257909"/>
                  </a:lnTo>
                  <a:lnTo>
                    <a:pt x="1767116" y="1254645"/>
                  </a:lnTo>
                  <a:lnTo>
                    <a:pt x="1697990" y="1254645"/>
                  </a:lnTo>
                  <a:lnTo>
                    <a:pt x="1695475" y="1256842"/>
                  </a:lnTo>
                  <a:lnTo>
                    <a:pt x="1695475" y="1663509"/>
                  </a:lnTo>
                  <a:lnTo>
                    <a:pt x="1697990" y="1665693"/>
                  </a:lnTo>
                  <a:lnTo>
                    <a:pt x="1779066" y="1665693"/>
                  </a:lnTo>
                  <a:lnTo>
                    <a:pt x="1781619" y="1663509"/>
                  </a:lnTo>
                  <a:lnTo>
                    <a:pt x="1777771" y="1400149"/>
                  </a:lnTo>
                  <a:lnTo>
                    <a:pt x="1934057" y="1662442"/>
                  </a:lnTo>
                  <a:lnTo>
                    <a:pt x="1940953" y="1665693"/>
                  </a:lnTo>
                  <a:lnTo>
                    <a:pt x="2004212" y="1665693"/>
                  </a:lnTo>
                  <a:lnTo>
                    <a:pt x="2009279" y="1665693"/>
                  </a:lnTo>
                  <a:lnTo>
                    <a:pt x="2011832" y="1663509"/>
                  </a:lnTo>
                  <a:lnTo>
                    <a:pt x="2011832" y="1256842"/>
                  </a:lnTo>
                  <a:close/>
                </a:path>
                <a:path extrusionOk="0" h="2413000" w="4433569">
                  <a:moveTo>
                    <a:pt x="2011832" y="1131404"/>
                  </a:moveTo>
                  <a:lnTo>
                    <a:pt x="290715" y="1131404"/>
                  </a:lnTo>
                  <a:lnTo>
                    <a:pt x="290715" y="1161605"/>
                  </a:lnTo>
                  <a:lnTo>
                    <a:pt x="2011832" y="1161605"/>
                  </a:lnTo>
                  <a:lnTo>
                    <a:pt x="2011832" y="1131404"/>
                  </a:lnTo>
                  <a:close/>
                </a:path>
                <a:path extrusionOk="0" h="2413000" w="4433569">
                  <a:moveTo>
                    <a:pt x="2011832" y="491248"/>
                  </a:moveTo>
                  <a:lnTo>
                    <a:pt x="290715" y="491248"/>
                  </a:lnTo>
                  <a:lnTo>
                    <a:pt x="290715" y="521449"/>
                  </a:lnTo>
                  <a:lnTo>
                    <a:pt x="2011832" y="521449"/>
                  </a:lnTo>
                  <a:lnTo>
                    <a:pt x="2011832" y="491248"/>
                  </a:lnTo>
                  <a:close/>
                </a:path>
                <a:path extrusionOk="0" h="2413000" w="4433569">
                  <a:moveTo>
                    <a:pt x="2025129" y="1883714"/>
                  </a:moveTo>
                  <a:lnTo>
                    <a:pt x="2022335" y="1881962"/>
                  </a:lnTo>
                  <a:lnTo>
                    <a:pt x="1968715" y="1881962"/>
                  </a:lnTo>
                  <a:lnTo>
                    <a:pt x="1965159" y="1883283"/>
                  </a:lnTo>
                  <a:lnTo>
                    <a:pt x="1962873" y="1884578"/>
                  </a:lnTo>
                  <a:lnTo>
                    <a:pt x="1961870" y="1885899"/>
                  </a:lnTo>
                  <a:lnTo>
                    <a:pt x="1762874" y="2283879"/>
                  </a:lnTo>
                  <a:lnTo>
                    <a:pt x="1761871" y="2285631"/>
                  </a:lnTo>
                  <a:lnTo>
                    <a:pt x="1761337" y="2286927"/>
                  </a:lnTo>
                  <a:lnTo>
                    <a:pt x="1761337" y="2291296"/>
                  </a:lnTo>
                  <a:lnTo>
                    <a:pt x="1764169" y="2293010"/>
                  </a:lnTo>
                  <a:lnTo>
                    <a:pt x="1817776" y="2293010"/>
                  </a:lnTo>
                  <a:lnTo>
                    <a:pt x="1821307" y="2292578"/>
                  </a:lnTo>
                  <a:lnTo>
                    <a:pt x="1823618" y="2291296"/>
                  </a:lnTo>
                  <a:lnTo>
                    <a:pt x="2023618" y="1891118"/>
                  </a:lnTo>
                  <a:lnTo>
                    <a:pt x="2024634" y="1889366"/>
                  </a:lnTo>
                  <a:lnTo>
                    <a:pt x="2025129" y="1888083"/>
                  </a:lnTo>
                  <a:lnTo>
                    <a:pt x="2025129" y="1887181"/>
                  </a:lnTo>
                  <a:lnTo>
                    <a:pt x="2025129" y="1883714"/>
                  </a:lnTo>
                  <a:close/>
                </a:path>
                <a:path extrusionOk="0" h="2413000" w="4433569">
                  <a:moveTo>
                    <a:pt x="2030780" y="929411"/>
                  </a:moveTo>
                  <a:lnTo>
                    <a:pt x="2023529" y="886028"/>
                  </a:lnTo>
                  <a:lnTo>
                    <a:pt x="2001418" y="851128"/>
                  </a:lnTo>
                  <a:lnTo>
                    <a:pt x="1964080" y="822096"/>
                  </a:lnTo>
                  <a:lnTo>
                    <a:pt x="1925828" y="802932"/>
                  </a:lnTo>
                  <a:lnTo>
                    <a:pt x="1866976" y="779818"/>
                  </a:lnTo>
                  <a:lnTo>
                    <a:pt x="1859724" y="776655"/>
                  </a:lnTo>
                  <a:lnTo>
                    <a:pt x="1824824" y="750658"/>
                  </a:lnTo>
                  <a:lnTo>
                    <a:pt x="1822627" y="744118"/>
                  </a:lnTo>
                  <a:lnTo>
                    <a:pt x="1822627" y="736282"/>
                  </a:lnTo>
                  <a:lnTo>
                    <a:pt x="1847596" y="696849"/>
                  </a:lnTo>
                  <a:lnTo>
                    <a:pt x="1877542" y="689305"/>
                  </a:lnTo>
                  <a:lnTo>
                    <a:pt x="1888972" y="689305"/>
                  </a:lnTo>
                  <a:lnTo>
                    <a:pt x="1929180" y="708075"/>
                  </a:lnTo>
                  <a:lnTo>
                    <a:pt x="1940052" y="721931"/>
                  </a:lnTo>
                  <a:lnTo>
                    <a:pt x="1944357" y="727367"/>
                  </a:lnTo>
                  <a:lnTo>
                    <a:pt x="2023160" y="701713"/>
                  </a:lnTo>
                  <a:lnTo>
                    <a:pt x="2024672" y="699973"/>
                  </a:lnTo>
                  <a:lnTo>
                    <a:pt x="2024672" y="695629"/>
                  </a:lnTo>
                  <a:lnTo>
                    <a:pt x="2001939" y="663003"/>
                  </a:lnTo>
                  <a:lnTo>
                    <a:pt x="1957298" y="632917"/>
                  </a:lnTo>
                  <a:lnTo>
                    <a:pt x="1913839" y="622173"/>
                  </a:lnTo>
                  <a:lnTo>
                    <a:pt x="1888972" y="620826"/>
                  </a:lnTo>
                  <a:lnTo>
                    <a:pt x="1877542" y="620826"/>
                  </a:lnTo>
                  <a:lnTo>
                    <a:pt x="1832737" y="625398"/>
                  </a:lnTo>
                  <a:lnTo>
                    <a:pt x="1794916" y="638924"/>
                  </a:lnTo>
                  <a:lnTo>
                    <a:pt x="1758327" y="669251"/>
                  </a:lnTo>
                  <a:lnTo>
                    <a:pt x="1738325" y="711415"/>
                  </a:lnTo>
                  <a:lnTo>
                    <a:pt x="1735759" y="736282"/>
                  </a:lnTo>
                  <a:lnTo>
                    <a:pt x="1736255" y="747991"/>
                  </a:lnTo>
                  <a:lnTo>
                    <a:pt x="1748243" y="787615"/>
                  </a:lnTo>
                  <a:lnTo>
                    <a:pt x="1776234" y="818870"/>
                  </a:lnTo>
                  <a:lnTo>
                    <a:pt x="1819694" y="845439"/>
                  </a:lnTo>
                  <a:lnTo>
                    <a:pt x="1903171" y="882002"/>
                  </a:lnTo>
                  <a:lnTo>
                    <a:pt x="1909927" y="885291"/>
                  </a:lnTo>
                  <a:lnTo>
                    <a:pt x="1941957" y="914082"/>
                  </a:lnTo>
                  <a:lnTo>
                    <a:pt x="1943862" y="921181"/>
                  </a:lnTo>
                  <a:lnTo>
                    <a:pt x="1943862" y="929411"/>
                  </a:lnTo>
                  <a:lnTo>
                    <a:pt x="1918919" y="968679"/>
                  </a:lnTo>
                  <a:lnTo>
                    <a:pt x="1888972" y="976376"/>
                  </a:lnTo>
                  <a:lnTo>
                    <a:pt x="1858479" y="976376"/>
                  </a:lnTo>
                  <a:lnTo>
                    <a:pt x="1821319" y="962367"/>
                  </a:lnTo>
                  <a:lnTo>
                    <a:pt x="1803590" y="934961"/>
                  </a:lnTo>
                  <a:lnTo>
                    <a:pt x="1801558" y="933348"/>
                  </a:lnTo>
                  <a:lnTo>
                    <a:pt x="1797507" y="933348"/>
                  </a:lnTo>
                  <a:lnTo>
                    <a:pt x="1796211" y="933551"/>
                  </a:lnTo>
                  <a:lnTo>
                    <a:pt x="1725828" y="963358"/>
                  </a:lnTo>
                  <a:lnTo>
                    <a:pt x="1724291" y="964857"/>
                  </a:lnTo>
                  <a:lnTo>
                    <a:pt x="1724291" y="970089"/>
                  </a:lnTo>
                  <a:lnTo>
                    <a:pt x="1750529" y="1006017"/>
                  </a:lnTo>
                  <a:lnTo>
                    <a:pt x="1801291" y="1037234"/>
                  </a:lnTo>
                  <a:lnTo>
                    <a:pt x="1858479" y="1044892"/>
                  </a:lnTo>
                  <a:lnTo>
                    <a:pt x="1888972" y="1044892"/>
                  </a:lnTo>
                  <a:lnTo>
                    <a:pt x="1933803" y="1040130"/>
                  </a:lnTo>
                  <a:lnTo>
                    <a:pt x="1971687" y="1026299"/>
                  </a:lnTo>
                  <a:lnTo>
                    <a:pt x="2008759" y="996378"/>
                  </a:lnTo>
                  <a:lnTo>
                    <a:pt x="2028304" y="954303"/>
                  </a:lnTo>
                  <a:lnTo>
                    <a:pt x="2030158" y="942162"/>
                  </a:lnTo>
                  <a:lnTo>
                    <a:pt x="2030780" y="929411"/>
                  </a:lnTo>
                  <a:close/>
                </a:path>
                <a:path extrusionOk="0" h="2413000" w="4433569">
                  <a:moveTo>
                    <a:pt x="3830548" y="800442"/>
                  </a:moveTo>
                  <a:lnTo>
                    <a:pt x="3541369" y="812419"/>
                  </a:lnTo>
                  <a:lnTo>
                    <a:pt x="3159963" y="1508709"/>
                  </a:lnTo>
                  <a:lnTo>
                    <a:pt x="3453434" y="1501419"/>
                  </a:lnTo>
                  <a:lnTo>
                    <a:pt x="3830548" y="800442"/>
                  </a:lnTo>
                  <a:close/>
                </a:path>
                <a:path extrusionOk="0" h="2413000" w="4433569">
                  <a:moveTo>
                    <a:pt x="4432986" y="1154557"/>
                  </a:moveTo>
                  <a:lnTo>
                    <a:pt x="4431919" y="1101559"/>
                  </a:lnTo>
                  <a:lnTo>
                    <a:pt x="4428756" y="1049731"/>
                  </a:lnTo>
                  <a:lnTo>
                    <a:pt x="4423486" y="998575"/>
                  </a:lnTo>
                  <a:lnTo>
                    <a:pt x="4416171" y="948321"/>
                  </a:lnTo>
                  <a:lnTo>
                    <a:pt x="4406798" y="899045"/>
                  </a:lnTo>
                  <a:lnTo>
                    <a:pt x="4395406" y="850811"/>
                  </a:lnTo>
                  <a:lnTo>
                    <a:pt x="4382033" y="803668"/>
                  </a:lnTo>
                  <a:lnTo>
                    <a:pt x="4366679" y="757682"/>
                  </a:lnTo>
                  <a:lnTo>
                    <a:pt x="4349369" y="712901"/>
                  </a:lnTo>
                  <a:lnTo>
                    <a:pt x="4330141" y="669404"/>
                  </a:lnTo>
                  <a:lnTo>
                    <a:pt x="4309008" y="627240"/>
                  </a:lnTo>
                  <a:lnTo>
                    <a:pt x="4285996" y="586460"/>
                  </a:lnTo>
                  <a:lnTo>
                    <a:pt x="4261129" y="547141"/>
                  </a:lnTo>
                  <a:lnTo>
                    <a:pt x="4234421" y="509333"/>
                  </a:lnTo>
                  <a:lnTo>
                    <a:pt x="4205909" y="473100"/>
                  </a:lnTo>
                  <a:lnTo>
                    <a:pt x="4178566" y="441909"/>
                  </a:lnTo>
                  <a:lnTo>
                    <a:pt x="4178566" y="1154557"/>
                  </a:lnTo>
                  <a:lnTo>
                    <a:pt x="4177334" y="1201191"/>
                  </a:lnTo>
                  <a:lnTo>
                    <a:pt x="4173664" y="1246949"/>
                  </a:lnTo>
                  <a:lnTo>
                    <a:pt x="4167555" y="1291780"/>
                  </a:lnTo>
                  <a:lnTo>
                    <a:pt x="4159046" y="1335595"/>
                  </a:lnTo>
                  <a:lnTo>
                    <a:pt x="4148124" y="1378356"/>
                  </a:lnTo>
                  <a:lnTo>
                    <a:pt x="4134828" y="1419974"/>
                  </a:lnTo>
                  <a:lnTo>
                    <a:pt x="4119181" y="1460385"/>
                  </a:lnTo>
                  <a:lnTo>
                    <a:pt x="4101173" y="1499527"/>
                  </a:lnTo>
                  <a:lnTo>
                    <a:pt x="4080840" y="1537322"/>
                  </a:lnTo>
                  <a:lnTo>
                    <a:pt x="4058196" y="1573733"/>
                  </a:lnTo>
                  <a:lnTo>
                    <a:pt x="4033253" y="1608658"/>
                  </a:lnTo>
                  <a:lnTo>
                    <a:pt x="4006024" y="1642046"/>
                  </a:lnTo>
                  <a:lnTo>
                    <a:pt x="3976547" y="1673834"/>
                  </a:lnTo>
                  <a:lnTo>
                    <a:pt x="3944810" y="1703959"/>
                  </a:lnTo>
                  <a:lnTo>
                    <a:pt x="3910850" y="1732330"/>
                  </a:lnTo>
                  <a:lnTo>
                    <a:pt x="3874681" y="1758911"/>
                  </a:lnTo>
                  <a:lnTo>
                    <a:pt x="3836314" y="1783613"/>
                  </a:lnTo>
                  <a:lnTo>
                    <a:pt x="3795776" y="1806371"/>
                  </a:lnTo>
                  <a:lnTo>
                    <a:pt x="3753066" y="1827136"/>
                  </a:lnTo>
                  <a:lnTo>
                    <a:pt x="3708209" y="1845830"/>
                  </a:lnTo>
                  <a:lnTo>
                    <a:pt x="3661219" y="1862378"/>
                  </a:lnTo>
                  <a:lnTo>
                    <a:pt x="3612121" y="1876717"/>
                  </a:lnTo>
                  <a:lnTo>
                    <a:pt x="3560927" y="1888794"/>
                  </a:lnTo>
                  <a:lnTo>
                    <a:pt x="3507663" y="1898535"/>
                  </a:lnTo>
                  <a:lnTo>
                    <a:pt x="3452330" y="1905863"/>
                  </a:lnTo>
                  <a:lnTo>
                    <a:pt x="3394951" y="1910715"/>
                  </a:lnTo>
                  <a:lnTo>
                    <a:pt x="2959963" y="1905508"/>
                  </a:lnTo>
                  <a:lnTo>
                    <a:pt x="2959963" y="1271549"/>
                  </a:lnTo>
                  <a:lnTo>
                    <a:pt x="3368535" y="544398"/>
                  </a:lnTo>
                  <a:lnTo>
                    <a:pt x="2959963" y="544398"/>
                  </a:lnTo>
                  <a:lnTo>
                    <a:pt x="2959963" y="397446"/>
                  </a:lnTo>
                  <a:lnTo>
                    <a:pt x="3270427" y="397446"/>
                  </a:lnTo>
                  <a:lnTo>
                    <a:pt x="3401161" y="398399"/>
                  </a:lnTo>
                  <a:lnTo>
                    <a:pt x="3465372" y="398373"/>
                  </a:lnTo>
                  <a:lnTo>
                    <a:pt x="3516325" y="400786"/>
                  </a:lnTo>
                  <a:lnTo>
                    <a:pt x="3570859" y="406412"/>
                  </a:lnTo>
                  <a:lnTo>
                    <a:pt x="3623322" y="414972"/>
                  </a:lnTo>
                  <a:lnTo>
                    <a:pt x="3673716" y="426466"/>
                  </a:lnTo>
                  <a:lnTo>
                    <a:pt x="3721989" y="440867"/>
                  </a:lnTo>
                  <a:lnTo>
                    <a:pt x="3768140" y="458190"/>
                  </a:lnTo>
                  <a:lnTo>
                    <a:pt x="3812133" y="478396"/>
                  </a:lnTo>
                  <a:lnTo>
                    <a:pt x="3853942" y="501484"/>
                  </a:lnTo>
                  <a:lnTo>
                    <a:pt x="3893566" y="527456"/>
                  </a:lnTo>
                  <a:lnTo>
                    <a:pt x="3930967" y="556285"/>
                  </a:lnTo>
                  <a:lnTo>
                    <a:pt x="3966121" y="587971"/>
                  </a:lnTo>
                  <a:lnTo>
                    <a:pt x="3996639" y="619912"/>
                  </a:lnTo>
                  <a:lnTo>
                    <a:pt x="4024934" y="654164"/>
                  </a:lnTo>
                  <a:lnTo>
                    <a:pt x="4050957" y="690638"/>
                  </a:lnTo>
                  <a:lnTo>
                    <a:pt x="4074693" y="729208"/>
                  </a:lnTo>
                  <a:lnTo>
                    <a:pt x="4096093" y="769785"/>
                  </a:lnTo>
                  <a:lnTo>
                    <a:pt x="4115104" y="812266"/>
                  </a:lnTo>
                  <a:lnTo>
                    <a:pt x="4131716" y="856564"/>
                  </a:lnTo>
                  <a:lnTo>
                    <a:pt x="4145877" y="902563"/>
                  </a:lnTo>
                  <a:lnTo>
                    <a:pt x="4157548" y="950163"/>
                  </a:lnTo>
                  <a:lnTo>
                    <a:pt x="4166679" y="999261"/>
                  </a:lnTo>
                  <a:lnTo>
                    <a:pt x="4173258" y="1049756"/>
                  </a:lnTo>
                  <a:lnTo>
                    <a:pt x="4177246" y="1101737"/>
                  </a:lnTo>
                  <a:lnTo>
                    <a:pt x="4178566" y="1154557"/>
                  </a:lnTo>
                  <a:lnTo>
                    <a:pt x="4178566" y="441909"/>
                  </a:lnTo>
                  <a:lnTo>
                    <a:pt x="4175595" y="438505"/>
                  </a:lnTo>
                  <a:lnTo>
                    <a:pt x="4143527" y="405599"/>
                  </a:lnTo>
                  <a:lnTo>
                    <a:pt x="4135399" y="398106"/>
                  </a:lnTo>
                  <a:lnTo>
                    <a:pt x="4134675" y="397446"/>
                  </a:lnTo>
                  <a:lnTo>
                    <a:pt x="4108920" y="373735"/>
                  </a:lnTo>
                  <a:lnTo>
                    <a:pt x="4072686" y="343877"/>
                  </a:lnTo>
                  <a:lnTo>
                    <a:pt x="4034866" y="316039"/>
                  </a:lnTo>
                  <a:lnTo>
                    <a:pt x="3995496" y="290220"/>
                  </a:lnTo>
                  <a:lnTo>
                    <a:pt x="3954602" y="266446"/>
                  </a:lnTo>
                  <a:lnTo>
                    <a:pt x="3912247" y="244729"/>
                  </a:lnTo>
                  <a:lnTo>
                    <a:pt x="3868458" y="225082"/>
                  </a:lnTo>
                  <a:lnTo>
                    <a:pt x="3823258" y="207530"/>
                  </a:lnTo>
                  <a:lnTo>
                    <a:pt x="3776700" y="192062"/>
                  </a:lnTo>
                  <a:lnTo>
                    <a:pt x="3728821" y="178701"/>
                  </a:lnTo>
                  <a:lnTo>
                    <a:pt x="3679660" y="167474"/>
                  </a:lnTo>
                  <a:lnTo>
                    <a:pt x="3629253" y="158381"/>
                  </a:lnTo>
                  <a:lnTo>
                    <a:pt x="3577640" y="151434"/>
                  </a:lnTo>
                  <a:lnTo>
                    <a:pt x="3524859" y="146659"/>
                  </a:lnTo>
                  <a:lnTo>
                    <a:pt x="3435108" y="143027"/>
                  </a:lnTo>
                  <a:lnTo>
                    <a:pt x="2705544" y="146850"/>
                  </a:lnTo>
                  <a:lnTo>
                    <a:pt x="2705544" y="975918"/>
                  </a:lnTo>
                  <a:lnTo>
                    <a:pt x="2303475" y="1679943"/>
                  </a:lnTo>
                  <a:lnTo>
                    <a:pt x="2705544" y="1679943"/>
                  </a:lnTo>
                  <a:lnTo>
                    <a:pt x="2705544" y="2150580"/>
                  </a:lnTo>
                  <a:lnTo>
                    <a:pt x="3461054" y="2148916"/>
                  </a:lnTo>
                  <a:lnTo>
                    <a:pt x="3516896" y="2144509"/>
                  </a:lnTo>
                  <a:lnTo>
                    <a:pt x="3571227" y="2137867"/>
                  </a:lnTo>
                  <a:lnTo>
                    <a:pt x="3624021" y="2129040"/>
                  </a:lnTo>
                  <a:lnTo>
                    <a:pt x="3675265" y="2118093"/>
                  </a:lnTo>
                  <a:lnTo>
                    <a:pt x="3724960" y="2105088"/>
                  </a:lnTo>
                  <a:lnTo>
                    <a:pt x="3773093" y="2090102"/>
                  </a:lnTo>
                  <a:lnTo>
                    <a:pt x="3819639" y="2073160"/>
                  </a:lnTo>
                  <a:lnTo>
                    <a:pt x="3864584" y="2054364"/>
                  </a:lnTo>
                  <a:lnTo>
                    <a:pt x="3907929" y="2033739"/>
                  </a:lnTo>
                  <a:lnTo>
                    <a:pt x="3949649" y="2011375"/>
                  </a:lnTo>
                  <a:lnTo>
                    <a:pt x="3989743" y="1987321"/>
                  </a:lnTo>
                  <a:lnTo>
                    <a:pt x="4028186" y="1961642"/>
                  </a:lnTo>
                  <a:lnTo>
                    <a:pt x="4064978" y="1934387"/>
                  </a:lnTo>
                  <a:lnTo>
                    <a:pt x="4100093" y="1905622"/>
                  </a:lnTo>
                  <a:lnTo>
                    <a:pt x="4133519" y="1875421"/>
                  </a:lnTo>
                  <a:lnTo>
                    <a:pt x="4165257" y="1843836"/>
                  </a:lnTo>
                  <a:lnTo>
                    <a:pt x="4195292" y="1810931"/>
                  </a:lnTo>
                  <a:lnTo>
                    <a:pt x="4223601" y="1776768"/>
                  </a:lnTo>
                  <a:lnTo>
                    <a:pt x="4250169" y="1741398"/>
                  </a:lnTo>
                  <a:lnTo>
                    <a:pt x="4274998" y="1704886"/>
                  </a:lnTo>
                  <a:lnTo>
                    <a:pt x="4298061" y="1667306"/>
                  </a:lnTo>
                  <a:lnTo>
                    <a:pt x="4319359" y="1628698"/>
                  </a:lnTo>
                  <a:lnTo>
                    <a:pt x="4338866" y="1589151"/>
                  </a:lnTo>
                  <a:lnTo>
                    <a:pt x="4356582" y="1548701"/>
                  </a:lnTo>
                  <a:lnTo>
                    <a:pt x="4372483" y="1507426"/>
                  </a:lnTo>
                  <a:lnTo>
                    <a:pt x="4386554" y="1465364"/>
                  </a:lnTo>
                  <a:lnTo>
                    <a:pt x="4398797" y="1422603"/>
                  </a:lnTo>
                  <a:lnTo>
                    <a:pt x="4409198" y="1379194"/>
                  </a:lnTo>
                  <a:lnTo>
                    <a:pt x="4417733" y="1335201"/>
                  </a:lnTo>
                  <a:lnTo>
                    <a:pt x="4424388" y="1290675"/>
                  </a:lnTo>
                  <a:lnTo>
                    <a:pt x="4429163" y="1245679"/>
                  </a:lnTo>
                  <a:lnTo>
                    <a:pt x="4432033" y="1200289"/>
                  </a:lnTo>
                  <a:lnTo>
                    <a:pt x="4432986" y="1154557"/>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78" name="Google Shape;78;p2"/>
          <p:cNvSpPr txBox="1"/>
          <p:nvPr/>
        </p:nvSpPr>
        <p:spPr>
          <a:xfrm>
            <a:off x="816428" y="4511675"/>
            <a:ext cx="9443402" cy="4154984"/>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b="1" lang="en-US" sz="3600">
                <a:solidFill>
                  <a:srgbClr val="2431DB"/>
                </a:solidFill>
                <a:latin typeface="Roboto"/>
                <a:ea typeface="Roboto"/>
                <a:cs typeface="Roboto"/>
                <a:sym typeface="Roboto"/>
              </a:rPr>
              <a:t>4.1 </a:t>
            </a:r>
            <a:r>
              <a:rPr lang="en-US" sz="3600">
                <a:solidFill>
                  <a:srgbClr val="2431DB"/>
                </a:solidFill>
                <a:latin typeface="Roboto"/>
                <a:ea typeface="Roboto"/>
                <a:cs typeface="Roboto"/>
                <a:sym typeface="Roboto"/>
              </a:rPr>
              <a:t>Κυκλική Μόδα</a:t>
            </a:r>
            <a:endParaRPr sz="3600">
              <a:solidFill>
                <a:srgbClr val="2431DB"/>
              </a:solidFill>
              <a:latin typeface="Roboto"/>
              <a:ea typeface="Roboto"/>
              <a:cs typeface="Roboto"/>
              <a:sym typeface="Roboto"/>
            </a:endParaRPr>
          </a:p>
          <a:p>
            <a:pPr indent="0" lvl="0" marL="0" rtl="0" algn="l">
              <a:lnSpc>
                <a:spcPct val="150000"/>
              </a:lnSpc>
              <a:spcBef>
                <a:spcPts val="0"/>
              </a:spcBef>
              <a:spcAft>
                <a:spcPts val="0"/>
              </a:spcAft>
              <a:buNone/>
            </a:pPr>
            <a:r>
              <a:rPr b="1" lang="en-US" sz="3600">
                <a:solidFill>
                  <a:srgbClr val="2431DB"/>
                </a:solidFill>
                <a:latin typeface="Roboto"/>
                <a:ea typeface="Roboto"/>
                <a:cs typeface="Roboto"/>
                <a:sym typeface="Roboto"/>
              </a:rPr>
              <a:t>4.2</a:t>
            </a:r>
            <a:r>
              <a:rPr lang="en-US" sz="3600">
                <a:solidFill>
                  <a:srgbClr val="2431DB"/>
                </a:solidFill>
                <a:latin typeface="Roboto"/>
                <a:ea typeface="Roboto"/>
                <a:cs typeface="Roboto"/>
                <a:sym typeface="Roboto"/>
              </a:rPr>
              <a:t> Βασικές Αρχές της Κυκλικής Οικονομίας</a:t>
            </a:r>
            <a:endParaRPr sz="3600">
              <a:solidFill>
                <a:srgbClr val="2431DB"/>
              </a:solidFill>
              <a:latin typeface="Roboto"/>
              <a:ea typeface="Roboto"/>
              <a:cs typeface="Roboto"/>
              <a:sym typeface="Roboto"/>
            </a:endParaRPr>
          </a:p>
          <a:p>
            <a:pPr indent="0" lvl="0" marL="0" rtl="0" algn="l">
              <a:lnSpc>
                <a:spcPct val="150000"/>
              </a:lnSpc>
              <a:spcBef>
                <a:spcPts val="0"/>
              </a:spcBef>
              <a:spcAft>
                <a:spcPts val="0"/>
              </a:spcAft>
              <a:buNone/>
            </a:pPr>
            <a:r>
              <a:rPr b="1" lang="en-US" sz="3600">
                <a:solidFill>
                  <a:srgbClr val="2431DB"/>
                </a:solidFill>
                <a:latin typeface="Roboto"/>
                <a:ea typeface="Roboto"/>
                <a:cs typeface="Roboto"/>
                <a:sym typeface="Roboto"/>
              </a:rPr>
              <a:t>4.3</a:t>
            </a:r>
            <a:r>
              <a:rPr lang="en-US" sz="3600">
                <a:solidFill>
                  <a:srgbClr val="2431DB"/>
                </a:solidFill>
                <a:latin typeface="Roboto"/>
                <a:ea typeface="Roboto"/>
                <a:cs typeface="Roboto"/>
                <a:sym typeface="Roboto"/>
              </a:rPr>
              <a:t> Συστήματα Kλειστού Bρόχου</a:t>
            </a:r>
            <a:endParaRPr sz="3600">
              <a:solidFill>
                <a:srgbClr val="2431DB"/>
              </a:solidFill>
              <a:latin typeface="Roboto"/>
              <a:ea typeface="Roboto"/>
              <a:cs typeface="Roboto"/>
              <a:sym typeface="Roboto"/>
            </a:endParaRPr>
          </a:p>
          <a:p>
            <a:pPr indent="0" lvl="0" marL="0" rtl="0" algn="l">
              <a:lnSpc>
                <a:spcPct val="150000"/>
              </a:lnSpc>
              <a:spcBef>
                <a:spcPts val="0"/>
              </a:spcBef>
              <a:spcAft>
                <a:spcPts val="0"/>
              </a:spcAft>
              <a:buNone/>
            </a:pPr>
            <a:r>
              <a:rPr b="1" lang="en-US" sz="3600">
                <a:solidFill>
                  <a:srgbClr val="2431DB"/>
                </a:solidFill>
                <a:latin typeface="Roboto"/>
                <a:ea typeface="Roboto"/>
                <a:cs typeface="Roboto"/>
                <a:sym typeface="Roboto"/>
              </a:rPr>
              <a:t>4.4</a:t>
            </a:r>
            <a:r>
              <a:rPr lang="en-US" sz="3600">
                <a:solidFill>
                  <a:srgbClr val="2431DB"/>
                </a:solidFill>
                <a:latin typeface="Roboto"/>
                <a:ea typeface="Roboto"/>
                <a:cs typeface="Roboto"/>
                <a:sym typeface="Roboto"/>
              </a:rPr>
              <a:t> Σχεδιασμός Ανθεκτικών και Προσαρμόσιμων Ενδυμάτων</a:t>
            </a:r>
            <a:endParaRPr sz="3600">
              <a:solidFill>
                <a:srgbClr val="2431DB"/>
              </a:solidFill>
              <a:latin typeface="Roboto"/>
              <a:ea typeface="Roboto"/>
              <a:cs typeface="Roboto"/>
              <a:sym typeface="Roboto"/>
            </a:endParaRPr>
          </a:p>
        </p:txBody>
      </p:sp>
      <p:sp>
        <p:nvSpPr>
          <p:cNvPr id="79" name="Google Shape;79;p2"/>
          <p:cNvSpPr txBox="1"/>
          <p:nvPr>
            <p:ph type="title"/>
          </p:nvPr>
        </p:nvSpPr>
        <p:spPr>
          <a:xfrm>
            <a:off x="801684" y="4989"/>
            <a:ext cx="9887857" cy="553997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330DC"/>
                </a:solidFill>
                <a:latin typeface="Roboto"/>
                <a:ea typeface="Roboto"/>
                <a:cs typeface="Roboto"/>
                <a:sym typeface="Roboto"/>
              </a:rPr>
              <a:t>Σχεδιασμός Βιώσιμης Μόδας</a:t>
            </a:r>
            <a:endParaRPr b="1" sz="5400"/>
          </a:p>
          <a:p>
            <a:pPr indent="0" lvl="0" marL="0" rtl="0" algn="l">
              <a:spcBef>
                <a:spcPts val="0"/>
              </a:spcBef>
              <a:spcAft>
                <a:spcPts val="0"/>
              </a:spcAft>
              <a:buNone/>
            </a:pPr>
            <a:br>
              <a:rPr b="0" lang="en-US" sz="5400"/>
            </a:br>
            <a:r>
              <a:rPr b="0" i="0" lang="en-US" sz="4800" u="none" strike="noStrike">
                <a:solidFill>
                  <a:srgbClr val="2330DC"/>
                </a:solidFill>
                <a:latin typeface="Roboto"/>
                <a:ea typeface="Roboto"/>
                <a:cs typeface="Roboto"/>
                <a:sym typeface="Roboto"/>
              </a:rPr>
              <a:t>Ενότητα </a:t>
            </a:r>
            <a:r>
              <a:rPr lang="en-US" sz="4800">
                <a:solidFill>
                  <a:srgbClr val="2330DC"/>
                </a:solidFill>
              </a:rPr>
              <a:t>4: Κυκλική Μόδα</a:t>
            </a:r>
            <a:br>
              <a:rPr lang="en-US" sz="4800">
                <a:solidFill>
                  <a:srgbClr val="2330DC"/>
                </a:solidFill>
              </a:rPr>
            </a:br>
            <a:r>
              <a:rPr lang="en-US" sz="4800">
                <a:solidFill>
                  <a:srgbClr val="2330DC"/>
                </a:solidFill>
              </a:rPr>
              <a:t>Σχεδιασμός για Μακροβιότητα και Επαναχρησιμοποίηση</a:t>
            </a:r>
            <a:endParaRPr b="0" sz="4800"/>
          </a:p>
          <a:p>
            <a:pPr indent="0" lvl="0" marL="0" rtl="0" algn="l">
              <a:spcBef>
                <a:spcPts val="0"/>
              </a:spcBef>
              <a:spcAft>
                <a:spcPts val="0"/>
              </a:spcAft>
              <a:buNone/>
            </a:pPr>
            <a:br>
              <a:rPr b="0" lang="en-US" sz="5400"/>
            </a:br>
            <a:endParaRPr sz="5400"/>
          </a:p>
        </p:txBody>
      </p:sp>
      <p:pic>
        <p:nvPicPr>
          <p:cNvPr descr="279A45AE-D265-492E-93B7-E685D366C955" id="80" name="Google Shape;80;p2"/>
          <p:cNvPicPr preferRelativeResize="0"/>
          <p:nvPr/>
        </p:nvPicPr>
        <p:blipFill rotWithShape="1">
          <a:blip r:embed="rId3">
            <a:alphaModFix/>
          </a:blip>
          <a:srcRect b="0" l="0" r="0" t="0"/>
          <a:stretch/>
        </p:blipFill>
        <p:spPr>
          <a:xfrm>
            <a:off x="512022" y="9859582"/>
            <a:ext cx="3889950" cy="824293"/>
          </a:xfrm>
          <a:prstGeom prst="rect">
            <a:avLst/>
          </a:prstGeom>
          <a:noFill/>
          <a:ln>
            <a:noFill/>
          </a:ln>
        </p:spPr>
      </p:pic>
      <p:sp>
        <p:nvSpPr>
          <p:cNvPr id="81" name="Google Shape;81;p2"/>
          <p:cNvSpPr/>
          <p:nvPr/>
        </p:nvSpPr>
        <p:spPr>
          <a:xfrm>
            <a:off x="587828" y="9236075"/>
            <a:ext cx="5104667" cy="92333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i="0" lang="en-US" sz="1800" u="none" strike="noStrike">
                <a:solidFill>
                  <a:srgbClr val="2330DC"/>
                </a:solidFill>
                <a:latin typeface="Roboto"/>
                <a:ea typeface="Roboto"/>
                <a:cs typeface="Roboto"/>
                <a:sym typeface="Roboto"/>
              </a:rPr>
              <a:t>2023-1-CY01-KA220-HED-000160668</a:t>
            </a:r>
            <a:endParaRPr b="0" sz="1800"/>
          </a:p>
          <a:p>
            <a:pPr indent="0" lvl="0" marL="0" rtl="0" algn="l">
              <a:spcBef>
                <a:spcPts val="0"/>
              </a:spcBef>
              <a:spcAft>
                <a:spcPts val="0"/>
              </a:spcAft>
              <a:buNone/>
            </a:pPr>
            <a:br>
              <a:rPr b="0" lang="en-US" sz="1800"/>
            </a:br>
            <a:endParaRPr sz="1800"/>
          </a:p>
        </p:txBody>
      </p:sp>
      <p:pic>
        <p:nvPicPr>
          <p:cNvPr descr="https://lh7-rt.googleusercontent.com/slidesz/AGV_vUffSp5bllk2jB8Mwq76zoIQ01fRSpNs5_DCTPNm8ODP69441V8lnW5q8JnDzOQlirFxu4dIlzQ4TuqNLqYCzr04LLPcCsNuS9lfYxSbmVPpkzigG5QocTgeoNODXiJs8x3zSDDKudw59XMQOipYEl8=s2048?key=9qSaRybv1hlA63CeB85maj2S" id="82" name="Google Shape;82;p2"/>
          <p:cNvPicPr preferRelativeResize="0"/>
          <p:nvPr/>
        </p:nvPicPr>
        <p:blipFill rotWithShape="1">
          <a:blip r:embed="rId4">
            <a:alphaModFix/>
          </a:blip>
          <a:srcRect b="0" l="0" r="0" t="0"/>
          <a:stretch/>
        </p:blipFill>
        <p:spPr>
          <a:xfrm>
            <a:off x="4565650" y="9769475"/>
            <a:ext cx="3025321" cy="1080981"/>
          </a:xfrm>
          <a:prstGeom prst="rect">
            <a:avLst/>
          </a:prstGeom>
          <a:noFill/>
          <a:ln>
            <a:noFill/>
          </a:ln>
        </p:spPr>
      </p:pic>
      <p:pic>
        <p:nvPicPr>
          <p:cNvPr id="83" name="Google Shape;83;p2"/>
          <p:cNvPicPr preferRelativeResize="0"/>
          <p:nvPr/>
        </p:nvPicPr>
        <p:blipFill rotWithShape="1">
          <a:blip r:embed="rId5">
            <a:alphaModFix/>
          </a:blip>
          <a:srcRect b="0" l="0" r="0" t="0"/>
          <a:stretch/>
        </p:blipFill>
        <p:spPr>
          <a:xfrm>
            <a:off x="7766050" y="9769475"/>
            <a:ext cx="2923491" cy="10677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graphicFrame>
        <p:nvGraphicFramePr>
          <p:cNvPr id="213" name="Google Shape;213;p20"/>
          <p:cNvGraphicFramePr/>
          <p:nvPr/>
        </p:nvGraphicFramePr>
        <p:xfrm>
          <a:off x="1365250" y="2911475"/>
          <a:ext cx="3000000" cy="3000000"/>
        </p:xfrm>
        <a:graphic>
          <a:graphicData uri="http://schemas.openxmlformats.org/drawingml/2006/table">
            <a:tbl>
              <a:tblPr bandRow="1" firstRow="1">
                <a:noFill/>
                <a:tableStyleId>{2DA4DE54-8373-4CD5-B485-CA282424B8D1}</a:tableStyleId>
              </a:tblPr>
              <a:tblGrid>
                <a:gridCol w="5226475"/>
                <a:gridCol w="12451925"/>
              </a:tblGrid>
              <a:tr h="2286000">
                <a:tc rowSpan="2">
                  <a:txBody>
                    <a:bodyPr/>
                    <a:lstStyle/>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l">
                        <a:spcBef>
                          <a:spcPts val="0"/>
                        </a:spcBef>
                        <a:spcAft>
                          <a:spcPts val="0"/>
                        </a:spcAft>
                        <a:buNone/>
                      </a:pPr>
                      <a:r>
                        <a:t/>
                      </a:r>
                      <a:endParaRPr b="0" sz="3600">
                        <a:solidFill>
                          <a:srgbClr val="FDA800"/>
                        </a:solidFill>
                        <a:latin typeface="Roboto"/>
                        <a:ea typeface="Roboto"/>
                        <a:cs typeface="Roboto"/>
                        <a:sym typeface="Roboto"/>
                      </a:endParaRPr>
                    </a:p>
                    <a:p>
                      <a:pPr indent="0" lvl="0" marL="0" marR="0" rtl="0" algn="ctr">
                        <a:spcBef>
                          <a:spcPts val="0"/>
                        </a:spcBef>
                        <a:spcAft>
                          <a:spcPts val="0"/>
                        </a:spcAft>
                        <a:buNone/>
                      </a:pPr>
                      <a:r>
                        <a:rPr b="1" lang="en-US" sz="3600">
                          <a:solidFill>
                            <a:srgbClr val="FDA800"/>
                          </a:solidFill>
                          <a:latin typeface="Roboto"/>
                          <a:ea typeface="Roboto"/>
                          <a:cs typeface="Roboto"/>
                          <a:sym typeface="Roboto"/>
                        </a:rPr>
                        <a:t>9.</a:t>
                      </a:r>
                      <a:r>
                        <a:rPr b="1" lang="en-US" sz="3600">
                          <a:solidFill>
                            <a:srgbClr val="FDA800"/>
                          </a:solidFill>
                          <a:latin typeface="Roboto"/>
                          <a:ea typeface="Roboto"/>
                          <a:cs typeface="Roboto"/>
                          <a:sym typeface="Roboto"/>
                        </a:rPr>
                        <a:t> Μετρήσεις Κυκλικότητας &amp; Λογοδοσία</a:t>
                      </a:r>
                      <a:endParaRPr b="1" sz="3600">
                        <a:solidFill>
                          <a:srgbClr val="FDA800"/>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c>
                  <a:txBody>
                    <a:bodyPr/>
                    <a:lstStyle/>
                    <a:p>
                      <a:pPr indent="-571500" lvl="0" marL="571500" marR="0" rtl="0" algn="l">
                        <a:lnSpc>
                          <a:spcPct val="100000"/>
                        </a:lnSpc>
                        <a:spcBef>
                          <a:spcPts val="0"/>
                        </a:spcBef>
                        <a:spcAft>
                          <a:spcPts val="0"/>
                        </a:spcAft>
                        <a:buClr>
                          <a:srgbClr val="2431DB"/>
                        </a:buClr>
                        <a:buSzPts val="3600"/>
                        <a:buFont typeface="Arial"/>
                        <a:buChar char="•"/>
                      </a:pPr>
                      <a:r>
                        <a:rPr b="0" lang="en-US" sz="3600">
                          <a:solidFill>
                            <a:srgbClr val="2431DB"/>
                          </a:solidFill>
                          <a:latin typeface="Roboto"/>
                          <a:ea typeface="Roboto"/>
                          <a:cs typeface="Roboto"/>
                          <a:sym typeface="Roboto"/>
                        </a:rPr>
                        <a:t>Οι εταιρείες πρέπει να παρακολουθούν βασικούς δείκτες, όπως η χρήση υλικών, η ανακυκλωσιμότητα, το αποτύπωμα άνθρακα και η κατανάλωση νερού, και να θέτουν σαφείς στόχους για την κυκλικότητα.</a:t>
                      </a:r>
                      <a:endParaRPr b="0" sz="3600">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SzPts val="3600"/>
                        <a:buFont typeface="Arial"/>
                        <a:buNone/>
                      </a:pPr>
                      <a:r>
                        <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r h="2406225">
                <a:tc vMerge="1"/>
                <a:tc>
                  <a:txBody>
                    <a:bodyPr/>
                    <a:lstStyle/>
                    <a:p>
                      <a:pPr indent="-571500" lvl="0" marL="571500" marR="0" rtl="0" algn="l">
                        <a:lnSpc>
                          <a:spcPct val="100000"/>
                        </a:lnSpc>
                        <a:spcBef>
                          <a:spcPts val="0"/>
                        </a:spcBef>
                        <a:spcAft>
                          <a:spcPts val="0"/>
                        </a:spcAft>
                        <a:buClr>
                          <a:srgbClr val="2431DB"/>
                        </a:buClr>
                        <a:buSzPts val="3600"/>
                        <a:buFont typeface="Arial"/>
                        <a:buChar char="•"/>
                      </a:pPr>
                      <a:r>
                        <a:rPr b="0" i="0" lang="en-US" sz="3600" u="none" cap="none" strike="noStrike">
                          <a:solidFill>
                            <a:srgbClr val="2431DB"/>
                          </a:solidFill>
                          <a:latin typeface="Roboto"/>
                          <a:ea typeface="Roboto"/>
                          <a:cs typeface="Roboto"/>
                          <a:sym typeface="Roboto"/>
                        </a:rPr>
                        <a:t>Οι μάρκες είναι υπεύθυνες όχι μόνο για την πώληση των ενδυμάτων τους, αλλά και για τη διαχείριση στο τέλος του κύκλου ζωής τους προωθώντας μια προσέγγιση πλήρους κύκλου ζωής</a:t>
                      </a:r>
                      <a:r>
                        <a:rPr b="0" lang="en-US" sz="3600">
                          <a:solidFill>
                            <a:srgbClr val="2431DB"/>
                          </a:solidFill>
                          <a:latin typeface="Roboto"/>
                          <a:ea typeface="Roboto"/>
                          <a:cs typeface="Roboto"/>
                          <a:sym typeface="Roboto"/>
                        </a:rPr>
                        <a:t>.</a:t>
                      </a:r>
                      <a:endParaRPr b="0" sz="3600">
                        <a:solidFill>
                          <a:srgbClr val="2431DB"/>
                        </a:solidFill>
                        <a:latin typeface="Roboto"/>
                        <a:ea typeface="Roboto"/>
                        <a:cs typeface="Roboto"/>
                        <a:sym typeface="Roboto"/>
                      </a:endParaRPr>
                    </a:p>
                    <a:p>
                      <a:pPr indent="-342900" lvl="0" marL="571500" marR="0" rtl="0" algn="l">
                        <a:lnSpc>
                          <a:spcPct val="100000"/>
                        </a:lnSpc>
                        <a:spcBef>
                          <a:spcPts val="0"/>
                        </a:spcBef>
                        <a:spcAft>
                          <a:spcPts val="0"/>
                        </a:spcAft>
                        <a:buSzPts val="3600"/>
                        <a:buFont typeface="Arial"/>
                        <a:buNone/>
                      </a:pPr>
                      <a:r>
                        <a:t/>
                      </a:r>
                      <a:endParaRPr b="0" sz="3600">
                        <a:solidFill>
                          <a:srgbClr val="2431DB"/>
                        </a:solidFill>
                        <a:latin typeface="Roboto"/>
                        <a:ea typeface="Roboto"/>
                        <a:cs typeface="Roboto"/>
                        <a:sym typeface="Roboto"/>
                      </a:endParaRPr>
                    </a:p>
                  </a:txBody>
                  <a:tcPr marT="45725" marB="45725" marR="91450" marL="91450">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1"/>
          <p:cNvSpPr txBox="1"/>
          <p:nvPr>
            <p:ph idx="1" type="body"/>
          </p:nvPr>
        </p:nvSpPr>
        <p:spPr>
          <a:xfrm>
            <a:off x="1289050" y="2773713"/>
            <a:ext cx="17581245" cy="7940635"/>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600">
                <a:solidFill>
                  <a:srgbClr val="FFFFFF"/>
                </a:solidFill>
                <a:latin typeface="Roboto"/>
                <a:ea typeface="Roboto"/>
                <a:cs typeface="Roboto"/>
                <a:sym typeface="Roboto"/>
              </a:rPr>
              <a:t>Οι θεμελιώδεις αρχές της κυκλικής οικονομίας στη μόδα βασίζονται στη δημιουργία συστημάτων στα οποία </a:t>
            </a:r>
            <a:r>
              <a:rPr b="1" lang="en-US" sz="3600">
                <a:solidFill>
                  <a:srgbClr val="FFFFFF"/>
                </a:solidFill>
                <a:latin typeface="Roboto"/>
                <a:ea typeface="Roboto"/>
                <a:cs typeface="Roboto"/>
                <a:sym typeface="Roboto"/>
              </a:rPr>
              <a:t>οι πόροι επαναχρησιμοποιούνται συνεχώς</a:t>
            </a:r>
            <a:r>
              <a:rPr lang="en-US" sz="3600">
                <a:solidFill>
                  <a:srgbClr val="FFFFFF"/>
                </a:solidFill>
                <a:latin typeface="Roboto"/>
                <a:ea typeface="Roboto"/>
                <a:cs typeface="Roboto"/>
                <a:sym typeface="Roboto"/>
              </a:rPr>
              <a:t>, τα </a:t>
            </a:r>
            <a:r>
              <a:rPr b="1" lang="en-US" sz="3600">
                <a:solidFill>
                  <a:srgbClr val="FFFFFF"/>
                </a:solidFill>
                <a:latin typeface="Roboto"/>
                <a:ea typeface="Roboto"/>
                <a:cs typeface="Roboto"/>
                <a:sym typeface="Roboto"/>
              </a:rPr>
              <a:t>απόβλητα ελαχιστοποιούνται </a:t>
            </a:r>
            <a:r>
              <a:rPr lang="en-US" sz="3600">
                <a:solidFill>
                  <a:srgbClr val="FFFFFF"/>
                </a:solidFill>
                <a:latin typeface="Roboto"/>
                <a:ea typeface="Roboto"/>
                <a:cs typeface="Roboto"/>
                <a:sym typeface="Roboto"/>
              </a:rPr>
              <a:t>και τα προϊόντα σχεδιάζονται για </a:t>
            </a:r>
            <a:r>
              <a:rPr b="1" lang="en-US" sz="3600">
                <a:solidFill>
                  <a:srgbClr val="FFFFFF"/>
                </a:solidFill>
                <a:latin typeface="Roboto"/>
                <a:ea typeface="Roboto"/>
                <a:cs typeface="Roboto"/>
                <a:sym typeface="Roboto"/>
              </a:rPr>
              <a:t>μακροβιότητα, ανακυκλωσιμότητα και αναγεννητικά οφέλη</a:t>
            </a:r>
            <a:r>
              <a:rPr lang="en-US" sz="3600">
                <a:solidFill>
                  <a:srgbClr val="FFFFFF"/>
                </a:solidFill>
                <a:latin typeface="Roboto"/>
                <a:ea typeface="Roboto"/>
                <a:cs typeface="Roboto"/>
                <a:sym typeface="Roboto"/>
              </a:rPr>
              <a:t>. Απαιτεί καινοτομία, συνεργασία και μετατόπιση τόσο </a:t>
            </a:r>
            <a:r>
              <a:rPr b="1" lang="en-US" sz="3600">
                <a:solidFill>
                  <a:srgbClr val="FFFFFF"/>
                </a:solidFill>
                <a:latin typeface="Roboto"/>
                <a:ea typeface="Roboto"/>
                <a:cs typeface="Roboto"/>
                <a:sym typeface="Roboto"/>
              </a:rPr>
              <a:t>της νοοτροπίας των καταναλωτών/-τριών </a:t>
            </a:r>
            <a:r>
              <a:rPr lang="en-US" sz="3600">
                <a:solidFill>
                  <a:srgbClr val="FFFFFF"/>
                </a:solidFill>
                <a:latin typeface="Roboto"/>
                <a:ea typeface="Roboto"/>
                <a:cs typeface="Roboto"/>
                <a:sym typeface="Roboto"/>
              </a:rPr>
              <a:t>όσο και των </a:t>
            </a:r>
            <a:r>
              <a:rPr b="1" lang="en-US" sz="3600">
                <a:solidFill>
                  <a:srgbClr val="FFFFFF"/>
                </a:solidFill>
                <a:latin typeface="Roboto"/>
                <a:ea typeface="Roboto"/>
                <a:cs typeface="Roboto"/>
                <a:sym typeface="Roboto"/>
              </a:rPr>
              <a:t>επιχειρηματικών </a:t>
            </a:r>
            <a:r>
              <a:rPr lang="en-US" sz="3600">
                <a:solidFill>
                  <a:srgbClr val="FFFFFF"/>
                </a:solidFill>
                <a:latin typeface="Roboto"/>
                <a:ea typeface="Roboto"/>
                <a:cs typeface="Roboto"/>
                <a:sym typeface="Roboto"/>
              </a:rPr>
              <a:t>πρακτικών προς ένα πιο βιώσιμο μέλλον</a:t>
            </a:r>
            <a:r>
              <a:rPr lang="en-US"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a:p>
            <a:pPr indent="0" lvl="0" marL="0" rtl="0" algn="l">
              <a:spcBef>
                <a:spcPts val="0"/>
              </a:spcBef>
              <a:spcAft>
                <a:spcPts val="0"/>
              </a:spcAft>
              <a:buNone/>
            </a:pPr>
            <a:r>
              <a:rPr lang="en-US" sz="2800">
                <a:solidFill>
                  <a:srgbClr val="FDA800"/>
                </a:solidFill>
                <a:latin typeface="Roboto"/>
                <a:ea typeface="Roboto"/>
                <a:cs typeface="Roboto"/>
                <a:sym typeface="Roboto"/>
              </a:rPr>
              <a:t>Απαιτούμενο Υλικό Ανάγνωσης: </a:t>
            </a:r>
            <a:r>
              <a:rPr i="1" lang="en-US" sz="2800">
                <a:solidFill>
                  <a:srgbClr val="FDA800"/>
                </a:solidFill>
                <a:latin typeface="Roboto"/>
                <a:ea typeface="Roboto"/>
                <a:cs typeface="Roboto"/>
                <a:sym typeface="Roboto"/>
              </a:rPr>
              <a:t>Stella McCartney on Wanting to Make Fashion More Sustainable</a:t>
            </a:r>
            <a:endParaRPr/>
          </a:p>
          <a:p>
            <a:pPr indent="0" lvl="0" marL="0" rtl="0" algn="l">
              <a:spcBef>
                <a:spcPts val="0"/>
              </a:spcBef>
              <a:spcAft>
                <a:spcPts val="0"/>
              </a:spcAft>
              <a:buNone/>
            </a:pPr>
            <a:r>
              <a:rPr lang="en-US" sz="2800">
                <a:solidFill>
                  <a:srgbClr val="FDA800"/>
                </a:solidFill>
                <a:latin typeface="Roboto"/>
                <a:ea typeface="Roboto"/>
                <a:cs typeface="Roboto"/>
                <a:sym typeface="Roboto"/>
              </a:rPr>
              <a:t>Further reading:  </a:t>
            </a:r>
            <a:r>
              <a:rPr i="1" lang="en-US" sz="2800">
                <a:solidFill>
                  <a:srgbClr val="FDA800"/>
                </a:solidFill>
                <a:latin typeface="Roboto"/>
                <a:ea typeface="Roboto"/>
                <a:cs typeface="Roboto"/>
                <a:sym typeface="Roboto"/>
              </a:rPr>
              <a:t>Redesigning the Future of Fashion</a:t>
            </a:r>
            <a:endParaRPr sz="2800">
              <a:solidFill>
                <a:srgbClr val="FDA800"/>
              </a:solidFill>
              <a:latin typeface="Roboto"/>
              <a:ea typeface="Roboto"/>
              <a:cs typeface="Roboto"/>
              <a:sym typeface="Roboto"/>
            </a:endParaRPr>
          </a:p>
          <a:p>
            <a:pPr indent="0" lvl="0" marL="0" rtl="0" algn="l">
              <a:spcBef>
                <a:spcPts val="0"/>
              </a:spcBef>
              <a:spcAft>
                <a:spcPts val="0"/>
              </a:spcAft>
              <a:buNone/>
            </a:pPr>
            <a:r>
              <a:t/>
            </a:r>
            <a:endParaRPr sz="28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2"/>
          <p:cNvSpPr txBox="1"/>
          <p:nvPr>
            <p:ph idx="1" type="body"/>
          </p:nvPr>
        </p:nvSpPr>
        <p:spPr>
          <a:xfrm>
            <a:off x="998855" y="3216275"/>
            <a:ext cx="18093690" cy="8309967"/>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chemeClr val="lt1"/>
              </a:buClr>
              <a:buSzPts val="3600"/>
              <a:buFont typeface="Arial"/>
              <a:buChar char="•"/>
            </a:pPr>
            <a:r>
              <a:rPr lang="en-US" sz="3600">
                <a:solidFill>
                  <a:schemeClr val="lt1"/>
                </a:solidFill>
                <a:latin typeface="Roboto"/>
                <a:ea typeface="Roboto"/>
                <a:cs typeface="Roboto"/>
                <a:sym typeface="Roboto"/>
              </a:rPr>
              <a:t>Η Στρατηγική της ΕΕ για Βιώσιμα και Κυκλικά Κλωστοϋφαντουργικά αναγνωρίζει τη σημασία του τομέα της κλωστοϋφαντουργίας, αλλά ταυτόχρονα αναγνωρίζει και την επείγουσα δράση που απαιτείται, καθώς οι επιπτώσεις στο περιβάλλον συνεχίζουν να αυξάνονται.</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71500" lvl="0" marL="571500" rtl="0" algn="l">
              <a:spcBef>
                <a:spcPts val="0"/>
              </a:spcBef>
              <a:spcAft>
                <a:spcPts val="0"/>
              </a:spcAft>
              <a:buClr>
                <a:srgbClr val="FFFFFF"/>
              </a:buClr>
              <a:buSzPts val="3600"/>
              <a:buFont typeface="Arial"/>
              <a:buChar char="•"/>
            </a:pPr>
            <a:r>
              <a:rPr lang="en-US" sz="3600">
                <a:solidFill>
                  <a:srgbClr val="FFFFFF"/>
                </a:solidFill>
                <a:latin typeface="Roboto"/>
                <a:ea typeface="Roboto"/>
                <a:cs typeface="Roboto"/>
                <a:sym typeface="Roboto"/>
              </a:rPr>
              <a:t>Η Στρατηγική της ΕΕ προτείνει δράσεις που πρέπει να εφαρμοστούν για να αλλάξει ο τρόπος με τον οποίο παράγουμε και καταναλώνουμε κλωστοϋφαντουργικά προϊόντα</a:t>
            </a:r>
            <a:r>
              <a:rPr lang="en-US"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a:p>
            <a:pPr indent="-571500" lvl="0" marL="571500" rtl="0" algn="l">
              <a:spcBef>
                <a:spcPts val="0"/>
              </a:spcBef>
              <a:spcAft>
                <a:spcPts val="0"/>
              </a:spcAft>
              <a:buClr>
                <a:srgbClr val="FFFFFF"/>
              </a:buClr>
              <a:buSzPts val="3600"/>
              <a:buFont typeface="Arial"/>
              <a:buChar char="•"/>
            </a:pPr>
            <a:r>
              <a:rPr i="1" lang="en-US" sz="3600">
                <a:solidFill>
                  <a:srgbClr val="FFFFFF"/>
                </a:solidFill>
                <a:latin typeface="Roboto"/>
                <a:ea typeface="Roboto"/>
                <a:cs typeface="Roboto"/>
                <a:sym typeface="Roboto"/>
              </a:rPr>
              <a:t>«Η κατανάλωση κλωστοϋφαντουργικών προϊόντων στην ΕΕ έχει, κατά μέσο όρο, τον τέταρτο μεγαλύτερο αρνητικό αντίκτυπο στο περιβάλλον και την κλιματική αλλαγή, μετά τα τρόφιμα, τη στέγαση και την κινητικότητα. Είναι επίσης ο τρίτος υψηλότερος τομέας κατανάλωσης όσον αφορά τη χρήση των υδάτων και γης της και ο πέμπτος υψηλότερος στη χρήση πρωτογενών πρώτων υλών και στις εκπομπές αερίων του θερμοκηπίου»</a:t>
            </a:r>
            <a:r>
              <a:rPr i="1" lang="en-US" sz="3600">
                <a:solidFill>
                  <a:schemeClr val="lt1"/>
                </a:solidFill>
                <a:latin typeface="Roboto"/>
                <a:ea typeface="Roboto"/>
                <a:cs typeface="Roboto"/>
                <a:sym typeface="Roboto"/>
              </a:rPr>
              <a:t>. </a:t>
            </a:r>
            <a:r>
              <a:rPr lang="en-US" sz="2800">
                <a:solidFill>
                  <a:srgbClr val="FDA800"/>
                </a:solidFill>
                <a:latin typeface="Roboto"/>
                <a:ea typeface="Roboto"/>
                <a:cs typeface="Roboto"/>
                <a:sym typeface="Roboto"/>
              </a:rPr>
              <a:t>(Ευρωπαϊκή Επιτροπή)</a:t>
            </a:r>
            <a:endParaRPr sz="2800">
              <a:solidFill>
                <a:srgbClr val="FDA800"/>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chemeClr val="lt1"/>
              </a:solidFill>
              <a:latin typeface="Roboto"/>
              <a:ea typeface="Roboto"/>
              <a:cs typeface="Roboto"/>
              <a:sym typeface="Roboto"/>
            </a:endParaRPr>
          </a:p>
        </p:txBody>
      </p:sp>
      <p:sp>
        <p:nvSpPr>
          <p:cNvPr id="224" name="Google Shape;224;p22"/>
          <p:cNvSpPr txBox="1"/>
          <p:nvPr>
            <p:ph type="title"/>
          </p:nvPr>
        </p:nvSpPr>
        <p:spPr>
          <a:xfrm>
            <a:off x="1020626" y="777875"/>
            <a:ext cx="1808734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FFFFFF"/>
                </a:solidFill>
              </a:rPr>
              <a:t>Η Στρατηγική της ΕΕ για Βιώσιμα και Κυκλικά Κλωστοϋφαντουργικά Προϊόντα</a:t>
            </a:r>
            <a:endParaRPr sz="54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3"/>
          <p:cNvSpPr txBox="1"/>
          <p:nvPr>
            <p:ph idx="1" type="subTitle"/>
          </p:nvPr>
        </p:nvSpPr>
        <p:spPr>
          <a:xfrm>
            <a:off x="1060450" y="625475"/>
            <a:ext cx="18135600" cy="1172628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3600">
                <a:solidFill>
                  <a:srgbClr val="2431DB"/>
                </a:solidFill>
                <a:latin typeface="Roboto"/>
                <a:ea typeface="Roboto"/>
                <a:cs typeface="Roboto"/>
                <a:sym typeface="Roboto"/>
              </a:rPr>
              <a:t>ΟΙ ΣΤΟΧΟΙ ΤΗΣ ΕΕ </a:t>
            </a:r>
            <a:endParaRPr b="1" sz="3600">
              <a:solidFill>
                <a:srgbClr val="2431DB"/>
              </a:solidFill>
              <a:latin typeface="Roboto"/>
              <a:ea typeface="Roboto"/>
              <a:cs typeface="Roboto"/>
              <a:sym typeface="Roboto"/>
            </a:endParaRPr>
          </a:p>
          <a:p>
            <a:pPr indent="0" lvl="0" marL="0" rtl="0" algn="l">
              <a:spcBef>
                <a:spcPts val="0"/>
              </a:spcBef>
              <a:spcAft>
                <a:spcPts val="0"/>
              </a:spcAft>
              <a:buNone/>
            </a:pPr>
            <a:r>
              <a:t/>
            </a:r>
            <a:endParaRPr b="1" sz="3600">
              <a:solidFill>
                <a:srgbClr val="2431DB"/>
              </a:solidFill>
              <a:latin typeface="Roboto"/>
              <a:ea typeface="Roboto"/>
              <a:cs typeface="Roboto"/>
              <a:sym typeface="Roboto"/>
            </a:endParaRPr>
          </a:p>
          <a:p>
            <a:pPr indent="0" lvl="0" marL="0" rtl="0" algn="l">
              <a:spcBef>
                <a:spcPts val="0"/>
              </a:spcBef>
              <a:spcAft>
                <a:spcPts val="0"/>
              </a:spcAft>
              <a:buNone/>
            </a:pPr>
            <a:r>
              <a:rPr lang="en-US" sz="3400">
                <a:solidFill>
                  <a:srgbClr val="2431DB"/>
                </a:solidFill>
                <a:latin typeface="Roboto"/>
                <a:ea typeface="Roboto"/>
                <a:cs typeface="Roboto"/>
                <a:sym typeface="Roboto"/>
              </a:rPr>
              <a:t>Το όραμα της Επιτροπής για τα κλωστοϋφαντουργικά προϊόντα για το 2030 είναι το εξής:</a:t>
            </a:r>
            <a:endParaRPr sz="3400">
              <a:solidFill>
                <a:srgbClr val="2431DB"/>
              </a:solidFill>
              <a:latin typeface="Roboto"/>
              <a:ea typeface="Roboto"/>
              <a:cs typeface="Roboto"/>
              <a:sym typeface="Roboto"/>
            </a:endParaRPr>
          </a:p>
          <a:p>
            <a:pPr indent="0" lvl="0" marL="0" rtl="0" algn="l">
              <a:spcBef>
                <a:spcPts val="0"/>
              </a:spcBef>
              <a:spcAft>
                <a:spcPts val="0"/>
              </a:spcAft>
              <a:buNone/>
            </a:pPr>
            <a:r>
              <a:t/>
            </a:r>
            <a:endParaRPr sz="34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Όλα τα κλωστοϋφαντουργικά προϊόντα που διατίθενται στην αγορά της ΕΕ είναι </a:t>
            </a:r>
            <a:r>
              <a:rPr lang="en-US" sz="3400">
                <a:solidFill>
                  <a:srgbClr val="FDA800"/>
                </a:solidFill>
                <a:latin typeface="Roboto"/>
                <a:ea typeface="Roboto"/>
                <a:cs typeface="Roboto"/>
                <a:sym typeface="Roboto"/>
              </a:rPr>
              <a:t>ανθεκτικά, επιδιορθώσιμα και ανακυκλώσιμα </a:t>
            </a:r>
            <a:r>
              <a:rPr lang="en-US" sz="3400">
                <a:solidFill>
                  <a:srgbClr val="2431DB"/>
                </a:solidFill>
                <a:latin typeface="Roboto"/>
                <a:ea typeface="Roboto"/>
                <a:cs typeface="Roboto"/>
                <a:sym typeface="Roboto"/>
              </a:rPr>
              <a:t>και κατασκευάζονται κυρίως από ανακυκλωμένες ίνες, χωρίς επικίνδυνες ουσίες, με σεβασμό στα κοινωνικά δικαιώματα και στο περιβάλλον.</a:t>
            </a:r>
            <a:endParaRPr sz="3400">
              <a:solidFill>
                <a:srgbClr val="2431DB"/>
              </a:solidFill>
              <a:latin typeface="Roboto"/>
              <a:ea typeface="Roboto"/>
              <a:cs typeface="Roboto"/>
              <a:sym typeface="Roboto"/>
            </a:endParaRPr>
          </a:p>
          <a:p>
            <a:pPr indent="-355600" lvl="0" marL="571500" rtl="0" algn="l">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spcBef>
                <a:spcPts val="0"/>
              </a:spcBef>
              <a:spcAft>
                <a:spcPts val="0"/>
              </a:spcAft>
              <a:buClr>
                <a:srgbClr val="FDA800"/>
              </a:buClr>
              <a:buSzPts val="3400"/>
              <a:buFont typeface="Arial"/>
              <a:buChar char="•"/>
            </a:pPr>
            <a:r>
              <a:rPr lang="en-US" sz="3400" u="sng">
                <a:solidFill>
                  <a:srgbClr val="FDA800"/>
                </a:solidFill>
                <a:latin typeface="Roboto"/>
                <a:ea typeface="Roboto"/>
                <a:cs typeface="Roboto"/>
                <a:sym typeface="Roboto"/>
                <a:hlinkClick r:id="rId3">
                  <a:extLst>
                    <a:ext uri="{A12FA001-AC4F-418D-AE19-62706E023703}">
                      <ahyp:hlinkClr val="tx"/>
                    </a:ext>
                  </a:extLst>
                </a:hlinkClick>
              </a:rPr>
              <a:t>«Η γρήγορη μόδα είναι εκτός μόδας»</a:t>
            </a:r>
            <a:r>
              <a:rPr lang="en-US" sz="3400">
                <a:solidFill>
                  <a:srgbClr val="FDA800"/>
                </a:solidFill>
                <a:latin typeface="Roboto"/>
                <a:ea typeface="Roboto"/>
                <a:cs typeface="Roboto"/>
                <a:sym typeface="Roboto"/>
              </a:rPr>
              <a:t> </a:t>
            </a:r>
            <a:r>
              <a:rPr lang="en-US" sz="3400">
                <a:solidFill>
                  <a:srgbClr val="2431DB"/>
                </a:solidFill>
                <a:latin typeface="Roboto"/>
                <a:ea typeface="Roboto"/>
                <a:cs typeface="Roboto"/>
                <a:sym typeface="Roboto"/>
              </a:rPr>
              <a:t>και οι καταναλωτές/-τριες επωφελούνται περισσότερο από τα υψηλής ποιότητας και οικονομικά προσιτά κλωστοϋφαντουργικά προϊόντα.</a:t>
            </a:r>
            <a:endParaRPr sz="3400">
              <a:solidFill>
                <a:srgbClr val="2431DB"/>
              </a:solidFill>
              <a:latin typeface="Roboto"/>
              <a:ea typeface="Roboto"/>
              <a:cs typeface="Roboto"/>
              <a:sym typeface="Roboto"/>
            </a:endParaRPr>
          </a:p>
          <a:p>
            <a:pPr indent="-355600" lvl="0" marL="571500" rtl="0" algn="l">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Οι επικερδείς </a:t>
            </a:r>
            <a:r>
              <a:rPr lang="en-US" sz="3400">
                <a:solidFill>
                  <a:srgbClr val="FDA800"/>
                </a:solidFill>
                <a:latin typeface="Roboto"/>
                <a:ea typeface="Roboto"/>
                <a:cs typeface="Roboto"/>
                <a:sym typeface="Roboto"/>
              </a:rPr>
              <a:t>υπηρεσίες επαναχρησιμοποίησης και επιδιόρθωσης </a:t>
            </a:r>
            <a:r>
              <a:rPr lang="en-US" sz="3400">
                <a:solidFill>
                  <a:srgbClr val="2431DB"/>
                </a:solidFill>
                <a:latin typeface="Roboto"/>
                <a:ea typeface="Roboto"/>
                <a:cs typeface="Roboto"/>
                <a:sym typeface="Roboto"/>
              </a:rPr>
              <a:t>είναι ευρέως διαδεδομένες.</a:t>
            </a:r>
            <a:endParaRPr sz="3400">
              <a:solidFill>
                <a:srgbClr val="2431DB"/>
              </a:solidFill>
              <a:latin typeface="Roboto"/>
              <a:ea typeface="Roboto"/>
              <a:cs typeface="Roboto"/>
              <a:sym typeface="Roboto"/>
            </a:endParaRPr>
          </a:p>
          <a:p>
            <a:pPr indent="-355600" lvl="0" marL="571500" rtl="0" algn="l">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Ο κλωστοϋφαντουργικός τομέας είναι ανταγωνιστικός, ανθεκτικός και καινοτόμος και </a:t>
            </a:r>
            <a:r>
              <a:rPr lang="en-US" sz="3400">
                <a:solidFill>
                  <a:srgbClr val="FDA800"/>
                </a:solidFill>
                <a:latin typeface="Roboto"/>
                <a:ea typeface="Roboto"/>
                <a:cs typeface="Roboto"/>
                <a:sym typeface="Roboto"/>
              </a:rPr>
              <a:t>οι κατασκευαστές/-στριες αναλαμβάνουν την ευθύνη για τα προϊόντα τους </a:t>
            </a:r>
            <a:r>
              <a:rPr lang="en-US" sz="3400">
                <a:solidFill>
                  <a:srgbClr val="2431DB"/>
                </a:solidFill>
                <a:latin typeface="Roboto"/>
                <a:ea typeface="Roboto"/>
                <a:cs typeface="Roboto"/>
                <a:sym typeface="Roboto"/>
              </a:rPr>
              <a:t>σε ολόκληρη την αξιακή αλυσίδα με επαρκή ικανότητα ανακύκλωσης και ελάχιστη αποτέφρωση και υγειονομική ταφή.</a:t>
            </a:r>
            <a:r>
              <a:rPr i="1" lang="en-US" sz="4400">
                <a:solidFill>
                  <a:schemeClr val="lt1"/>
                </a:solidFill>
                <a:latin typeface="Roboto"/>
                <a:ea typeface="Roboto"/>
                <a:cs typeface="Roboto"/>
                <a:sym typeface="Roboto"/>
              </a:rPr>
              <a:t> </a:t>
            </a:r>
            <a:r>
              <a:rPr lang="en-US" sz="2800">
                <a:solidFill>
                  <a:srgbClr val="FDA800"/>
                </a:solidFill>
                <a:latin typeface="Roboto"/>
                <a:ea typeface="Roboto"/>
                <a:cs typeface="Roboto"/>
                <a:sym typeface="Roboto"/>
              </a:rPr>
              <a:t>(European Commission, 2024)</a:t>
            </a:r>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4"/>
          <p:cNvSpPr txBox="1"/>
          <p:nvPr>
            <p:ph type="ctrTitle"/>
          </p:nvPr>
        </p:nvSpPr>
        <p:spPr>
          <a:xfrm>
            <a:off x="915086" y="1082675"/>
            <a:ext cx="14166164" cy="55399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3600">
                <a:solidFill>
                  <a:srgbClr val="2431DB"/>
                </a:solidFill>
              </a:rPr>
              <a:t>ΔΡΑΣΕΙΣ ΠΟΥ ΟΡΙΖΟΝΤΑΙ ΑΠΌ ΤΗΝ ΕΥΡΩΠΑΪΚΗ ΕΠΙΤΡΟΠΗ</a:t>
            </a:r>
            <a:endParaRPr b="1" sz="3600">
              <a:solidFill>
                <a:srgbClr val="2431DB"/>
              </a:solidFill>
            </a:endParaRPr>
          </a:p>
        </p:txBody>
      </p:sp>
      <p:sp>
        <p:nvSpPr>
          <p:cNvPr id="235" name="Google Shape;235;p24"/>
          <p:cNvSpPr txBox="1"/>
          <p:nvPr>
            <p:ph idx="1" type="subTitle"/>
          </p:nvPr>
        </p:nvSpPr>
        <p:spPr>
          <a:xfrm>
            <a:off x="755650" y="1920875"/>
            <a:ext cx="18669000" cy="8725466"/>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Καθορισμός </a:t>
            </a:r>
            <a:r>
              <a:rPr lang="en-US" sz="3000">
                <a:solidFill>
                  <a:srgbClr val="FDA800"/>
                </a:solidFill>
                <a:latin typeface="Roboto"/>
                <a:ea typeface="Roboto"/>
                <a:cs typeface="Roboto"/>
                <a:sym typeface="Roboto"/>
              </a:rPr>
              <a:t>απαιτήσεων σχεδιασμού </a:t>
            </a:r>
            <a:r>
              <a:rPr lang="en-US" sz="3000">
                <a:solidFill>
                  <a:srgbClr val="2431DB"/>
                </a:solidFill>
                <a:latin typeface="Roboto"/>
                <a:ea typeface="Roboto"/>
                <a:cs typeface="Roboto"/>
                <a:sym typeface="Roboto"/>
              </a:rPr>
              <a:t>για τα κλωστοϋφαντουργικά προϊόντα ώστε να έχουν μεγαλύτερη διάρκεια ζωής, να επιδιορθώνονται και να ανακυκλώνονται ευκολότερα, καθώς και απαιτήσεων για το ελάχιστο ανακυκλωμένο περιεχόμενο.</a:t>
            </a:r>
            <a:endParaRPr sz="3000">
              <a:solidFill>
                <a:srgbClr val="2431DB"/>
              </a:solidFill>
              <a:latin typeface="Roboto"/>
              <a:ea typeface="Roboto"/>
              <a:cs typeface="Roboto"/>
              <a:sym typeface="Roboto"/>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571500" lvl="0" marL="571500" rtl="0" algn="l">
              <a:spcBef>
                <a:spcPts val="0"/>
              </a:spcBef>
              <a:spcAft>
                <a:spcPts val="0"/>
              </a:spcAft>
              <a:buClr>
                <a:srgbClr val="FDA800"/>
              </a:buClr>
              <a:buSzPts val="3000"/>
              <a:buFont typeface="Arial"/>
              <a:buChar char="•"/>
            </a:pPr>
            <a:r>
              <a:rPr lang="en-US" sz="3000">
                <a:solidFill>
                  <a:srgbClr val="FDA800"/>
                </a:solidFill>
                <a:latin typeface="Roboto"/>
                <a:ea typeface="Roboto"/>
                <a:cs typeface="Roboto"/>
                <a:sym typeface="Roboto"/>
              </a:rPr>
              <a:t>Αναστροφή της υπερπαραγωγής </a:t>
            </a:r>
            <a:r>
              <a:rPr lang="en-US" sz="3000">
                <a:solidFill>
                  <a:srgbClr val="2431DB"/>
                </a:solidFill>
                <a:latin typeface="Roboto"/>
                <a:ea typeface="Roboto"/>
                <a:cs typeface="Roboto"/>
                <a:sym typeface="Roboto"/>
              </a:rPr>
              <a:t>και της </a:t>
            </a:r>
            <a:r>
              <a:rPr lang="en-US" sz="3000">
                <a:solidFill>
                  <a:srgbClr val="FDA800"/>
                </a:solidFill>
                <a:latin typeface="Roboto"/>
                <a:ea typeface="Roboto"/>
                <a:cs typeface="Roboto"/>
                <a:sym typeface="Roboto"/>
              </a:rPr>
              <a:t>υπερκατανάλωσης </a:t>
            </a:r>
            <a:r>
              <a:rPr lang="en-US" sz="3000">
                <a:solidFill>
                  <a:srgbClr val="2431DB"/>
                </a:solidFill>
                <a:latin typeface="Roboto"/>
                <a:ea typeface="Roboto"/>
                <a:cs typeface="Roboto"/>
                <a:sym typeface="Roboto"/>
              </a:rPr>
              <a:t>και αποθάρρυνση της καταστροφής των μη πωληθέντων ή επιστρεφόμενων κλωστοϋφαντουργικών προϊόντων.  </a:t>
            </a:r>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Αντιμετώπιση της ακούσιας απελευθέρωσης </a:t>
            </a:r>
            <a:r>
              <a:rPr lang="en-US" sz="3000">
                <a:solidFill>
                  <a:srgbClr val="FDA800"/>
                </a:solidFill>
                <a:latin typeface="Roboto"/>
                <a:ea typeface="Roboto"/>
                <a:cs typeface="Roboto"/>
                <a:sym typeface="Roboto"/>
              </a:rPr>
              <a:t>μικροπλαστικών </a:t>
            </a:r>
            <a:r>
              <a:rPr lang="en-US" sz="3000">
                <a:solidFill>
                  <a:srgbClr val="2431DB"/>
                </a:solidFill>
                <a:latin typeface="Roboto"/>
                <a:ea typeface="Roboto"/>
                <a:cs typeface="Roboto"/>
                <a:sym typeface="Roboto"/>
              </a:rPr>
              <a:t>από συνθετικά υφάσματα.  </a:t>
            </a:r>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Αντιμετώπιση της </a:t>
            </a:r>
            <a:r>
              <a:rPr lang="en-US" sz="3000">
                <a:solidFill>
                  <a:srgbClr val="FDA800"/>
                </a:solidFill>
                <a:latin typeface="Roboto"/>
                <a:ea typeface="Roboto"/>
                <a:cs typeface="Roboto"/>
                <a:sym typeface="Roboto"/>
              </a:rPr>
              <a:t>προβολής ψευδοοικολογικής ταυτότητας (greenwashing)</a:t>
            </a:r>
            <a:r>
              <a:rPr lang="en-US" sz="3000">
                <a:solidFill>
                  <a:srgbClr val="2431DB"/>
                </a:solidFill>
                <a:latin typeface="Roboto"/>
                <a:ea typeface="Roboto"/>
                <a:cs typeface="Roboto"/>
                <a:sym typeface="Roboto"/>
              </a:rPr>
              <a:t> για την ενδυνάμωση των καταναλωτών/-τριών και την ευαισθητοποίηση σχετικά με τη βιώσιμη μόδα.</a:t>
            </a:r>
            <a:endParaRPr sz="3000">
              <a:solidFill>
                <a:srgbClr val="2431DB"/>
              </a:solidFill>
              <a:latin typeface="Roboto"/>
              <a:ea typeface="Roboto"/>
              <a:cs typeface="Roboto"/>
              <a:sym typeface="Roboto"/>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000"/>
              <a:buFont typeface="Arial"/>
              <a:buChar char="•"/>
            </a:pPr>
            <a:r>
              <a:rPr lang="en-US" sz="3000">
                <a:solidFill>
                  <a:srgbClr val="2431DB"/>
                </a:solidFill>
                <a:latin typeface="Roboto"/>
                <a:ea typeface="Roboto"/>
                <a:cs typeface="Roboto"/>
                <a:sym typeface="Roboto"/>
              </a:rPr>
              <a:t>Περιορισμός της εξαγωγής κλωστοϋφαντουργικών αποβλήτων και </a:t>
            </a:r>
            <a:r>
              <a:rPr lang="en-US" sz="3000">
                <a:solidFill>
                  <a:srgbClr val="FDA800"/>
                </a:solidFill>
                <a:latin typeface="Roboto"/>
                <a:ea typeface="Roboto"/>
                <a:cs typeface="Roboto"/>
                <a:sym typeface="Roboto"/>
              </a:rPr>
              <a:t>προώθηση των βιώσιμων κλωστοϋφαντουργικών προϊόντων </a:t>
            </a:r>
            <a:r>
              <a:rPr lang="en-US" sz="3000">
                <a:solidFill>
                  <a:srgbClr val="2431DB"/>
                </a:solidFill>
                <a:latin typeface="Roboto"/>
                <a:ea typeface="Roboto"/>
                <a:cs typeface="Roboto"/>
                <a:sym typeface="Roboto"/>
              </a:rPr>
              <a:t>σε παγκόσμιο επίπεδο.</a:t>
            </a:r>
            <a:endParaRPr sz="3000">
              <a:solidFill>
                <a:srgbClr val="2431DB"/>
              </a:solidFill>
              <a:latin typeface="Roboto"/>
              <a:ea typeface="Roboto"/>
              <a:cs typeface="Roboto"/>
              <a:sym typeface="Roboto"/>
            </a:endParaRPr>
          </a:p>
          <a:p>
            <a:pPr indent="-381000" lvl="0" marL="571500" rtl="0" algn="l">
              <a:spcBef>
                <a:spcPts val="0"/>
              </a:spcBef>
              <a:spcAft>
                <a:spcPts val="0"/>
              </a:spcAft>
              <a:buSzPts val="3000"/>
              <a:buFont typeface="Arial"/>
              <a:buNone/>
            </a:pPr>
            <a:r>
              <a:t/>
            </a:r>
            <a:endParaRPr sz="3000">
              <a:solidFill>
                <a:srgbClr val="2431DB"/>
              </a:solidFill>
              <a:latin typeface="Roboto"/>
              <a:ea typeface="Roboto"/>
              <a:cs typeface="Roboto"/>
              <a:sym typeface="Roboto"/>
            </a:endParaRPr>
          </a:p>
          <a:p>
            <a:pPr indent="-571500" lvl="0" marL="571500" rtl="0" algn="l">
              <a:spcBef>
                <a:spcPts val="0"/>
              </a:spcBef>
              <a:spcAft>
                <a:spcPts val="0"/>
              </a:spcAft>
              <a:buClr>
                <a:srgbClr val="FDA800"/>
              </a:buClr>
              <a:buSzPts val="3000"/>
              <a:buFont typeface="Arial"/>
              <a:buChar char="•"/>
            </a:pPr>
            <a:r>
              <a:rPr lang="en-US" sz="3000">
                <a:solidFill>
                  <a:srgbClr val="FDA800"/>
                </a:solidFill>
                <a:latin typeface="Roboto"/>
                <a:ea typeface="Roboto"/>
                <a:cs typeface="Roboto"/>
                <a:sym typeface="Roboto"/>
              </a:rPr>
              <a:t>Παροχή κινήτρων για κυκλικά επιχειρηματικά μοντέλα</a:t>
            </a:r>
            <a:r>
              <a:rPr lang="en-US" sz="3000">
                <a:solidFill>
                  <a:srgbClr val="2431DB"/>
                </a:solidFill>
                <a:latin typeface="Roboto"/>
                <a:ea typeface="Roboto"/>
                <a:cs typeface="Roboto"/>
                <a:sym typeface="Roboto"/>
              </a:rPr>
              <a:t>, συμπεριλαμβανομένων των τομέων επαναχρησιμοποίησης και επιδιόρθωσης.</a:t>
            </a:r>
            <a:endParaRPr sz="3000">
              <a:solidFill>
                <a:srgbClr val="2431DB"/>
              </a:solidFill>
              <a:latin typeface="Roboto"/>
              <a:ea typeface="Roboto"/>
              <a:cs typeface="Roboto"/>
              <a:sym typeface="Roboto"/>
            </a:endParaRPr>
          </a:p>
          <a:p>
            <a:pPr indent="0" lvl="0" marL="0" rtl="0" algn="l">
              <a:spcBef>
                <a:spcPts val="0"/>
              </a:spcBef>
              <a:spcAft>
                <a:spcPts val="0"/>
              </a:spcAft>
              <a:buNone/>
            </a:pPr>
            <a:r>
              <a:t/>
            </a:r>
            <a:endParaRPr sz="3300">
              <a:solidFill>
                <a:srgbClr val="2431DB"/>
              </a:solidFill>
              <a:latin typeface="Roboto"/>
              <a:ea typeface="Roboto"/>
              <a:cs typeface="Roboto"/>
              <a:sym typeface="Roboto"/>
            </a:endParaRPr>
          </a:p>
          <a:p>
            <a:pPr indent="0" lvl="0" marL="0" rtl="0" algn="l">
              <a:spcBef>
                <a:spcPts val="0"/>
              </a:spcBef>
              <a:spcAft>
                <a:spcPts val="0"/>
              </a:spcAft>
              <a:buNone/>
            </a:pPr>
            <a:r>
              <a:rPr lang="en-US" sz="2400">
                <a:solidFill>
                  <a:srgbClr val="FDA800"/>
                </a:solidFill>
                <a:latin typeface="Roboto"/>
                <a:ea typeface="Roboto"/>
                <a:cs typeface="Roboto"/>
                <a:sym typeface="Roboto"/>
              </a:rPr>
              <a:t>Για την πλήρη έκδοση των δράσεων, ανατρέξτε στο Απαιτούμενο Υλικό Ανάγνωσης: </a:t>
            </a:r>
            <a:r>
              <a:rPr i="1" lang="en-US" sz="2400">
                <a:solidFill>
                  <a:srgbClr val="FDA800"/>
                </a:solidFill>
                <a:latin typeface="Roboto"/>
                <a:ea typeface="Roboto"/>
                <a:cs typeface="Roboto"/>
                <a:sym typeface="Roboto"/>
              </a:rPr>
              <a:t>EU Strategy for Sustainable and Circular Textiles.</a:t>
            </a:r>
            <a:endParaRPr sz="2400">
              <a:solidFill>
                <a:srgbClr val="FDA800"/>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5"/>
          <p:cNvSpPr txBox="1"/>
          <p:nvPr>
            <p:ph type="title"/>
          </p:nvPr>
        </p:nvSpPr>
        <p:spPr>
          <a:xfrm>
            <a:off x="1005205" y="939157"/>
            <a:ext cx="11660876"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chemeClr val="lt1"/>
                </a:solidFill>
              </a:rPr>
              <a:t>4.3 Συστήματα Κλειστού Βρόχου</a:t>
            </a:r>
            <a:endParaRPr sz="5400">
              <a:solidFill>
                <a:schemeClr val="lt1"/>
              </a:solidFill>
            </a:endParaRPr>
          </a:p>
        </p:txBody>
      </p:sp>
      <p:sp>
        <p:nvSpPr>
          <p:cNvPr id="241" name="Google Shape;241;p25"/>
          <p:cNvSpPr txBox="1"/>
          <p:nvPr>
            <p:ph idx="1" type="body"/>
          </p:nvPr>
        </p:nvSpPr>
        <p:spPr>
          <a:xfrm>
            <a:off x="1005205" y="2601150"/>
            <a:ext cx="18093690" cy="7464171"/>
          </a:xfrm>
          <a:prstGeom prst="rect">
            <a:avLst/>
          </a:prstGeom>
          <a:noFill/>
          <a:ln>
            <a:noFill/>
          </a:ln>
        </p:spPr>
        <p:txBody>
          <a:bodyPr anchorCtr="0" anchor="t" bIns="0" lIns="0" spcFirstLastPara="1" rIns="0" wrap="square" tIns="0">
            <a:normAutofit/>
          </a:bodyPr>
          <a:lstStyle/>
          <a:p>
            <a:pPr indent="-571500" lvl="0" marL="571500" rtl="0" algn="l">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Στόχος των </a:t>
            </a:r>
            <a:r>
              <a:rPr b="1" lang="en-US" sz="3200">
                <a:solidFill>
                  <a:srgbClr val="FDA800"/>
                </a:solidFill>
                <a:latin typeface="Roboto"/>
                <a:ea typeface="Roboto"/>
                <a:cs typeface="Roboto"/>
                <a:sym typeface="Roboto"/>
              </a:rPr>
              <a:t>Συστημάτων Κλειστού Βρόχου/ Κύκλου </a:t>
            </a:r>
            <a:r>
              <a:rPr lang="en-US" sz="3200">
                <a:solidFill>
                  <a:srgbClr val="FFFFFF"/>
                </a:solidFill>
                <a:latin typeface="Roboto"/>
                <a:ea typeface="Roboto"/>
                <a:cs typeface="Roboto"/>
                <a:sym typeface="Roboto"/>
              </a:rPr>
              <a:t>είναι η μείωση των αποβλήτων και των περιβαλλοντικών επιπτώσεων που έχει δημιουργήσει η βιομηχανία της μόδας</a:t>
            </a:r>
            <a:r>
              <a:rPr lang="en-US" sz="3200">
                <a:solidFill>
                  <a:schemeClr val="lt1"/>
                </a:solidFill>
                <a:latin typeface="Roboto"/>
                <a:ea typeface="Roboto"/>
                <a:cs typeface="Roboto"/>
                <a:sym typeface="Roboto"/>
              </a:rPr>
              <a:t>. </a:t>
            </a:r>
            <a:endParaRPr sz="3200">
              <a:solidFill>
                <a:schemeClr val="lt1"/>
              </a:solidFill>
              <a:latin typeface="Roboto"/>
              <a:ea typeface="Roboto"/>
              <a:cs typeface="Roboto"/>
              <a:sym typeface="Roboto"/>
            </a:endParaRPr>
          </a:p>
          <a:p>
            <a:pPr indent="-368300" lvl="0" marL="571500" rtl="0" algn="l">
              <a:spcBef>
                <a:spcPts val="0"/>
              </a:spcBef>
              <a:spcAft>
                <a:spcPts val="0"/>
              </a:spcAft>
              <a:buSzPts val="3200"/>
              <a:buFont typeface="Arial"/>
              <a:buNone/>
            </a:pPr>
            <a:r>
              <a:t/>
            </a:r>
            <a:endParaRPr sz="3200">
              <a:solidFill>
                <a:schemeClr val="lt1"/>
              </a:solidFill>
              <a:latin typeface="Roboto"/>
              <a:ea typeface="Roboto"/>
              <a:cs typeface="Roboto"/>
              <a:sym typeface="Roboto"/>
            </a:endParaRPr>
          </a:p>
          <a:p>
            <a:pPr indent="-571500" lvl="0" marL="571500" rtl="0" algn="l">
              <a:spcBef>
                <a:spcPts val="0"/>
              </a:spcBef>
              <a:spcAft>
                <a:spcPts val="0"/>
              </a:spcAft>
              <a:buClr>
                <a:schemeClr val="lt1"/>
              </a:buClr>
              <a:buSzPts val="3200"/>
              <a:buFont typeface="Arial"/>
              <a:buChar char="•"/>
            </a:pPr>
            <a:r>
              <a:rPr lang="en-US" sz="3200">
                <a:solidFill>
                  <a:schemeClr val="lt1"/>
                </a:solidFill>
                <a:latin typeface="Roboto"/>
                <a:ea typeface="Roboto"/>
                <a:cs typeface="Roboto"/>
                <a:sym typeface="Roboto"/>
              </a:rPr>
              <a:t>Δημιουργώντας μια κυκλική ροή πόρων, ο σχεδιασμός και η παραγωγή λειτουργούν έτσι ώστε τα ρούχα να παραμείνουν στην κυκλοφορία για όσο το δυνατόν μεγαλύτερο χρονικό διάστημα.</a:t>
            </a:r>
            <a:endParaRPr sz="3200">
              <a:solidFill>
                <a:schemeClr val="lt1"/>
              </a:solidFill>
              <a:latin typeface="Roboto"/>
              <a:ea typeface="Roboto"/>
              <a:cs typeface="Roboto"/>
              <a:sym typeface="Roboto"/>
            </a:endParaRPr>
          </a:p>
          <a:p>
            <a:pPr indent="-368300" lvl="0" marL="571500" rtl="0" algn="l">
              <a:spcBef>
                <a:spcPts val="0"/>
              </a:spcBef>
              <a:spcAft>
                <a:spcPts val="0"/>
              </a:spcAft>
              <a:buSzPts val="3200"/>
              <a:buFont typeface="Arial"/>
              <a:buNone/>
            </a:pPr>
            <a:r>
              <a:t/>
            </a:r>
            <a:endParaRPr sz="3200">
              <a:solidFill>
                <a:schemeClr val="lt1"/>
              </a:solidFill>
              <a:latin typeface="Roboto"/>
              <a:ea typeface="Roboto"/>
              <a:cs typeface="Roboto"/>
              <a:sym typeface="Roboto"/>
            </a:endParaRPr>
          </a:p>
          <a:p>
            <a:pPr indent="-571500" lvl="0" marL="571500" rtl="0" algn="l">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Με τον τρόπο αυτό, </a:t>
            </a:r>
            <a:r>
              <a:rPr b="1" lang="en-US" sz="3200">
                <a:solidFill>
                  <a:srgbClr val="FDA800"/>
                </a:solidFill>
                <a:latin typeface="Roboto"/>
                <a:ea typeface="Roboto"/>
                <a:cs typeface="Roboto"/>
                <a:sym typeface="Roboto"/>
              </a:rPr>
              <a:t>ελαχιστοποιείται η ανάγκη για νέες πρώτες ύλες </a:t>
            </a:r>
            <a:r>
              <a:rPr lang="en-US" sz="3200">
                <a:solidFill>
                  <a:srgbClr val="FFFFFF"/>
                </a:solidFill>
                <a:latin typeface="Roboto"/>
                <a:ea typeface="Roboto"/>
                <a:cs typeface="Roboto"/>
                <a:sym typeface="Roboto"/>
              </a:rPr>
              <a:t>και μεγιστοποιείται η επαναχρησιμοποίηση, η ανακύκλωση και η ανάκτηση των προϊόντων</a:t>
            </a:r>
            <a:r>
              <a:rPr lang="en-US" sz="3200">
                <a:solidFill>
                  <a:schemeClr val="lt1"/>
                </a:solidFill>
                <a:latin typeface="Roboto"/>
                <a:ea typeface="Roboto"/>
                <a:cs typeface="Roboto"/>
                <a:sym typeface="Roboto"/>
              </a:rPr>
              <a:t>. </a:t>
            </a:r>
            <a:endParaRPr sz="3200">
              <a:solidFill>
                <a:schemeClr val="lt1"/>
              </a:solidFill>
              <a:latin typeface="Roboto"/>
              <a:ea typeface="Roboto"/>
              <a:cs typeface="Roboto"/>
              <a:sym typeface="Roboto"/>
            </a:endParaRPr>
          </a:p>
          <a:p>
            <a:pPr indent="-368300" lvl="0" marL="571500" rtl="0" algn="l">
              <a:spcBef>
                <a:spcPts val="0"/>
              </a:spcBef>
              <a:spcAft>
                <a:spcPts val="0"/>
              </a:spcAft>
              <a:buSzPts val="3200"/>
              <a:buFont typeface="Arial"/>
              <a:buNone/>
            </a:pPr>
            <a:r>
              <a:t/>
            </a:r>
            <a:endParaRPr sz="3200">
              <a:solidFill>
                <a:schemeClr val="lt1"/>
              </a:solidFill>
              <a:latin typeface="Roboto"/>
              <a:ea typeface="Roboto"/>
              <a:cs typeface="Roboto"/>
              <a:sym typeface="Roboto"/>
            </a:endParaRPr>
          </a:p>
          <a:p>
            <a:pPr indent="-571500" lvl="0" marL="571500" marR="0" rtl="0" algn="l">
              <a:lnSpc>
                <a:spcPct val="100000"/>
              </a:lnSpc>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Στη μεταποίηση ή την κατανάλωση, αυτό συχνά περιλαμβάνει</a:t>
            </a:r>
            <a:r>
              <a:rPr lang="en-US" sz="3200">
                <a:solidFill>
                  <a:schemeClr val="lt1"/>
                </a:solidFill>
                <a:latin typeface="Roboto"/>
                <a:ea typeface="Roboto"/>
                <a:cs typeface="Roboto"/>
                <a:sym typeface="Roboto"/>
              </a:rPr>
              <a:t>: </a:t>
            </a:r>
            <a:r>
              <a:rPr b="1" lang="en-US" sz="3200">
                <a:solidFill>
                  <a:srgbClr val="FDA800"/>
                </a:solidFill>
                <a:latin typeface="Roboto"/>
                <a:ea typeface="Roboto"/>
                <a:cs typeface="Roboto"/>
                <a:sym typeface="Roboto"/>
              </a:rPr>
              <a:t>Επαναχρησιμοποίηση προϊόντων, Ανακύκλωση υλικών </a:t>
            </a:r>
            <a:r>
              <a:rPr lang="en-US" sz="3200">
                <a:solidFill>
                  <a:srgbClr val="FFFFFF"/>
                </a:solidFill>
                <a:latin typeface="Roboto"/>
                <a:ea typeface="Roboto"/>
                <a:cs typeface="Roboto"/>
                <a:sym typeface="Roboto"/>
              </a:rPr>
              <a:t>και </a:t>
            </a:r>
            <a:r>
              <a:rPr b="1" lang="en-US" sz="3200">
                <a:solidFill>
                  <a:srgbClr val="FDA800"/>
                </a:solidFill>
                <a:latin typeface="Roboto"/>
                <a:ea typeface="Roboto"/>
                <a:cs typeface="Roboto"/>
                <a:sym typeface="Roboto"/>
              </a:rPr>
              <a:t>Ανάκτηση ενέργειας.</a:t>
            </a:r>
            <a:endParaRPr b="1" sz="3200">
              <a:solidFill>
                <a:srgbClr val="FDA800"/>
              </a:solidFill>
              <a:latin typeface="Roboto"/>
              <a:ea typeface="Roboto"/>
              <a:cs typeface="Roboto"/>
              <a:sym typeface="Roboto"/>
            </a:endParaRPr>
          </a:p>
          <a:p>
            <a:pPr indent="0" lvl="0" marL="0" rtl="0" algn="l">
              <a:spcBef>
                <a:spcPts val="0"/>
              </a:spcBef>
              <a:spcAft>
                <a:spcPts val="0"/>
              </a:spcAft>
              <a:buNone/>
            </a:pPr>
            <a:r>
              <a:rPr lang="en-US" sz="3200">
                <a:solidFill>
                  <a:srgbClr val="FDA800"/>
                </a:solidFill>
                <a:latin typeface="Roboto"/>
                <a:ea typeface="Roboto"/>
                <a:cs typeface="Roboto"/>
                <a:sym typeface="Roboto"/>
              </a:rPr>
              <a:t> </a:t>
            </a:r>
            <a:endParaRPr/>
          </a:p>
          <a:p>
            <a:pPr indent="-457200" lvl="0" marL="457200" rtl="0" algn="l">
              <a:spcBef>
                <a:spcPts val="0"/>
              </a:spcBef>
              <a:spcAft>
                <a:spcPts val="0"/>
              </a:spcAft>
              <a:buClr>
                <a:srgbClr val="FFFFFF"/>
              </a:buClr>
              <a:buSzPts val="3200"/>
              <a:buFont typeface="Arial"/>
              <a:buChar char="•"/>
            </a:pPr>
            <a:r>
              <a:rPr lang="en-US" sz="3200">
                <a:solidFill>
                  <a:srgbClr val="FFFFFF"/>
                </a:solidFill>
                <a:latin typeface="Roboto"/>
                <a:ea typeface="Roboto"/>
                <a:cs typeface="Roboto"/>
                <a:sym typeface="Roboto"/>
              </a:rPr>
              <a:t>Στόχος είναι </a:t>
            </a:r>
            <a:r>
              <a:rPr lang="en-US" sz="3200">
                <a:solidFill>
                  <a:srgbClr val="FDA800"/>
                </a:solidFill>
                <a:latin typeface="Roboto"/>
                <a:ea typeface="Roboto"/>
                <a:cs typeface="Roboto"/>
                <a:sym typeface="Roboto"/>
              </a:rPr>
              <a:t>«να κλείσει ο κύκλος» </a:t>
            </a:r>
            <a:r>
              <a:rPr lang="en-US" sz="3200">
                <a:solidFill>
                  <a:srgbClr val="FFFFFF"/>
                </a:solidFill>
                <a:latin typeface="Roboto"/>
                <a:ea typeface="Roboto"/>
                <a:cs typeface="Roboto"/>
                <a:sym typeface="Roboto"/>
              </a:rPr>
              <a:t>με την επαναφορά των αποβλήτων στο σύστημα διατηρώντας έτσι την αξία των υλικών και ελαχιστοποιώντας την υποβάθμιση του περιβάλλοντος</a:t>
            </a:r>
            <a:r>
              <a:rPr lang="en-US"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a:p>
            <a:pPr indent="0" lvl="0" marL="0" rtl="0" algn="l">
              <a:spcBef>
                <a:spcPts val="0"/>
              </a:spcBef>
              <a:spcAft>
                <a:spcPts val="0"/>
              </a:spcAft>
              <a:buNone/>
            </a:pPr>
            <a:r>
              <a:t/>
            </a:r>
            <a:endParaRPr sz="3600">
              <a:solidFill>
                <a:schemeClr val="lt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6"/>
          <p:cNvSpPr txBox="1"/>
          <p:nvPr>
            <p:ph type="ctrTitle"/>
          </p:nvPr>
        </p:nvSpPr>
        <p:spPr>
          <a:xfrm>
            <a:off x="1212850" y="1539875"/>
            <a:ext cx="8001000"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431DB"/>
                </a:solidFill>
              </a:rPr>
              <a:t>Κύκλος Ζωής Προϊόντος</a:t>
            </a:r>
            <a:endParaRPr b="1" sz="5400">
              <a:solidFill>
                <a:srgbClr val="2431DB"/>
              </a:solidFill>
            </a:endParaRPr>
          </a:p>
        </p:txBody>
      </p:sp>
      <p:sp>
        <p:nvSpPr>
          <p:cNvPr id="247" name="Google Shape;247;p26"/>
          <p:cNvSpPr txBox="1"/>
          <p:nvPr/>
        </p:nvSpPr>
        <p:spPr>
          <a:xfrm>
            <a:off x="1593850" y="3673475"/>
            <a:ext cx="17145000" cy="43318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600">
                <a:solidFill>
                  <a:srgbClr val="2431DB"/>
                </a:solidFill>
                <a:latin typeface="Roboto"/>
                <a:ea typeface="Roboto"/>
                <a:cs typeface="Roboto"/>
                <a:sym typeface="Roboto"/>
              </a:rPr>
              <a:t>Ο κύκλος ζωής ενός προϊόντος αναφέρεται σε όλα τα </a:t>
            </a:r>
            <a:r>
              <a:rPr lang="en-US" sz="3600">
                <a:solidFill>
                  <a:srgbClr val="FDA800"/>
                </a:solidFill>
                <a:latin typeface="Roboto"/>
                <a:ea typeface="Roboto"/>
                <a:cs typeface="Roboto"/>
                <a:sym typeface="Roboto"/>
              </a:rPr>
              <a:t>στάδια της ζωής ενός προϊόντος</a:t>
            </a:r>
            <a:r>
              <a:rPr lang="en-US" sz="3600">
                <a:solidFill>
                  <a:srgbClr val="2431DB"/>
                </a:solidFill>
                <a:latin typeface="Roboto"/>
                <a:ea typeface="Roboto"/>
                <a:cs typeface="Roboto"/>
                <a:sym typeface="Roboto"/>
              </a:rPr>
              <a:t>. Αυτό περιλαμβάνει την πρώτη ύλη, μέχρι την εισαγωγή του στην αγορά, καθώς και την έξοδό του. Όλα τα στάδια του κύκλου ζωής του προϊόντος μπορούν να επηρεάσουν το περιβάλλον. Ενδεικτικά αναφέρουμε την κλιματική αλλαγή, την τοξικότητα του νερού από τις βαφές και τα φινιρίσματα των υφασμάτων και την εξάντληση των φυσικών πόρων. </a:t>
            </a:r>
            <a:endParaRPr sz="3600">
              <a:solidFill>
                <a:srgbClr val="2431DB"/>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7"/>
          <p:cNvSpPr txBox="1"/>
          <p:nvPr>
            <p:ph type="ctrTitle"/>
          </p:nvPr>
        </p:nvSpPr>
        <p:spPr>
          <a:xfrm>
            <a:off x="984250" y="701675"/>
            <a:ext cx="17754599"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Αξιολόγηση του Κύκλου Ζωής (Life Cycle Assessment-LCA)</a:t>
            </a:r>
            <a:endParaRPr/>
          </a:p>
        </p:txBody>
      </p:sp>
      <p:sp>
        <p:nvSpPr>
          <p:cNvPr id="253" name="Google Shape;253;p27"/>
          <p:cNvSpPr txBox="1"/>
          <p:nvPr>
            <p:ph idx="1" type="subTitle"/>
          </p:nvPr>
        </p:nvSpPr>
        <p:spPr>
          <a:xfrm>
            <a:off x="1212850" y="2379543"/>
            <a:ext cx="18026932" cy="8077200"/>
          </a:xfrm>
          <a:prstGeom prst="rect">
            <a:avLst/>
          </a:prstGeom>
          <a:noFill/>
          <a:ln>
            <a:noFill/>
          </a:ln>
        </p:spPr>
        <p:txBody>
          <a:bodyPr anchorCtr="0" anchor="t" bIns="0" lIns="0" spcFirstLastPara="1" rIns="0" wrap="square" tIns="0">
            <a:noAutofit/>
          </a:bodyPr>
          <a:lstStyle/>
          <a:p>
            <a:pPr indent="-571500" lvl="0" marL="571500" marR="0" rtl="0" algn="l">
              <a:lnSpc>
                <a:spcPct val="100000"/>
              </a:lnSpc>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Η </a:t>
            </a:r>
            <a:r>
              <a:rPr b="1" lang="en-US" sz="3200">
                <a:solidFill>
                  <a:srgbClr val="2431DB"/>
                </a:solidFill>
                <a:latin typeface="Roboto"/>
                <a:ea typeface="Roboto"/>
                <a:cs typeface="Roboto"/>
                <a:sym typeface="Roboto"/>
              </a:rPr>
              <a:t>Αξιολόγηση του Κύκλου Ζωής </a:t>
            </a:r>
            <a:r>
              <a:rPr lang="en-US" sz="3200">
                <a:solidFill>
                  <a:srgbClr val="2431DB"/>
                </a:solidFill>
                <a:latin typeface="Roboto"/>
                <a:ea typeface="Roboto"/>
                <a:cs typeface="Roboto"/>
                <a:sym typeface="Roboto"/>
              </a:rPr>
              <a:t>χρησιμοποιείται για την εκτίμηση των </a:t>
            </a:r>
            <a:r>
              <a:rPr b="1" lang="en-US" sz="3200">
                <a:solidFill>
                  <a:srgbClr val="FDA800"/>
                </a:solidFill>
                <a:latin typeface="Roboto"/>
                <a:ea typeface="Roboto"/>
                <a:cs typeface="Roboto"/>
                <a:sym typeface="Roboto"/>
              </a:rPr>
              <a:t>περιβαλλοντικών επιπτώσεων </a:t>
            </a:r>
            <a:r>
              <a:rPr lang="en-US" sz="3200">
                <a:solidFill>
                  <a:srgbClr val="2431DB"/>
                </a:solidFill>
                <a:latin typeface="Roboto"/>
                <a:ea typeface="Roboto"/>
                <a:cs typeface="Roboto"/>
                <a:sym typeface="Roboto"/>
              </a:rPr>
              <a:t>ενός προϊόντος ή συστήματος σε ολόκληρο τον κύκλο ζωής του.</a:t>
            </a:r>
            <a:endParaRPr/>
          </a:p>
          <a:p>
            <a:pPr indent="-368300" lvl="0" marL="571500" marR="0" rtl="0" algn="l">
              <a:lnSpc>
                <a:spcPct val="100000"/>
              </a:lnSpc>
              <a:spcBef>
                <a:spcPts val="0"/>
              </a:spcBef>
              <a:spcAft>
                <a:spcPts val="0"/>
              </a:spcAft>
              <a:buSzPts val="3200"/>
              <a:buFont typeface="Arial"/>
              <a:buNone/>
            </a:pPr>
            <a:r>
              <a:t/>
            </a:r>
            <a:endParaRPr sz="3200">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 Καλύπτει τα εξής στάδια:</a:t>
            </a:r>
            <a:endParaRPr/>
          </a:p>
          <a:p>
            <a:pPr indent="0" lvl="0" marL="0" rtl="0" algn="l">
              <a:spcBef>
                <a:spcPts val="0"/>
              </a:spcBef>
              <a:spcAft>
                <a:spcPts val="0"/>
              </a:spcAft>
              <a:buNone/>
            </a:pPr>
            <a:r>
              <a:rPr b="1" lang="en-US" sz="3200">
                <a:solidFill>
                  <a:srgbClr val="2431DB"/>
                </a:solidFill>
                <a:latin typeface="Roboto"/>
                <a:ea typeface="Roboto"/>
                <a:cs typeface="Roboto"/>
                <a:sym typeface="Roboto"/>
              </a:rPr>
              <a:t>			Εξόρυξη πρώτων υλών</a:t>
            </a:r>
            <a:endParaRPr sz="3200">
              <a:solidFill>
                <a:srgbClr val="2431DB"/>
              </a:solidFill>
              <a:latin typeface="Roboto"/>
              <a:ea typeface="Roboto"/>
              <a:cs typeface="Roboto"/>
              <a:sym typeface="Roboto"/>
            </a:endParaRPr>
          </a:p>
          <a:p>
            <a:pPr indent="0" lvl="0" marL="0" rtl="0" algn="l">
              <a:spcBef>
                <a:spcPts val="0"/>
              </a:spcBef>
              <a:spcAft>
                <a:spcPts val="0"/>
              </a:spcAft>
              <a:buNone/>
            </a:pPr>
            <a:r>
              <a:rPr b="1" lang="en-US" sz="3200">
                <a:solidFill>
                  <a:srgbClr val="2431DB"/>
                </a:solidFill>
                <a:latin typeface="Roboto"/>
                <a:ea typeface="Roboto"/>
                <a:cs typeface="Roboto"/>
                <a:sym typeface="Roboto"/>
              </a:rPr>
              <a:t>			Παραγωγή</a:t>
            </a:r>
            <a:endParaRPr b="1" sz="3200">
              <a:solidFill>
                <a:srgbClr val="2431DB"/>
              </a:solidFill>
              <a:latin typeface="Roboto"/>
              <a:ea typeface="Roboto"/>
              <a:cs typeface="Roboto"/>
              <a:sym typeface="Roboto"/>
            </a:endParaRPr>
          </a:p>
          <a:p>
            <a:pPr indent="0" lvl="0" marL="0" rtl="0" algn="l">
              <a:spcBef>
                <a:spcPts val="0"/>
              </a:spcBef>
              <a:spcAft>
                <a:spcPts val="0"/>
              </a:spcAft>
              <a:buNone/>
            </a:pPr>
            <a:r>
              <a:rPr b="1" lang="en-US" sz="3200">
                <a:solidFill>
                  <a:srgbClr val="2431DB"/>
                </a:solidFill>
                <a:latin typeface="Roboto"/>
                <a:ea typeface="Roboto"/>
                <a:cs typeface="Roboto"/>
                <a:sym typeface="Roboto"/>
              </a:rPr>
              <a:t>			Συσκευασία</a:t>
            </a:r>
            <a:endParaRPr sz="3200">
              <a:solidFill>
                <a:srgbClr val="2431DB"/>
              </a:solidFill>
              <a:latin typeface="Roboto"/>
              <a:ea typeface="Roboto"/>
              <a:cs typeface="Roboto"/>
              <a:sym typeface="Roboto"/>
            </a:endParaRPr>
          </a:p>
          <a:p>
            <a:pPr indent="0" lvl="1" marL="457200" rtl="0" algn="l">
              <a:spcBef>
                <a:spcPts val="0"/>
              </a:spcBef>
              <a:spcAft>
                <a:spcPts val="0"/>
              </a:spcAft>
              <a:buNone/>
            </a:pPr>
            <a:r>
              <a:rPr b="1" lang="en-US" sz="3200">
                <a:solidFill>
                  <a:srgbClr val="2431DB"/>
                </a:solidFill>
                <a:latin typeface="Roboto"/>
                <a:ea typeface="Roboto"/>
                <a:cs typeface="Roboto"/>
                <a:sym typeface="Roboto"/>
              </a:rPr>
              <a:t>			Μεταφορά</a:t>
            </a:r>
            <a:endParaRPr sz="3200">
              <a:solidFill>
                <a:srgbClr val="2431DB"/>
              </a:solidFill>
              <a:latin typeface="Roboto"/>
              <a:ea typeface="Roboto"/>
              <a:cs typeface="Roboto"/>
              <a:sym typeface="Roboto"/>
            </a:endParaRPr>
          </a:p>
          <a:p>
            <a:pPr indent="0" lvl="0" marL="0" rtl="0" algn="l">
              <a:spcBef>
                <a:spcPts val="0"/>
              </a:spcBef>
              <a:spcAft>
                <a:spcPts val="0"/>
              </a:spcAft>
              <a:buNone/>
            </a:pPr>
            <a:r>
              <a:rPr b="1" lang="en-US" sz="3200">
                <a:solidFill>
                  <a:srgbClr val="2431DB"/>
                </a:solidFill>
                <a:latin typeface="Roboto"/>
                <a:ea typeface="Roboto"/>
                <a:cs typeface="Roboto"/>
                <a:sym typeface="Roboto"/>
              </a:rPr>
              <a:t>			Χρήση και συντήρηση</a:t>
            </a:r>
            <a:endParaRPr sz="3200">
              <a:solidFill>
                <a:srgbClr val="2431DB"/>
              </a:solidFill>
              <a:latin typeface="Roboto"/>
              <a:ea typeface="Roboto"/>
              <a:cs typeface="Roboto"/>
              <a:sym typeface="Roboto"/>
            </a:endParaRPr>
          </a:p>
          <a:p>
            <a:pPr indent="0" lvl="0" marL="0" rtl="0" algn="l">
              <a:spcBef>
                <a:spcPts val="0"/>
              </a:spcBef>
              <a:spcAft>
                <a:spcPts val="0"/>
              </a:spcAft>
              <a:buNone/>
            </a:pPr>
            <a:r>
              <a:rPr b="1" lang="en-US" sz="3200">
                <a:solidFill>
                  <a:srgbClr val="2431DB"/>
                </a:solidFill>
                <a:latin typeface="Roboto"/>
                <a:ea typeface="Roboto"/>
                <a:cs typeface="Roboto"/>
                <a:sym typeface="Roboto"/>
              </a:rPr>
              <a:t>			Διάθεση ή ανακύκλωση στο τέλος του κύκλου ζωής</a:t>
            </a:r>
            <a:endParaRPr b="1" sz="3200">
              <a:solidFill>
                <a:srgbClr val="2431DB"/>
              </a:solidFill>
              <a:latin typeface="Roboto"/>
              <a:ea typeface="Roboto"/>
              <a:cs typeface="Roboto"/>
              <a:sym typeface="Roboto"/>
            </a:endParaRPr>
          </a:p>
          <a:p>
            <a:pPr indent="0" lvl="0" marL="0" rtl="0" algn="l">
              <a:spcBef>
                <a:spcPts val="0"/>
              </a:spcBef>
              <a:spcAft>
                <a:spcPts val="0"/>
              </a:spcAft>
              <a:buNone/>
            </a:pPr>
            <a:r>
              <a:t/>
            </a:r>
            <a:endParaRPr sz="32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Η ΑΚΖ αξιολογεί μετρήσεις όπως </a:t>
            </a:r>
            <a:r>
              <a:rPr lang="en-US" sz="3200">
                <a:solidFill>
                  <a:srgbClr val="FDA800"/>
                </a:solidFill>
                <a:latin typeface="Roboto"/>
                <a:ea typeface="Roboto"/>
                <a:cs typeface="Roboto"/>
                <a:sym typeface="Roboto"/>
              </a:rPr>
              <a:t>το</a:t>
            </a:r>
            <a:r>
              <a:rPr b="1" lang="en-US" sz="3200">
                <a:solidFill>
                  <a:srgbClr val="FDA800"/>
                </a:solidFill>
                <a:latin typeface="Roboto"/>
                <a:ea typeface="Roboto"/>
                <a:cs typeface="Roboto"/>
                <a:sym typeface="Roboto"/>
              </a:rPr>
              <a:t> αποτύπωμα άνθρακα</a:t>
            </a:r>
            <a:r>
              <a:rPr lang="en-US" sz="3200">
                <a:solidFill>
                  <a:srgbClr val="FDA800"/>
                </a:solidFill>
                <a:latin typeface="Roboto"/>
                <a:ea typeface="Roboto"/>
                <a:cs typeface="Roboto"/>
                <a:sym typeface="Roboto"/>
              </a:rPr>
              <a:t>, η </a:t>
            </a:r>
            <a:r>
              <a:rPr b="1" lang="en-US" sz="3200">
                <a:solidFill>
                  <a:srgbClr val="FDA800"/>
                </a:solidFill>
                <a:latin typeface="Roboto"/>
                <a:ea typeface="Roboto"/>
                <a:cs typeface="Roboto"/>
                <a:sym typeface="Roboto"/>
              </a:rPr>
              <a:t>χρήση ενέργειας</a:t>
            </a:r>
            <a:r>
              <a:rPr lang="en-US" sz="3200">
                <a:solidFill>
                  <a:srgbClr val="FDA800"/>
                </a:solidFill>
                <a:latin typeface="Roboto"/>
                <a:ea typeface="Roboto"/>
                <a:cs typeface="Roboto"/>
                <a:sym typeface="Roboto"/>
              </a:rPr>
              <a:t>, η</a:t>
            </a:r>
            <a:r>
              <a:rPr b="1" lang="en-US" sz="3200">
                <a:solidFill>
                  <a:srgbClr val="FDA800"/>
                </a:solidFill>
                <a:latin typeface="Roboto"/>
                <a:ea typeface="Roboto"/>
                <a:cs typeface="Roboto"/>
                <a:sym typeface="Roboto"/>
              </a:rPr>
              <a:t> κατανάλωση νερού </a:t>
            </a:r>
            <a:r>
              <a:rPr lang="en-US" sz="3200">
                <a:solidFill>
                  <a:srgbClr val="FDA800"/>
                </a:solidFill>
                <a:latin typeface="Roboto"/>
                <a:ea typeface="Roboto"/>
                <a:cs typeface="Roboto"/>
                <a:sym typeface="Roboto"/>
              </a:rPr>
              <a:t>και η </a:t>
            </a:r>
            <a:r>
              <a:rPr b="1" lang="en-US" sz="3200">
                <a:solidFill>
                  <a:srgbClr val="FDA800"/>
                </a:solidFill>
                <a:latin typeface="Roboto"/>
                <a:ea typeface="Roboto"/>
                <a:cs typeface="Roboto"/>
                <a:sym typeface="Roboto"/>
              </a:rPr>
              <a:t>παραγωγή αποβλήτων</a:t>
            </a:r>
            <a:r>
              <a:rPr lang="en-US" sz="3200">
                <a:solidFill>
                  <a:srgbClr val="2431DB"/>
                </a:solidFill>
                <a:latin typeface="Roboto"/>
                <a:ea typeface="Roboto"/>
                <a:cs typeface="Roboto"/>
                <a:sym typeface="Roboto"/>
              </a:rPr>
              <a:t> παρέχοντας μια ολιστική εικόνα του περιβαλλοντικού αποτυπώματος ενός προϊόντος. </a:t>
            </a:r>
            <a:endParaRPr sz="3200">
              <a:solidFill>
                <a:srgbClr val="2431DB"/>
              </a:solidFill>
              <a:latin typeface="Roboto"/>
              <a:ea typeface="Roboto"/>
              <a:cs typeface="Roboto"/>
              <a:sym typeface="Roboto"/>
            </a:endParaRPr>
          </a:p>
          <a:p>
            <a:pPr indent="-368300" lvl="0" marL="571500" rtl="0" algn="l">
              <a:spcBef>
                <a:spcPts val="0"/>
              </a:spcBef>
              <a:spcAft>
                <a:spcPts val="0"/>
              </a:spcAft>
              <a:buSzPts val="3200"/>
              <a:buFont typeface="Arial"/>
              <a:buNone/>
            </a:pPr>
            <a:r>
              <a:t/>
            </a:r>
            <a:endParaRPr sz="32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200"/>
              <a:buFont typeface="Arial"/>
              <a:buChar char="•"/>
            </a:pPr>
            <a:r>
              <a:rPr lang="en-US" sz="3200">
                <a:solidFill>
                  <a:srgbClr val="2431DB"/>
                </a:solidFill>
                <a:latin typeface="Roboto"/>
                <a:ea typeface="Roboto"/>
                <a:cs typeface="Roboto"/>
                <a:sym typeface="Roboto"/>
              </a:rPr>
              <a:t>Όταν διεξάγεται η ΑΚΖ, οι εμπορικές εταιρείες έχουν την ευκαιρία να κατανοήσουν καλύτερα το προϊόν τους.</a:t>
            </a:r>
            <a:endParaRPr sz="3200">
              <a:solidFill>
                <a:srgbClr val="2431DB"/>
              </a:solidFill>
              <a:latin typeface="Roboto"/>
              <a:ea typeface="Roboto"/>
              <a:cs typeface="Roboto"/>
              <a:sym typeface="Roboto"/>
            </a:endParaRPr>
          </a:p>
          <a:p>
            <a:pPr indent="-368300" lvl="0" marL="571500" rtl="0" algn="l">
              <a:spcBef>
                <a:spcPts val="0"/>
              </a:spcBef>
              <a:spcAft>
                <a:spcPts val="0"/>
              </a:spcAft>
              <a:buSzPts val="3200"/>
              <a:buFont typeface="Arial"/>
              <a:buNone/>
            </a:pPr>
            <a:r>
              <a:t/>
            </a:r>
            <a:endParaRPr sz="3200">
              <a:solidFill>
                <a:srgbClr val="2431DB"/>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ph type="ctrTitle"/>
          </p:nvPr>
        </p:nvSpPr>
        <p:spPr>
          <a:xfrm>
            <a:off x="1289050" y="1387475"/>
            <a:ext cx="1348740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431DB"/>
                </a:solidFill>
              </a:rPr>
              <a:t>Οφέλη της Αξιολόγησης Κύκλου Ζωής</a:t>
            </a:r>
            <a:endParaRPr b="1" sz="5400">
              <a:solidFill>
                <a:srgbClr val="2431DB"/>
              </a:solidFill>
            </a:endParaRPr>
          </a:p>
        </p:txBody>
      </p:sp>
      <p:sp>
        <p:nvSpPr>
          <p:cNvPr id="259" name="Google Shape;259;p28"/>
          <p:cNvSpPr txBox="1"/>
          <p:nvPr>
            <p:ph idx="1" type="subTitle"/>
          </p:nvPr>
        </p:nvSpPr>
        <p:spPr>
          <a:xfrm>
            <a:off x="1289050" y="3825875"/>
            <a:ext cx="17602200" cy="4431983"/>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Ο σκοπός της διενέργειας μιας ΑΚΖ είναι να παράσχει σημαντικές πληροφορίες σχετικά με τον τρόπο βελτίωσης των προκλήσεων βιωσιμότητας μιας μάρκας μόδας.</a:t>
            </a:r>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Τα οφέλη από τη διενέργεια μιας ΑΚΖ είναι τα εξής :</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3600">
                <a:solidFill>
                  <a:srgbClr val="2431DB"/>
                </a:solidFill>
                <a:latin typeface="Roboto"/>
                <a:ea typeface="Roboto"/>
                <a:cs typeface="Roboto"/>
                <a:sym typeface="Roboto"/>
              </a:rPr>
              <a:t>				- Προσδιορισμός των περιβαλλοντικών επιπτώσεων</a:t>
            </a:r>
            <a:endParaRPr/>
          </a:p>
          <a:p>
            <a:pPr indent="0" lvl="0" marL="0" rtl="0" algn="l">
              <a:spcBef>
                <a:spcPts val="0"/>
              </a:spcBef>
              <a:spcAft>
                <a:spcPts val="0"/>
              </a:spcAft>
              <a:buNone/>
            </a:pPr>
            <a:r>
              <a:rPr lang="en-US" sz="3600">
                <a:solidFill>
                  <a:srgbClr val="2431DB"/>
                </a:solidFill>
                <a:latin typeface="Roboto"/>
                <a:ea typeface="Roboto"/>
                <a:cs typeface="Roboto"/>
                <a:sym typeface="Roboto"/>
              </a:rPr>
              <a:t>				- Βελτιώσεις σχεδιασμού προϊόντων και διαδικασιών</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3600">
                <a:solidFill>
                  <a:srgbClr val="2431DB"/>
                </a:solidFill>
                <a:latin typeface="Roboto"/>
                <a:ea typeface="Roboto"/>
                <a:cs typeface="Roboto"/>
                <a:sym typeface="Roboto"/>
              </a:rPr>
              <a:t>				- Δέσμευση πελατών/-τισσών και ενδιαφερομένων μερών</a:t>
            </a:r>
            <a:endParaRPr sz="3600">
              <a:solidFill>
                <a:srgbClr val="2431DB"/>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9"/>
          <p:cNvSpPr txBox="1"/>
          <p:nvPr>
            <p:ph type="ctrTitle"/>
          </p:nvPr>
        </p:nvSpPr>
        <p:spPr>
          <a:xfrm>
            <a:off x="1136650" y="1616075"/>
            <a:ext cx="1790700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431DB"/>
                </a:solidFill>
              </a:rPr>
              <a:t>Γιατί να χρησιμοποιήσετε μια Ανάλυση Κύκλου Ζωής ενός Συστήματος Κλειστού Βρόχου;</a:t>
            </a:r>
            <a:endParaRPr b="1" sz="5400">
              <a:solidFill>
                <a:srgbClr val="2431DB"/>
              </a:solidFill>
            </a:endParaRPr>
          </a:p>
        </p:txBody>
      </p:sp>
      <p:sp>
        <p:nvSpPr>
          <p:cNvPr id="265" name="Google Shape;265;p29"/>
          <p:cNvSpPr txBox="1"/>
          <p:nvPr>
            <p:ph idx="1" type="subTitle"/>
          </p:nvPr>
        </p:nvSpPr>
        <p:spPr>
          <a:xfrm>
            <a:off x="1136650" y="4283075"/>
            <a:ext cx="17907000" cy="332398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3600">
                <a:solidFill>
                  <a:srgbClr val="2431DB"/>
                </a:solidFill>
                <a:latin typeface="Roboto"/>
                <a:ea typeface="Roboto"/>
                <a:cs typeface="Roboto"/>
                <a:sym typeface="Roboto"/>
              </a:rPr>
              <a:t>Παρέχει ένα ουσιαστικό πλαίσιο για την κατανόηση και τη βελτιστοποίηση των περιβαλλοντικών οφελών των κυκλικών διεργασιών. Με την ενσωμάτωση </a:t>
            </a:r>
            <a:r>
              <a:rPr lang="en-US" sz="3600">
                <a:solidFill>
                  <a:srgbClr val="FDA800"/>
                </a:solidFill>
                <a:latin typeface="Roboto"/>
                <a:ea typeface="Roboto"/>
                <a:cs typeface="Roboto"/>
                <a:sym typeface="Roboto"/>
              </a:rPr>
              <a:t>της επαναχρησιμοποίησης, της ανακύκλωσης και της ανάκτησης υλικών</a:t>
            </a:r>
            <a:r>
              <a:rPr lang="en-US" sz="3600">
                <a:solidFill>
                  <a:srgbClr val="2431DB"/>
                </a:solidFill>
                <a:latin typeface="Roboto"/>
                <a:ea typeface="Roboto"/>
                <a:cs typeface="Roboto"/>
                <a:sym typeface="Roboto"/>
              </a:rPr>
              <a:t>, τα συστήματα κλειστού βρόχου/κύκλου μπορούν να μειώσουν σημαντικά τις συνολικές περιβαλλοντικές επιπτώσεις, στην ποσοτικοποίηση των οποίων συμβάλλει η ΑΚΖ.</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3"/>
          <p:cNvSpPr txBox="1"/>
          <p:nvPr>
            <p:ph type="ctrTitle"/>
          </p:nvPr>
        </p:nvSpPr>
        <p:spPr>
          <a:xfrm>
            <a:off x="1212850" y="1158876"/>
            <a:ext cx="8610600"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431DB"/>
                </a:solidFill>
              </a:rPr>
              <a:t>Επισκόπηση</a:t>
            </a:r>
            <a:endParaRPr b="1" sz="5400">
              <a:solidFill>
                <a:srgbClr val="2431DB"/>
              </a:solidFill>
            </a:endParaRPr>
          </a:p>
        </p:txBody>
      </p:sp>
      <p:sp>
        <p:nvSpPr>
          <p:cNvPr id="89" name="Google Shape;89;p3"/>
          <p:cNvSpPr/>
          <p:nvPr/>
        </p:nvSpPr>
        <p:spPr>
          <a:xfrm>
            <a:off x="908050" y="1775678"/>
            <a:ext cx="10248900" cy="9510296"/>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2431DB"/>
              </a:buClr>
              <a:buSzPts val="3600"/>
              <a:buFont typeface="Roboto"/>
              <a:buNone/>
            </a:pPr>
            <a:r>
              <a:rPr lang="en-US" sz="3600">
                <a:solidFill>
                  <a:srgbClr val="2431DB"/>
                </a:solidFill>
                <a:latin typeface="Roboto"/>
                <a:ea typeface="Roboto"/>
                <a:cs typeface="Roboto"/>
                <a:sym typeface="Roboto"/>
              </a:rPr>
              <a:t>Η Ενότητα 4 εστιάζει στην κυκλική μόδα και στο πώς η βιομηχανία της μόδας προσπαθεί να δημιουργήσει ένα σύστημα κλειστού βρόχου, στο οποίο τα ρούχα, τα αξεσουάρ και τα υφάσματα σχεδιάζονται, παράγονται, καταναλώνονται και στη συνέχεια επανεισάγονται στον κύκλο χωρίς να δημιουργούνται απόβλητα ή ρύπανση</a:t>
            </a:r>
            <a:r>
              <a:rPr b="0" i="0" lang="en-US" sz="3600" u="none" cap="none" strike="noStrike">
                <a:solidFill>
                  <a:srgbClr val="2431DB"/>
                </a:solidFill>
                <a:latin typeface="Roboto"/>
                <a:ea typeface="Roboto"/>
                <a:cs typeface="Roboto"/>
                <a:sym typeface="Roboto"/>
              </a:rPr>
              <a:t>. </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rPr b="0" i="0" lang="en-US" sz="3600" u="none" cap="none" strike="noStrike">
                <a:solidFill>
                  <a:srgbClr val="2431DB"/>
                </a:solidFill>
                <a:latin typeface="Roboto"/>
                <a:ea typeface="Roboto"/>
                <a:cs typeface="Roboto"/>
                <a:sym typeface="Roboto"/>
              </a:rPr>
              <a:t>Εξετάζει το θέμα της βιωσιμότητας, της ελαχιστοποίησης των περιβαλλοντικών επιπτώσεων και της μεγιστοποίησης του κύκλου ζωής των ενδυμάτων, μέσω της δημιουργίας ανθεκτικών, διαχρονικών κομματιών που είναι ευπροσάρμοστα και μπορούν να φορεθούν για πολλά χρόνια.</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SzPts val="3600"/>
              <a:buFont typeface="Arial"/>
              <a:buNone/>
            </a:pPr>
            <a:r>
              <a:t/>
            </a:r>
            <a:endParaRPr b="0" i="0" sz="3600" u="none" cap="none" strike="noStrike">
              <a:solidFill>
                <a:srgbClr val="2431DB"/>
              </a:solidFill>
              <a:latin typeface="Roboto"/>
              <a:ea typeface="Roboto"/>
              <a:cs typeface="Roboto"/>
              <a:sym typeface="Roboto"/>
            </a:endParaRPr>
          </a:p>
          <a:p>
            <a:pPr indent="0" lvl="0" marL="0" marR="0" rtl="0" algn="l">
              <a:lnSpc>
                <a:spcPct val="100000"/>
              </a:lnSpc>
              <a:spcBef>
                <a:spcPts val="0"/>
              </a:spcBef>
              <a:spcAft>
                <a:spcPts val="0"/>
              </a:spcAft>
              <a:buSzPts val="3600"/>
              <a:buFont typeface="Arial"/>
              <a:buNone/>
            </a:pPr>
            <a:r>
              <a:t/>
            </a:r>
            <a:endParaRPr b="0" i="0" sz="3600" u="none" cap="none" strike="noStrike">
              <a:solidFill>
                <a:srgbClr val="2431DB"/>
              </a:solidFill>
              <a:latin typeface="Roboto"/>
              <a:ea typeface="Roboto"/>
              <a:cs typeface="Roboto"/>
              <a:sym typeface="Roboto"/>
            </a:endParaRPr>
          </a:p>
        </p:txBody>
      </p:sp>
      <p:pic>
        <p:nvPicPr>
          <p:cNvPr id="90" name="Google Shape;90;p3"/>
          <p:cNvPicPr preferRelativeResize="0"/>
          <p:nvPr/>
        </p:nvPicPr>
        <p:blipFill rotWithShape="1">
          <a:blip r:embed="rId3">
            <a:alphaModFix/>
          </a:blip>
          <a:srcRect b="0" l="0" r="0" t="0"/>
          <a:stretch/>
        </p:blipFill>
        <p:spPr>
          <a:xfrm>
            <a:off x="11430260" y="473075"/>
            <a:ext cx="8222990" cy="10276233"/>
          </a:xfrm>
          <a:prstGeom prst="rect">
            <a:avLst/>
          </a:prstGeom>
          <a:noFill/>
          <a:ln>
            <a:noFill/>
          </a:ln>
        </p:spPr>
      </p:pic>
      <p:sp>
        <p:nvSpPr>
          <p:cNvPr id="91" name="Google Shape;91;p3"/>
          <p:cNvSpPr/>
          <p:nvPr/>
        </p:nvSpPr>
        <p:spPr>
          <a:xfrm>
            <a:off x="7722194" y="10379976"/>
            <a:ext cx="5008102"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Φωτογραφία από </a:t>
            </a:r>
            <a:r>
              <a:rPr b="0" i="0" lang="en-US" sz="1800" u="sng">
                <a:solidFill>
                  <a:schemeClr val="hlink"/>
                </a:solidFill>
                <a:latin typeface="Arial"/>
                <a:ea typeface="Arial"/>
                <a:cs typeface="Arial"/>
                <a:sym typeface="Arial"/>
                <a:hlinkClick r:id="rId4"/>
              </a:rPr>
              <a:t>Mukuko Studio</a:t>
            </a:r>
            <a:r>
              <a:rPr b="0" i="0" lang="en-US" sz="1800">
                <a:solidFill>
                  <a:srgbClr val="000000"/>
                </a:solidFill>
                <a:latin typeface="Arial"/>
                <a:ea typeface="Arial"/>
                <a:cs typeface="Arial"/>
                <a:sym typeface="Arial"/>
              </a:rPr>
              <a:t> στο </a:t>
            </a:r>
            <a:r>
              <a:rPr b="0" i="0" lang="en-US" sz="1800" u="sng">
                <a:solidFill>
                  <a:schemeClr val="hlink"/>
                </a:solidFill>
                <a:latin typeface="Arial"/>
                <a:ea typeface="Arial"/>
                <a:cs typeface="Arial"/>
                <a:sym typeface="Arial"/>
                <a:hlinkClick r:id="rId5"/>
              </a:rPr>
              <a:t>Unsplash</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0"/>
          <p:cNvSpPr txBox="1"/>
          <p:nvPr>
            <p:ph type="ctrTitle"/>
          </p:nvPr>
        </p:nvSpPr>
        <p:spPr>
          <a:xfrm>
            <a:off x="1212850" y="1539875"/>
            <a:ext cx="1280160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ΜΕΛΕΤΗ ΠΕΡΙΠΤΩΣΗΣ: Patagonia Inc.</a:t>
            </a:r>
            <a:endParaRPr/>
          </a:p>
        </p:txBody>
      </p:sp>
      <p:sp>
        <p:nvSpPr>
          <p:cNvPr id="271" name="Google Shape;271;p30"/>
          <p:cNvSpPr txBox="1"/>
          <p:nvPr>
            <p:ph idx="1" type="subTitle"/>
          </p:nvPr>
        </p:nvSpPr>
        <p:spPr>
          <a:xfrm>
            <a:off x="1212850" y="3521075"/>
            <a:ext cx="17297400" cy="4985980"/>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Η Patagonia Inc. είναι μια οικογενειακή αμερικανική εταιρεία που παράγει βιώσιμα ενδύματα για εξωτερικούς χώρους . </a:t>
            </a:r>
            <a:endParaRPr/>
          </a:p>
          <a:p>
            <a:pPr indent="-342900" lvl="0" marL="571500" marR="0" rtl="0" algn="l">
              <a:lnSpc>
                <a:spcPct val="100000"/>
              </a:lnSpc>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Η μάρκα Patagonia είναι γνωστή ως μία από τις πιο περιβαλλοντικά υπεύθυνες επιχειρήσεις.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Τα ρούχα της κατασκευάζονται από υλικά που προέρχονται από υπεύθυνες πηγές και έχουν εγγύηση εφ' όρου ζωής.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1"/>
          <p:cNvSpPr txBox="1"/>
          <p:nvPr>
            <p:ph idx="1" type="subTitle"/>
          </p:nvPr>
        </p:nvSpPr>
        <p:spPr>
          <a:xfrm>
            <a:off x="1289050" y="2454275"/>
            <a:ext cx="18059400" cy="7078861"/>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Αποστολή της εταιρείας είναι:</a:t>
            </a:r>
            <a:endParaRPr/>
          </a:p>
          <a:p>
            <a:pPr indent="0" lvl="0" marL="0" rtl="0" algn="l">
              <a:spcBef>
                <a:spcPts val="0"/>
              </a:spcBef>
              <a:spcAft>
                <a:spcPts val="0"/>
              </a:spcAft>
              <a:buNone/>
            </a:pPr>
            <a:r>
              <a:rPr lang="en-US" sz="3600">
                <a:solidFill>
                  <a:srgbClr val="2431DB"/>
                </a:solidFill>
                <a:latin typeface="Roboto"/>
                <a:ea typeface="Roboto"/>
                <a:cs typeface="Roboto"/>
                <a:sym typeface="Roboto"/>
              </a:rPr>
              <a:t>	1. Να κατασκευάζει τα καλύτερα ποιοτικά προϊόντα.</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3600">
                <a:solidFill>
                  <a:srgbClr val="2431DB"/>
                </a:solidFill>
                <a:latin typeface="Roboto"/>
                <a:ea typeface="Roboto"/>
                <a:cs typeface="Roboto"/>
                <a:sym typeface="Roboto"/>
              </a:rPr>
              <a:t>	2. Να μην προκαλει περιττή βλάβη στο περιβάλλον.</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3600">
                <a:solidFill>
                  <a:srgbClr val="2431DB"/>
                </a:solidFill>
                <a:latin typeface="Roboto"/>
                <a:ea typeface="Roboto"/>
                <a:cs typeface="Roboto"/>
                <a:sym typeface="Roboto"/>
              </a:rPr>
              <a:t>	3. Να χρησιμοποιεί την επιχείρηση για την προστασία της φύσης.</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3600">
                <a:solidFill>
                  <a:srgbClr val="2431DB"/>
                </a:solidFill>
                <a:latin typeface="Roboto"/>
                <a:ea typeface="Roboto"/>
                <a:cs typeface="Roboto"/>
                <a:sym typeface="Roboto"/>
              </a:rPr>
              <a:t>	4. Να μη δεσμεύεται από συμβάσεις.</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2800">
                <a:solidFill>
                  <a:srgbClr val="FDA800"/>
                </a:solidFill>
                <a:latin typeface="Roboto"/>
                <a:ea typeface="Roboto"/>
                <a:cs typeface="Roboto"/>
                <a:sym typeface="Roboto"/>
              </a:rPr>
              <a:t>Βίντεο: </a:t>
            </a:r>
            <a:r>
              <a:rPr i="1" lang="en-US" sz="2800">
                <a:solidFill>
                  <a:srgbClr val="FDA800"/>
                </a:solidFill>
              </a:rPr>
              <a:t>Patagonia: The Sustainability Champions ReCrafted | These Are Clothes Made From Other Clothes</a:t>
            </a:r>
            <a:endParaRPr/>
          </a:p>
          <a:p>
            <a:pPr indent="0" lvl="0" marL="0" rtl="0" algn="l">
              <a:spcBef>
                <a:spcPts val="0"/>
              </a:spcBef>
              <a:spcAft>
                <a:spcPts val="0"/>
              </a:spcAft>
              <a:buNone/>
            </a:pPr>
            <a:r>
              <a:t/>
            </a:r>
            <a:endParaRPr i="1"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2"/>
          <p:cNvSpPr txBox="1"/>
          <p:nvPr>
            <p:ph type="ctrTitle"/>
          </p:nvPr>
        </p:nvSpPr>
        <p:spPr>
          <a:xfrm>
            <a:off x="1043214" y="1463675"/>
            <a:ext cx="11533414" cy="249299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Μιχάλης Παντελίδης - Μετατρέποντας τα Σκουπίδια σε Μόδα</a:t>
            </a:r>
            <a:endParaRPr sz="5400"/>
          </a:p>
        </p:txBody>
      </p:sp>
      <p:sp>
        <p:nvSpPr>
          <p:cNvPr id="282" name="Google Shape;282;p32"/>
          <p:cNvSpPr txBox="1"/>
          <p:nvPr>
            <p:ph idx="1" type="subTitle"/>
          </p:nvPr>
        </p:nvSpPr>
        <p:spPr>
          <a:xfrm>
            <a:off x="755650" y="3368675"/>
            <a:ext cx="11820978" cy="7540526"/>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Ο Μιχάλης Παντελίδης είναι Κύπριος σχεδιαστής κλωστοϋφαντουργικών προϊόντων με έδρα την Ιταλία. Αποφοίτησε από το Πανεπιστήμιο της Δυτικής Αγγλίας στο Μπρίστολ το 2022. Έχει προταθεί από το πανεπιστήμιό του για τα βραβεία "Fashion Innovation Award" και "The Considered Fashion Award" στο Graduate Fashion Week στο Ηνωμένο Βασίλειο. </a:t>
            </a:r>
            <a:endParaRPr sz="3400">
              <a:solidFill>
                <a:srgbClr val="2431DB"/>
              </a:solidFill>
              <a:latin typeface="Roboto"/>
              <a:ea typeface="Roboto"/>
              <a:cs typeface="Roboto"/>
              <a:sym typeface="Roboto"/>
            </a:endParaRPr>
          </a:p>
          <a:p>
            <a:pPr indent="-355600" lvl="0" marL="571500" rtl="0" algn="l">
              <a:spcBef>
                <a:spcPts val="0"/>
              </a:spcBef>
              <a:spcAft>
                <a:spcPts val="0"/>
              </a:spcAft>
              <a:buSzPts val="3400"/>
              <a:buFont typeface="Arial"/>
              <a:buNone/>
            </a:pPr>
            <a:r>
              <a:t/>
            </a:r>
            <a:endParaRPr sz="34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400"/>
              <a:buFont typeface="Arial"/>
              <a:buChar char="•"/>
            </a:pPr>
            <a:r>
              <a:rPr lang="en-US" sz="3400">
                <a:solidFill>
                  <a:srgbClr val="2431DB"/>
                </a:solidFill>
                <a:latin typeface="Roboto"/>
                <a:ea typeface="Roboto"/>
                <a:cs typeface="Roboto"/>
                <a:sym typeface="Roboto"/>
              </a:rPr>
              <a:t>Το 2021, λάνσαρε τη δική του μάρκα που συνδυάζει την αγάπη του για τα υφάσματα, τη φωτογραφία και την τέχνη. Το πρώτο του έργο ονομάστηκε "The Land of Decomposition" και εξερεύνησε εναλλακτικούς τρόπους κατανόησης της ιδέας της αξίας μετατρέποντας σκουπίδια σε πολύχρωμα και χαρούμενα κασκόλ.</a:t>
            </a:r>
            <a:endParaRPr sz="3400">
              <a:solidFill>
                <a:srgbClr val="2431DB"/>
              </a:solidFill>
              <a:latin typeface="Roboto"/>
              <a:ea typeface="Roboto"/>
              <a:cs typeface="Roboto"/>
              <a:sym typeface="Roboto"/>
            </a:endParaRPr>
          </a:p>
        </p:txBody>
      </p:sp>
      <p:pic>
        <p:nvPicPr>
          <p:cNvPr id="283" name="Google Shape;283;p32"/>
          <p:cNvPicPr preferRelativeResize="0"/>
          <p:nvPr/>
        </p:nvPicPr>
        <p:blipFill rotWithShape="1">
          <a:blip r:embed="rId3">
            <a:alphaModFix/>
          </a:blip>
          <a:srcRect b="0" l="0" r="0" t="0"/>
          <a:stretch/>
        </p:blipFill>
        <p:spPr>
          <a:xfrm>
            <a:off x="12795250" y="466796"/>
            <a:ext cx="6845300" cy="102615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3"/>
          <p:cNvSpPr txBox="1"/>
          <p:nvPr>
            <p:ph type="ctrTitle"/>
          </p:nvPr>
        </p:nvSpPr>
        <p:spPr>
          <a:xfrm>
            <a:off x="2324786" y="2737420"/>
            <a:ext cx="6141084" cy="266446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289" name="Google Shape;289;p33"/>
          <p:cNvSpPr txBox="1"/>
          <p:nvPr>
            <p:ph idx="1" type="subTitle"/>
          </p:nvPr>
        </p:nvSpPr>
        <p:spPr>
          <a:xfrm>
            <a:off x="11423650" y="3973238"/>
            <a:ext cx="7265035" cy="7755969"/>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Όλα τα κασκόλ και τα φορέματά του είναι κατασκευασμένα από 100% ανακυκλωμένα πλαστικά μπουκάλια δίνοντας έμφαση στην οικολογική μόδα.</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3600">
                <a:solidFill>
                  <a:srgbClr val="2431DB"/>
                </a:solidFill>
              </a:rPr>
              <a:t>website. </a:t>
            </a:r>
            <a:r>
              <a:rPr lang="en-US" sz="3600" u="sng">
                <a:solidFill>
                  <a:srgbClr val="2431DB"/>
                </a:solidFill>
                <a:hlinkClick r:id="rId3">
                  <a:extLst>
                    <a:ext uri="{A12FA001-AC4F-418D-AE19-62706E023703}">
                      <ahyp:hlinkClr val="tx"/>
                    </a:ext>
                  </a:extLst>
                </a:hlinkClick>
              </a:rPr>
              <a:t>www.michalispantelidis.com</a:t>
            </a:r>
            <a:endParaRPr sz="3600">
              <a:solidFill>
                <a:srgbClr val="2431DB"/>
              </a:solidFill>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p>
        </p:txBody>
      </p:sp>
      <p:pic>
        <p:nvPicPr>
          <p:cNvPr id="290" name="Google Shape;290;p33"/>
          <p:cNvPicPr preferRelativeResize="0"/>
          <p:nvPr/>
        </p:nvPicPr>
        <p:blipFill rotWithShape="1">
          <a:blip r:embed="rId4">
            <a:alphaModFix/>
          </a:blip>
          <a:srcRect b="0" l="0" r="0" t="0"/>
          <a:stretch/>
        </p:blipFill>
        <p:spPr>
          <a:xfrm>
            <a:off x="603250" y="2131187"/>
            <a:ext cx="10693908" cy="75620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4"/>
          <p:cNvSpPr txBox="1"/>
          <p:nvPr>
            <p:ph type="title"/>
          </p:nvPr>
        </p:nvSpPr>
        <p:spPr>
          <a:xfrm>
            <a:off x="527050" y="930275"/>
            <a:ext cx="11353800" cy="1477328"/>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4800">
                <a:solidFill>
                  <a:schemeClr val="lt1"/>
                </a:solidFill>
              </a:rPr>
              <a:t>4.4 Σχεδιασμός Ανθεκτικών και Προσαρμόσιμων Ενδυμάτων</a:t>
            </a:r>
            <a:endParaRPr b="1" sz="4800">
              <a:solidFill>
                <a:schemeClr val="lt1"/>
              </a:solidFill>
            </a:endParaRPr>
          </a:p>
        </p:txBody>
      </p:sp>
      <p:sp>
        <p:nvSpPr>
          <p:cNvPr id="296" name="Google Shape;296;p34"/>
          <p:cNvSpPr txBox="1"/>
          <p:nvPr>
            <p:ph idx="1" type="body"/>
          </p:nvPr>
        </p:nvSpPr>
        <p:spPr>
          <a:xfrm>
            <a:off x="756489" y="3749675"/>
            <a:ext cx="11124361" cy="4985980"/>
          </a:xfrm>
          <a:prstGeom prst="rect">
            <a:avLst/>
          </a:prstGeom>
          <a:noFill/>
          <a:ln>
            <a:noFill/>
          </a:ln>
        </p:spPr>
        <p:txBody>
          <a:bodyPr anchorCtr="0" anchor="t" bIns="0" lIns="0" spcFirstLastPara="1" rIns="0" wrap="square" tIns="0">
            <a:spAutoFit/>
          </a:bodyPr>
          <a:lstStyle/>
          <a:p>
            <a:pPr indent="-571500" lvl="0" marL="571500" marR="0" rtl="0" algn="l">
              <a:lnSpc>
                <a:spcPct val="100000"/>
              </a:lnSpc>
              <a:spcBef>
                <a:spcPts val="0"/>
              </a:spcBef>
              <a:spcAft>
                <a:spcPts val="0"/>
              </a:spcAft>
              <a:buClr>
                <a:srgbClr val="FFFFFF"/>
              </a:buClr>
              <a:buSzPts val="3600"/>
              <a:buFont typeface="Arial"/>
              <a:buChar char="•"/>
            </a:pPr>
            <a:r>
              <a:rPr lang="en-US" sz="3600">
                <a:solidFill>
                  <a:srgbClr val="FFFFFF"/>
                </a:solidFill>
                <a:latin typeface="Roboto"/>
                <a:ea typeface="Roboto"/>
                <a:cs typeface="Roboto"/>
                <a:sym typeface="Roboto"/>
              </a:rPr>
              <a:t>Ο σχεδιασμός ανθεκτικών και προσαρμόσιμων ενδυμάτων είναι απαραίτητος για </a:t>
            </a:r>
            <a:r>
              <a:rPr lang="en-US" sz="3600">
                <a:solidFill>
                  <a:srgbClr val="FDA800"/>
                </a:solidFill>
                <a:latin typeface="Roboto"/>
                <a:ea typeface="Roboto"/>
                <a:cs typeface="Roboto"/>
                <a:sym typeface="Roboto"/>
              </a:rPr>
              <a:t>τη μείωση των αποβλήτων </a:t>
            </a:r>
            <a:r>
              <a:rPr lang="en-US" sz="3600">
                <a:solidFill>
                  <a:srgbClr val="FFFFFF"/>
                </a:solidFill>
                <a:latin typeface="Roboto"/>
                <a:ea typeface="Roboto"/>
                <a:cs typeface="Roboto"/>
                <a:sym typeface="Roboto"/>
              </a:rPr>
              <a:t>και </a:t>
            </a:r>
            <a:r>
              <a:rPr lang="en-US" sz="3600">
                <a:solidFill>
                  <a:srgbClr val="FDA800"/>
                </a:solidFill>
                <a:latin typeface="Roboto"/>
                <a:ea typeface="Roboto"/>
                <a:cs typeface="Roboto"/>
                <a:sym typeface="Roboto"/>
              </a:rPr>
              <a:t>την παράταση του κύκλου ζωής ενός ενδύματος</a:t>
            </a:r>
            <a:r>
              <a:rPr lang="en-US" sz="3600">
                <a:solidFill>
                  <a:srgbClr val="FFFFFF"/>
                </a:solidFill>
                <a:latin typeface="Roboto"/>
                <a:ea typeface="Roboto"/>
                <a:cs typeface="Roboto"/>
                <a:sym typeface="Roboto"/>
              </a:rPr>
              <a:t>, καθώς και για </a:t>
            </a:r>
            <a:r>
              <a:rPr lang="en-US" sz="3600">
                <a:solidFill>
                  <a:srgbClr val="FDA800"/>
                </a:solidFill>
                <a:latin typeface="Roboto"/>
                <a:ea typeface="Roboto"/>
                <a:cs typeface="Roboto"/>
                <a:sym typeface="Roboto"/>
              </a:rPr>
              <a:t>την</a:t>
            </a:r>
            <a:r>
              <a:rPr lang="en-US" sz="3600">
                <a:solidFill>
                  <a:srgbClr val="FFFFFF"/>
                </a:solidFill>
                <a:latin typeface="Roboto"/>
                <a:ea typeface="Roboto"/>
                <a:cs typeface="Roboto"/>
                <a:sym typeface="Roboto"/>
              </a:rPr>
              <a:t> </a:t>
            </a:r>
            <a:r>
              <a:rPr lang="en-US" sz="3600">
                <a:solidFill>
                  <a:srgbClr val="FDA800"/>
                </a:solidFill>
                <a:latin typeface="Roboto"/>
                <a:ea typeface="Roboto"/>
                <a:cs typeface="Roboto"/>
                <a:sym typeface="Roboto"/>
              </a:rPr>
              <a:t>αποτελεσματική μεγιστοποίηση των πόρων</a:t>
            </a:r>
            <a:r>
              <a:rPr lang="en-US" sz="3600">
                <a:solidFill>
                  <a:srgbClr val="FFFFFF"/>
                </a:solidFill>
                <a:latin typeface="Roboto"/>
                <a:ea typeface="Roboto"/>
                <a:cs typeface="Roboto"/>
                <a:sym typeface="Roboto"/>
              </a:rPr>
              <a:t>. </a:t>
            </a:r>
            <a:endParaRPr/>
          </a:p>
          <a:p>
            <a:pPr indent="0" lvl="0" marL="0" rtl="0" algn="l">
              <a:spcBef>
                <a:spcPts val="0"/>
              </a:spcBef>
              <a:spcAft>
                <a:spcPts val="0"/>
              </a:spcAft>
              <a:buNone/>
            </a:pPr>
            <a:r>
              <a:t/>
            </a:r>
            <a:endParaRPr sz="3600">
              <a:solidFill>
                <a:srgbClr val="FFFFFF"/>
              </a:solidFill>
              <a:latin typeface="Roboto"/>
              <a:ea typeface="Roboto"/>
              <a:cs typeface="Roboto"/>
              <a:sym typeface="Roboto"/>
            </a:endParaRPr>
          </a:p>
          <a:p>
            <a:pPr indent="-571500" lvl="0" marL="571500" marR="0" rtl="0" algn="l">
              <a:lnSpc>
                <a:spcPct val="100000"/>
              </a:lnSpc>
              <a:spcBef>
                <a:spcPts val="0"/>
              </a:spcBef>
              <a:spcAft>
                <a:spcPts val="0"/>
              </a:spcAft>
              <a:buClr>
                <a:srgbClr val="FFFFFF"/>
              </a:buClr>
              <a:buSzPts val="3600"/>
              <a:buFont typeface="Arial"/>
              <a:buChar char="•"/>
            </a:pPr>
            <a:r>
              <a:rPr lang="en-US" sz="3600">
                <a:solidFill>
                  <a:srgbClr val="FFFFFF"/>
                </a:solidFill>
                <a:latin typeface="Roboto"/>
                <a:ea typeface="Roboto"/>
                <a:cs typeface="Roboto"/>
                <a:sym typeface="Roboto"/>
              </a:rPr>
              <a:t>Τα ανθεκτικά και προσαρμόσιμα ενδύματα αφορούν τον σχεδιασμό ενδυμάτων που μπορούν να εξελίσσονται μαζί με τον/τη χρήστη/-στρια</a:t>
            </a:r>
            <a:r>
              <a:rPr lang="en-US"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p:txBody>
      </p:sp>
      <p:pic>
        <p:nvPicPr>
          <p:cNvPr id="297" name="Google Shape;297;p34"/>
          <p:cNvPicPr preferRelativeResize="0"/>
          <p:nvPr/>
        </p:nvPicPr>
        <p:blipFill rotWithShape="1">
          <a:blip r:embed="rId3">
            <a:alphaModFix/>
          </a:blip>
          <a:srcRect b="0" l="0" r="0" t="0"/>
          <a:stretch/>
        </p:blipFill>
        <p:spPr>
          <a:xfrm>
            <a:off x="12556253" y="-11442"/>
            <a:ext cx="7547847" cy="11320792"/>
          </a:xfrm>
          <a:prstGeom prst="rect">
            <a:avLst/>
          </a:prstGeom>
          <a:noFill/>
          <a:ln>
            <a:noFill/>
          </a:ln>
        </p:spPr>
      </p:pic>
      <p:sp>
        <p:nvSpPr>
          <p:cNvPr id="298" name="Google Shape;298;p34"/>
          <p:cNvSpPr/>
          <p:nvPr/>
        </p:nvSpPr>
        <p:spPr>
          <a:xfrm>
            <a:off x="14090650" y="10760075"/>
            <a:ext cx="4918334"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chemeClr val="lt1"/>
                </a:solidFill>
                <a:latin typeface="Arial"/>
                <a:ea typeface="Arial"/>
                <a:cs typeface="Arial"/>
                <a:sym typeface="Arial"/>
              </a:rPr>
              <a:t>Φωτογραφία από </a:t>
            </a:r>
            <a:r>
              <a:rPr b="0" i="0" lang="en-US" sz="1800" u="sng">
                <a:solidFill>
                  <a:schemeClr val="lt1"/>
                </a:solidFill>
                <a:latin typeface="Arial"/>
                <a:ea typeface="Arial"/>
                <a:cs typeface="Arial"/>
                <a:sym typeface="Arial"/>
                <a:hlinkClick r:id="rId4">
                  <a:extLst>
                    <a:ext uri="{A12FA001-AC4F-418D-AE19-62706E023703}">
                      <ahyp:hlinkClr val="tx"/>
                    </a:ext>
                  </a:extLst>
                </a:hlinkClick>
              </a:rPr>
              <a:t>Alexi Romano</a:t>
            </a:r>
            <a:r>
              <a:rPr b="0" i="0" lang="en-US" sz="1800">
                <a:solidFill>
                  <a:schemeClr val="lt1"/>
                </a:solidFill>
                <a:latin typeface="Arial"/>
                <a:ea typeface="Arial"/>
                <a:cs typeface="Arial"/>
                <a:sym typeface="Arial"/>
              </a:rPr>
              <a:t> στο </a:t>
            </a:r>
            <a:r>
              <a:rPr b="0" i="0" lang="en-US" sz="1800" u="sng">
                <a:solidFill>
                  <a:schemeClr val="lt1"/>
                </a:solidFill>
                <a:latin typeface="Arial"/>
                <a:ea typeface="Arial"/>
                <a:cs typeface="Arial"/>
                <a:sym typeface="Arial"/>
                <a:hlinkClick r:id="rId5">
                  <a:extLst>
                    <a:ext uri="{A12FA001-AC4F-418D-AE19-62706E023703}">
                      <ahyp:hlinkClr val="tx"/>
                    </a:ext>
                  </a:extLst>
                </a:hlinkClick>
              </a:rPr>
              <a:t>Unsplash</a:t>
            </a:r>
            <a:endParaRPr sz="18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5"/>
          <p:cNvSpPr txBox="1"/>
          <p:nvPr>
            <p:ph type="ctrTitle"/>
          </p:nvPr>
        </p:nvSpPr>
        <p:spPr>
          <a:xfrm>
            <a:off x="6394450" y="1082675"/>
            <a:ext cx="10820400"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Επιλογή των Κατάλληλων Υλικών</a:t>
            </a:r>
            <a:endParaRPr sz="5400">
              <a:solidFill>
                <a:srgbClr val="2431DB"/>
              </a:solidFill>
            </a:endParaRPr>
          </a:p>
        </p:txBody>
      </p:sp>
      <p:sp>
        <p:nvSpPr>
          <p:cNvPr id="304" name="Google Shape;304;p35"/>
          <p:cNvSpPr txBox="1"/>
          <p:nvPr>
            <p:ph idx="1" type="subTitle"/>
          </p:nvPr>
        </p:nvSpPr>
        <p:spPr>
          <a:xfrm>
            <a:off x="6394450" y="3183295"/>
            <a:ext cx="11887200" cy="6093976"/>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Χρησιμοποιήστε </a:t>
            </a:r>
            <a:r>
              <a:rPr lang="en-US" sz="3600">
                <a:solidFill>
                  <a:srgbClr val="FDA800"/>
                </a:solidFill>
                <a:latin typeface="Roboto"/>
                <a:ea typeface="Roboto"/>
                <a:cs typeface="Roboto"/>
                <a:sym typeface="Roboto"/>
              </a:rPr>
              <a:t>ανθεκτικά υφάσματα </a:t>
            </a:r>
            <a:r>
              <a:rPr lang="en-US" sz="3600">
                <a:solidFill>
                  <a:srgbClr val="2431DB"/>
                </a:solidFill>
                <a:latin typeface="Roboto"/>
                <a:ea typeface="Roboto"/>
                <a:cs typeface="Roboto"/>
                <a:sym typeface="Roboto"/>
              </a:rPr>
              <a:t>που αντέχουν στη συχνή χρήση και το πλύσιμο.</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Επιλέξτε </a:t>
            </a:r>
            <a:r>
              <a:rPr lang="en-US" sz="3600">
                <a:solidFill>
                  <a:srgbClr val="FDA800"/>
                </a:solidFill>
                <a:latin typeface="Roboto"/>
                <a:ea typeface="Roboto"/>
                <a:cs typeface="Roboto"/>
                <a:sym typeface="Roboto"/>
              </a:rPr>
              <a:t>ανακυκλώσιμα </a:t>
            </a:r>
            <a:r>
              <a:rPr lang="en-US" sz="3600">
                <a:solidFill>
                  <a:srgbClr val="2431DB"/>
                </a:solidFill>
                <a:latin typeface="Roboto"/>
                <a:ea typeface="Roboto"/>
                <a:cs typeface="Roboto"/>
                <a:sym typeface="Roboto"/>
              </a:rPr>
              <a:t>ή </a:t>
            </a:r>
            <a:r>
              <a:rPr lang="en-US" sz="3600">
                <a:solidFill>
                  <a:srgbClr val="FDA800"/>
                </a:solidFill>
                <a:latin typeface="Roboto"/>
                <a:ea typeface="Roboto"/>
                <a:cs typeface="Roboto"/>
                <a:sym typeface="Roboto"/>
              </a:rPr>
              <a:t>βιοδιασπώμενα υφάσματα </a:t>
            </a:r>
            <a:r>
              <a:rPr lang="en-US" sz="3600">
                <a:solidFill>
                  <a:srgbClr val="2431DB"/>
                </a:solidFill>
                <a:latin typeface="Roboto"/>
                <a:ea typeface="Roboto"/>
                <a:cs typeface="Roboto"/>
                <a:sym typeface="Roboto"/>
              </a:rPr>
              <a:t>που διευκολύνουν την επεξεργασία στο τέλος του κύκλου ζωής τους.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FDA800"/>
              </a:buClr>
              <a:buSzPts val="3600"/>
              <a:buFont typeface="Arial"/>
              <a:buChar char="•"/>
            </a:pPr>
            <a:r>
              <a:rPr lang="en-US" sz="3600">
                <a:solidFill>
                  <a:srgbClr val="FDA800"/>
                </a:solidFill>
                <a:latin typeface="Roboto"/>
                <a:ea typeface="Roboto"/>
                <a:cs typeface="Roboto"/>
                <a:sym typeface="Roboto"/>
              </a:rPr>
              <a:t>Χρησιμοποιήστε φιλικές προς το περιβάλλον βαφές </a:t>
            </a:r>
            <a:r>
              <a:rPr lang="en-US" sz="3600">
                <a:solidFill>
                  <a:srgbClr val="2431DB"/>
                </a:solidFill>
                <a:latin typeface="Roboto"/>
                <a:ea typeface="Roboto"/>
                <a:cs typeface="Roboto"/>
                <a:sym typeface="Roboto"/>
              </a:rPr>
              <a:t>και </a:t>
            </a:r>
            <a:r>
              <a:rPr lang="en-US" sz="3600">
                <a:solidFill>
                  <a:srgbClr val="FDA800"/>
                </a:solidFill>
                <a:latin typeface="Roboto"/>
                <a:ea typeface="Roboto"/>
                <a:cs typeface="Roboto"/>
                <a:sym typeface="Roboto"/>
              </a:rPr>
              <a:t>φινιρίσματα </a:t>
            </a:r>
            <a:r>
              <a:rPr lang="en-US" sz="3600">
                <a:solidFill>
                  <a:srgbClr val="2431DB"/>
                </a:solidFill>
                <a:latin typeface="Roboto"/>
                <a:ea typeface="Roboto"/>
                <a:cs typeface="Roboto"/>
                <a:sym typeface="Roboto"/>
              </a:rPr>
              <a:t>που επιτρέπουν την ανακυκλωσιμότητα των υφασμάτων.</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pic>
        <p:nvPicPr>
          <p:cNvPr id="305" name="Google Shape;305;p35"/>
          <p:cNvPicPr preferRelativeResize="0"/>
          <p:nvPr/>
        </p:nvPicPr>
        <p:blipFill rotWithShape="1">
          <a:blip r:embed="rId3">
            <a:alphaModFix/>
          </a:blip>
          <a:srcRect b="0" l="0" r="0" t="0"/>
          <a:stretch/>
        </p:blipFill>
        <p:spPr>
          <a:xfrm>
            <a:off x="450850" y="464606"/>
            <a:ext cx="5791200" cy="10295469"/>
          </a:xfrm>
          <a:prstGeom prst="rect">
            <a:avLst/>
          </a:prstGeom>
          <a:noFill/>
          <a:ln>
            <a:noFill/>
          </a:ln>
        </p:spPr>
      </p:pic>
      <p:sp>
        <p:nvSpPr>
          <p:cNvPr id="306" name="Google Shape;306;p35"/>
          <p:cNvSpPr/>
          <p:nvPr/>
        </p:nvSpPr>
        <p:spPr>
          <a:xfrm>
            <a:off x="6242050" y="10281086"/>
            <a:ext cx="5123518"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Φωτογραφία από </a:t>
            </a:r>
            <a:r>
              <a:rPr b="0" i="0" lang="en-US" sz="1800" u="sng">
                <a:solidFill>
                  <a:schemeClr val="hlink"/>
                </a:solidFill>
                <a:latin typeface="Arial"/>
                <a:ea typeface="Arial"/>
                <a:cs typeface="Arial"/>
                <a:sym typeface="Arial"/>
                <a:hlinkClick r:id="rId4"/>
              </a:rPr>
              <a:t>WARION Taipei</a:t>
            </a:r>
            <a:r>
              <a:rPr b="0" i="0" lang="en-US" sz="1800">
                <a:solidFill>
                  <a:srgbClr val="000000"/>
                </a:solidFill>
                <a:latin typeface="Arial"/>
                <a:ea typeface="Arial"/>
                <a:cs typeface="Arial"/>
                <a:sym typeface="Arial"/>
              </a:rPr>
              <a:t> στο </a:t>
            </a:r>
            <a:r>
              <a:rPr b="0" i="0" lang="en-US" sz="1800" u="sng">
                <a:solidFill>
                  <a:schemeClr val="hlink"/>
                </a:solidFill>
                <a:latin typeface="Arial"/>
                <a:ea typeface="Arial"/>
                <a:cs typeface="Arial"/>
                <a:sym typeface="Arial"/>
                <a:hlinkClick r:id="rId5"/>
              </a:rPr>
              <a:t>Unsplash</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6"/>
          <p:cNvSpPr txBox="1"/>
          <p:nvPr>
            <p:ph type="ctrTitle"/>
          </p:nvPr>
        </p:nvSpPr>
        <p:spPr>
          <a:xfrm>
            <a:off x="831850" y="1539875"/>
            <a:ext cx="868680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Διαχρονικός Σχεδιασμός</a:t>
            </a:r>
            <a:endParaRPr sz="5400">
              <a:solidFill>
                <a:srgbClr val="2431DB"/>
              </a:solidFill>
            </a:endParaRPr>
          </a:p>
        </p:txBody>
      </p:sp>
      <p:pic>
        <p:nvPicPr>
          <p:cNvPr id="312" name="Google Shape;312;p36"/>
          <p:cNvPicPr preferRelativeResize="0"/>
          <p:nvPr/>
        </p:nvPicPr>
        <p:blipFill rotWithShape="1">
          <a:blip r:embed="rId3">
            <a:alphaModFix/>
          </a:blip>
          <a:srcRect b="0" l="0" r="0" t="0"/>
          <a:stretch/>
        </p:blipFill>
        <p:spPr>
          <a:xfrm>
            <a:off x="11804650" y="473075"/>
            <a:ext cx="7848600" cy="10287000"/>
          </a:xfrm>
          <a:prstGeom prst="rect">
            <a:avLst/>
          </a:prstGeom>
          <a:noFill/>
          <a:ln>
            <a:noFill/>
          </a:ln>
        </p:spPr>
      </p:pic>
      <p:sp>
        <p:nvSpPr>
          <p:cNvPr id="313" name="Google Shape;313;p36"/>
          <p:cNvSpPr txBox="1"/>
          <p:nvPr>
            <p:ph idx="1" type="subTitle"/>
          </p:nvPr>
        </p:nvSpPr>
        <p:spPr>
          <a:xfrm>
            <a:off x="831850" y="3825875"/>
            <a:ext cx="10515600" cy="4985980"/>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Σχεδιάστε ρούχα με </a:t>
            </a:r>
            <a:r>
              <a:rPr lang="en-US" sz="3600">
                <a:solidFill>
                  <a:srgbClr val="FDA800"/>
                </a:solidFill>
                <a:latin typeface="Roboto"/>
                <a:ea typeface="Roboto"/>
                <a:cs typeface="Roboto"/>
                <a:sym typeface="Roboto"/>
              </a:rPr>
              <a:t>βασικές σιλουέτες </a:t>
            </a:r>
            <a:r>
              <a:rPr lang="en-US" sz="3600">
                <a:solidFill>
                  <a:srgbClr val="2431DB"/>
                </a:solidFill>
                <a:latin typeface="Roboto"/>
                <a:ea typeface="Roboto"/>
                <a:cs typeface="Roboto"/>
                <a:sym typeface="Roboto"/>
              </a:rPr>
              <a:t>και </a:t>
            </a:r>
            <a:r>
              <a:rPr lang="en-US" sz="3600">
                <a:solidFill>
                  <a:srgbClr val="FDA800"/>
                </a:solidFill>
                <a:latin typeface="Roboto"/>
                <a:ea typeface="Roboto"/>
                <a:cs typeface="Roboto"/>
                <a:sym typeface="Roboto"/>
              </a:rPr>
              <a:t>ουδέτερα χρώματα </a:t>
            </a:r>
            <a:r>
              <a:rPr lang="en-US" sz="3600">
                <a:solidFill>
                  <a:srgbClr val="2431DB"/>
                </a:solidFill>
                <a:latin typeface="Roboto"/>
                <a:ea typeface="Roboto"/>
                <a:cs typeface="Roboto"/>
                <a:sym typeface="Roboto"/>
              </a:rPr>
              <a:t>που δεν φεύγουν γρήγορα από τη μόδα.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Σχεδιάστε </a:t>
            </a:r>
            <a:r>
              <a:rPr lang="en-US" sz="3600">
                <a:solidFill>
                  <a:srgbClr val="FDA800"/>
                </a:solidFill>
                <a:latin typeface="Roboto"/>
                <a:ea typeface="Roboto"/>
                <a:cs typeface="Roboto"/>
                <a:sym typeface="Roboto"/>
              </a:rPr>
              <a:t>απλά, αρθρωτά ενδύματα </a:t>
            </a:r>
            <a:r>
              <a:rPr lang="en-US" sz="3600">
                <a:solidFill>
                  <a:srgbClr val="2431DB"/>
                </a:solidFill>
                <a:latin typeface="Roboto"/>
                <a:ea typeface="Roboto"/>
                <a:cs typeface="Roboto"/>
                <a:sym typeface="Roboto"/>
              </a:rPr>
              <a:t>που μπορούν να φορεθούν με πολλούς τρόπους, καθώς αυτό προσφέρει ευελιξία και μειώνει την ανάγκη για πρόσθετα ενδύματα.</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sp>
        <p:nvSpPr>
          <p:cNvPr id="314" name="Google Shape;314;p36"/>
          <p:cNvSpPr/>
          <p:nvPr/>
        </p:nvSpPr>
        <p:spPr>
          <a:xfrm>
            <a:off x="6470650" y="10226675"/>
            <a:ext cx="6934200" cy="338554"/>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Φωτογραφία από </a:t>
            </a:r>
            <a:r>
              <a:rPr b="0" i="0" lang="en-US" sz="1600" u="sng" cap="none" strike="noStrike">
                <a:solidFill>
                  <a:schemeClr val="dk1"/>
                </a:solidFill>
                <a:latin typeface="Arial"/>
                <a:ea typeface="Arial"/>
                <a:cs typeface="Arial"/>
                <a:sym typeface="Arial"/>
                <a:hlinkClick r:id="rId4">
                  <a:extLst>
                    <a:ext uri="{A12FA001-AC4F-418D-AE19-62706E023703}">
                      <ahyp:hlinkClr val="tx"/>
                    </a:ext>
                  </a:extLst>
                </a:hlinkClick>
              </a:rPr>
              <a:t>MohamadReza Khashay</a:t>
            </a:r>
            <a:r>
              <a:rPr b="0" i="0" lang="en-US" sz="1600" u="none" cap="none" strike="noStrike">
                <a:solidFill>
                  <a:schemeClr val="dk1"/>
                </a:solidFill>
                <a:latin typeface="Arial"/>
                <a:ea typeface="Arial"/>
                <a:cs typeface="Arial"/>
                <a:sym typeface="Arial"/>
              </a:rPr>
              <a:t> στο </a:t>
            </a:r>
            <a:r>
              <a:rPr b="0" i="0" lang="en-US" sz="16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7"/>
          <p:cNvSpPr txBox="1"/>
          <p:nvPr>
            <p:ph type="ctrTitle"/>
          </p:nvPr>
        </p:nvSpPr>
        <p:spPr>
          <a:xfrm>
            <a:off x="1136650" y="1387475"/>
            <a:ext cx="10210800"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Μακροβιότητα στον Σχεδιασμό</a:t>
            </a:r>
            <a:endParaRPr sz="5400">
              <a:solidFill>
                <a:srgbClr val="2431DB"/>
              </a:solidFill>
            </a:endParaRPr>
          </a:p>
        </p:txBody>
      </p:sp>
      <p:sp>
        <p:nvSpPr>
          <p:cNvPr id="320" name="Google Shape;320;p37"/>
          <p:cNvSpPr/>
          <p:nvPr/>
        </p:nvSpPr>
        <p:spPr>
          <a:xfrm>
            <a:off x="7891972" y="10226675"/>
            <a:ext cx="4674678"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Φωτογραφία από </a:t>
            </a:r>
            <a:r>
              <a:rPr b="0" i="0" lang="en-US" sz="1800" u="sng">
                <a:solidFill>
                  <a:schemeClr val="hlink"/>
                </a:solidFill>
                <a:latin typeface="Arial"/>
                <a:ea typeface="Arial"/>
                <a:cs typeface="Arial"/>
                <a:sym typeface="Arial"/>
                <a:hlinkClick r:id="rId3"/>
              </a:rPr>
              <a:t>Toa Heftiba</a:t>
            </a:r>
            <a:r>
              <a:rPr b="0" i="0" lang="en-US" sz="1800">
                <a:solidFill>
                  <a:srgbClr val="000000"/>
                </a:solidFill>
                <a:latin typeface="Arial"/>
                <a:ea typeface="Arial"/>
                <a:cs typeface="Arial"/>
                <a:sym typeface="Arial"/>
              </a:rPr>
              <a:t> στο </a:t>
            </a:r>
            <a:r>
              <a:rPr b="0" i="0" lang="en-US" sz="1800" u="sng">
                <a:solidFill>
                  <a:schemeClr val="hlink"/>
                </a:solidFill>
                <a:latin typeface="Arial"/>
                <a:ea typeface="Arial"/>
                <a:cs typeface="Arial"/>
                <a:sym typeface="Arial"/>
                <a:hlinkClick r:id="rId4"/>
              </a:rPr>
              <a:t>Unsplash</a:t>
            </a:r>
            <a:endParaRPr sz="1800"/>
          </a:p>
        </p:txBody>
      </p:sp>
      <p:pic>
        <p:nvPicPr>
          <p:cNvPr id="321" name="Google Shape;321;p37"/>
          <p:cNvPicPr preferRelativeResize="0"/>
          <p:nvPr/>
        </p:nvPicPr>
        <p:blipFill rotWithShape="1">
          <a:blip r:embed="rId5">
            <a:alphaModFix/>
          </a:blip>
          <a:srcRect b="0" l="0" r="0" t="0"/>
          <a:stretch/>
        </p:blipFill>
        <p:spPr>
          <a:xfrm>
            <a:off x="12719049" y="440809"/>
            <a:ext cx="6930311" cy="10395466"/>
          </a:xfrm>
          <a:prstGeom prst="rect">
            <a:avLst/>
          </a:prstGeom>
          <a:noFill/>
          <a:ln>
            <a:noFill/>
          </a:ln>
        </p:spPr>
      </p:pic>
      <p:sp>
        <p:nvSpPr>
          <p:cNvPr id="322" name="Google Shape;322;p37"/>
          <p:cNvSpPr txBox="1"/>
          <p:nvPr>
            <p:ph idx="1" type="subTitle"/>
          </p:nvPr>
        </p:nvSpPr>
        <p:spPr>
          <a:xfrm>
            <a:off x="1136650" y="3140075"/>
            <a:ext cx="11277600" cy="5638800"/>
          </a:xfrm>
          <a:prstGeom prst="rect">
            <a:avLst/>
          </a:prstGeom>
          <a:noFill/>
          <a:ln>
            <a:noFill/>
          </a:ln>
        </p:spPr>
        <p:txBody>
          <a:bodyPr anchorCtr="0" anchor="t" bIns="0" lIns="0" spcFirstLastPara="1" rIns="0" wrap="square" tIns="0">
            <a:normAutofit lnSpcReduction="10000"/>
          </a:bodyPr>
          <a:lstStyle/>
          <a:p>
            <a:pPr indent="0" lvl="0" marL="0" rtl="0" algn="l">
              <a:spcBef>
                <a:spcPts val="0"/>
              </a:spcBef>
              <a:spcAft>
                <a:spcPts val="0"/>
              </a:spcAft>
              <a:buNone/>
            </a:pPr>
            <a:r>
              <a:rPr lang="en-US" sz="3600">
                <a:solidFill>
                  <a:srgbClr val="2431DB"/>
                </a:solidFill>
                <a:latin typeface="Roboto"/>
                <a:ea typeface="Roboto"/>
                <a:cs typeface="Roboto"/>
                <a:sym typeface="Roboto"/>
              </a:rPr>
              <a:t>Μακροβιότητα στον σχεδιασμό σημαίνει </a:t>
            </a:r>
            <a:r>
              <a:rPr lang="en-US" sz="3600">
                <a:solidFill>
                  <a:srgbClr val="FDA800"/>
                </a:solidFill>
                <a:latin typeface="Roboto"/>
                <a:ea typeface="Roboto"/>
                <a:cs typeface="Roboto"/>
                <a:sym typeface="Roboto"/>
              </a:rPr>
              <a:t>παράταση της διάρκειας ζωής </a:t>
            </a:r>
            <a:r>
              <a:rPr lang="en-US" sz="3600">
                <a:solidFill>
                  <a:srgbClr val="2431DB"/>
                </a:solidFill>
                <a:latin typeface="Roboto"/>
                <a:ea typeface="Roboto"/>
                <a:cs typeface="Roboto"/>
                <a:sym typeface="Roboto"/>
              </a:rPr>
              <a:t>ενός ενδύματος. Αυτό μπορεί να επιτευχθεί με:</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Ενισχυμένες ραφές και σημεία πίεσης.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Χρήση ανθεκτικών κλείστρων που μπορούν να αντικατασταθούν εύκολα. </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Σχεδιασμό ρούχων που μπορούν να πλυθούν και να επισκευαστούν εύκολα. </a:t>
            </a:r>
            <a:endParaRPr sz="3600">
              <a:solidFill>
                <a:srgbClr val="2431DB"/>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38"/>
          <p:cNvPicPr preferRelativeResize="0"/>
          <p:nvPr/>
        </p:nvPicPr>
        <p:blipFill rotWithShape="1">
          <a:blip r:embed="rId3">
            <a:alphaModFix/>
          </a:blip>
          <a:srcRect b="0" l="0" r="0" t="0"/>
          <a:stretch/>
        </p:blipFill>
        <p:spPr>
          <a:xfrm>
            <a:off x="450850" y="473076"/>
            <a:ext cx="6867120" cy="10287000"/>
          </a:xfrm>
          <a:prstGeom prst="rect">
            <a:avLst/>
          </a:prstGeom>
          <a:noFill/>
          <a:ln>
            <a:noFill/>
          </a:ln>
        </p:spPr>
      </p:pic>
      <p:sp>
        <p:nvSpPr>
          <p:cNvPr id="328" name="Google Shape;328;p38"/>
          <p:cNvSpPr/>
          <p:nvPr/>
        </p:nvSpPr>
        <p:spPr>
          <a:xfrm>
            <a:off x="450850" y="10390744"/>
            <a:ext cx="5405647"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chemeClr val="lt1"/>
                </a:solidFill>
                <a:latin typeface="Arial"/>
                <a:ea typeface="Arial"/>
                <a:cs typeface="Arial"/>
                <a:sym typeface="Arial"/>
              </a:rPr>
              <a:t>Φωτογραφία από </a:t>
            </a:r>
            <a:r>
              <a:rPr b="0" i="0" lang="en-US" sz="1800" u="sng">
                <a:solidFill>
                  <a:schemeClr val="lt1"/>
                </a:solidFill>
                <a:latin typeface="Arial"/>
                <a:ea typeface="Arial"/>
                <a:cs typeface="Arial"/>
                <a:sym typeface="Arial"/>
                <a:hlinkClick r:id="rId4">
                  <a:extLst>
                    <a:ext uri="{A12FA001-AC4F-418D-AE19-62706E023703}">
                      <ahyp:hlinkClr val="tx"/>
                    </a:ext>
                  </a:extLst>
                </a:hlinkClick>
              </a:rPr>
              <a:t>Bozhin Karaivanov</a:t>
            </a:r>
            <a:r>
              <a:rPr b="0" i="0" lang="en-US" sz="1800">
                <a:solidFill>
                  <a:schemeClr val="lt1"/>
                </a:solidFill>
                <a:latin typeface="Arial"/>
                <a:ea typeface="Arial"/>
                <a:cs typeface="Arial"/>
                <a:sym typeface="Arial"/>
              </a:rPr>
              <a:t> στο </a:t>
            </a:r>
            <a:r>
              <a:rPr b="0" i="0" lang="en-US" sz="1800" u="sng">
                <a:solidFill>
                  <a:schemeClr val="lt1"/>
                </a:solidFill>
                <a:latin typeface="Arial"/>
                <a:ea typeface="Arial"/>
                <a:cs typeface="Arial"/>
                <a:sym typeface="Arial"/>
                <a:hlinkClick r:id="rId5">
                  <a:extLst>
                    <a:ext uri="{A12FA001-AC4F-418D-AE19-62706E023703}">
                      <ahyp:hlinkClr val="tx"/>
                    </a:ext>
                  </a:extLst>
                </a:hlinkClick>
              </a:rPr>
              <a:t>Unsplash</a:t>
            </a:r>
            <a:endParaRPr sz="1800">
              <a:solidFill>
                <a:schemeClr val="lt1"/>
              </a:solidFill>
            </a:endParaRPr>
          </a:p>
        </p:txBody>
      </p:sp>
      <p:sp>
        <p:nvSpPr>
          <p:cNvPr id="329" name="Google Shape;329;p38"/>
          <p:cNvSpPr txBox="1"/>
          <p:nvPr>
            <p:ph type="ctrTitle"/>
          </p:nvPr>
        </p:nvSpPr>
        <p:spPr>
          <a:xfrm>
            <a:off x="7689850" y="1006475"/>
            <a:ext cx="11353800"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Επιδιορθωσιμότητα στον Σχεδιασμό</a:t>
            </a:r>
            <a:endParaRPr sz="5400">
              <a:solidFill>
                <a:srgbClr val="2431DB"/>
              </a:solidFill>
            </a:endParaRPr>
          </a:p>
        </p:txBody>
      </p:sp>
      <p:sp>
        <p:nvSpPr>
          <p:cNvPr id="330" name="Google Shape;330;p38"/>
          <p:cNvSpPr txBox="1"/>
          <p:nvPr>
            <p:ph idx="1" type="subTitle"/>
          </p:nvPr>
        </p:nvSpPr>
        <p:spPr>
          <a:xfrm>
            <a:off x="7689850" y="2835275"/>
            <a:ext cx="10972801" cy="8309967"/>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Σχεδιάστε ρούχα </a:t>
            </a:r>
            <a:r>
              <a:rPr lang="en-US" sz="3600">
                <a:solidFill>
                  <a:srgbClr val="FDA800"/>
                </a:solidFill>
                <a:latin typeface="Roboto"/>
                <a:ea typeface="Roboto"/>
                <a:cs typeface="Roboto"/>
                <a:sym typeface="Roboto"/>
              </a:rPr>
              <a:t>που επιδιορθώνονται εύκολα</a:t>
            </a:r>
            <a:r>
              <a:rPr lang="en-US" sz="3600">
                <a:solidFill>
                  <a:srgbClr val="2431DB"/>
                </a:solidFill>
                <a:latin typeface="Roboto"/>
                <a:ea typeface="Roboto"/>
                <a:cs typeface="Roboto"/>
                <a:sym typeface="Roboto"/>
              </a:rPr>
              <a:t>. Οι μάρκες καλό είναι να προσφέρουν κιτ επιδιόρθωσης στους/στις καταναλωτές/-τριες.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Οι σχεδιαστές/-στριες πρέπει να </a:t>
            </a:r>
            <a:r>
              <a:rPr lang="en-US" sz="3600">
                <a:solidFill>
                  <a:srgbClr val="FDA800"/>
                </a:solidFill>
                <a:latin typeface="Roboto"/>
                <a:ea typeface="Roboto"/>
                <a:cs typeface="Roboto"/>
                <a:sym typeface="Roboto"/>
              </a:rPr>
              <a:t>ενθαρρύνουν τους/τις χρήστες/-στριες να επιδιορθώνουν </a:t>
            </a:r>
            <a:r>
              <a:rPr lang="en-US" sz="3600">
                <a:solidFill>
                  <a:srgbClr val="2431DB"/>
                </a:solidFill>
                <a:latin typeface="Roboto"/>
                <a:ea typeface="Roboto"/>
                <a:cs typeface="Roboto"/>
                <a:sym typeface="Roboto"/>
              </a:rPr>
              <a:t>τα ρούχα τους αντί να τα πετούν προβάλλοντας την επιδιόρθωση ως μέρος του σχεδιασμού. </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Οι μάρκες μπορούν να προσφέρουν </a:t>
            </a:r>
            <a:r>
              <a:rPr lang="en-US" sz="3600">
                <a:solidFill>
                  <a:srgbClr val="FDA800"/>
                </a:solidFill>
                <a:latin typeface="Roboto"/>
                <a:ea typeface="Roboto"/>
                <a:cs typeface="Roboto"/>
                <a:sym typeface="Roboto"/>
              </a:rPr>
              <a:t>υπηρεσίες επιδιόρθωσης </a:t>
            </a:r>
            <a:r>
              <a:rPr lang="en-US" sz="3600">
                <a:solidFill>
                  <a:srgbClr val="2431DB"/>
                </a:solidFill>
                <a:latin typeface="Roboto"/>
                <a:ea typeface="Roboto"/>
                <a:cs typeface="Roboto"/>
                <a:sym typeface="Roboto"/>
              </a:rPr>
              <a:t>στο πλαίσιο του κύκλου ζωής του προϊόντος ενθαρρύνοντας τους/τις καταναλωτές/-τριες να παρατείνουν τη διάρκεια ζωής των ενδυμάτων τους αντί να τα αντικαθιστούν.</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9"/>
          <p:cNvPicPr preferRelativeResize="0"/>
          <p:nvPr/>
        </p:nvPicPr>
        <p:blipFill rotWithShape="1">
          <a:blip r:embed="rId3">
            <a:alphaModFix/>
          </a:blip>
          <a:srcRect b="0" l="0" r="0" t="0"/>
          <a:stretch/>
        </p:blipFill>
        <p:spPr>
          <a:xfrm>
            <a:off x="12871450" y="511175"/>
            <a:ext cx="6843184" cy="10264775"/>
          </a:xfrm>
          <a:prstGeom prst="rect">
            <a:avLst/>
          </a:prstGeom>
          <a:noFill/>
          <a:ln>
            <a:noFill/>
          </a:ln>
        </p:spPr>
      </p:pic>
      <p:sp>
        <p:nvSpPr>
          <p:cNvPr id="336" name="Google Shape;336;p39"/>
          <p:cNvSpPr txBox="1"/>
          <p:nvPr>
            <p:ph type="ctrTitle"/>
          </p:nvPr>
        </p:nvSpPr>
        <p:spPr>
          <a:xfrm>
            <a:off x="577670" y="930275"/>
            <a:ext cx="1196340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Προσαρμόσιμα και Αρθρωτά Ενδύματα</a:t>
            </a:r>
            <a:endParaRPr sz="5400">
              <a:solidFill>
                <a:srgbClr val="2431DB"/>
              </a:solidFill>
            </a:endParaRPr>
          </a:p>
        </p:txBody>
      </p:sp>
      <p:sp>
        <p:nvSpPr>
          <p:cNvPr id="337" name="Google Shape;337;p39"/>
          <p:cNvSpPr txBox="1"/>
          <p:nvPr>
            <p:ph idx="1" type="subTitle"/>
          </p:nvPr>
        </p:nvSpPr>
        <p:spPr>
          <a:xfrm>
            <a:off x="908049" y="2378076"/>
            <a:ext cx="11302641" cy="8125301"/>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Σχεδιάστε ενδύματα που επιτρέπουν </a:t>
            </a:r>
            <a:r>
              <a:rPr lang="en-US" sz="3600">
                <a:solidFill>
                  <a:srgbClr val="FDA800"/>
                </a:solidFill>
                <a:latin typeface="Roboto"/>
                <a:ea typeface="Roboto"/>
                <a:cs typeface="Roboto"/>
                <a:sym typeface="Roboto"/>
              </a:rPr>
              <a:t>ρυθμιζόμενο μέγεθος </a:t>
            </a:r>
            <a:r>
              <a:rPr lang="en-US" sz="3600">
                <a:solidFill>
                  <a:srgbClr val="2431DB"/>
                </a:solidFill>
                <a:latin typeface="Roboto"/>
                <a:ea typeface="Roboto"/>
                <a:cs typeface="Roboto"/>
                <a:sym typeface="Roboto"/>
              </a:rPr>
              <a:t>με τη χρήση ελαστικών στοιχείων, ρυθμιζόμενων ζωνών μέσης ή επεκτάσιμων στρίφωμάτων. </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Σχεδιάστε ρούχα με </a:t>
            </a:r>
            <a:r>
              <a:rPr lang="en-US" sz="3600">
                <a:solidFill>
                  <a:srgbClr val="FDA800"/>
                </a:solidFill>
                <a:latin typeface="Roboto"/>
                <a:ea typeface="Roboto"/>
                <a:cs typeface="Roboto"/>
                <a:sym typeface="Roboto"/>
              </a:rPr>
              <a:t>εναλλάξιμα εξαρτήματα </a:t>
            </a:r>
            <a:r>
              <a:rPr lang="en-US" sz="3600">
                <a:solidFill>
                  <a:srgbClr val="2431DB"/>
                </a:solidFill>
                <a:latin typeface="Roboto"/>
                <a:ea typeface="Roboto"/>
                <a:cs typeface="Roboto"/>
                <a:sym typeface="Roboto"/>
              </a:rPr>
              <a:t>που επιτρέπουν την προσαρμογή, την επιδιόρθωση ή την αναδιαμόρφωση των ρούχων.</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Σχεδιάστε και δημιουργήστε ρούχα που είναι </a:t>
            </a:r>
            <a:r>
              <a:rPr lang="en-US" sz="3600">
                <a:solidFill>
                  <a:srgbClr val="FDA800"/>
                </a:solidFill>
                <a:latin typeface="Roboto"/>
                <a:ea typeface="Roboto"/>
                <a:cs typeface="Roboto"/>
                <a:sym typeface="Roboto"/>
              </a:rPr>
              <a:t>πολυλειτουργικά </a:t>
            </a:r>
            <a:r>
              <a:rPr lang="en-US" sz="3600">
                <a:solidFill>
                  <a:srgbClr val="2431DB"/>
                </a:solidFill>
                <a:latin typeface="Roboto"/>
                <a:ea typeface="Roboto"/>
                <a:cs typeface="Roboto"/>
                <a:sym typeface="Roboto"/>
              </a:rPr>
              <a:t>και εξυπηρετούν περισσότερους από έναν σκοπούς.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2400">
                <a:solidFill>
                  <a:srgbClr val="FDA800"/>
                </a:solidFill>
                <a:latin typeface="Roboto"/>
                <a:ea typeface="Roboto"/>
                <a:cs typeface="Roboto"/>
                <a:sym typeface="Roboto"/>
              </a:rPr>
              <a:t>								Ρούχα από: Angela Michail</a:t>
            </a:r>
            <a:endParaRPr sz="2400">
              <a:solidFill>
                <a:srgbClr val="FDA80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4"/>
          <p:cNvSpPr txBox="1"/>
          <p:nvPr>
            <p:ph type="ctrTitle"/>
          </p:nvPr>
        </p:nvSpPr>
        <p:spPr>
          <a:xfrm>
            <a:off x="1212850" y="1387475"/>
            <a:ext cx="9448800"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431DB"/>
                </a:solidFill>
              </a:rPr>
              <a:t>4.1 Κυκλική Μόδα</a:t>
            </a:r>
            <a:endParaRPr b="1" sz="5400">
              <a:solidFill>
                <a:srgbClr val="2431DB"/>
              </a:solidFill>
            </a:endParaRPr>
          </a:p>
        </p:txBody>
      </p:sp>
      <p:sp>
        <p:nvSpPr>
          <p:cNvPr id="97" name="Google Shape;97;p4"/>
          <p:cNvSpPr txBox="1"/>
          <p:nvPr/>
        </p:nvSpPr>
        <p:spPr>
          <a:xfrm>
            <a:off x="1863306" y="3368675"/>
            <a:ext cx="15961144" cy="7239000"/>
          </a:xfrm>
          <a:prstGeom prst="rect">
            <a:avLst/>
          </a:prstGeom>
          <a:noFill/>
          <a:ln>
            <a:noFill/>
          </a:ln>
        </p:spPr>
        <p:txBody>
          <a:bodyPr anchorCtr="0" anchor="t" bIns="45700" lIns="91425" spcFirstLastPara="1" rIns="91425" wrap="square" tIns="45700">
            <a:noAutofit/>
          </a:bodyPr>
          <a:lstStyle/>
          <a:p>
            <a:pPr indent="-571500" lvl="0" marL="571500" rtl="0" algn="l">
              <a:lnSpc>
                <a:spcPct val="15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Το σημερινό μοντέλο μόδας λειτουργεί γραμμικά δίνοντας έμφαση στη </a:t>
            </a:r>
            <a:r>
              <a:rPr lang="en-US" sz="3600">
                <a:solidFill>
                  <a:srgbClr val="FDA800"/>
                </a:solidFill>
                <a:latin typeface="Roboto"/>
                <a:ea typeface="Roboto"/>
                <a:cs typeface="Roboto"/>
                <a:sym typeface="Roboto"/>
              </a:rPr>
              <a:t>μαζική παραγωγή </a:t>
            </a:r>
            <a:r>
              <a:rPr lang="en-US" sz="3600">
                <a:solidFill>
                  <a:srgbClr val="2431DB"/>
                </a:solidFill>
                <a:latin typeface="Roboto"/>
                <a:ea typeface="Roboto"/>
                <a:cs typeface="Roboto"/>
                <a:sym typeface="Roboto"/>
              </a:rPr>
              <a:t>και </a:t>
            </a:r>
            <a:r>
              <a:rPr lang="en-US" sz="3600">
                <a:solidFill>
                  <a:srgbClr val="FDA800"/>
                </a:solidFill>
                <a:latin typeface="Roboto"/>
                <a:ea typeface="Roboto"/>
                <a:cs typeface="Roboto"/>
                <a:sym typeface="Roboto"/>
              </a:rPr>
              <a:t>κατανάλωση</a:t>
            </a:r>
            <a:r>
              <a:rPr lang="en-US" sz="3600">
                <a:solidFill>
                  <a:srgbClr val="2431DB"/>
                </a:solidFill>
                <a:latin typeface="Roboto"/>
                <a:ea typeface="Roboto"/>
                <a:cs typeface="Roboto"/>
                <a:sym typeface="Roboto"/>
              </a:rPr>
              <a:t> ενδυμάτων και υποδημάτων. Μια βιομηχανία στην οποία τα ρούχα που φοράμε, τα υλικά που έχουν χρησιμοποιηθεί, οι συσκευασίες, οι σακούλες για τα ψώνια και όλα τα υπολείμματα που δεν θα φοράμε πλέον θα απορρίπτονται. </a:t>
            </a:r>
            <a:endParaRPr sz="3600">
              <a:solidFill>
                <a:srgbClr val="2431DB"/>
              </a:solidFill>
              <a:latin typeface="Roboto"/>
              <a:ea typeface="Roboto"/>
              <a:cs typeface="Roboto"/>
              <a:sym typeface="Roboto"/>
            </a:endParaRPr>
          </a:p>
          <a:p>
            <a:pPr indent="-571500" lvl="0" marL="571500" rtl="0" algn="l">
              <a:lnSpc>
                <a:spcPct val="150000"/>
              </a:lnSpc>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Όλα αυτά τα συνθετικά υλικά θα γίνουν </a:t>
            </a:r>
            <a:r>
              <a:rPr lang="en-US" sz="3600">
                <a:solidFill>
                  <a:srgbClr val="FDA800"/>
                </a:solidFill>
                <a:latin typeface="Roboto"/>
                <a:ea typeface="Roboto"/>
                <a:cs typeface="Roboto"/>
                <a:sym typeface="Roboto"/>
              </a:rPr>
              <a:t>απόβλητα </a:t>
            </a:r>
            <a:r>
              <a:rPr lang="en-US" sz="3600">
                <a:solidFill>
                  <a:srgbClr val="2431DB"/>
                </a:solidFill>
                <a:latin typeface="Roboto"/>
                <a:ea typeface="Roboto"/>
                <a:cs typeface="Roboto"/>
                <a:sym typeface="Roboto"/>
              </a:rPr>
              <a:t>στις χωματερές του φυσικού μας περιβάλλοντος.</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Αυτό το γραμμικό μοντέλο εδώ και χρόνια έχει προκαλέσει </a:t>
            </a:r>
            <a:r>
              <a:rPr lang="en-US" sz="3600">
                <a:solidFill>
                  <a:srgbClr val="FDA800"/>
                </a:solidFill>
                <a:latin typeface="Roboto"/>
                <a:ea typeface="Roboto"/>
                <a:cs typeface="Roboto"/>
                <a:sym typeface="Roboto"/>
              </a:rPr>
              <a:t>σοβαρές βλάβες στο περιβάλλον μας</a:t>
            </a:r>
            <a:r>
              <a:rPr lang="en-US" sz="3600">
                <a:solidFill>
                  <a:srgbClr val="2431DB"/>
                </a:solidFill>
                <a:latin typeface="Roboto"/>
                <a:ea typeface="Roboto"/>
                <a:cs typeface="Roboto"/>
                <a:sym typeface="Roboto"/>
              </a:rPr>
              <a:t>.</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0"/>
          <p:cNvSpPr txBox="1"/>
          <p:nvPr>
            <p:ph type="ctrTitle"/>
          </p:nvPr>
        </p:nvSpPr>
        <p:spPr>
          <a:xfrm>
            <a:off x="1212849" y="1463675"/>
            <a:ext cx="17780635"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Σχεδιασμός για Αποσυναρμολόγηση και Δημιουργική Επαναχρησιμοποίηση</a:t>
            </a:r>
            <a:endParaRPr sz="5400">
              <a:solidFill>
                <a:srgbClr val="2431DB"/>
              </a:solidFill>
            </a:endParaRPr>
          </a:p>
        </p:txBody>
      </p:sp>
      <p:sp>
        <p:nvSpPr>
          <p:cNvPr id="343" name="Google Shape;343;p40"/>
          <p:cNvSpPr txBox="1"/>
          <p:nvPr>
            <p:ph idx="1" type="subTitle"/>
          </p:nvPr>
        </p:nvSpPr>
        <p:spPr>
          <a:xfrm>
            <a:off x="1212849" y="3673475"/>
            <a:ext cx="17780635" cy="3877985"/>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Σχεδιάστε ενδύματα που μπορούν </a:t>
            </a:r>
            <a:r>
              <a:rPr lang="en-US" sz="3600">
                <a:solidFill>
                  <a:srgbClr val="FDA800"/>
                </a:solidFill>
                <a:latin typeface="Roboto"/>
                <a:ea typeface="Roboto"/>
                <a:cs typeface="Roboto"/>
                <a:sym typeface="Roboto"/>
              </a:rPr>
              <a:t>εύκολα να</a:t>
            </a:r>
            <a:r>
              <a:rPr lang="en-US" sz="3600">
                <a:solidFill>
                  <a:srgbClr val="2431DB"/>
                </a:solidFill>
                <a:latin typeface="Roboto"/>
                <a:ea typeface="Roboto"/>
                <a:cs typeface="Roboto"/>
                <a:sym typeface="Roboto"/>
              </a:rPr>
              <a:t> </a:t>
            </a:r>
            <a:r>
              <a:rPr lang="en-US" sz="3600">
                <a:solidFill>
                  <a:srgbClr val="FDA800"/>
                </a:solidFill>
                <a:latin typeface="Roboto"/>
                <a:ea typeface="Roboto"/>
                <a:cs typeface="Roboto"/>
                <a:sym typeface="Roboto"/>
              </a:rPr>
              <a:t>αποσυναρμολογηθούν </a:t>
            </a:r>
            <a:r>
              <a:rPr lang="en-US" sz="3600">
                <a:solidFill>
                  <a:srgbClr val="2431DB"/>
                </a:solidFill>
                <a:latin typeface="Roboto"/>
                <a:ea typeface="Roboto"/>
                <a:cs typeface="Roboto"/>
                <a:sym typeface="Roboto"/>
              </a:rPr>
              <a:t>στα επιμέρους στοιχεία τους, όπως φερμουάρ και κουμπιά. Αυτό θα καταστήσει δυνατή την ανακύκλωση ή τη δημιουργική επαναχρησιμοποίηση του ενδύματος.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Χρησιμοποιήστε υφάσματα και σχέδια που είναι </a:t>
            </a:r>
            <a:r>
              <a:rPr lang="en-US" sz="3600">
                <a:solidFill>
                  <a:srgbClr val="FDA800"/>
                </a:solidFill>
                <a:latin typeface="Roboto"/>
                <a:ea typeface="Roboto"/>
                <a:cs typeface="Roboto"/>
                <a:sym typeface="Roboto"/>
              </a:rPr>
              <a:t>απλά </a:t>
            </a:r>
            <a:r>
              <a:rPr lang="en-US" sz="3600">
                <a:solidFill>
                  <a:srgbClr val="2431DB"/>
                </a:solidFill>
                <a:latin typeface="Roboto"/>
                <a:ea typeface="Roboto"/>
                <a:cs typeface="Roboto"/>
                <a:sym typeface="Roboto"/>
              </a:rPr>
              <a:t>και επιτρέπουν την ανακύκλωση του ρούχου με ελάχιστες αλλαγές.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1"/>
          <p:cNvSpPr txBox="1"/>
          <p:nvPr>
            <p:ph type="ctrTitle"/>
          </p:nvPr>
        </p:nvSpPr>
        <p:spPr>
          <a:xfrm>
            <a:off x="1212850" y="1387475"/>
            <a:ext cx="11232464"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Ενσωμάτωση Κυκλικού Επιχειρηματικού Μοντέλου</a:t>
            </a:r>
            <a:endParaRPr sz="5400">
              <a:solidFill>
                <a:srgbClr val="2431DB"/>
              </a:solidFill>
            </a:endParaRPr>
          </a:p>
        </p:txBody>
      </p:sp>
      <p:sp>
        <p:nvSpPr>
          <p:cNvPr id="349" name="Google Shape;349;p41"/>
          <p:cNvSpPr txBox="1"/>
          <p:nvPr>
            <p:ph idx="1" type="subTitle"/>
          </p:nvPr>
        </p:nvSpPr>
        <p:spPr>
          <a:xfrm>
            <a:off x="1212850" y="3521075"/>
            <a:ext cx="10744200" cy="7755969"/>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Οι μάρκες θα πρέπει να σχεδιάσουν </a:t>
            </a:r>
            <a:r>
              <a:rPr lang="en-US" sz="3600">
                <a:solidFill>
                  <a:srgbClr val="FDA800"/>
                </a:solidFill>
                <a:latin typeface="Roboto"/>
                <a:ea typeface="Roboto"/>
                <a:cs typeface="Roboto"/>
                <a:sym typeface="Roboto"/>
              </a:rPr>
              <a:t>Προγράμματα Επιστροφής</a:t>
            </a:r>
            <a:r>
              <a:rPr lang="en-US" sz="3600">
                <a:solidFill>
                  <a:srgbClr val="2431DB"/>
                </a:solidFill>
                <a:latin typeface="Roboto"/>
                <a:ea typeface="Roboto"/>
                <a:cs typeface="Roboto"/>
                <a:sym typeface="Roboto"/>
              </a:rPr>
              <a:t>, με τα οποία τα ενδύματα θα επιστρέφονται στον κατασκευαστή στο τέλος του κύκλου ζωής τους, διασφαλίζοντας ότι τα υλικά μπορούν να ανακυκλωθούν ή να επαναχρησιμοποιηθούν σωστά.</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Οι μάρκες θα πρέπει να σχεδιάζουν ρούχα ειδικά για </a:t>
            </a:r>
            <a:r>
              <a:rPr lang="en-US" sz="3600">
                <a:solidFill>
                  <a:srgbClr val="FDA800"/>
                </a:solidFill>
                <a:latin typeface="Roboto"/>
                <a:ea typeface="Roboto"/>
                <a:cs typeface="Roboto"/>
                <a:sym typeface="Roboto"/>
              </a:rPr>
              <a:t>προγράμματα ενοικίασης</a:t>
            </a:r>
            <a:r>
              <a:rPr lang="en-US" sz="3600">
                <a:solidFill>
                  <a:srgbClr val="2431DB"/>
                </a:solidFill>
                <a:latin typeface="Roboto"/>
                <a:ea typeface="Roboto"/>
                <a:cs typeface="Roboto"/>
                <a:sym typeface="Roboto"/>
              </a:rPr>
              <a:t>. Τα ενδύματα πρέπει να είναι ανθεκτικά, εύκολα στο καθάρισμα και αρκετά ευέλικτα ώστε να απευθύνονται σε μεγάλο αριθμό καταναλωτών/-τριών.</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pic>
        <p:nvPicPr>
          <p:cNvPr id="350" name="Google Shape;350;p41"/>
          <p:cNvPicPr preferRelativeResize="0"/>
          <p:nvPr/>
        </p:nvPicPr>
        <p:blipFill rotWithShape="1">
          <a:blip r:embed="rId3">
            <a:alphaModFix/>
          </a:blip>
          <a:srcRect b="0" l="0" r="0" t="0"/>
          <a:stretch/>
        </p:blipFill>
        <p:spPr>
          <a:xfrm>
            <a:off x="12871450" y="473075"/>
            <a:ext cx="6858000" cy="10271190"/>
          </a:xfrm>
          <a:prstGeom prst="rect">
            <a:avLst/>
          </a:prstGeom>
          <a:noFill/>
          <a:ln>
            <a:noFill/>
          </a:ln>
        </p:spPr>
      </p:pic>
      <p:sp>
        <p:nvSpPr>
          <p:cNvPr id="351" name="Google Shape;351;p41"/>
          <p:cNvSpPr/>
          <p:nvPr/>
        </p:nvSpPr>
        <p:spPr>
          <a:xfrm>
            <a:off x="14547850" y="10150475"/>
            <a:ext cx="5097870"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0" i="0" lang="en-US" sz="1800">
                <a:solidFill>
                  <a:srgbClr val="000000"/>
                </a:solidFill>
                <a:latin typeface="Arial"/>
                <a:ea typeface="Arial"/>
                <a:cs typeface="Arial"/>
                <a:sym typeface="Arial"/>
              </a:rPr>
              <a:t>Φωτογραφία από </a:t>
            </a:r>
            <a:r>
              <a:rPr b="0" i="0" lang="en-US" sz="1800" u="sng">
                <a:solidFill>
                  <a:schemeClr val="hlink"/>
                </a:solidFill>
                <a:latin typeface="Arial"/>
                <a:ea typeface="Arial"/>
                <a:cs typeface="Arial"/>
                <a:sym typeface="Arial"/>
                <a:hlinkClick r:id="rId4"/>
              </a:rPr>
              <a:t>Alexandra Gorn</a:t>
            </a:r>
            <a:r>
              <a:rPr b="0" i="0" lang="en-US" sz="1800">
                <a:solidFill>
                  <a:srgbClr val="000000"/>
                </a:solidFill>
                <a:latin typeface="Arial"/>
                <a:ea typeface="Arial"/>
                <a:cs typeface="Arial"/>
                <a:sym typeface="Arial"/>
              </a:rPr>
              <a:t> στο </a:t>
            </a:r>
            <a:r>
              <a:rPr b="0" i="0" lang="en-US" sz="1800" u="sng">
                <a:solidFill>
                  <a:schemeClr val="hlink"/>
                </a:solidFill>
                <a:latin typeface="Arial"/>
                <a:ea typeface="Arial"/>
                <a:cs typeface="Arial"/>
                <a:sym typeface="Arial"/>
                <a:hlinkClick r:id="rId5"/>
              </a:rPr>
              <a:t>Unsplash</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2"/>
          <p:cNvSpPr txBox="1"/>
          <p:nvPr>
            <p:ph type="ctrTitle"/>
          </p:nvPr>
        </p:nvSpPr>
        <p:spPr>
          <a:xfrm>
            <a:off x="1136650" y="1463675"/>
            <a:ext cx="12649200" cy="1661993"/>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Εκπαίδευση των Καταναλωτών/-τριών</a:t>
            </a:r>
            <a:endParaRPr sz="5400">
              <a:solidFill>
                <a:srgbClr val="2431DB"/>
              </a:solidFill>
            </a:endParaRPr>
          </a:p>
        </p:txBody>
      </p:sp>
      <p:sp>
        <p:nvSpPr>
          <p:cNvPr id="357" name="Google Shape;357;p42"/>
          <p:cNvSpPr txBox="1"/>
          <p:nvPr>
            <p:ph idx="1" type="subTitle"/>
          </p:nvPr>
        </p:nvSpPr>
        <p:spPr>
          <a:xfrm>
            <a:off x="1136650" y="3597275"/>
            <a:ext cx="16916400" cy="7386638"/>
          </a:xfrm>
          <a:prstGeom prst="rect">
            <a:avLst/>
          </a:prstGeom>
          <a:noFill/>
          <a:ln>
            <a:noFill/>
          </a:ln>
        </p:spPr>
        <p:txBody>
          <a:bodyPr anchorCtr="0" anchor="t" bIns="0" lIns="0" spcFirstLastPara="1" rIns="0" wrap="square" tIns="0">
            <a:spAutoFit/>
          </a:bodyPr>
          <a:lstStyle/>
          <a:p>
            <a:pPr indent="-571500" lvl="0" marL="571500" rtl="0" algn="l">
              <a:spcBef>
                <a:spcPts val="0"/>
              </a:spcBef>
              <a:spcAft>
                <a:spcPts val="0"/>
              </a:spcAft>
              <a:buClr>
                <a:srgbClr val="FDA800"/>
              </a:buClr>
              <a:buSzPts val="3600"/>
              <a:buFont typeface="Arial"/>
              <a:buChar char="•"/>
            </a:pPr>
            <a:r>
              <a:rPr lang="en-US" sz="3600">
                <a:solidFill>
                  <a:srgbClr val="FDA800"/>
                </a:solidFill>
                <a:latin typeface="Roboto"/>
                <a:ea typeface="Roboto"/>
                <a:cs typeface="Roboto"/>
                <a:sym typeface="Roboto"/>
              </a:rPr>
              <a:t>Εκπαιδεύστε τους/τις καταναλωτές/-τριες </a:t>
            </a:r>
            <a:r>
              <a:rPr lang="en-US" sz="3600">
                <a:solidFill>
                  <a:srgbClr val="2431DB"/>
                </a:solidFill>
                <a:latin typeface="Roboto"/>
                <a:ea typeface="Roboto"/>
                <a:cs typeface="Roboto"/>
                <a:sym typeface="Roboto"/>
              </a:rPr>
              <a:t>σχετικά με το πώς να επιδιορθώνουν και να φροντίζουν σωστά τα ρούχα τους, ώστε να παρατείνουν τη διάρκεια ζωής τους.</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Προσφέρετε στους/στις καταναλωτές/-τριες </a:t>
            </a:r>
            <a:r>
              <a:rPr lang="en-US" sz="3600">
                <a:solidFill>
                  <a:srgbClr val="FDA800"/>
                </a:solidFill>
                <a:latin typeface="Roboto"/>
                <a:ea typeface="Roboto"/>
                <a:cs typeface="Roboto"/>
                <a:sym typeface="Roboto"/>
              </a:rPr>
              <a:t>οδηγούς ή σεμινάρια </a:t>
            </a:r>
            <a:r>
              <a:rPr lang="en-US" sz="3600">
                <a:solidFill>
                  <a:srgbClr val="2431DB"/>
                </a:solidFill>
                <a:latin typeface="Roboto"/>
                <a:ea typeface="Roboto"/>
                <a:cs typeface="Roboto"/>
                <a:sym typeface="Roboto"/>
              </a:rPr>
              <a:t>για το πώς να εξατομικεύουν ή να επαναχρησιμοποιούν τα ρούχα τους παρατείνοντας τη διάρκεια ζωής των ενδυμάτων και αξιοποιώντας παράλληλα τη δημιουργικότητά τους και την επιθυμία τους για ατομικότητα.</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a:p>
            <a:pPr indent="0" lvl="0" marL="0" rtl="0" algn="l">
              <a:spcBef>
                <a:spcPts val="0"/>
              </a:spcBef>
              <a:spcAft>
                <a:spcPts val="0"/>
              </a:spcAft>
              <a:buNone/>
            </a:pPr>
            <a:r>
              <a:rPr lang="en-US" sz="2800">
                <a:solidFill>
                  <a:srgbClr val="FDA800"/>
                </a:solidFill>
                <a:latin typeface="Roboto"/>
                <a:ea typeface="Roboto"/>
                <a:cs typeface="Roboto"/>
                <a:sym typeface="Roboto"/>
              </a:rPr>
              <a:t>Απαιτούμενο Υλικό Ανάγνωσης: </a:t>
            </a:r>
            <a:endParaRPr sz="2800">
              <a:solidFill>
                <a:srgbClr val="FDA800"/>
              </a:solidFill>
              <a:latin typeface="Roboto"/>
              <a:ea typeface="Roboto"/>
              <a:cs typeface="Roboto"/>
              <a:sym typeface="Roboto"/>
            </a:endParaRPr>
          </a:p>
          <a:p>
            <a:pPr indent="-571500" lvl="0" marL="571500" rtl="0" algn="l">
              <a:spcBef>
                <a:spcPts val="0"/>
              </a:spcBef>
              <a:spcAft>
                <a:spcPts val="0"/>
              </a:spcAft>
              <a:buClr>
                <a:srgbClr val="FDA800"/>
              </a:buClr>
              <a:buSzPts val="2800"/>
              <a:buFont typeface="Arial"/>
              <a:buChar char="•"/>
            </a:pPr>
            <a:r>
              <a:rPr i="1" lang="en-US" sz="2800">
                <a:solidFill>
                  <a:srgbClr val="FDA800"/>
                </a:solidFill>
                <a:latin typeface="Roboto"/>
                <a:ea typeface="Roboto"/>
                <a:cs typeface="Roboto"/>
                <a:sym typeface="Roboto"/>
              </a:rPr>
              <a:t>What is Circular Fashion?</a:t>
            </a:r>
            <a:endParaRPr/>
          </a:p>
          <a:p>
            <a:pPr indent="-571500" lvl="0" marL="571500" rtl="0" algn="l">
              <a:spcBef>
                <a:spcPts val="0"/>
              </a:spcBef>
              <a:spcAft>
                <a:spcPts val="0"/>
              </a:spcAft>
              <a:buClr>
                <a:srgbClr val="FDA800"/>
              </a:buClr>
              <a:buSzPts val="2800"/>
              <a:buFont typeface="Arial"/>
              <a:buChar char="•"/>
            </a:pPr>
            <a:r>
              <a:rPr i="1" lang="en-US" sz="2800">
                <a:solidFill>
                  <a:srgbClr val="FDA800"/>
                </a:solidFill>
              </a:rPr>
              <a:t>CIRCULAR DESIGN KIT Design strategies for material cyclability and longevity. </a:t>
            </a:r>
            <a:endParaRPr sz="2800">
              <a:solidFill>
                <a:srgbClr val="FDA800"/>
              </a:solidFill>
              <a:latin typeface="Roboto"/>
              <a:ea typeface="Roboto"/>
              <a:cs typeface="Roboto"/>
              <a:sym typeface="Roboto"/>
            </a:endParaRPr>
          </a:p>
          <a:p>
            <a:pPr indent="0" lvl="0" marL="0" rtl="0" algn="l">
              <a:spcBef>
                <a:spcPts val="0"/>
              </a:spcBef>
              <a:spcAft>
                <a:spcPts val="0"/>
              </a:spcAft>
              <a:buNone/>
            </a:pPr>
            <a:r>
              <a:t/>
            </a:r>
            <a:endParaRPr sz="3600">
              <a:solidFill>
                <a:srgbClr val="2431DB"/>
              </a:solidFill>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grpSp>
        <p:nvGrpSpPr>
          <p:cNvPr id="362" name="Google Shape;362;p43"/>
          <p:cNvGrpSpPr/>
          <p:nvPr/>
        </p:nvGrpSpPr>
        <p:grpSpPr>
          <a:xfrm>
            <a:off x="0" y="0"/>
            <a:ext cx="20104621" cy="11309016"/>
            <a:chOff x="0" y="0"/>
            <a:chExt cx="20104621" cy="11309016"/>
          </a:xfrm>
        </p:grpSpPr>
        <p:pic>
          <p:nvPicPr>
            <p:cNvPr id="363" name="Google Shape;363;p43"/>
            <p:cNvPicPr preferRelativeResize="0"/>
            <p:nvPr/>
          </p:nvPicPr>
          <p:blipFill rotWithShape="1">
            <a:blip r:embed="rId3">
              <a:alphaModFix/>
            </a:blip>
            <a:srcRect b="0" l="0" r="0" t="0"/>
            <a:stretch/>
          </p:blipFill>
          <p:spPr>
            <a:xfrm>
              <a:off x="7104664" y="10376205"/>
              <a:ext cx="11863931" cy="932350"/>
            </a:xfrm>
            <a:prstGeom prst="rect">
              <a:avLst/>
            </a:prstGeom>
            <a:noFill/>
            <a:ln>
              <a:noFill/>
            </a:ln>
          </p:spPr>
        </p:pic>
        <p:sp>
          <p:nvSpPr>
            <p:cNvPr id="364" name="Google Shape;364;p43"/>
            <p:cNvSpPr/>
            <p:nvPr/>
          </p:nvSpPr>
          <p:spPr>
            <a:xfrm>
              <a:off x="7418939" y="10690526"/>
              <a:ext cx="7435850" cy="618490"/>
            </a:xfrm>
            <a:custGeom>
              <a:rect b="b" l="l" r="r" t="t"/>
              <a:pathLst>
                <a:path extrusionOk="0" h="618490" w="7435850">
                  <a:moveTo>
                    <a:pt x="4612006" y="0"/>
                  </a:moveTo>
                  <a:lnTo>
                    <a:pt x="0" y="26983"/>
                  </a:lnTo>
                  <a:lnTo>
                    <a:pt x="0" y="618030"/>
                  </a:lnTo>
                  <a:lnTo>
                    <a:pt x="7435410" y="618030"/>
                  </a:lnTo>
                  <a:lnTo>
                    <a:pt x="7417622" y="609366"/>
                  </a:lnTo>
                  <a:lnTo>
                    <a:pt x="7373588" y="588389"/>
                  </a:lnTo>
                  <a:lnTo>
                    <a:pt x="7329335" y="567775"/>
                  </a:lnTo>
                  <a:lnTo>
                    <a:pt x="7284864" y="547524"/>
                  </a:lnTo>
                  <a:lnTo>
                    <a:pt x="7240175" y="527637"/>
                  </a:lnTo>
                  <a:lnTo>
                    <a:pt x="7195270" y="508114"/>
                  </a:lnTo>
                  <a:lnTo>
                    <a:pt x="7150149" y="488955"/>
                  </a:lnTo>
                  <a:lnTo>
                    <a:pt x="7104814" y="470161"/>
                  </a:lnTo>
                  <a:lnTo>
                    <a:pt x="7059265" y="451732"/>
                  </a:lnTo>
                  <a:lnTo>
                    <a:pt x="7013504" y="433669"/>
                  </a:lnTo>
                  <a:lnTo>
                    <a:pt x="6967531" y="415972"/>
                  </a:lnTo>
                  <a:lnTo>
                    <a:pt x="6921347" y="398640"/>
                  </a:lnTo>
                  <a:lnTo>
                    <a:pt x="6874953" y="381676"/>
                  </a:lnTo>
                  <a:lnTo>
                    <a:pt x="6828351" y="365078"/>
                  </a:lnTo>
                  <a:lnTo>
                    <a:pt x="6781541" y="348848"/>
                  </a:lnTo>
                  <a:lnTo>
                    <a:pt x="6734523" y="332985"/>
                  </a:lnTo>
                  <a:lnTo>
                    <a:pt x="6687300" y="317491"/>
                  </a:lnTo>
                  <a:lnTo>
                    <a:pt x="6639871" y="302365"/>
                  </a:lnTo>
                  <a:lnTo>
                    <a:pt x="6592238" y="287607"/>
                  </a:lnTo>
                  <a:lnTo>
                    <a:pt x="6544402" y="273219"/>
                  </a:lnTo>
                  <a:lnTo>
                    <a:pt x="6496364" y="259201"/>
                  </a:lnTo>
                  <a:lnTo>
                    <a:pt x="6448124" y="245552"/>
                  </a:lnTo>
                  <a:lnTo>
                    <a:pt x="6399683" y="232274"/>
                  </a:lnTo>
                  <a:lnTo>
                    <a:pt x="6351044" y="219367"/>
                  </a:lnTo>
                  <a:lnTo>
                    <a:pt x="6302205" y="206830"/>
                  </a:lnTo>
                  <a:lnTo>
                    <a:pt x="6253169" y="194665"/>
                  </a:lnTo>
                  <a:lnTo>
                    <a:pt x="6203936" y="182872"/>
                  </a:lnTo>
                  <a:lnTo>
                    <a:pt x="6154508" y="171451"/>
                  </a:lnTo>
                  <a:lnTo>
                    <a:pt x="6104884" y="160402"/>
                  </a:lnTo>
                  <a:lnTo>
                    <a:pt x="6055067" y="149727"/>
                  </a:lnTo>
                  <a:lnTo>
                    <a:pt x="6005057" y="139424"/>
                  </a:lnTo>
                  <a:lnTo>
                    <a:pt x="5954855" y="129496"/>
                  </a:lnTo>
                  <a:lnTo>
                    <a:pt x="5904461" y="119941"/>
                  </a:lnTo>
                  <a:lnTo>
                    <a:pt x="5853878" y="110761"/>
                  </a:lnTo>
                  <a:lnTo>
                    <a:pt x="5803105" y="101955"/>
                  </a:lnTo>
                  <a:lnTo>
                    <a:pt x="5752144" y="93525"/>
                  </a:lnTo>
                  <a:lnTo>
                    <a:pt x="5700995" y="85470"/>
                  </a:lnTo>
                  <a:lnTo>
                    <a:pt x="5649660" y="77790"/>
                  </a:lnTo>
                  <a:lnTo>
                    <a:pt x="5598140" y="70488"/>
                  </a:lnTo>
                  <a:lnTo>
                    <a:pt x="5546435" y="63561"/>
                  </a:lnTo>
                  <a:lnTo>
                    <a:pt x="5494547" y="57012"/>
                  </a:lnTo>
                  <a:lnTo>
                    <a:pt x="5442476" y="50840"/>
                  </a:lnTo>
                  <a:lnTo>
                    <a:pt x="5390223" y="45046"/>
                  </a:lnTo>
                  <a:lnTo>
                    <a:pt x="5337789" y="39630"/>
                  </a:lnTo>
                  <a:lnTo>
                    <a:pt x="5285175" y="34592"/>
                  </a:lnTo>
                  <a:lnTo>
                    <a:pt x="5232383" y="29933"/>
                  </a:lnTo>
                  <a:lnTo>
                    <a:pt x="5179412" y="25653"/>
                  </a:lnTo>
                  <a:lnTo>
                    <a:pt x="4612006"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65" name="Google Shape;365;p43"/>
            <p:cNvPicPr preferRelativeResize="0"/>
            <p:nvPr/>
          </p:nvPicPr>
          <p:blipFill rotWithShape="1">
            <a:blip r:embed="rId4">
              <a:alphaModFix/>
            </a:blip>
            <a:srcRect b="0" l="0" r="0" t="0"/>
            <a:stretch/>
          </p:blipFill>
          <p:spPr>
            <a:xfrm>
              <a:off x="12336797" y="7853142"/>
              <a:ext cx="6787606" cy="3455413"/>
            </a:xfrm>
            <a:prstGeom prst="rect">
              <a:avLst/>
            </a:prstGeom>
            <a:noFill/>
            <a:ln>
              <a:noFill/>
            </a:ln>
          </p:spPr>
        </p:pic>
        <p:sp>
          <p:nvSpPr>
            <p:cNvPr id="366" name="Google Shape;366;p43"/>
            <p:cNvSpPr/>
            <p:nvPr/>
          </p:nvSpPr>
          <p:spPr>
            <a:xfrm>
              <a:off x="14594055" y="8167573"/>
              <a:ext cx="3900170" cy="3141345"/>
            </a:xfrm>
            <a:custGeom>
              <a:rect b="b" l="l" r="r" t="t"/>
              <a:pathLst>
                <a:path extrusionOk="0" h="3141345" w="3900169">
                  <a:moveTo>
                    <a:pt x="3899617" y="0"/>
                  </a:moveTo>
                  <a:lnTo>
                    <a:pt x="1606168" y="0"/>
                  </a:lnTo>
                  <a:lnTo>
                    <a:pt x="0" y="3140982"/>
                  </a:lnTo>
                  <a:lnTo>
                    <a:pt x="2315358" y="3140982"/>
                  </a:lnTo>
                  <a:lnTo>
                    <a:pt x="3899617"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67" name="Google Shape;367;p43"/>
            <p:cNvPicPr preferRelativeResize="0"/>
            <p:nvPr/>
          </p:nvPicPr>
          <p:blipFill rotWithShape="1">
            <a:blip r:embed="rId5">
              <a:alphaModFix/>
            </a:blip>
            <a:srcRect b="0" l="0" r="0" t="0"/>
            <a:stretch/>
          </p:blipFill>
          <p:spPr>
            <a:xfrm>
              <a:off x="0" y="0"/>
              <a:ext cx="11120458" cy="8622121"/>
            </a:xfrm>
            <a:prstGeom prst="rect">
              <a:avLst/>
            </a:prstGeom>
            <a:noFill/>
            <a:ln>
              <a:noFill/>
            </a:ln>
          </p:spPr>
        </p:pic>
        <p:sp>
          <p:nvSpPr>
            <p:cNvPr id="368" name="Google Shape;368;p43"/>
            <p:cNvSpPr/>
            <p:nvPr/>
          </p:nvSpPr>
          <p:spPr>
            <a:xfrm>
              <a:off x="0" y="0"/>
              <a:ext cx="10492105" cy="7990840"/>
            </a:xfrm>
            <a:custGeom>
              <a:rect b="b" l="l" r="r" t="t"/>
              <a:pathLst>
                <a:path extrusionOk="0" h="7990840" w="10492105">
                  <a:moveTo>
                    <a:pt x="10444368" y="0"/>
                  </a:moveTo>
                  <a:lnTo>
                    <a:pt x="0" y="0"/>
                  </a:lnTo>
                  <a:lnTo>
                    <a:pt x="0" y="7990786"/>
                  </a:lnTo>
                  <a:lnTo>
                    <a:pt x="4347290" y="7980111"/>
                  </a:lnTo>
                  <a:lnTo>
                    <a:pt x="4464846" y="7971641"/>
                  </a:lnTo>
                  <a:lnTo>
                    <a:pt x="4581363" y="7961421"/>
                  </a:lnTo>
                  <a:lnTo>
                    <a:pt x="4696837" y="7949467"/>
                  </a:lnTo>
                  <a:lnTo>
                    <a:pt x="4811266" y="7935793"/>
                  </a:lnTo>
                  <a:lnTo>
                    <a:pt x="4924648" y="7920417"/>
                  </a:lnTo>
                  <a:lnTo>
                    <a:pt x="5036978" y="7903352"/>
                  </a:lnTo>
                  <a:lnTo>
                    <a:pt x="5148255" y="7884614"/>
                  </a:lnTo>
                  <a:lnTo>
                    <a:pt x="5258476" y="7864220"/>
                  </a:lnTo>
                  <a:lnTo>
                    <a:pt x="5367636" y="7842184"/>
                  </a:lnTo>
                  <a:lnTo>
                    <a:pt x="5475735" y="7818523"/>
                  </a:lnTo>
                  <a:lnTo>
                    <a:pt x="5582768" y="7793251"/>
                  </a:lnTo>
                  <a:lnTo>
                    <a:pt x="5688733" y="7766383"/>
                  </a:lnTo>
                  <a:lnTo>
                    <a:pt x="5793627" y="7737937"/>
                  </a:lnTo>
                  <a:lnTo>
                    <a:pt x="5897447" y="7707926"/>
                  </a:lnTo>
                  <a:lnTo>
                    <a:pt x="6000191" y="7676367"/>
                  </a:lnTo>
                  <a:lnTo>
                    <a:pt x="6101854" y="7643275"/>
                  </a:lnTo>
                  <a:lnTo>
                    <a:pt x="6202435" y="7608665"/>
                  </a:lnTo>
                  <a:lnTo>
                    <a:pt x="6301931" y="7572553"/>
                  </a:lnTo>
                  <a:lnTo>
                    <a:pt x="6400338" y="7534955"/>
                  </a:lnTo>
                  <a:lnTo>
                    <a:pt x="6497654" y="7495886"/>
                  </a:lnTo>
                  <a:lnTo>
                    <a:pt x="6593876" y="7455361"/>
                  </a:lnTo>
                  <a:lnTo>
                    <a:pt x="6641576" y="7434558"/>
                  </a:lnTo>
                  <a:lnTo>
                    <a:pt x="6689001" y="7413397"/>
                  </a:lnTo>
                  <a:lnTo>
                    <a:pt x="6736151" y="7391879"/>
                  </a:lnTo>
                  <a:lnTo>
                    <a:pt x="6783026" y="7370007"/>
                  </a:lnTo>
                  <a:lnTo>
                    <a:pt x="6829625" y="7347783"/>
                  </a:lnTo>
                  <a:lnTo>
                    <a:pt x="6875948" y="7325209"/>
                  </a:lnTo>
                  <a:lnTo>
                    <a:pt x="6921994" y="7302286"/>
                  </a:lnTo>
                  <a:lnTo>
                    <a:pt x="6967764" y="7279017"/>
                  </a:lnTo>
                  <a:lnTo>
                    <a:pt x="7013257" y="7255404"/>
                  </a:lnTo>
                  <a:lnTo>
                    <a:pt x="7058472" y="7231447"/>
                  </a:lnTo>
                  <a:lnTo>
                    <a:pt x="7103409" y="7207151"/>
                  </a:lnTo>
                  <a:lnTo>
                    <a:pt x="7148068" y="7182515"/>
                  </a:lnTo>
                  <a:lnTo>
                    <a:pt x="7192449" y="7157543"/>
                  </a:lnTo>
                  <a:lnTo>
                    <a:pt x="7236550" y="7132236"/>
                  </a:lnTo>
                  <a:lnTo>
                    <a:pt x="7280373" y="7106596"/>
                  </a:lnTo>
                  <a:lnTo>
                    <a:pt x="7323915" y="7080625"/>
                  </a:lnTo>
                  <a:lnTo>
                    <a:pt x="7367178" y="7054325"/>
                  </a:lnTo>
                  <a:lnTo>
                    <a:pt x="7410160" y="7027697"/>
                  </a:lnTo>
                  <a:lnTo>
                    <a:pt x="7452861" y="7000745"/>
                  </a:lnTo>
                  <a:lnTo>
                    <a:pt x="7495282" y="6973470"/>
                  </a:lnTo>
                  <a:lnTo>
                    <a:pt x="7537421" y="6945873"/>
                  </a:lnTo>
                  <a:lnTo>
                    <a:pt x="7579278" y="6917957"/>
                  </a:lnTo>
                  <a:lnTo>
                    <a:pt x="7620852" y="6889724"/>
                  </a:lnTo>
                  <a:lnTo>
                    <a:pt x="7662145" y="6861175"/>
                  </a:lnTo>
                  <a:lnTo>
                    <a:pt x="7703154" y="6832313"/>
                  </a:lnTo>
                  <a:lnTo>
                    <a:pt x="7743880" y="6803139"/>
                  </a:lnTo>
                  <a:lnTo>
                    <a:pt x="7784323" y="6773655"/>
                  </a:lnTo>
                  <a:lnTo>
                    <a:pt x="7824481" y="6743864"/>
                  </a:lnTo>
                  <a:lnTo>
                    <a:pt x="7864355" y="6713767"/>
                  </a:lnTo>
                  <a:lnTo>
                    <a:pt x="7903944" y="6683366"/>
                  </a:lnTo>
                  <a:lnTo>
                    <a:pt x="7943249" y="6652663"/>
                  </a:lnTo>
                  <a:lnTo>
                    <a:pt x="7982268" y="6621660"/>
                  </a:lnTo>
                  <a:lnTo>
                    <a:pt x="8021001" y="6590359"/>
                  </a:lnTo>
                  <a:lnTo>
                    <a:pt x="8059447" y="6558763"/>
                  </a:lnTo>
                  <a:lnTo>
                    <a:pt x="8097608" y="6526872"/>
                  </a:lnTo>
                  <a:lnTo>
                    <a:pt x="8135481" y="6494688"/>
                  </a:lnTo>
                  <a:lnTo>
                    <a:pt x="8173067" y="6462215"/>
                  </a:lnTo>
                  <a:lnTo>
                    <a:pt x="8210366" y="6429453"/>
                  </a:lnTo>
                  <a:lnTo>
                    <a:pt x="8247377" y="6396405"/>
                  </a:lnTo>
                  <a:lnTo>
                    <a:pt x="8284099" y="6363072"/>
                  </a:lnTo>
                  <a:lnTo>
                    <a:pt x="8320533" y="6329457"/>
                  </a:lnTo>
                  <a:lnTo>
                    <a:pt x="8356677" y="6295561"/>
                  </a:lnTo>
                  <a:lnTo>
                    <a:pt x="8392532" y="6261387"/>
                  </a:lnTo>
                  <a:lnTo>
                    <a:pt x="8428098" y="6226936"/>
                  </a:lnTo>
                  <a:lnTo>
                    <a:pt x="8463373" y="6192210"/>
                  </a:lnTo>
                  <a:lnTo>
                    <a:pt x="8498358" y="6157211"/>
                  </a:lnTo>
                  <a:lnTo>
                    <a:pt x="8533052" y="6121941"/>
                  </a:lnTo>
                  <a:lnTo>
                    <a:pt x="8567454" y="6086402"/>
                  </a:lnTo>
                  <a:lnTo>
                    <a:pt x="8601565" y="6050597"/>
                  </a:lnTo>
                  <a:lnTo>
                    <a:pt x="8635385" y="6014526"/>
                  </a:lnTo>
                  <a:lnTo>
                    <a:pt x="8668911" y="5978192"/>
                  </a:lnTo>
                  <a:lnTo>
                    <a:pt x="8702146" y="5941597"/>
                  </a:lnTo>
                  <a:lnTo>
                    <a:pt x="8735087" y="5904742"/>
                  </a:lnTo>
                  <a:lnTo>
                    <a:pt x="8767735" y="5867631"/>
                  </a:lnTo>
                  <a:lnTo>
                    <a:pt x="8800089" y="5830264"/>
                  </a:lnTo>
                  <a:lnTo>
                    <a:pt x="8832149" y="5792643"/>
                  </a:lnTo>
                  <a:lnTo>
                    <a:pt x="8863914" y="5754771"/>
                  </a:lnTo>
                  <a:lnTo>
                    <a:pt x="8895385" y="5716649"/>
                  </a:lnTo>
                  <a:lnTo>
                    <a:pt x="8926560" y="5678279"/>
                  </a:lnTo>
                  <a:lnTo>
                    <a:pt x="8957440" y="5639664"/>
                  </a:lnTo>
                  <a:lnTo>
                    <a:pt x="8988024" y="5600805"/>
                  </a:lnTo>
                  <a:lnTo>
                    <a:pt x="9018312" y="5561705"/>
                  </a:lnTo>
                  <a:lnTo>
                    <a:pt x="9048303" y="5522364"/>
                  </a:lnTo>
                  <a:lnTo>
                    <a:pt x="9077997" y="5482785"/>
                  </a:lnTo>
                  <a:lnTo>
                    <a:pt x="9107394" y="5442971"/>
                  </a:lnTo>
                  <a:lnTo>
                    <a:pt x="9136493" y="5402922"/>
                  </a:lnTo>
                  <a:lnTo>
                    <a:pt x="9165294" y="5362641"/>
                  </a:lnTo>
                  <a:lnTo>
                    <a:pt x="9193797" y="5322130"/>
                  </a:lnTo>
                  <a:lnTo>
                    <a:pt x="9222000" y="5281390"/>
                  </a:lnTo>
                  <a:lnTo>
                    <a:pt x="9249905" y="5240424"/>
                  </a:lnTo>
                  <a:lnTo>
                    <a:pt x="9277510" y="5199234"/>
                  </a:lnTo>
                  <a:lnTo>
                    <a:pt x="9304815" y="5157821"/>
                  </a:lnTo>
                  <a:lnTo>
                    <a:pt x="9331820" y="5116188"/>
                  </a:lnTo>
                  <a:lnTo>
                    <a:pt x="9358525" y="5074336"/>
                  </a:lnTo>
                  <a:lnTo>
                    <a:pt x="9384928" y="5032267"/>
                  </a:lnTo>
                  <a:lnTo>
                    <a:pt x="9411030" y="4989984"/>
                  </a:lnTo>
                  <a:lnTo>
                    <a:pt x="9436830" y="4947488"/>
                  </a:lnTo>
                  <a:lnTo>
                    <a:pt x="9462329" y="4904781"/>
                  </a:lnTo>
                  <a:lnTo>
                    <a:pt x="9487525" y="4861865"/>
                  </a:lnTo>
                  <a:lnTo>
                    <a:pt x="9512418" y="4818743"/>
                  </a:lnTo>
                  <a:lnTo>
                    <a:pt x="9537008" y="4775415"/>
                  </a:lnTo>
                  <a:lnTo>
                    <a:pt x="9561295" y="4731884"/>
                  </a:lnTo>
                  <a:lnTo>
                    <a:pt x="9585277" y="4688152"/>
                  </a:lnTo>
                  <a:lnTo>
                    <a:pt x="9608956" y="4644220"/>
                  </a:lnTo>
                  <a:lnTo>
                    <a:pt x="9632330" y="4600092"/>
                  </a:lnTo>
                  <a:lnTo>
                    <a:pt x="9655399" y="4555767"/>
                  </a:lnTo>
                  <a:lnTo>
                    <a:pt x="9678163" y="4511250"/>
                  </a:lnTo>
                  <a:lnTo>
                    <a:pt x="9700621" y="4466541"/>
                  </a:lnTo>
                  <a:lnTo>
                    <a:pt x="9722773" y="4421643"/>
                  </a:lnTo>
                  <a:lnTo>
                    <a:pt x="9744618" y="4376556"/>
                  </a:lnTo>
                  <a:lnTo>
                    <a:pt x="9766157" y="4331285"/>
                  </a:lnTo>
                  <a:lnTo>
                    <a:pt x="9787389" y="4285829"/>
                  </a:lnTo>
                  <a:lnTo>
                    <a:pt x="9808314" y="4240192"/>
                  </a:lnTo>
                  <a:lnTo>
                    <a:pt x="9828930" y="4194375"/>
                  </a:lnTo>
                  <a:lnTo>
                    <a:pt x="9849239" y="4148380"/>
                  </a:lnTo>
                  <a:lnTo>
                    <a:pt x="9869239" y="4102208"/>
                  </a:lnTo>
                  <a:lnTo>
                    <a:pt x="9888930" y="4055863"/>
                  </a:lnTo>
                  <a:lnTo>
                    <a:pt x="9908311" y="4009346"/>
                  </a:lnTo>
                  <a:lnTo>
                    <a:pt x="9927383" y="3962659"/>
                  </a:lnTo>
                  <a:lnTo>
                    <a:pt x="9946145" y="3915803"/>
                  </a:lnTo>
                  <a:lnTo>
                    <a:pt x="9964597" y="3868781"/>
                  </a:lnTo>
                  <a:lnTo>
                    <a:pt x="9982738" y="3821595"/>
                  </a:lnTo>
                  <a:lnTo>
                    <a:pt x="10000568" y="3774246"/>
                  </a:lnTo>
                  <a:lnTo>
                    <a:pt x="10018087" y="3726737"/>
                  </a:lnTo>
                  <a:lnTo>
                    <a:pt x="10035294" y="3679069"/>
                  </a:lnTo>
                  <a:lnTo>
                    <a:pt x="10052188" y="3631244"/>
                  </a:lnTo>
                  <a:lnTo>
                    <a:pt x="10068770" y="3583265"/>
                  </a:lnTo>
                  <a:lnTo>
                    <a:pt x="10085040" y="3535133"/>
                  </a:lnTo>
                  <a:lnTo>
                    <a:pt x="10100996" y="3486851"/>
                  </a:lnTo>
                  <a:lnTo>
                    <a:pt x="10116638" y="3438419"/>
                  </a:lnTo>
                  <a:lnTo>
                    <a:pt x="10131966" y="3389840"/>
                  </a:lnTo>
                  <a:lnTo>
                    <a:pt x="10146981" y="3341117"/>
                  </a:lnTo>
                  <a:lnTo>
                    <a:pt x="10161680" y="3292250"/>
                  </a:lnTo>
                  <a:lnTo>
                    <a:pt x="10176065" y="3243243"/>
                  </a:lnTo>
                  <a:lnTo>
                    <a:pt x="10190134" y="3194096"/>
                  </a:lnTo>
                  <a:lnTo>
                    <a:pt x="10203887" y="3144812"/>
                  </a:lnTo>
                  <a:lnTo>
                    <a:pt x="10217324" y="3095392"/>
                  </a:lnTo>
                  <a:lnTo>
                    <a:pt x="10230445" y="3045840"/>
                  </a:lnTo>
                  <a:lnTo>
                    <a:pt x="10243249" y="2996155"/>
                  </a:lnTo>
                  <a:lnTo>
                    <a:pt x="10255735" y="2946342"/>
                  </a:lnTo>
                  <a:lnTo>
                    <a:pt x="10267904" y="2896400"/>
                  </a:lnTo>
                  <a:lnTo>
                    <a:pt x="10279756" y="2846333"/>
                  </a:lnTo>
                  <a:lnTo>
                    <a:pt x="10291288" y="2796143"/>
                  </a:lnTo>
                  <a:lnTo>
                    <a:pt x="10302503" y="2745830"/>
                  </a:lnTo>
                  <a:lnTo>
                    <a:pt x="10313398" y="2695398"/>
                  </a:lnTo>
                  <a:lnTo>
                    <a:pt x="10323974" y="2644848"/>
                  </a:lnTo>
                  <a:lnTo>
                    <a:pt x="10334230" y="2594182"/>
                  </a:lnTo>
                  <a:lnTo>
                    <a:pt x="10344166" y="2543402"/>
                  </a:lnTo>
                  <a:lnTo>
                    <a:pt x="10353782" y="2492510"/>
                  </a:lnTo>
                  <a:lnTo>
                    <a:pt x="10363076" y="2441508"/>
                  </a:lnTo>
                  <a:lnTo>
                    <a:pt x="10372050" y="2390397"/>
                  </a:lnTo>
                  <a:lnTo>
                    <a:pt x="10380702" y="2339181"/>
                  </a:lnTo>
                  <a:lnTo>
                    <a:pt x="10389032" y="2287860"/>
                  </a:lnTo>
                  <a:lnTo>
                    <a:pt x="10397040" y="2236436"/>
                  </a:lnTo>
                  <a:lnTo>
                    <a:pt x="10404725" y="2184913"/>
                  </a:lnTo>
                  <a:lnTo>
                    <a:pt x="10412088" y="2133290"/>
                  </a:lnTo>
                  <a:lnTo>
                    <a:pt x="10419127" y="2081571"/>
                  </a:lnTo>
                  <a:lnTo>
                    <a:pt x="10425842" y="2029758"/>
                  </a:lnTo>
                  <a:lnTo>
                    <a:pt x="10432233" y="1977852"/>
                  </a:lnTo>
                  <a:lnTo>
                    <a:pt x="10438300" y="1925855"/>
                  </a:lnTo>
                  <a:lnTo>
                    <a:pt x="10444042" y="1873769"/>
                  </a:lnTo>
                  <a:lnTo>
                    <a:pt x="10449459" y="1821596"/>
                  </a:lnTo>
                  <a:lnTo>
                    <a:pt x="10454551" y="1769338"/>
                  </a:lnTo>
                  <a:lnTo>
                    <a:pt x="10459316" y="1716998"/>
                  </a:lnTo>
                  <a:lnTo>
                    <a:pt x="10463756" y="1664576"/>
                  </a:lnTo>
                  <a:lnTo>
                    <a:pt x="10467868" y="1612075"/>
                  </a:lnTo>
                  <a:lnTo>
                    <a:pt x="10471654" y="1559497"/>
                  </a:lnTo>
                  <a:lnTo>
                    <a:pt x="10475113" y="1506844"/>
                  </a:lnTo>
                  <a:lnTo>
                    <a:pt x="10478243" y="1454117"/>
                  </a:lnTo>
                  <a:lnTo>
                    <a:pt x="10481046" y="1401319"/>
                  </a:lnTo>
                  <a:lnTo>
                    <a:pt x="10483521" y="1348451"/>
                  </a:lnTo>
                  <a:lnTo>
                    <a:pt x="10485666" y="1295516"/>
                  </a:lnTo>
                  <a:lnTo>
                    <a:pt x="10487483" y="1242516"/>
                  </a:lnTo>
                  <a:lnTo>
                    <a:pt x="10488970" y="1189452"/>
                  </a:lnTo>
                  <a:lnTo>
                    <a:pt x="10490127" y="1136326"/>
                  </a:lnTo>
                  <a:lnTo>
                    <a:pt x="10490954" y="1083140"/>
                  </a:lnTo>
                  <a:lnTo>
                    <a:pt x="10491451" y="1029896"/>
                  </a:lnTo>
                  <a:lnTo>
                    <a:pt x="10491616" y="976597"/>
                  </a:lnTo>
                  <a:lnTo>
                    <a:pt x="10491469" y="921278"/>
                  </a:lnTo>
                  <a:lnTo>
                    <a:pt x="10491027" y="866073"/>
                  </a:lnTo>
                  <a:lnTo>
                    <a:pt x="10490292" y="810984"/>
                  </a:lnTo>
                  <a:lnTo>
                    <a:pt x="10489263" y="756012"/>
                  </a:lnTo>
                  <a:lnTo>
                    <a:pt x="10487941" y="701159"/>
                  </a:lnTo>
                  <a:lnTo>
                    <a:pt x="10486327" y="646425"/>
                  </a:lnTo>
                  <a:lnTo>
                    <a:pt x="10484421" y="591812"/>
                  </a:lnTo>
                  <a:lnTo>
                    <a:pt x="10482223" y="537323"/>
                  </a:lnTo>
                  <a:lnTo>
                    <a:pt x="10479734" y="482957"/>
                  </a:lnTo>
                  <a:lnTo>
                    <a:pt x="10476955" y="428716"/>
                  </a:lnTo>
                  <a:lnTo>
                    <a:pt x="10473886" y="374602"/>
                  </a:lnTo>
                  <a:lnTo>
                    <a:pt x="10470527" y="320616"/>
                  </a:lnTo>
                  <a:lnTo>
                    <a:pt x="10466878" y="266759"/>
                  </a:lnTo>
                  <a:lnTo>
                    <a:pt x="10462942" y="213033"/>
                  </a:lnTo>
                  <a:lnTo>
                    <a:pt x="10458717" y="159440"/>
                  </a:lnTo>
                  <a:lnTo>
                    <a:pt x="10454204" y="105979"/>
                  </a:lnTo>
                  <a:lnTo>
                    <a:pt x="10449404" y="52654"/>
                  </a:lnTo>
                  <a:lnTo>
                    <a:pt x="10444368" y="0"/>
                  </a:lnTo>
                  <a:close/>
                </a:path>
              </a:pathLst>
            </a:custGeom>
            <a:solidFill>
              <a:srgbClr val="EB1C2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69" name="Google Shape;369;p43"/>
            <p:cNvPicPr preferRelativeResize="0"/>
            <p:nvPr/>
          </p:nvPicPr>
          <p:blipFill rotWithShape="1">
            <a:blip r:embed="rId6">
              <a:alphaModFix/>
            </a:blip>
            <a:srcRect b="0" l="0" r="0" t="0"/>
            <a:stretch/>
          </p:blipFill>
          <p:spPr>
            <a:xfrm>
              <a:off x="900037" y="2000337"/>
              <a:ext cx="7677251" cy="8943809"/>
            </a:xfrm>
            <a:prstGeom prst="rect">
              <a:avLst/>
            </a:prstGeom>
            <a:noFill/>
            <a:ln>
              <a:noFill/>
            </a:ln>
          </p:spPr>
        </p:pic>
        <p:sp>
          <p:nvSpPr>
            <p:cNvPr id="370" name="Google Shape;370;p43"/>
            <p:cNvSpPr/>
            <p:nvPr/>
          </p:nvSpPr>
          <p:spPr>
            <a:xfrm>
              <a:off x="1214797" y="2316887"/>
              <a:ext cx="6733540" cy="7998459"/>
            </a:xfrm>
            <a:custGeom>
              <a:rect b="b" l="l" r="r" t="t"/>
              <a:pathLst>
                <a:path extrusionOk="0" h="7998459" w="6733540">
                  <a:moveTo>
                    <a:pt x="6733009" y="0"/>
                  </a:moveTo>
                  <a:lnTo>
                    <a:pt x="4089812" y="0"/>
                  </a:lnTo>
                  <a:lnTo>
                    <a:pt x="0" y="7997934"/>
                  </a:lnTo>
                  <a:lnTo>
                    <a:pt x="2698985" y="7997934"/>
                  </a:lnTo>
                  <a:lnTo>
                    <a:pt x="6733009"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71" name="Google Shape;371;p43"/>
            <p:cNvSpPr/>
            <p:nvPr/>
          </p:nvSpPr>
          <p:spPr>
            <a:xfrm>
              <a:off x="1267269" y="5"/>
              <a:ext cx="7571105" cy="11308715"/>
            </a:xfrm>
            <a:custGeom>
              <a:rect b="b" l="l" r="r" t="t"/>
              <a:pathLst>
                <a:path extrusionOk="0" h="11308715" w="7571105">
                  <a:moveTo>
                    <a:pt x="1295044" y="0"/>
                  </a:moveTo>
                  <a:lnTo>
                    <a:pt x="1084224" y="0"/>
                  </a:lnTo>
                  <a:lnTo>
                    <a:pt x="536867" y="1051280"/>
                  </a:lnTo>
                  <a:lnTo>
                    <a:pt x="757224" y="1051217"/>
                  </a:lnTo>
                  <a:lnTo>
                    <a:pt x="1295044" y="0"/>
                  </a:lnTo>
                  <a:close/>
                </a:path>
                <a:path extrusionOk="0" h="11308715" w="7571105">
                  <a:moveTo>
                    <a:pt x="1772932" y="0"/>
                  </a:moveTo>
                  <a:lnTo>
                    <a:pt x="1580057" y="0"/>
                  </a:lnTo>
                  <a:lnTo>
                    <a:pt x="0" y="3034741"/>
                  </a:lnTo>
                  <a:lnTo>
                    <a:pt x="220357" y="3034677"/>
                  </a:lnTo>
                  <a:lnTo>
                    <a:pt x="1772932" y="0"/>
                  </a:lnTo>
                  <a:close/>
                </a:path>
                <a:path extrusionOk="0" h="11308715" w="7571105">
                  <a:moveTo>
                    <a:pt x="2118461" y="8755990"/>
                  </a:moveTo>
                  <a:lnTo>
                    <a:pt x="1925878" y="8759596"/>
                  </a:lnTo>
                  <a:lnTo>
                    <a:pt x="598741" y="11308550"/>
                  </a:lnTo>
                  <a:lnTo>
                    <a:pt x="812533" y="11308550"/>
                  </a:lnTo>
                  <a:lnTo>
                    <a:pt x="2118461" y="8755990"/>
                  </a:lnTo>
                  <a:close/>
                </a:path>
                <a:path extrusionOk="0" h="11308715" w="7571105">
                  <a:moveTo>
                    <a:pt x="2655328" y="6772529"/>
                  </a:moveTo>
                  <a:lnTo>
                    <a:pt x="2462758" y="6776148"/>
                  </a:lnTo>
                  <a:lnTo>
                    <a:pt x="759396" y="10047668"/>
                  </a:lnTo>
                  <a:lnTo>
                    <a:pt x="979766" y="10047605"/>
                  </a:lnTo>
                  <a:lnTo>
                    <a:pt x="2655328" y="6772529"/>
                  </a:lnTo>
                  <a:close/>
                </a:path>
                <a:path extrusionOk="0" h="11308715" w="7571105">
                  <a:moveTo>
                    <a:pt x="7570800" y="0"/>
                  </a:moveTo>
                  <a:lnTo>
                    <a:pt x="7356780" y="0"/>
                  </a:lnTo>
                  <a:lnTo>
                    <a:pt x="6993826" y="697090"/>
                  </a:lnTo>
                  <a:lnTo>
                    <a:pt x="7214197" y="697026"/>
                  </a:lnTo>
                  <a:lnTo>
                    <a:pt x="7570800"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372" name="Google Shape;372;p43"/>
            <p:cNvPicPr preferRelativeResize="0"/>
            <p:nvPr/>
          </p:nvPicPr>
          <p:blipFill rotWithShape="1">
            <a:blip r:embed="rId7">
              <a:alphaModFix/>
            </a:blip>
            <a:srcRect b="0" l="0" r="0" t="0"/>
            <a:stretch/>
          </p:blipFill>
          <p:spPr>
            <a:xfrm>
              <a:off x="17556324" y="180936"/>
              <a:ext cx="2547775" cy="5330075"/>
            </a:xfrm>
            <a:prstGeom prst="rect">
              <a:avLst/>
            </a:prstGeom>
            <a:noFill/>
            <a:ln>
              <a:noFill/>
            </a:ln>
          </p:spPr>
        </p:pic>
        <p:sp>
          <p:nvSpPr>
            <p:cNvPr id="373" name="Google Shape;373;p43"/>
            <p:cNvSpPr/>
            <p:nvPr/>
          </p:nvSpPr>
          <p:spPr>
            <a:xfrm>
              <a:off x="17871961" y="729124"/>
              <a:ext cx="2232660" cy="4152265"/>
            </a:xfrm>
            <a:custGeom>
              <a:rect b="b" l="l" r="r" t="t"/>
              <a:pathLst>
                <a:path extrusionOk="0" h="4152265" w="2232659">
                  <a:moveTo>
                    <a:pt x="2232138" y="0"/>
                  </a:moveTo>
                  <a:lnTo>
                    <a:pt x="0" y="4150438"/>
                  </a:lnTo>
                  <a:lnTo>
                    <a:pt x="1698660" y="4151758"/>
                  </a:lnTo>
                  <a:lnTo>
                    <a:pt x="2232138" y="3135521"/>
                  </a:lnTo>
                  <a:lnTo>
                    <a:pt x="2232138" y="0"/>
                  </a:lnTo>
                  <a:close/>
                </a:path>
              </a:pathLst>
            </a:custGeom>
            <a:solidFill>
              <a:srgbClr val="FDA8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374" name="Google Shape;374;p43"/>
            <p:cNvSpPr/>
            <p:nvPr/>
          </p:nvSpPr>
          <p:spPr>
            <a:xfrm>
              <a:off x="374650" y="567178"/>
              <a:ext cx="19102705" cy="10252075"/>
            </a:xfrm>
            <a:custGeom>
              <a:rect b="b" l="l" r="r" t="t"/>
              <a:pathLst>
                <a:path extrusionOk="0" h="10252075" w="19102705">
                  <a:moveTo>
                    <a:pt x="19102098" y="0"/>
                  </a:moveTo>
                  <a:lnTo>
                    <a:pt x="0" y="0"/>
                  </a:lnTo>
                  <a:lnTo>
                    <a:pt x="0" y="10252022"/>
                  </a:lnTo>
                  <a:lnTo>
                    <a:pt x="19102098" y="10252022"/>
                  </a:lnTo>
                  <a:lnTo>
                    <a:pt x="19102098" y="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375" name="Google Shape;375;p43"/>
          <p:cNvSpPr txBox="1"/>
          <p:nvPr>
            <p:ph type="title"/>
          </p:nvPr>
        </p:nvSpPr>
        <p:spPr>
          <a:xfrm>
            <a:off x="1163298" y="804766"/>
            <a:ext cx="7385346"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Αναφορές</a:t>
            </a:r>
            <a:endParaRPr sz="5400">
              <a:solidFill>
                <a:srgbClr val="2431DB"/>
              </a:solidFill>
            </a:endParaRPr>
          </a:p>
        </p:txBody>
      </p:sp>
      <p:sp>
        <p:nvSpPr>
          <p:cNvPr id="376" name="Google Shape;376;p43"/>
          <p:cNvSpPr txBox="1"/>
          <p:nvPr/>
        </p:nvSpPr>
        <p:spPr>
          <a:xfrm>
            <a:off x="1035895" y="1873155"/>
            <a:ext cx="15672520" cy="827919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chemeClr val="dk1"/>
                </a:solidFill>
                <a:latin typeface="Roboto"/>
                <a:ea typeface="Roboto"/>
                <a:cs typeface="Roboto"/>
                <a:sym typeface="Roboto"/>
              </a:rPr>
              <a:t>Bajekal, N. (2023) TIME: </a:t>
            </a:r>
            <a:r>
              <a:rPr i="1" lang="en-US" sz="2800"/>
              <a:t>Stella McCartney on Wanting to Make Fashion More Sustainable</a:t>
            </a:r>
            <a:r>
              <a:rPr lang="en-US" sz="2800">
                <a:solidFill>
                  <a:schemeClr val="dk1"/>
                </a:solidFill>
                <a:latin typeface="Roboto"/>
                <a:ea typeface="Roboto"/>
                <a:cs typeface="Roboto"/>
                <a:sym typeface="Roboto"/>
              </a:rPr>
              <a:t>.</a:t>
            </a:r>
            <a:r>
              <a:rPr i="1" lang="en-US" sz="2800">
                <a:solidFill>
                  <a:schemeClr val="dk1"/>
                </a:solidFill>
                <a:latin typeface="Roboto"/>
                <a:ea typeface="Roboto"/>
                <a:cs typeface="Roboto"/>
                <a:sym typeface="Roboto"/>
              </a:rPr>
              <a:t> </a:t>
            </a:r>
            <a:r>
              <a:rPr lang="en-US" sz="2800">
                <a:solidFill>
                  <a:schemeClr val="dk1"/>
                </a:solidFill>
                <a:latin typeface="Roboto"/>
                <a:ea typeface="Roboto"/>
                <a:cs typeface="Roboto"/>
                <a:sym typeface="Roboto"/>
              </a:rPr>
              <a:t>Διαθέσιμο στο: </a:t>
            </a:r>
            <a:r>
              <a:rPr lang="en-US" sz="2800" u="sng">
                <a:solidFill>
                  <a:schemeClr val="dk1"/>
                </a:solidFill>
                <a:latin typeface="Roboto"/>
                <a:ea typeface="Roboto"/>
                <a:cs typeface="Roboto"/>
                <a:sym typeface="Roboto"/>
                <a:hlinkClick r:id="rId8">
                  <a:extLst>
                    <a:ext uri="{A12FA001-AC4F-418D-AE19-62706E023703}">
                      <ahyp:hlinkClr val="tx"/>
                    </a:ext>
                  </a:extLst>
                </a:hlinkClick>
              </a:rPr>
              <a:t>www.time.com/6302562/stella-mccartney-sustainability-interview-lvmh/</a:t>
            </a:r>
            <a:endParaRPr sz="2800">
              <a:solidFill>
                <a:schemeClr val="dk1"/>
              </a:solidFill>
              <a:latin typeface="Roboto"/>
              <a:ea typeface="Roboto"/>
              <a:cs typeface="Roboto"/>
              <a:sym typeface="Roboto"/>
            </a:endParaRPr>
          </a:p>
          <a:p>
            <a:pPr indent="0" lvl="0" marL="0" rtl="0" algn="l">
              <a:spcBef>
                <a:spcPts val="0"/>
              </a:spcBef>
              <a:spcAft>
                <a:spcPts val="0"/>
              </a:spcAft>
              <a:buNone/>
            </a:pPr>
            <a:r>
              <a:t/>
            </a:r>
            <a:endParaRPr sz="2800"/>
          </a:p>
          <a:p>
            <a:pPr indent="0" lvl="0" marL="0" rtl="0" algn="l">
              <a:spcBef>
                <a:spcPts val="0"/>
              </a:spcBef>
              <a:spcAft>
                <a:spcPts val="0"/>
              </a:spcAft>
              <a:buNone/>
            </a:pPr>
            <a:r>
              <a:rPr lang="en-US" sz="2800">
                <a:solidFill>
                  <a:schemeClr val="dk1"/>
                </a:solidFill>
                <a:latin typeface="Roboto"/>
                <a:ea typeface="Roboto"/>
                <a:cs typeface="Roboto"/>
                <a:sym typeface="Roboto"/>
              </a:rPr>
              <a:t>Blum, P. (2021) </a:t>
            </a:r>
            <a:r>
              <a:rPr i="1" lang="en-US" sz="2800">
                <a:solidFill>
                  <a:schemeClr val="dk1"/>
                </a:solidFill>
                <a:latin typeface="Roboto"/>
                <a:ea typeface="Roboto"/>
                <a:cs typeface="Roboto"/>
                <a:sym typeface="Roboto"/>
              </a:rPr>
              <a:t>Circular Fashion: Making the Fashion Industry Sustainable.</a:t>
            </a:r>
            <a:r>
              <a:rPr lang="en-US" sz="2800">
                <a:solidFill>
                  <a:schemeClr val="dk1"/>
                </a:solidFill>
                <a:latin typeface="Roboto"/>
                <a:ea typeface="Roboto"/>
                <a:cs typeface="Roboto"/>
                <a:sym typeface="Roboto"/>
              </a:rPr>
              <a:t> UK: Laurence King Publishing</a:t>
            </a:r>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a:p>
            <a:pPr indent="0" lvl="0" marL="0" rtl="0" algn="l">
              <a:spcBef>
                <a:spcPts val="0"/>
              </a:spcBef>
              <a:spcAft>
                <a:spcPts val="0"/>
              </a:spcAft>
              <a:buNone/>
            </a:pPr>
            <a:r>
              <a:rPr lang="en-US" sz="2800">
                <a:latin typeface="Roboto"/>
                <a:ea typeface="Roboto"/>
                <a:cs typeface="Roboto"/>
                <a:sym typeface="Roboto"/>
              </a:rPr>
              <a:t>Business Insider (2023) </a:t>
            </a:r>
            <a:r>
              <a:rPr i="1" lang="en-US" sz="2800">
                <a:latin typeface="Roboto"/>
                <a:ea typeface="Roboto"/>
                <a:cs typeface="Roboto"/>
                <a:sym typeface="Roboto"/>
              </a:rPr>
              <a:t>How Millions of Jeans Get Recycled Into New Pairs. Worldwide Waste.</a:t>
            </a:r>
            <a:endParaRPr sz="2800">
              <a:latin typeface="Roboto"/>
              <a:ea typeface="Roboto"/>
              <a:cs typeface="Roboto"/>
              <a:sym typeface="Roboto"/>
            </a:endParaRPr>
          </a:p>
          <a:p>
            <a:pPr indent="0" lvl="0" marL="0" rtl="0" algn="l">
              <a:spcBef>
                <a:spcPts val="0"/>
              </a:spcBef>
              <a:spcAft>
                <a:spcPts val="0"/>
              </a:spcAft>
              <a:buNone/>
            </a:pPr>
            <a:r>
              <a:rPr lang="en-US" sz="2800">
                <a:latin typeface="Roboto"/>
                <a:ea typeface="Roboto"/>
                <a:cs typeface="Roboto"/>
                <a:sym typeface="Roboto"/>
              </a:rPr>
              <a:t>Διαθέσιμο στο: </a:t>
            </a:r>
            <a:r>
              <a:rPr lang="en-US" sz="2800" u="sng">
                <a:solidFill>
                  <a:schemeClr val="hlink"/>
                </a:solidFill>
                <a:latin typeface="Roboto"/>
                <a:ea typeface="Roboto"/>
                <a:cs typeface="Roboto"/>
                <a:sym typeface="Roboto"/>
                <a:hlinkClick r:id="rId9"/>
              </a:rPr>
              <a:t>www.youtube.com/watch?v=hV_-yJ6NiP8&amp;si=ayg27XqS4rB-JG8y</a:t>
            </a:r>
            <a:endParaRPr sz="2800">
              <a:latin typeface="Roboto"/>
              <a:ea typeface="Roboto"/>
              <a:cs typeface="Roboto"/>
              <a:sym typeface="Roboto"/>
            </a:endParaRPr>
          </a:p>
          <a:p>
            <a:pPr indent="0" lvl="0" marL="0" rtl="0" algn="l">
              <a:spcBef>
                <a:spcPts val="0"/>
              </a:spcBef>
              <a:spcAft>
                <a:spcPts val="0"/>
              </a:spcAft>
              <a:buNone/>
            </a:pPr>
            <a:r>
              <a:t/>
            </a:r>
            <a:endParaRPr sz="2800">
              <a:solidFill>
                <a:schemeClr val="dk1"/>
              </a:solidFill>
              <a:latin typeface="Roboto"/>
              <a:ea typeface="Roboto"/>
              <a:cs typeface="Roboto"/>
              <a:sym typeface="Roboto"/>
            </a:endParaRPr>
          </a:p>
          <a:p>
            <a:pPr indent="0" lvl="0" marL="0" rtl="0" algn="l">
              <a:spcBef>
                <a:spcPts val="0"/>
              </a:spcBef>
              <a:spcAft>
                <a:spcPts val="0"/>
              </a:spcAft>
              <a:buNone/>
            </a:pPr>
            <a:r>
              <a:rPr lang="en-US" sz="2800"/>
              <a:t>Circular.Fashion (2019) </a:t>
            </a:r>
            <a:r>
              <a:rPr i="1" lang="en-US" sz="2800"/>
              <a:t>CIRCULAR DESIGN KIT Design strategies for material cyclability and longevity. </a:t>
            </a:r>
            <a:r>
              <a:rPr lang="en-US" sz="2800"/>
              <a:t>Διαθέσιμο στο: </a:t>
            </a:r>
            <a:r>
              <a:rPr lang="en-US" sz="2800" u="sng">
                <a:solidFill>
                  <a:schemeClr val="hlink"/>
                </a:solidFill>
                <a:hlinkClick r:id="rId10"/>
              </a:rPr>
              <a:t>www.circular.fashion/downloads/2021_circular.fashion_circular_design_kit.pdf</a:t>
            </a:r>
            <a:endParaRPr sz="2800"/>
          </a:p>
          <a:p>
            <a:pPr indent="0" lvl="0" marL="0" rtl="0" algn="l">
              <a:spcBef>
                <a:spcPts val="0"/>
              </a:spcBef>
              <a:spcAft>
                <a:spcPts val="0"/>
              </a:spcAft>
              <a:buNone/>
            </a:pPr>
            <a:r>
              <a:t/>
            </a:r>
            <a:endParaRPr sz="2800">
              <a:solidFill>
                <a:schemeClr val="dk1"/>
              </a:solidFill>
              <a:latin typeface="Roboto"/>
              <a:ea typeface="Roboto"/>
              <a:cs typeface="Roboto"/>
              <a:sym typeface="Roboto"/>
            </a:endParaRPr>
          </a:p>
          <a:p>
            <a:pPr indent="0" lvl="0" marL="0" rtl="0" algn="l">
              <a:spcBef>
                <a:spcPts val="0"/>
              </a:spcBef>
              <a:spcAft>
                <a:spcPts val="0"/>
              </a:spcAft>
              <a:buNone/>
            </a:pPr>
            <a:r>
              <a:rPr lang="en-US" sz="2800"/>
              <a:t>D.W Planet (2024) </a:t>
            </a:r>
            <a:r>
              <a:rPr i="1" lang="en-US" sz="2800"/>
              <a:t>Can we really recycle our old Clothes</a:t>
            </a:r>
            <a:r>
              <a:rPr lang="en-US" sz="2800"/>
              <a:t>. Διαθέσιμο στο: </a:t>
            </a:r>
            <a:r>
              <a:rPr lang="en-US" sz="2800" u="sng">
                <a:solidFill>
                  <a:schemeClr val="hlink"/>
                </a:solidFill>
                <a:hlinkClick r:id="rId11"/>
              </a:rPr>
              <a:t>www.youtube.com/watch?v=YvBS6qagQdE&amp;si=VnNju3QgrXaCBkeM</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rPr lang="en-US" sz="2800">
                <a:latin typeface="Roboto"/>
                <a:ea typeface="Roboto"/>
                <a:cs typeface="Roboto"/>
                <a:sym typeface="Roboto"/>
              </a:rPr>
              <a:t>Ellen Macarthur Foundation (2024) </a:t>
            </a:r>
            <a:r>
              <a:rPr i="1" lang="en-US" sz="2800">
                <a:latin typeface="Roboto"/>
                <a:ea typeface="Roboto"/>
                <a:cs typeface="Roboto"/>
                <a:sym typeface="Roboto"/>
              </a:rPr>
              <a:t>Redesigning the Future of Fashion.</a:t>
            </a:r>
            <a:r>
              <a:rPr lang="en-US" sz="2800">
                <a:latin typeface="Roboto"/>
                <a:ea typeface="Roboto"/>
                <a:cs typeface="Roboto"/>
                <a:sym typeface="Roboto"/>
              </a:rPr>
              <a:t> Διαθέσιμο στο: </a:t>
            </a:r>
            <a:r>
              <a:rPr lang="en-US" sz="2800" u="sng">
                <a:solidFill>
                  <a:schemeClr val="hlink"/>
                </a:solidFill>
                <a:latin typeface="Roboto"/>
                <a:ea typeface="Roboto"/>
                <a:cs typeface="Roboto"/>
                <a:sym typeface="Roboto"/>
                <a:hlinkClick r:id="rId12"/>
              </a:rPr>
              <a:t>www.ellenmacarthurfoundation.org/topics/fashion/overview</a:t>
            </a:r>
            <a:endParaRPr sz="2800">
              <a:latin typeface="Roboto"/>
              <a:ea typeface="Roboto"/>
              <a:cs typeface="Roboto"/>
              <a:sym typeface="Roboto"/>
            </a:endParaRPr>
          </a:p>
          <a:p>
            <a:pPr indent="0" lvl="0" marL="0" rtl="0" algn="l">
              <a:spcBef>
                <a:spcPts val="0"/>
              </a:spcBef>
              <a:spcAft>
                <a:spcPts val="0"/>
              </a:spcAft>
              <a:buNone/>
            </a:pPr>
            <a:r>
              <a:t/>
            </a:r>
            <a:endParaRPr sz="2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4"/>
          <p:cNvSpPr txBox="1"/>
          <p:nvPr>
            <p:ph idx="1" type="subTitle"/>
          </p:nvPr>
        </p:nvSpPr>
        <p:spPr>
          <a:xfrm>
            <a:off x="1517650" y="1539875"/>
            <a:ext cx="17145000" cy="7325082"/>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800">
                <a:latin typeface="Roboto"/>
                <a:ea typeface="Roboto"/>
                <a:cs typeface="Roboto"/>
                <a:sym typeface="Roboto"/>
              </a:rPr>
              <a:t>European Commission (2024) </a:t>
            </a:r>
            <a:r>
              <a:rPr i="1" lang="en-US" sz="2800">
                <a:solidFill>
                  <a:schemeClr val="dk1"/>
                </a:solidFill>
                <a:latin typeface="Roboto"/>
                <a:ea typeface="Roboto"/>
                <a:cs typeface="Roboto"/>
                <a:sym typeface="Roboto"/>
              </a:rPr>
              <a:t>EU Strategy for Sustainable and Circular Textiles. </a:t>
            </a:r>
            <a:r>
              <a:rPr lang="en-US" sz="2800">
                <a:solidFill>
                  <a:schemeClr val="dk1"/>
                </a:solidFill>
                <a:latin typeface="Roboto"/>
                <a:ea typeface="Roboto"/>
                <a:cs typeface="Roboto"/>
                <a:sym typeface="Roboto"/>
              </a:rPr>
              <a:t>Διαθέσιμο στο: </a:t>
            </a:r>
            <a:r>
              <a:rPr lang="en-US" sz="2800" u="sng">
                <a:solidFill>
                  <a:schemeClr val="hlink"/>
                </a:solidFill>
                <a:latin typeface="Roboto"/>
                <a:ea typeface="Roboto"/>
                <a:cs typeface="Roboto"/>
                <a:sym typeface="Roboto"/>
                <a:hlinkClick r:id="rId3"/>
              </a:rPr>
              <a:t>Textiles strategy - European Commission</a:t>
            </a:r>
            <a:endParaRPr sz="2800">
              <a:solidFill>
                <a:schemeClr val="dk1"/>
              </a:solidFill>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a:p>
            <a:pPr indent="0" lvl="0" marL="0" rtl="0" algn="l">
              <a:spcBef>
                <a:spcPts val="0"/>
              </a:spcBef>
              <a:spcAft>
                <a:spcPts val="0"/>
              </a:spcAft>
              <a:buNone/>
            </a:pPr>
            <a:r>
              <a:rPr lang="en-US" sz="2800">
                <a:latin typeface="Roboto"/>
                <a:ea typeface="Roboto"/>
                <a:cs typeface="Roboto"/>
                <a:sym typeface="Roboto"/>
              </a:rPr>
              <a:t>Hertantyos, S. (2024) </a:t>
            </a:r>
            <a:r>
              <a:rPr i="1" lang="en-US" sz="2800">
                <a:latin typeface="Roboto"/>
                <a:ea typeface="Roboto"/>
                <a:cs typeface="Roboto"/>
                <a:sym typeface="Roboto"/>
              </a:rPr>
              <a:t>14 Textile recycling companies Pushing for Circularity in Fashion</a:t>
            </a:r>
            <a:r>
              <a:rPr lang="en-US" sz="2800">
                <a:latin typeface="Roboto"/>
                <a:ea typeface="Roboto"/>
                <a:cs typeface="Roboto"/>
                <a:sym typeface="Roboto"/>
              </a:rPr>
              <a:t>. Διαθέσιμο στο: </a:t>
            </a:r>
            <a:r>
              <a:rPr lang="en-US" sz="2800" u="sng">
                <a:solidFill>
                  <a:schemeClr val="hlink"/>
                </a:solidFill>
                <a:latin typeface="Roboto"/>
                <a:ea typeface="Roboto"/>
                <a:cs typeface="Roboto"/>
                <a:sym typeface="Roboto"/>
                <a:hlinkClick r:id="rId4"/>
              </a:rPr>
              <a:t>www.consciousfashion.co/guides/textile-recycling-companies</a:t>
            </a:r>
            <a:endParaRPr sz="2800">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a:p>
            <a:pPr indent="0" lvl="0" marL="0" rtl="0" algn="l">
              <a:spcBef>
                <a:spcPts val="0"/>
              </a:spcBef>
              <a:spcAft>
                <a:spcPts val="0"/>
              </a:spcAft>
              <a:buNone/>
            </a:pPr>
            <a:r>
              <a:rPr lang="en-US" sz="2800">
                <a:latin typeface="Roboto"/>
                <a:ea typeface="Roboto"/>
                <a:cs typeface="Roboto"/>
                <a:sym typeface="Roboto"/>
              </a:rPr>
              <a:t>Patagonia (2024) </a:t>
            </a:r>
            <a:r>
              <a:rPr i="1" lang="en-US" sz="2800">
                <a:latin typeface="Roboto"/>
                <a:ea typeface="Roboto"/>
                <a:cs typeface="Roboto"/>
                <a:sym typeface="Roboto"/>
              </a:rPr>
              <a:t>Patagonia's Mission Statement. </a:t>
            </a:r>
            <a:r>
              <a:rPr lang="en-US" sz="2800">
                <a:latin typeface="Roboto"/>
                <a:ea typeface="Roboto"/>
                <a:cs typeface="Roboto"/>
                <a:sym typeface="Roboto"/>
              </a:rPr>
              <a:t>Διαθέσιμο στο: </a:t>
            </a:r>
            <a:r>
              <a:rPr lang="en-US" sz="2800" u="sng">
                <a:solidFill>
                  <a:schemeClr val="hlink"/>
                </a:solidFill>
                <a:latin typeface="Roboto"/>
                <a:ea typeface="Roboto"/>
                <a:cs typeface="Roboto"/>
                <a:sym typeface="Roboto"/>
                <a:hlinkClick r:id="rId5"/>
              </a:rPr>
              <a:t>www.patagonia.com.hk/pages/our-mission</a:t>
            </a:r>
            <a:endParaRPr sz="2800">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a:p>
            <a:pPr indent="0" lvl="0" marL="0" rtl="0" algn="l">
              <a:spcBef>
                <a:spcPts val="0"/>
              </a:spcBef>
              <a:spcAft>
                <a:spcPts val="0"/>
              </a:spcAft>
              <a:buNone/>
            </a:pPr>
            <a:r>
              <a:rPr lang="en-US" sz="2800">
                <a:latin typeface="Roboto"/>
                <a:ea typeface="Roboto"/>
                <a:cs typeface="Roboto"/>
                <a:sym typeface="Roboto"/>
              </a:rPr>
              <a:t>Patagonia (2020) </a:t>
            </a:r>
            <a:r>
              <a:rPr i="1" lang="en-US" sz="2800">
                <a:latin typeface="Roboto"/>
                <a:ea typeface="Roboto"/>
                <a:cs typeface="Roboto"/>
                <a:sym typeface="Roboto"/>
              </a:rPr>
              <a:t>ReCrafted | These Are Clothes Made From Other Clothes.</a:t>
            </a:r>
            <a:r>
              <a:rPr lang="en-US" sz="2800">
                <a:latin typeface="Roboto"/>
                <a:ea typeface="Roboto"/>
                <a:cs typeface="Roboto"/>
                <a:sym typeface="Roboto"/>
              </a:rPr>
              <a:t> Διαθέσιμο στο: </a:t>
            </a:r>
            <a:r>
              <a:rPr lang="en-US" sz="2800" u="sng">
                <a:solidFill>
                  <a:schemeClr val="hlink"/>
                </a:solidFill>
                <a:latin typeface="Roboto"/>
                <a:ea typeface="Roboto"/>
                <a:cs typeface="Roboto"/>
                <a:sym typeface="Roboto"/>
                <a:hlinkClick r:id="rId6"/>
              </a:rPr>
              <a:t>www.youtube.com/watch?v=aBpSziExmA8</a:t>
            </a:r>
            <a:endParaRPr sz="2800">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a:p>
            <a:pPr indent="0" lvl="0" marL="0" rtl="0" algn="l">
              <a:spcBef>
                <a:spcPts val="0"/>
              </a:spcBef>
              <a:spcAft>
                <a:spcPts val="0"/>
              </a:spcAft>
              <a:buNone/>
            </a:pPr>
            <a:r>
              <a:rPr lang="en-US" sz="2800">
                <a:latin typeface="Roboto"/>
                <a:ea typeface="Roboto"/>
                <a:cs typeface="Roboto"/>
                <a:sym typeface="Roboto"/>
              </a:rPr>
              <a:t>Samatvam Academy (2016) </a:t>
            </a:r>
            <a:r>
              <a:rPr i="1" lang="en-US" sz="2800">
                <a:latin typeface="Roboto"/>
                <a:ea typeface="Roboto"/>
                <a:cs typeface="Roboto"/>
                <a:sym typeface="Roboto"/>
              </a:rPr>
              <a:t>Patagonia: The Sustainability Champions. </a:t>
            </a:r>
            <a:r>
              <a:rPr lang="en-US" sz="2800">
                <a:latin typeface="Roboto"/>
                <a:ea typeface="Roboto"/>
                <a:cs typeface="Roboto"/>
                <a:sym typeface="Roboto"/>
              </a:rPr>
              <a:t>Διαθέσιμο στο: </a:t>
            </a:r>
            <a:r>
              <a:rPr lang="en-US" sz="2800" u="sng">
                <a:solidFill>
                  <a:schemeClr val="hlink"/>
                </a:solidFill>
                <a:latin typeface="Roboto"/>
                <a:ea typeface="Roboto"/>
                <a:cs typeface="Roboto"/>
                <a:sym typeface="Roboto"/>
                <a:hlinkClick r:id="rId7"/>
              </a:rPr>
              <a:t>www.youtube.com/watch?v=bB8ZWOKoygY</a:t>
            </a:r>
            <a:endParaRPr sz="2800">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a:p>
            <a:pPr indent="0" lvl="0" marL="0" rtl="0" algn="l">
              <a:spcBef>
                <a:spcPts val="0"/>
              </a:spcBef>
              <a:spcAft>
                <a:spcPts val="0"/>
              </a:spcAft>
              <a:buNone/>
            </a:pPr>
            <a:r>
              <a:rPr lang="en-US" sz="2800">
                <a:latin typeface="Roboto"/>
                <a:ea typeface="Roboto"/>
                <a:cs typeface="Roboto"/>
                <a:sym typeface="Roboto"/>
              </a:rPr>
              <a:t>Sustainable Fashion Forum. (2024) </a:t>
            </a:r>
            <a:r>
              <a:rPr i="1" lang="en-US" sz="2800">
                <a:latin typeface="Roboto"/>
                <a:ea typeface="Roboto"/>
                <a:cs typeface="Roboto"/>
                <a:sym typeface="Roboto"/>
              </a:rPr>
              <a:t>What is Circular Fashion?</a:t>
            </a:r>
            <a:r>
              <a:rPr lang="en-US" sz="2800">
                <a:latin typeface="Roboto"/>
                <a:ea typeface="Roboto"/>
                <a:cs typeface="Roboto"/>
                <a:sym typeface="Roboto"/>
              </a:rPr>
              <a:t> Διαθέσιμο στο: </a:t>
            </a:r>
            <a:r>
              <a:rPr lang="en-US" sz="2800" u="sng">
                <a:solidFill>
                  <a:schemeClr val="hlink"/>
                </a:solidFill>
                <a:latin typeface="Roboto"/>
                <a:ea typeface="Roboto"/>
                <a:cs typeface="Roboto"/>
                <a:sym typeface="Roboto"/>
                <a:hlinkClick r:id="rId8"/>
              </a:rPr>
              <a:t>www.thesustainablefashionforum.com/pages/what-is-circular-fashion</a:t>
            </a:r>
            <a:endParaRPr sz="2800">
              <a:latin typeface="Roboto"/>
              <a:ea typeface="Roboto"/>
              <a:cs typeface="Roboto"/>
              <a:sym typeface="Roboto"/>
            </a:endParaRPr>
          </a:p>
          <a:p>
            <a:pPr indent="0" lvl="0" marL="0" rtl="0" algn="l">
              <a:spcBef>
                <a:spcPts val="0"/>
              </a:spcBef>
              <a:spcAft>
                <a:spcPts val="0"/>
              </a:spcAft>
              <a:buNone/>
            </a:pPr>
            <a:r>
              <a:t/>
            </a:r>
            <a:endParaRPr sz="28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5"/>
          <p:cNvSpPr txBox="1"/>
          <p:nvPr/>
        </p:nvSpPr>
        <p:spPr>
          <a:xfrm>
            <a:off x="679450" y="1463675"/>
            <a:ext cx="11430000" cy="830997"/>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i="0" lang="en-US" sz="5400">
                <a:solidFill>
                  <a:srgbClr val="2431DB"/>
                </a:solidFill>
                <a:latin typeface="Roboto"/>
                <a:ea typeface="Roboto"/>
                <a:cs typeface="Roboto"/>
                <a:sym typeface="Roboto"/>
              </a:rPr>
              <a:t>Η Γραμμική Αλυσίδα Εφοδιασμού</a:t>
            </a:r>
            <a:endParaRPr/>
          </a:p>
        </p:txBody>
      </p:sp>
      <p:sp>
        <p:nvSpPr>
          <p:cNvPr id="103" name="Google Shape;103;p5"/>
          <p:cNvSpPr txBox="1"/>
          <p:nvPr/>
        </p:nvSpPr>
        <p:spPr>
          <a:xfrm>
            <a:off x="1212850" y="4054475"/>
            <a:ext cx="17531152" cy="92333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5400">
                <a:solidFill>
                  <a:srgbClr val="2431DB"/>
                </a:solidFill>
              </a:rPr>
              <a:t>1			2			3			4			5			6			7</a:t>
            </a:r>
            <a:endParaRPr/>
          </a:p>
        </p:txBody>
      </p:sp>
      <p:sp>
        <p:nvSpPr>
          <p:cNvPr id="104" name="Google Shape;104;p5"/>
          <p:cNvSpPr/>
          <p:nvPr/>
        </p:nvSpPr>
        <p:spPr>
          <a:xfrm flipH="1" rot="10800000">
            <a:off x="2355850" y="4309855"/>
            <a:ext cx="948907" cy="412569"/>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05" name="Google Shape;105;p5"/>
          <p:cNvSpPr/>
          <p:nvPr/>
        </p:nvSpPr>
        <p:spPr>
          <a:xfrm>
            <a:off x="5277451" y="4323573"/>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06" name="Google Shape;106;p5"/>
          <p:cNvSpPr/>
          <p:nvPr/>
        </p:nvSpPr>
        <p:spPr>
          <a:xfrm>
            <a:off x="7994650" y="4309855"/>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07" name="Google Shape;107;p5"/>
          <p:cNvSpPr/>
          <p:nvPr/>
        </p:nvSpPr>
        <p:spPr>
          <a:xfrm>
            <a:off x="10711849" y="4309855"/>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08" name="Google Shape;108;p5"/>
          <p:cNvSpPr/>
          <p:nvPr/>
        </p:nvSpPr>
        <p:spPr>
          <a:xfrm>
            <a:off x="13429048" y="4323573"/>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09" name="Google Shape;109;p5"/>
          <p:cNvSpPr/>
          <p:nvPr/>
        </p:nvSpPr>
        <p:spPr>
          <a:xfrm>
            <a:off x="16163569" y="4309855"/>
            <a:ext cx="948907" cy="385132"/>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10" name="Google Shape;110;p5"/>
          <p:cNvSpPr txBox="1"/>
          <p:nvPr/>
        </p:nvSpPr>
        <p:spPr>
          <a:xfrm>
            <a:off x="679450" y="5247622"/>
            <a:ext cx="2971800"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2431DB"/>
                </a:solidFill>
              </a:rPr>
              <a:t>Έμπνευση</a:t>
            </a:r>
            <a:endParaRPr sz="2800">
              <a:solidFill>
                <a:srgbClr val="2431DB"/>
              </a:solidFill>
            </a:endParaRPr>
          </a:p>
        </p:txBody>
      </p:sp>
      <p:sp>
        <p:nvSpPr>
          <p:cNvPr id="111" name="Google Shape;111;p5"/>
          <p:cNvSpPr txBox="1"/>
          <p:nvPr/>
        </p:nvSpPr>
        <p:spPr>
          <a:xfrm>
            <a:off x="3533477" y="5251995"/>
            <a:ext cx="4436853"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2431DB"/>
                </a:solidFill>
              </a:rPr>
              <a:t>Σχεδιασμός</a:t>
            </a:r>
            <a:endParaRPr sz="2800">
              <a:solidFill>
                <a:srgbClr val="2431DB"/>
              </a:solidFill>
            </a:endParaRPr>
          </a:p>
        </p:txBody>
      </p:sp>
      <p:sp>
        <p:nvSpPr>
          <p:cNvPr id="112" name="Google Shape;112;p5"/>
          <p:cNvSpPr txBox="1"/>
          <p:nvPr/>
        </p:nvSpPr>
        <p:spPr>
          <a:xfrm>
            <a:off x="5556250" y="5223067"/>
            <a:ext cx="3098199" cy="52322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2800">
                <a:solidFill>
                  <a:srgbClr val="2431DB"/>
                </a:solidFill>
              </a:rPr>
              <a:t>Πρώτες Ύλες</a:t>
            </a:r>
            <a:endParaRPr sz="2800">
              <a:solidFill>
                <a:srgbClr val="2431DB"/>
              </a:solidFill>
            </a:endParaRPr>
          </a:p>
        </p:txBody>
      </p:sp>
      <p:sp>
        <p:nvSpPr>
          <p:cNvPr id="113" name="Google Shape;113;p5"/>
          <p:cNvSpPr txBox="1"/>
          <p:nvPr/>
        </p:nvSpPr>
        <p:spPr>
          <a:xfrm>
            <a:off x="8654449" y="5223067"/>
            <a:ext cx="4402347"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2431DB"/>
                </a:solidFill>
                <a:latin typeface="Roboto"/>
                <a:ea typeface="Roboto"/>
                <a:cs typeface="Roboto"/>
                <a:sym typeface="Roboto"/>
              </a:rPr>
              <a:t>Κατασκευή</a:t>
            </a:r>
            <a:endParaRPr sz="2800">
              <a:solidFill>
                <a:srgbClr val="2431DB"/>
              </a:solidFill>
              <a:latin typeface="Roboto"/>
              <a:ea typeface="Roboto"/>
              <a:cs typeface="Roboto"/>
              <a:sym typeface="Roboto"/>
            </a:endParaRPr>
          </a:p>
        </p:txBody>
      </p:sp>
      <p:sp>
        <p:nvSpPr>
          <p:cNvPr id="114" name="Google Shape;114;p5"/>
          <p:cNvSpPr txBox="1"/>
          <p:nvPr/>
        </p:nvSpPr>
        <p:spPr>
          <a:xfrm>
            <a:off x="11880906" y="5266432"/>
            <a:ext cx="1548142"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2431DB"/>
                </a:solidFill>
                <a:latin typeface="Roboto"/>
                <a:ea typeface="Roboto"/>
                <a:cs typeface="Roboto"/>
                <a:sym typeface="Roboto"/>
              </a:rPr>
              <a:t>Διανομή</a:t>
            </a:r>
            <a:endParaRPr sz="2800">
              <a:solidFill>
                <a:srgbClr val="2431DB"/>
              </a:solidFill>
              <a:latin typeface="Roboto"/>
              <a:ea typeface="Roboto"/>
              <a:cs typeface="Roboto"/>
              <a:sym typeface="Roboto"/>
            </a:endParaRPr>
          </a:p>
        </p:txBody>
      </p:sp>
      <p:sp>
        <p:nvSpPr>
          <p:cNvPr id="115" name="Google Shape;115;p5"/>
          <p:cNvSpPr txBox="1"/>
          <p:nvPr/>
        </p:nvSpPr>
        <p:spPr>
          <a:xfrm>
            <a:off x="13903501" y="5288196"/>
            <a:ext cx="3968030"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2431DB"/>
                </a:solidFill>
                <a:latin typeface="Roboto"/>
                <a:ea typeface="Roboto"/>
                <a:cs typeface="Roboto"/>
                <a:sym typeface="Roboto"/>
              </a:rPr>
              <a:t>Λιανική Πώληση</a:t>
            </a:r>
            <a:endParaRPr sz="2800">
              <a:solidFill>
                <a:srgbClr val="2431DB"/>
              </a:solidFill>
              <a:latin typeface="Roboto"/>
              <a:ea typeface="Roboto"/>
              <a:cs typeface="Roboto"/>
              <a:sym typeface="Roboto"/>
            </a:endParaRPr>
          </a:p>
        </p:txBody>
      </p:sp>
      <p:sp>
        <p:nvSpPr>
          <p:cNvPr id="116" name="Google Shape;116;p5"/>
          <p:cNvSpPr txBox="1"/>
          <p:nvPr/>
        </p:nvSpPr>
        <p:spPr>
          <a:xfrm>
            <a:off x="17096357" y="5241931"/>
            <a:ext cx="2404494" cy="954107"/>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2431DB"/>
                </a:solidFill>
                <a:latin typeface="Roboto"/>
                <a:ea typeface="Roboto"/>
                <a:cs typeface="Roboto"/>
                <a:sym typeface="Roboto"/>
              </a:rPr>
              <a:t>Καταναλωτές/-τριες</a:t>
            </a:r>
            <a:endParaRPr sz="2800">
              <a:solidFill>
                <a:srgbClr val="2431DB"/>
              </a:solidFill>
              <a:latin typeface="Roboto"/>
              <a:ea typeface="Roboto"/>
              <a:cs typeface="Roboto"/>
              <a:sym typeface="Roboto"/>
            </a:endParaRPr>
          </a:p>
        </p:txBody>
      </p:sp>
      <p:sp>
        <p:nvSpPr>
          <p:cNvPr id="117" name="Google Shape;117;p5"/>
          <p:cNvSpPr/>
          <p:nvPr/>
        </p:nvSpPr>
        <p:spPr>
          <a:xfrm flipH="1" rot="-5400000">
            <a:off x="17556281" y="6626529"/>
            <a:ext cx="948907" cy="412569"/>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18" name="Google Shape;118;p5"/>
          <p:cNvSpPr/>
          <p:nvPr/>
        </p:nvSpPr>
        <p:spPr>
          <a:xfrm flipH="1" rot="-5400000">
            <a:off x="9321980" y="6626530"/>
            <a:ext cx="948907" cy="412569"/>
          </a:xfrm>
          <a:prstGeom prst="rightArrow">
            <a:avLst>
              <a:gd fmla="val 50000" name="adj1"/>
              <a:gd fmla="val 50000" name="adj2"/>
            </a:avLst>
          </a:prstGeom>
          <a:solidFill>
            <a:srgbClr val="EB1C2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EB1C24"/>
              </a:solidFill>
            </a:endParaRPr>
          </a:p>
        </p:txBody>
      </p:sp>
      <p:sp>
        <p:nvSpPr>
          <p:cNvPr id="119" name="Google Shape;119;p5"/>
          <p:cNvSpPr txBox="1"/>
          <p:nvPr/>
        </p:nvSpPr>
        <p:spPr>
          <a:xfrm>
            <a:off x="8223250" y="7559675"/>
            <a:ext cx="3886200" cy="2246769"/>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rgbClr val="FDA800"/>
                </a:solidFill>
                <a:latin typeface="Roboto"/>
                <a:ea typeface="Roboto"/>
                <a:cs typeface="Roboto"/>
                <a:sym typeface="Roboto"/>
              </a:rPr>
              <a:t>Απόβλητα πριν από την κατανάλωση:</a:t>
            </a:r>
            <a:endParaRPr sz="2800">
              <a:solidFill>
                <a:srgbClr val="FDA800"/>
              </a:solidFill>
              <a:latin typeface="Roboto"/>
              <a:ea typeface="Roboto"/>
              <a:cs typeface="Roboto"/>
              <a:sym typeface="Roboto"/>
            </a:endParaRPr>
          </a:p>
          <a:p>
            <a:pPr indent="0" lvl="0" marL="0" rtl="0" algn="l">
              <a:spcBef>
                <a:spcPts val="0"/>
              </a:spcBef>
              <a:spcAft>
                <a:spcPts val="0"/>
              </a:spcAft>
              <a:buNone/>
            </a:pPr>
            <a:r>
              <a:rPr lang="en-US" sz="2800">
                <a:solidFill>
                  <a:srgbClr val="FDA800"/>
                </a:solidFill>
                <a:latin typeface="Roboto"/>
                <a:ea typeface="Roboto"/>
                <a:cs typeface="Roboto"/>
                <a:sym typeface="Roboto"/>
              </a:rPr>
              <a:t>Το 25% των πόρων διαχέεται από τα εργοστάσια.</a:t>
            </a:r>
            <a:endParaRPr sz="2800">
              <a:solidFill>
                <a:srgbClr val="FDA800"/>
              </a:solidFill>
              <a:latin typeface="Roboto"/>
              <a:ea typeface="Roboto"/>
              <a:cs typeface="Roboto"/>
              <a:sym typeface="Roboto"/>
            </a:endParaRPr>
          </a:p>
        </p:txBody>
      </p:sp>
      <p:sp>
        <p:nvSpPr>
          <p:cNvPr id="120" name="Google Shape;120;p5"/>
          <p:cNvSpPr txBox="1"/>
          <p:nvPr/>
        </p:nvSpPr>
        <p:spPr>
          <a:xfrm>
            <a:off x="15843250" y="7559675"/>
            <a:ext cx="3657600"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DA800"/>
              </a:buClr>
              <a:buSzPts val="2800"/>
              <a:buFont typeface="Roboto"/>
              <a:buNone/>
            </a:pPr>
            <a:r>
              <a:rPr b="0" i="0" lang="en-US" sz="2800" u="none" cap="none" strike="noStrike">
                <a:solidFill>
                  <a:srgbClr val="FDA800"/>
                </a:solidFill>
                <a:latin typeface="Roboto"/>
                <a:ea typeface="Roboto"/>
                <a:cs typeface="Roboto"/>
                <a:sym typeface="Roboto"/>
              </a:rPr>
              <a:t>Απόβλητα μετά την κατανάλωση:</a:t>
            </a:r>
            <a:endParaRPr b="0" i="0" sz="2800" u="none" cap="none" strike="noStrike">
              <a:solidFill>
                <a:srgbClr val="FDA800"/>
              </a:solidFill>
              <a:latin typeface="Roboto"/>
              <a:ea typeface="Roboto"/>
              <a:cs typeface="Roboto"/>
              <a:sym typeface="Roboto"/>
            </a:endParaRPr>
          </a:p>
          <a:p>
            <a:pPr indent="0" lvl="0" marL="0" marR="0" rtl="0" algn="l">
              <a:lnSpc>
                <a:spcPct val="100000"/>
              </a:lnSpc>
              <a:spcBef>
                <a:spcPts val="0"/>
              </a:spcBef>
              <a:spcAft>
                <a:spcPts val="0"/>
              </a:spcAft>
              <a:buClr>
                <a:srgbClr val="FDA800"/>
              </a:buClr>
              <a:buSzPts val="2800"/>
              <a:buFont typeface="Roboto"/>
              <a:buNone/>
            </a:pPr>
            <a:r>
              <a:rPr b="0" i="0" lang="en-US" sz="2800" u="none" cap="none" strike="noStrike">
                <a:solidFill>
                  <a:srgbClr val="FDA800"/>
                </a:solidFill>
                <a:latin typeface="Roboto"/>
                <a:ea typeface="Roboto"/>
                <a:cs typeface="Roboto"/>
                <a:sym typeface="Roboto"/>
              </a:rPr>
              <a:t>Το 73% των ρούχων καταλήγει σε χωματερές</a:t>
            </a:r>
            <a:r>
              <a:rPr lang="en-US" sz="2800">
                <a:solidFill>
                  <a:srgbClr val="FDA800"/>
                </a:solidFill>
                <a:latin typeface="Roboto"/>
                <a:ea typeface="Roboto"/>
                <a:cs typeface="Roboto"/>
                <a:sym typeface="Roboto"/>
              </a:rPr>
              <a:t>.</a:t>
            </a:r>
            <a:endParaRPr sz="2800">
              <a:solidFill>
                <a:srgbClr val="FDA800"/>
              </a:solidFill>
              <a:latin typeface="Roboto"/>
              <a:ea typeface="Roboto"/>
              <a:cs typeface="Roboto"/>
              <a:sym typeface="Roboto"/>
            </a:endParaRPr>
          </a:p>
        </p:txBody>
      </p:sp>
      <p:sp>
        <p:nvSpPr>
          <p:cNvPr id="121" name="Google Shape;121;p5"/>
          <p:cNvSpPr/>
          <p:nvPr/>
        </p:nvSpPr>
        <p:spPr>
          <a:xfrm>
            <a:off x="13323831" y="10226675"/>
            <a:ext cx="6160661" cy="369332"/>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SzPts val="1800"/>
              <a:buFont typeface="Arial"/>
              <a:buNone/>
            </a:pPr>
            <a:r>
              <a:rPr lang="en-US" sz="1800"/>
              <a:t>Circular Fashion: Making the Fashion Industry Sustainable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6"/>
          <p:cNvSpPr txBox="1"/>
          <p:nvPr>
            <p:ph type="title"/>
          </p:nvPr>
        </p:nvSpPr>
        <p:spPr>
          <a:xfrm>
            <a:off x="2323605" y="1593476"/>
            <a:ext cx="7373620" cy="229997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127" name="Google Shape;127;p6"/>
          <p:cNvSpPr txBox="1"/>
          <p:nvPr>
            <p:ph idx="1" type="body"/>
          </p:nvPr>
        </p:nvSpPr>
        <p:spPr>
          <a:xfrm>
            <a:off x="1060450" y="3893446"/>
            <a:ext cx="18093690" cy="486287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SzPts val="3600"/>
              <a:buFont typeface="Calibri"/>
              <a:buNone/>
            </a:pPr>
            <a:r>
              <a:t/>
            </a:r>
            <a:endParaRPr i="1" sz="3600">
              <a:solidFill>
                <a:schemeClr val="lt1"/>
              </a:solidFill>
              <a:latin typeface="Roboto"/>
              <a:ea typeface="Roboto"/>
              <a:cs typeface="Roboto"/>
              <a:sym typeface="Roboto"/>
            </a:endParaRPr>
          </a:p>
          <a:p>
            <a:pPr indent="0" lvl="0" marL="0" rtl="0" algn="l">
              <a:spcBef>
                <a:spcPts val="0"/>
              </a:spcBef>
              <a:spcAft>
                <a:spcPts val="0"/>
              </a:spcAft>
              <a:buNone/>
            </a:pPr>
            <a:r>
              <a:rPr i="1" lang="en-US" sz="3600">
                <a:solidFill>
                  <a:srgbClr val="FFFFFF"/>
                </a:solidFill>
                <a:latin typeface="Roboto"/>
                <a:ea typeface="Roboto"/>
                <a:cs typeface="Roboto"/>
                <a:sym typeface="Roboto"/>
              </a:rPr>
              <a:t>Η «Κυκλική Μόδα» μπορεί να οριστεί ως ρούχα, παπούτσια ή αξεσουάρ που σχεδιάζονται, παράγονται και παρέχονται με την πρόθεση να χρησιμοποιούνται, να κυκλοφορούν υπεύθυνα και αποτελεσματικά στην κοινωνία για όσο το δυνατόν μεγαλύτερο χρονικό διάστημα στην πιο πολύτιμη μορφή τους και να επιστρέφονται με ασφάλεια στη βιόσφαιρα όταν δεν είναι πλέον χρήσιμα από τον άνθρωπο</a:t>
            </a:r>
            <a:r>
              <a:rPr i="1" lang="en-US" sz="3600">
                <a:solidFill>
                  <a:schemeClr val="lt1"/>
                </a:solidFill>
                <a:latin typeface="Roboto"/>
                <a:ea typeface="Roboto"/>
                <a:cs typeface="Roboto"/>
                <a:sym typeface="Roboto"/>
              </a:rPr>
              <a:t>.  </a:t>
            </a:r>
            <a:endParaRPr i="1" sz="3600">
              <a:solidFill>
                <a:schemeClr val="lt1"/>
              </a:solidFill>
              <a:latin typeface="Roboto"/>
              <a:ea typeface="Roboto"/>
              <a:cs typeface="Roboto"/>
              <a:sym typeface="Roboto"/>
            </a:endParaRPr>
          </a:p>
          <a:p>
            <a:pPr indent="0" lvl="0" marL="0" rtl="0" algn="r">
              <a:spcBef>
                <a:spcPts val="0"/>
              </a:spcBef>
              <a:spcAft>
                <a:spcPts val="0"/>
              </a:spcAft>
              <a:buSzPts val="3600"/>
              <a:buFont typeface="Calibri"/>
              <a:buNone/>
            </a:pPr>
            <a:r>
              <a:t/>
            </a:r>
            <a:endParaRPr i="1" sz="3600">
              <a:solidFill>
                <a:schemeClr val="lt1"/>
              </a:solidFill>
              <a:latin typeface="Roboto"/>
              <a:ea typeface="Roboto"/>
              <a:cs typeface="Roboto"/>
              <a:sym typeface="Roboto"/>
            </a:endParaRPr>
          </a:p>
          <a:p>
            <a:pPr indent="0" lvl="0" marL="0" rtl="0" algn="r">
              <a:spcBef>
                <a:spcPts val="0"/>
              </a:spcBef>
              <a:spcAft>
                <a:spcPts val="0"/>
              </a:spcAft>
              <a:buSzPts val="3600"/>
              <a:buFont typeface="Calibri"/>
              <a:buNone/>
            </a:pPr>
            <a:r>
              <a:t/>
            </a:r>
            <a:endParaRPr i="1" sz="3600">
              <a:solidFill>
                <a:schemeClr val="lt1"/>
              </a:solidFill>
              <a:latin typeface="Roboto"/>
              <a:ea typeface="Roboto"/>
              <a:cs typeface="Roboto"/>
              <a:sym typeface="Roboto"/>
            </a:endParaRPr>
          </a:p>
          <a:p>
            <a:pPr indent="0" lvl="0" marL="0" rtl="0" algn="r">
              <a:spcBef>
                <a:spcPts val="0"/>
              </a:spcBef>
              <a:spcAft>
                <a:spcPts val="0"/>
              </a:spcAft>
              <a:buClr>
                <a:schemeClr val="lt1"/>
              </a:buClr>
              <a:buSzPts val="2800"/>
              <a:buFont typeface="Roboto"/>
              <a:buNone/>
            </a:pPr>
            <a:r>
              <a:rPr i="1" lang="en-US" sz="2800">
                <a:solidFill>
                  <a:schemeClr val="lt1"/>
                </a:solidFill>
                <a:latin typeface="Roboto"/>
                <a:ea typeface="Roboto"/>
                <a:cs typeface="Roboto"/>
                <a:sym typeface="Roboto"/>
              </a:rPr>
              <a:t>Dr. Anna Brismar, 2017 Green Strategy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txBox="1"/>
          <p:nvPr/>
        </p:nvSpPr>
        <p:spPr>
          <a:xfrm>
            <a:off x="1136650" y="3216275"/>
            <a:ext cx="17602200" cy="6019800"/>
          </a:xfrm>
          <a:prstGeom prst="rect">
            <a:avLst/>
          </a:prstGeom>
          <a:noFill/>
          <a:ln>
            <a:noFill/>
          </a:ln>
        </p:spPr>
        <p:txBody>
          <a:bodyPr anchorCtr="0" anchor="t" bIns="45700" lIns="91425" spcFirstLastPara="1" rIns="91425" wrap="square" tIns="45700">
            <a:noAutofit/>
          </a:bodyPr>
          <a:lstStyle/>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Το Κυκλικό Μοντέλο Μόδας είναι στην πραγματικότητα ένας </a:t>
            </a:r>
            <a:r>
              <a:rPr lang="en-US" sz="3600">
                <a:solidFill>
                  <a:srgbClr val="FDA800"/>
                </a:solidFill>
                <a:latin typeface="Roboto"/>
                <a:ea typeface="Roboto"/>
                <a:cs typeface="Roboto"/>
                <a:sym typeface="Roboto"/>
              </a:rPr>
              <a:t>«κύκλος ευθύνης». </a:t>
            </a:r>
            <a:r>
              <a:rPr lang="en-US" sz="3600">
                <a:solidFill>
                  <a:srgbClr val="2431DB"/>
                </a:solidFill>
                <a:latin typeface="Roboto"/>
                <a:ea typeface="Roboto"/>
                <a:cs typeface="Roboto"/>
                <a:sym typeface="Roboto"/>
              </a:rPr>
              <a:t>Πρόκειται για τη λογοδοσία, την ιχνηλασιμότητα και την ανάληψη ευθύνης για ολόκληρο τον κύκλο ζωής ενός προϊόντος. </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Εξετάζει τον</a:t>
            </a:r>
            <a:r>
              <a:rPr lang="en-US" sz="3600">
                <a:solidFill>
                  <a:srgbClr val="FDA800"/>
                </a:solidFill>
                <a:latin typeface="Roboto"/>
                <a:ea typeface="Roboto"/>
                <a:cs typeface="Roboto"/>
                <a:sym typeface="Roboto"/>
              </a:rPr>
              <a:t> κύκλο ζωής του προϊόντος </a:t>
            </a:r>
            <a:r>
              <a:rPr lang="en-US" sz="3600">
                <a:solidFill>
                  <a:srgbClr val="2431DB"/>
                </a:solidFill>
                <a:latin typeface="Roboto"/>
                <a:ea typeface="Roboto"/>
                <a:cs typeface="Roboto"/>
                <a:sym typeface="Roboto"/>
              </a:rPr>
              <a:t>- από τις ίνες του μέχρι τα στάδια κατασκευής, τους/τις εργαζόμενους/-νες, τη μεταφορά των προϊόντων, τη συσκευασία, καθώς και τον τρόπο με τον οποίο ο/η πελάτης/-τισσα θα επισκευάσει ή θα μεταπωλήσει το προϊόν.</a:t>
            </a:r>
            <a:endParaRPr sz="3600">
              <a:solidFill>
                <a:srgbClr val="2431DB"/>
              </a:solidFill>
              <a:latin typeface="Roboto"/>
              <a:ea typeface="Roboto"/>
              <a:cs typeface="Roboto"/>
              <a:sym typeface="Roboto"/>
            </a:endParaRPr>
          </a:p>
          <a:p>
            <a:pPr indent="-342900" lvl="0" marL="571500" rtl="0" algn="l">
              <a:spcBef>
                <a:spcPts val="0"/>
              </a:spcBef>
              <a:spcAft>
                <a:spcPts val="0"/>
              </a:spcAft>
              <a:buSzPts val="3600"/>
              <a:buFont typeface="Arial"/>
              <a:buNone/>
            </a:pPr>
            <a:r>
              <a:t/>
            </a:r>
            <a:endParaRPr sz="3600">
              <a:solidFill>
                <a:srgbClr val="2431DB"/>
              </a:solidFill>
              <a:latin typeface="Roboto"/>
              <a:ea typeface="Roboto"/>
              <a:cs typeface="Roboto"/>
              <a:sym typeface="Roboto"/>
            </a:endParaRPr>
          </a:p>
          <a:p>
            <a:pPr indent="-571500" lvl="0" marL="571500" rtl="0" algn="l">
              <a:spcBef>
                <a:spcPts val="0"/>
              </a:spcBef>
              <a:spcAft>
                <a:spcPts val="0"/>
              </a:spcAft>
              <a:buClr>
                <a:srgbClr val="2431DB"/>
              </a:buClr>
              <a:buSzPts val="3600"/>
              <a:buFont typeface="Arial"/>
              <a:buChar char="•"/>
            </a:pPr>
            <a:r>
              <a:rPr lang="en-US" sz="3600">
                <a:solidFill>
                  <a:srgbClr val="2431DB"/>
                </a:solidFill>
                <a:latin typeface="Roboto"/>
                <a:ea typeface="Roboto"/>
                <a:cs typeface="Roboto"/>
                <a:sym typeface="Roboto"/>
              </a:rPr>
              <a:t>Ο κοινός στόχος ενός κυκλικού μοντέλου </a:t>
            </a:r>
            <a:r>
              <a:rPr lang="en-US" sz="3600">
                <a:solidFill>
                  <a:srgbClr val="FDA800"/>
                </a:solidFill>
                <a:latin typeface="Roboto"/>
                <a:ea typeface="Roboto"/>
                <a:cs typeface="Roboto"/>
                <a:sym typeface="Roboto"/>
              </a:rPr>
              <a:t>είναι ο σχεδιασμός, η παραγωγή και η κατανάλωση καθαρών, ασφαλών και ηθικών ενδυμάτων.</a:t>
            </a:r>
            <a:endParaRPr sz="3600">
              <a:solidFill>
                <a:srgbClr val="FDA800"/>
              </a:solidFill>
              <a:latin typeface="Roboto"/>
              <a:ea typeface="Roboto"/>
              <a:cs typeface="Roboto"/>
              <a:sym typeface="Roboto"/>
            </a:endParaRPr>
          </a:p>
        </p:txBody>
      </p:sp>
      <p:sp>
        <p:nvSpPr>
          <p:cNvPr id="133" name="Google Shape;133;p7"/>
          <p:cNvSpPr txBox="1"/>
          <p:nvPr>
            <p:ph type="ctrTitle"/>
          </p:nvPr>
        </p:nvSpPr>
        <p:spPr>
          <a:xfrm>
            <a:off x="1136650" y="1539875"/>
            <a:ext cx="10726348" cy="830997"/>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5400">
                <a:solidFill>
                  <a:srgbClr val="2431DB"/>
                </a:solidFill>
              </a:rPr>
              <a:t>Το Κυκλικό Μοντέλο Μόδας</a:t>
            </a:r>
            <a:endParaRPr b="1" sz="5400">
              <a:solidFill>
                <a:srgbClr val="2431DB"/>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8"/>
          <p:cNvSpPr/>
          <p:nvPr/>
        </p:nvSpPr>
        <p:spPr>
          <a:xfrm>
            <a:off x="6546850" y="2530475"/>
            <a:ext cx="6400800" cy="6400800"/>
          </a:xfrm>
          <a:prstGeom prst="ellipse">
            <a:avLst/>
          </a:prstGeom>
          <a:solidFill>
            <a:srgbClr val="2431DB"/>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4000">
                <a:solidFill>
                  <a:schemeClr val="lt1"/>
                </a:solidFill>
                <a:latin typeface="Roboto"/>
                <a:ea typeface="Roboto"/>
                <a:cs typeface="Roboto"/>
                <a:sym typeface="Roboto"/>
              </a:rPr>
              <a:t>ΚΥΚΛΙΚΟ ΜΟΝΤΕΛΟ ΜΟΔΑΣ</a:t>
            </a:r>
            <a:endParaRPr b="1" sz="4000">
              <a:solidFill>
                <a:schemeClr val="lt1"/>
              </a:solidFill>
              <a:latin typeface="Roboto"/>
              <a:ea typeface="Roboto"/>
              <a:cs typeface="Roboto"/>
              <a:sym typeface="Roboto"/>
            </a:endParaRPr>
          </a:p>
        </p:txBody>
      </p:sp>
      <p:sp>
        <p:nvSpPr>
          <p:cNvPr id="139" name="Google Shape;139;p8"/>
          <p:cNvSpPr txBox="1"/>
          <p:nvPr/>
        </p:nvSpPr>
        <p:spPr>
          <a:xfrm>
            <a:off x="12214645" y="2511006"/>
            <a:ext cx="4176024" cy="59372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3200">
                <a:solidFill>
                  <a:srgbClr val="2431DB"/>
                </a:solidFill>
                <a:latin typeface="Roboto"/>
                <a:ea typeface="Roboto"/>
                <a:cs typeface="Roboto"/>
                <a:sym typeface="Roboto"/>
              </a:rPr>
              <a:t>1. ΔΗΜΙΟΥΡΓΗΣΕ</a:t>
            </a:r>
            <a:endParaRPr b="1" sz="3200">
              <a:solidFill>
                <a:srgbClr val="2431DB"/>
              </a:solidFill>
              <a:latin typeface="Roboto"/>
              <a:ea typeface="Roboto"/>
              <a:cs typeface="Roboto"/>
              <a:sym typeface="Roboto"/>
            </a:endParaRPr>
          </a:p>
        </p:txBody>
      </p:sp>
      <p:sp>
        <p:nvSpPr>
          <p:cNvPr id="140" name="Google Shape;140;p8"/>
          <p:cNvSpPr txBox="1"/>
          <p:nvPr/>
        </p:nvSpPr>
        <p:spPr>
          <a:xfrm>
            <a:off x="13328650" y="6161685"/>
            <a:ext cx="4176024" cy="59372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3200">
                <a:solidFill>
                  <a:srgbClr val="2431DB"/>
                </a:solidFill>
                <a:latin typeface="Roboto"/>
                <a:ea typeface="Roboto"/>
                <a:cs typeface="Roboto"/>
                <a:sym typeface="Roboto"/>
              </a:rPr>
              <a:t>2. ΦΤΙΑΞΕ</a:t>
            </a:r>
            <a:endParaRPr b="1" sz="3200">
              <a:solidFill>
                <a:srgbClr val="2431DB"/>
              </a:solidFill>
              <a:latin typeface="Roboto"/>
              <a:ea typeface="Roboto"/>
              <a:cs typeface="Roboto"/>
              <a:sym typeface="Roboto"/>
            </a:endParaRPr>
          </a:p>
        </p:txBody>
      </p:sp>
      <p:sp>
        <p:nvSpPr>
          <p:cNvPr id="141" name="Google Shape;141;p8"/>
          <p:cNvSpPr txBox="1"/>
          <p:nvPr/>
        </p:nvSpPr>
        <p:spPr>
          <a:xfrm>
            <a:off x="8465870" y="9395664"/>
            <a:ext cx="4176024" cy="59372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3200">
                <a:solidFill>
                  <a:srgbClr val="2431DB"/>
                </a:solidFill>
                <a:latin typeface="Roboto"/>
                <a:ea typeface="Roboto"/>
                <a:cs typeface="Roboto"/>
                <a:sym typeface="Roboto"/>
              </a:rPr>
              <a:t>3. ΠΟΥΛΗΣΕ</a:t>
            </a:r>
            <a:endParaRPr b="1" sz="3200">
              <a:solidFill>
                <a:srgbClr val="2431DB"/>
              </a:solidFill>
              <a:latin typeface="Roboto"/>
              <a:ea typeface="Roboto"/>
              <a:cs typeface="Roboto"/>
              <a:sym typeface="Roboto"/>
            </a:endParaRPr>
          </a:p>
        </p:txBody>
      </p:sp>
      <p:sp>
        <p:nvSpPr>
          <p:cNvPr id="142" name="Google Shape;142;p8"/>
          <p:cNvSpPr txBox="1"/>
          <p:nvPr/>
        </p:nvSpPr>
        <p:spPr>
          <a:xfrm>
            <a:off x="2355850" y="6167317"/>
            <a:ext cx="5364612" cy="1077218"/>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3200">
                <a:solidFill>
                  <a:srgbClr val="2431DB"/>
                </a:solidFill>
                <a:latin typeface="Roboto"/>
                <a:ea typeface="Roboto"/>
                <a:cs typeface="Roboto"/>
                <a:sym typeface="Roboto"/>
              </a:rPr>
              <a:t>4. ΧΡΗΣΙΜΟΠΟΙΗΣΕ/ ΦΡΟΝΤΙΣΕ</a:t>
            </a:r>
            <a:endParaRPr b="1" sz="3200">
              <a:solidFill>
                <a:srgbClr val="2431DB"/>
              </a:solidFill>
              <a:latin typeface="Roboto"/>
              <a:ea typeface="Roboto"/>
              <a:cs typeface="Roboto"/>
              <a:sym typeface="Roboto"/>
            </a:endParaRPr>
          </a:p>
        </p:txBody>
      </p:sp>
      <p:sp>
        <p:nvSpPr>
          <p:cNvPr id="143" name="Google Shape;143;p8"/>
          <p:cNvSpPr txBox="1"/>
          <p:nvPr/>
        </p:nvSpPr>
        <p:spPr>
          <a:xfrm>
            <a:off x="4718050" y="2511005"/>
            <a:ext cx="4176024" cy="593725"/>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US" sz="3200">
                <a:solidFill>
                  <a:srgbClr val="2431DB"/>
                </a:solidFill>
                <a:latin typeface="Roboto"/>
                <a:ea typeface="Roboto"/>
                <a:cs typeface="Roboto"/>
                <a:sym typeface="Roboto"/>
              </a:rPr>
              <a:t>1. ΔΗΜΙΟΥΡΓΗΣΕ</a:t>
            </a:r>
            <a:endParaRPr b="1" sz="3200">
              <a:solidFill>
                <a:srgbClr val="2431DB"/>
              </a:solidFill>
              <a:latin typeface="Roboto"/>
              <a:ea typeface="Roboto"/>
              <a:cs typeface="Roboto"/>
              <a:sym typeface="Roboto"/>
            </a:endParaRPr>
          </a:p>
        </p:txBody>
      </p:sp>
      <p:sp>
        <p:nvSpPr>
          <p:cNvPr id="144" name="Google Shape;144;p8"/>
          <p:cNvSpPr/>
          <p:nvPr/>
        </p:nvSpPr>
        <p:spPr>
          <a:xfrm>
            <a:off x="9213850" y="1539874"/>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FDA800"/>
              </a:solidFill>
            </a:endParaRPr>
          </a:p>
        </p:txBody>
      </p:sp>
      <p:sp>
        <p:nvSpPr>
          <p:cNvPr id="145" name="Google Shape;145;p8"/>
          <p:cNvSpPr/>
          <p:nvPr/>
        </p:nvSpPr>
        <p:spPr>
          <a:xfrm rot="4138513">
            <a:off x="13303693" y="4233661"/>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FDA800"/>
              </a:solidFill>
            </a:endParaRPr>
          </a:p>
        </p:txBody>
      </p:sp>
      <p:sp>
        <p:nvSpPr>
          <p:cNvPr id="146" name="Google Shape;146;p8"/>
          <p:cNvSpPr/>
          <p:nvPr/>
        </p:nvSpPr>
        <p:spPr>
          <a:xfrm rot="8117502">
            <a:off x="12596962" y="8486493"/>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FDA800"/>
              </a:solidFill>
            </a:endParaRPr>
          </a:p>
        </p:txBody>
      </p:sp>
      <p:sp>
        <p:nvSpPr>
          <p:cNvPr id="147" name="Google Shape;147;p8"/>
          <p:cNvSpPr/>
          <p:nvPr/>
        </p:nvSpPr>
        <p:spPr>
          <a:xfrm rot="-7987817">
            <a:off x="5560966" y="8289297"/>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FDA800"/>
              </a:solidFill>
            </a:endParaRPr>
          </a:p>
        </p:txBody>
      </p:sp>
      <p:sp>
        <p:nvSpPr>
          <p:cNvPr id="148" name="Google Shape;148;p8"/>
          <p:cNvSpPr/>
          <p:nvPr/>
        </p:nvSpPr>
        <p:spPr>
          <a:xfrm rot="-3843426">
            <a:off x="5004287" y="4231193"/>
            <a:ext cx="1066800" cy="526211"/>
          </a:xfrm>
          <a:prstGeom prst="rightArrow">
            <a:avLst>
              <a:gd fmla="val 50000" name="adj1"/>
              <a:gd fmla="val 50000" name="adj2"/>
            </a:avLst>
          </a:prstGeom>
          <a:solidFill>
            <a:srgbClr val="FDA800"/>
          </a:solidFill>
          <a:ln>
            <a:noFill/>
          </a:ln>
          <a:effectLst>
            <a:outerShdw blurRad="44450" algn="ctr" dir="5400000" dist="27940">
              <a:srgbClr val="000000">
                <a:alpha val="31764"/>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rgbClr val="FDA800"/>
              </a:solidFill>
            </a:endParaRPr>
          </a:p>
        </p:txBody>
      </p:sp>
      <p:sp>
        <p:nvSpPr>
          <p:cNvPr id="149" name="Google Shape;149;p8"/>
          <p:cNvSpPr txBox="1"/>
          <p:nvPr/>
        </p:nvSpPr>
        <p:spPr>
          <a:xfrm>
            <a:off x="17146319" y="10226675"/>
            <a:ext cx="2957781"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1800">
                <a:solidFill>
                  <a:srgbClr val="FDA800"/>
                </a:solidFill>
                <a:latin typeface="Roboto"/>
                <a:ea typeface="Roboto"/>
                <a:cs typeface="Roboto"/>
                <a:sym typeface="Roboto"/>
              </a:rPr>
              <a:t>Blum, P. (2021)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9"/>
          <p:cNvSpPr txBox="1"/>
          <p:nvPr>
            <p:ph type="ctrTitle"/>
          </p:nvPr>
        </p:nvSpPr>
        <p:spPr>
          <a:xfrm>
            <a:off x="908050" y="930276"/>
            <a:ext cx="13792200" cy="1371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5400">
                <a:solidFill>
                  <a:srgbClr val="2431DB"/>
                </a:solidFill>
              </a:rPr>
              <a:t>Επεξήγηση του Κυκλικού Μοντέλου Μόδας</a:t>
            </a:r>
            <a:endParaRPr sz="5400">
              <a:solidFill>
                <a:srgbClr val="2431DB"/>
              </a:solidFill>
            </a:endParaRPr>
          </a:p>
        </p:txBody>
      </p:sp>
      <p:sp>
        <p:nvSpPr>
          <p:cNvPr id="155" name="Google Shape;155;p9"/>
          <p:cNvSpPr txBox="1"/>
          <p:nvPr/>
        </p:nvSpPr>
        <p:spPr>
          <a:xfrm>
            <a:off x="912586" y="1896374"/>
            <a:ext cx="18516600" cy="871550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000">
                <a:solidFill>
                  <a:srgbClr val="FDA800"/>
                </a:solidFill>
                <a:latin typeface="Roboto"/>
                <a:ea typeface="Roboto"/>
                <a:cs typeface="Roboto"/>
                <a:sym typeface="Roboto"/>
              </a:rPr>
              <a:t>ΔΗΜΙΟΥΡΓΗΣΕ</a:t>
            </a:r>
            <a:r>
              <a:rPr lang="en-US" sz="3000">
                <a:solidFill>
                  <a:srgbClr val="FDA800"/>
                </a:solidFill>
                <a:latin typeface="Roboto"/>
                <a:ea typeface="Roboto"/>
                <a:cs typeface="Roboto"/>
                <a:sym typeface="Roboto"/>
              </a:rPr>
              <a:t>: </a:t>
            </a:r>
            <a:r>
              <a:rPr lang="en-US" sz="3000">
                <a:solidFill>
                  <a:srgbClr val="2431DB"/>
                </a:solidFill>
                <a:latin typeface="Roboto"/>
                <a:ea typeface="Roboto"/>
                <a:cs typeface="Roboto"/>
                <a:sym typeface="Roboto"/>
              </a:rPr>
              <a:t>Σχεδιασμός ενδυμάτων που είναι </a:t>
            </a:r>
            <a:r>
              <a:rPr b="1" lang="en-US" sz="3000">
                <a:solidFill>
                  <a:srgbClr val="2431DB"/>
                </a:solidFill>
                <a:latin typeface="Roboto"/>
                <a:ea typeface="Roboto"/>
                <a:cs typeface="Roboto"/>
                <a:sym typeface="Roboto"/>
              </a:rPr>
              <a:t>ανθεκτικά</a:t>
            </a:r>
            <a:r>
              <a:rPr lang="en-US" sz="3000">
                <a:solidFill>
                  <a:srgbClr val="2431DB"/>
                </a:solidFill>
                <a:latin typeface="Roboto"/>
                <a:ea typeface="Roboto"/>
                <a:cs typeface="Roboto"/>
                <a:sym typeface="Roboto"/>
              </a:rPr>
              <a:t>, μπορούν να </a:t>
            </a:r>
            <a:r>
              <a:rPr b="1" lang="en-US" sz="3000">
                <a:solidFill>
                  <a:srgbClr val="2431DB"/>
                </a:solidFill>
                <a:latin typeface="Roboto"/>
                <a:ea typeface="Roboto"/>
                <a:cs typeface="Roboto"/>
                <a:sym typeface="Roboto"/>
              </a:rPr>
              <a:t>αποσυναρμολογηθούν</a:t>
            </a:r>
            <a:r>
              <a:rPr lang="en-US" sz="3000">
                <a:solidFill>
                  <a:srgbClr val="2431DB"/>
                </a:solidFill>
                <a:latin typeface="Roboto"/>
                <a:ea typeface="Roboto"/>
                <a:cs typeface="Roboto"/>
                <a:sym typeface="Roboto"/>
              </a:rPr>
              <a:t>, να </a:t>
            </a:r>
            <a:r>
              <a:rPr b="1" lang="en-US" sz="3000">
                <a:solidFill>
                  <a:srgbClr val="2431DB"/>
                </a:solidFill>
                <a:latin typeface="Roboto"/>
                <a:ea typeface="Roboto"/>
                <a:cs typeface="Roboto"/>
                <a:sym typeface="Roboto"/>
              </a:rPr>
              <a:t>ανακυκλωθούν </a:t>
            </a:r>
            <a:r>
              <a:rPr lang="en-US" sz="3000">
                <a:solidFill>
                  <a:srgbClr val="2431DB"/>
                </a:solidFill>
                <a:latin typeface="Roboto"/>
                <a:ea typeface="Roboto"/>
                <a:cs typeface="Roboto"/>
                <a:sym typeface="Roboto"/>
              </a:rPr>
              <a:t>και είναι </a:t>
            </a:r>
            <a:r>
              <a:rPr b="1" lang="en-US" sz="3000">
                <a:solidFill>
                  <a:srgbClr val="2431DB"/>
                </a:solidFill>
                <a:latin typeface="Roboto"/>
                <a:ea typeface="Roboto"/>
                <a:cs typeface="Roboto"/>
                <a:sym typeface="Roboto"/>
              </a:rPr>
              <a:t>βιοδιασπώμενα. </a:t>
            </a:r>
            <a:endParaRPr b="1" sz="3000">
              <a:solidFill>
                <a:srgbClr val="2431DB"/>
              </a:solidFill>
              <a:latin typeface="Roboto"/>
              <a:ea typeface="Roboto"/>
              <a:cs typeface="Roboto"/>
              <a:sym typeface="Roboto"/>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0" lvl="0" marL="0" rtl="0" algn="l">
              <a:spcBef>
                <a:spcPts val="0"/>
              </a:spcBef>
              <a:spcAft>
                <a:spcPts val="0"/>
              </a:spcAft>
              <a:buNone/>
            </a:pPr>
            <a:r>
              <a:rPr b="1" lang="en-US" sz="3000">
                <a:solidFill>
                  <a:srgbClr val="FDA800"/>
                </a:solidFill>
                <a:latin typeface="Roboto"/>
                <a:ea typeface="Roboto"/>
                <a:cs typeface="Roboto"/>
                <a:sym typeface="Roboto"/>
              </a:rPr>
              <a:t>ΦΤΙΑΞΕ: </a:t>
            </a:r>
            <a:r>
              <a:rPr lang="en-US" sz="3000">
                <a:solidFill>
                  <a:srgbClr val="2431DB"/>
                </a:solidFill>
                <a:latin typeface="Roboto"/>
                <a:ea typeface="Roboto"/>
                <a:cs typeface="Roboto"/>
                <a:sym typeface="Roboto"/>
              </a:rPr>
              <a:t>Παραγωγή προϊόντων με τη χρήση νέων τεχνολογιών και καινοτομιών που </a:t>
            </a:r>
            <a:r>
              <a:rPr b="1" lang="en-US" sz="3000">
                <a:solidFill>
                  <a:srgbClr val="2431DB"/>
                </a:solidFill>
                <a:latin typeface="Roboto"/>
                <a:ea typeface="Roboto"/>
                <a:cs typeface="Roboto"/>
                <a:sym typeface="Roboto"/>
              </a:rPr>
              <a:t>θα περιορίζουν τα απόβλητα, θα μειώνουν την κατανάλωση νερού</a:t>
            </a:r>
            <a:r>
              <a:rPr lang="en-US" sz="3000">
                <a:solidFill>
                  <a:srgbClr val="2431DB"/>
                </a:solidFill>
                <a:latin typeface="Roboto"/>
                <a:ea typeface="Roboto"/>
                <a:cs typeface="Roboto"/>
                <a:sym typeface="Roboto"/>
              </a:rPr>
              <a:t>, θα περιλαμβάνουν </a:t>
            </a:r>
            <a:r>
              <a:rPr b="1" lang="en-US" sz="3000">
                <a:solidFill>
                  <a:srgbClr val="2431DB"/>
                </a:solidFill>
                <a:latin typeface="Roboto"/>
                <a:ea typeface="Roboto"/>
                <a:cs typeface="Roboto"/>
                <a:sym typeface="Roboto"/>
              </a:rPr>
              <a:t>ανακυκλωμένες ίνες </a:t>
            </a:r>
            <a:r>
              <a:rPr lang="en-US" sz="3000">
                <a:solidFill>
                  <a:srgbClr val="2431DB"/>
                </a:solidFill>
                <a:latin typeface="Roboto"/>
                <a:ea typeface="Roboto"/>
                <a:cs typeface="Roboto"/>
                <a:sym typeface="Roboto"/>
              </a:rPr>
              <a:t>και θα εξαλείφουν τη χρήση τοξικών υλικών.</a:t>
            </a:r>
            <a:endParaRPr sz="3000">
              <a:solidFill>
                <a:srgbClr val="2431DB"/>
              </a:solidFill>
              <a:latin typeface="Roboto"/>
              <a:ea typeface="Roboto"/>
              <a:cs typeface="Roboto"/>
              <a:sym typeface="Roboto"/>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0" lvl="0" marL="0" rtl="0" algn="l">
              <a:spcBef>
                <a:spcPts val="0"/>
              </a:spcBef>
              <a:spcAft>
                <a:spcPts val="0"/>
              </a:spcAft>
              <a:buNone/>
            </a:pPr>
            <a:r>
              <a:rPr b="1" lang="en-US" sz="3000">
                <a:solidFill>
                  <a:srgbClr val="FDA800"/>
                </a:solidFill>
                <a:latin typeface="Roboto"/>
                <a:ea typeface="Roboto"/>
                <a:cs typeface="Roboto"/>
                <a:sym typeface="Roboto"/>
              </a:rPr>
              <a:t>ΠΟΥΛΗΣΕ:</a:t>
            </a:r>
            <a:r>
              <a:rPr lang="en-US" sz="3000">
                <a:solidFill>
                  <a:srgbClr val="FDA800"/>
                </a:solidFill>
                <a:latin typeface="Roboto"/>
                <a:ea typeface="Roboto"/>
                <a:cs typeface="Roboto"/>
                <a:sym typeface="Roboto"/>
              </a:rPr>
              <a:t> </a:t>
            </a:r>
            <a:r>
              <a:rPr lang="en-US" sz="3000">
                <a:solidFill>
                  <a:srgbClr val="2431DB"/>
                </a:solidFill>
                <a:latin typeface="Roboto"/>
                <a:ea typeface="Roboto"/>
                <a:cs typeface="Roboto"/>
                <a:sym typeface="Roboto"/>
              </a:rPr>
              <a:t>Χρήση </a:t>
            </a:r>
            <a:r>
              <a:rPr b="1" lang="en-US" sz="3000">
                <a:solidFill>
                  <a:srgbClr val="2431DB"/>
                </a:solidFill>
                <a:latin typeface="Roboto"/>
                <a:ea typeface="Roboto"/>
                <a:cs typeface="Roboto"/>
                <a:sym typeface="Roboto"/>
              </a:rPr>
              <a:t>ανανεώσιμων πηγών ενέργειας, καθαρών μεταφορών και φιλικών προς το περιβάλλον συσκευασιών</a:t>
            </a:r>
            <a:r>
              <a:rPr lang="en-US" sz="3000">
                <a:solidFill>
                  <a:srgbClr val="2431DB"/>
                </a:solidFill>
                <a:latin typeface="Roboto"/>
                <a:ea typeface="Roboto"/>
                <a:cs typeface="Roboto"/>
                <a:sym typeface="Roboto"/>
              </a:rPr>
              <a:t>. Συμπερίληψη εξοπλισμών καταστημάτων, σχεδίων φωτισμού και μοντέλων εμπορίας που έχουν μηδενικές επιπτώσεις στο περιβάλλον μας.</a:t>
            </a:r>
            <a:endParaRPr sz="3000">
              <a:solidFill>
                <a:srgbClr val="2431DB"/>
              </a:solidFill>
              <a:latin typeface="Roboto"/>
              <a:ea typeface="Roboto"/>
              <a:cs typeface="Roboto"/>
              <a:sym typeface="Roboto"/>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0" lvl="0" marL="0" rtl="0" algn="l">
              <a:spcBef>
                <a:spcPts val="0"/>
              </a:spcBef>
              <a:spcAft>
                <a:spcPts val="0"/>
              </a:spcAft>
              <a:buNone/>
            </a:pPr>
            <a:r>
              <a:rPr b="1" lang="en-US" sz="3000">
                <a:solidFill>
                  <a:srgbClr val="FDA800"/>
                </a:solidFill>
                <a:latin typeface="Roboto"/>
                <a:ea typeface="Roboto"/>
                <a:cs typeface="Roboto"/>
                <a:sym typeface="Roboto"/>
              </a:rPr>
              <a:t>ΧΡΗΣΙΜΟΠΟΙΗΣΕ/ ΦΡΟΝΤΙΣΕ/ ΕΠΙΔΙΟΡΘΩΣΕ: </a:t>
            </a:r>
            <a:r>
              <a:rPr lang="en-US" sz="3000">
                <a:solidFill>
                  <a:srgbClr val="2431DB"/>
                </a:solidFill>
                <a:latin typeface="Roboto"/>
                <a:ea typeface="Roboto"/>
                <a:cs typeface="Roboto"/>
                <a:sym typeface="Roboto"/>
              </a:rPr>
              <a:t>Παροχή </a:t>
            </a:r>
            <a:r>
              <a:rPr b="1" lang="en-US" sz="3000">
                <a:solidFill>
                  <a:srgbClr val="2431DB"/>
                </a:solidFill>
                <a:latin typeface="Roboto"/>
                <a:ea typeface="Roboto"/>
                <a:cs typeface="Roboto"/>
                <a:sym typeface="Roboto"/>
              </a:rPr>
              <a:t>εγγυήσεων για τα ενδύματα </a:t>
            </a:r>
            <a:r>
              <a:rPr lang="en-US" sz="3000">
                <a:solidFill>
                  <a:srgbClr val="2431DB"/>
                </a:solidFill>
                <a:latin typeface="Roboto"/>
                <a:ea typeface="Roboto"/>
                <a:cs typeface="Roboto"/>
                <a:sym typeface="Roboto"/>
              </a:rPr>
              <a:t>στους/στις καταναλωτές/-τριες, </a:t>
            </a:r>
            <a:r>
              <a:rPr b="1" lang="en-US" sz="3000">
                <a:solidFill>
                  <a:srgbClr val="2431DB"/>
                </a:solidFill>
                <a:latin typeface="Roboto"/>
                <a:ea typeface="Roboto"/>
                <a:cs typeface="Roboto"/>
                <a:sym typeface="Roboto"/>
              </a:rPr>
              <a:t>κιτ επιδιόρθωσης </a:t>
            </a:r>
            <a:r>
              <a:rPr lang="en-US" sz="3000">
                <a:solidFill>
                  <a:srgbClr val="2431DB"/>
                </a:solidFill>
                <a:latin typeface="Roboto"/>
                <a:ea typeface="Roboto"/>
                <a:cs typeface="Roboto"/>
                <a:sym typeface="Roboto"/>
              </a:rPr>
              <a:t>προκειμένου να τηρούνται τα πρότυπα ποιότητας, περιβαλλοντικής προστασίας και μακροβιότητας. Αλλαγή της νοοτροπίας των καταναλωτών/-τριών, ώστε να είναι υπεύθυνοι/-νες για έξυπνες καταναλωτικές συνήθειες.</a:t>
            </a:r>
            <a:endParaRPr sz="3000">
              <a:solidFill>
                <a:srgbClr val="2431DB"/>
              </a:solidFill>
              <a:latin typeface="Roboto"/>
              <a:ea typeface="Roboto"/>
              <a:cs typeface="Roboto"/>
              <a:sym typeface="Roboto"/>
            </a:endParaRPr>
          </a:p>
          <a:p>
            <a:pPr indent="0" lvl="0" marL="0" rtl="0" algn="l">
              <a:spcBef>
                <a:spcPts val="0"/>
              </a:spcBef>
              <a:spcAft>
                <a:spcPts val="0"/>
              </a:spcAft>
              <a:buNone/>
            </a:pPr>
            <a:r>
              <a:t/>
            </a:r>
            <a:endParaRPr sz="3000">
              <a:solidFill>
                <a:srgbClr val="2431DB"/>
              </a:solidFill>
              <a:latin typeface="Roboto"/>
              <a:ea typeface="Roboto"/>
              <a:cs typeface="Roboto"/>
              <a:sym typeface="Roboto"/>
            </a:endParaRPr>
          </a:p>
          <a:p>
            <a:pPr indent="0" lvl="0" marL="0" rtl="0" algn="l">
              <a:spcBef>
                <a:spcPts val="0"/>
              </a:spcBef>
              <a:spcAft>
                <a:spcPts val="0"/>
              </a:spcAft>
              <a:buNone/>
            </a:pPr>
            <a:r>
              <a:rPr b="1" lang="en-US" sz="3000">
                <a:solidFill>
                  <a:srgbClr val="FDA800"/>
                </a:solidFill>
                <a:latin typeface="Roboto"/>
                <a:ea typeface="Roboto"/>
                <a:cs typeface="Roboto"/>
                <a:sym typeface="Roboto"/>
              </a:rPr>
              <a:t>ΑΝΑΝΕΩΣΕ: </a:t>
            </a:r>
            <a:r>
              <a:rPr lang="en-US" sz="3000">
                <a:solidFill>
                  <a:srgbClr val="2431DB"/>
                </a:solidFill>
                <a:latin typeface="Roboto"/>
                <a:ea typeface="Roboto"/>
                <a:cs typeface="Roboto"/>
                <a:sym typeface="Roboto"/>
              </a:rPr>
              <a:t>Εισαγωγή πρωτοβουλιών για την </a:t>
            </a:r>
            <a:r>
              <a:rPr b="1" lang="en-US" sz="3000">
                <a:solidFill>
                  <a:srgbClr val="2431DB"/>
                </a:solidFill>
                <a:latin typeface="Roboto"/>
                <a:ea typeface="Roboto"/>
                <a:cs typeface="Roboto"/>
                <a:sym typeface="Roboto"/>
              </a:rPr>
              <a:t>εξάλειψη των υφασμάτινων αποβλήτων </a:t>
            </a:r>
            <a:r>
              <a:rPr lang="en-US" sz="3000">
                <a:solidFill>
                  <a:srgbClr val="2431DB"/>
                </a:solidFill>
                <a:latin typeface="Roboto"/>
                <a:ea typeface="Roboto"/>
                <a:cs typeface="Roboto"/>
                <a:sym typeface="Roboto"/>
              </a:rPr>
              <a:t>με την εισαγωγή ενδυμάτων δεύτερης και τρίτης γενιάς αναμεμειγμένων με απόβλητα πρώτης γενιάς για να επιστρέψουν στο σύστημα.</a:t>
            </a:r>
            <a:endParaRPr sz="3000">
              <a:solidFill>
                <a:srgbClr val="2431DB"/>
              </a:solidFill>
              <a:latin typeface="Roboto"/>
              <a:ea typeface="Roboto"/>
              <a:cs typeface="Roboto"/>
              <a:sym typeface="Roboto"/>
            </a:endParaRPr>
          </a:p>
          <a:p>
            <a:pPr indent="0" lvl="0" marL="0" rtl="0" algn="r">
              <a:spcBef>
                <a:spcPts val="0"/>
              </a:spcBef>
              <a:spcAft>
                <a:spcPts val="0"/>
              </a:spcAft>
              <a:buNone/>
            </a:pPr>
            <a:r>
              <a:t/>
            </a:r>
            <a:endParaRPr b="1" sz="3200">
              <a:solidFill>
                <a:srgbClr val="2431DB"/>
              </a:solidFill>
              <a:latin typeface="Roboto"/>
              <a:ea typeface="Roboto"/>
              <a:cs typeface="Roboto"/>
              <a:sym typeface="Roboto"/>
            </a:endParaRPr>
          </a:p>
        </p:txBody>
      </p:sp>
      <p:sp>
        <p:nvSpPr>
          <p:cNvPr id="156" name="Google Shape;156;p9"/>
          <p:cNvSpPr txBox="1"/>
          <p:nvPr/>
        </p:nvSpPr>
        <p:spPr>
          <a:xfrm>
            <a:off x="17146319" y="10226675"/>
            <a:ext cx="2957781"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1800">
                <a:solidFill>
                  <a:srgbClr val="FDA800"/>
                </a:solidFill>
                <a:latin typeface="Roboto"/>
                <a:ea typeface="Roboto"/>
                <a:cs typeface="Roboto"/>
                <a:sym typeface="Roboto"/>
              </a:rPr>
              <a:t>Blum, P. (2021)</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2024-10-02T15:30:20Z</dcterms:created>
  <dc:creator>Doris Kailos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2024-10-02T00:00:00Z</vt:filetime>
  </property>
  <property fmtid="{D5CDD505-2E9C-101B-9397-08002B2CF9AE}" pid="3" name="Creator">
    <vt:lpwstr>Adobe Illustrator 28.6 (Macintosh)</vt:lpwstr>
  </property>
  <property fmtid="{D5CDD505-2E9C-101B-9397-08002B2CF9AE}" pid="4" name="LastSaved">
    <vt:filetime>2024-10-02T00:00:00Z</vt:filetime>
  </property>
  <property fmtid="{D5CDD505-2E9C-101B-9397-08002B2CF9AE}" pid="5" name="Producer">
    <vt:lpwstr>Adobe PDF library 17.00</vt:lpwstr>
  </property>
</Properties>
</file>