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73" r:id="rId2"/>
    <p:sldId id="259" r:id="rId3"/>
    <p:sldId id="256" r:id="rId4"/>
    <p:sldId id="309" r:id="rId5"/>
    <p:sldId id="310" r:id="rId6"/>
    <p:sldId id="311" r:id="rId7"/>
    <p:sldId id="312" r:id="rId8"/>
    <p:sldId id="313" r:id="rId9"/>
    <p:sldId id="315" r:id="rId10"/>
    <p:sldId id="316" r:id="rId11"/>
    <p:sldId id="317" r:id="rId12"/>
    <p:sldId id="333" r:id="rId13"/>
    <p:sldId id="318" r:id="rId14"/>
    <p:sldId id="319" r:id="rId15"/>
    <p:sldId id="320" r:id="rId16"/>
    <p:sldId id="326" r:id="rId17"/>
    <p:sldId id="328" r:id="rId18"/>
    <p:sldId id="331" r:id="rId19"/>
    <p:sldId id="329" r:id="rId20"/>
    <p:sldId id="330" r:id="rId21"/>
    <p:sldId id="332" r:id="rId22"/>
    <p:sldId id="321" r:id="rId23"/>
    <p:sldId id="322" r:id="rId24"/>
    <p:sldId id="323" r:id="rId25"/>
    <p:sldId id="324" r:id="rId26"/>
    <p:sldId id="325" r:id="rId27"/>
    <p:sldId id="334" r:id="rId28"/>
    <p:sldId id="314" r:id="rId29"/>
    <p:sldId id="327" r:id="rId30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31DB"/>
    <a:srgbClr val="FDA800"/>
    <a:srgbClr val="EB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>
      <p:cViewPr varScale="1">
        <p:scale>
          <a:sx n="46" d="100"/>
          <a:sy n="46" d="100"/>
        </p:scale>
        <p:origin x="43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5AE3C-EECE-4CB7-8F4A-6260419C52AC}" type="datetimeFigureOut">
              <a:rPr lang="en-US" smtClean="0"/>
              <a:t>3/7/2025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34ECA9-72B9-4728-A41A-80EA56995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34ECA9-72B9-4728-A41A-80EA569954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40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43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4664" y="10375639"/>
            <a:ext cx="11863931" cy="932917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7418939" y="10690526"/>
            <a:ext cx="7435850" cy="618490"/>
          </a:xfrm>
          <a:custGeom>
            <a:avLst/>
            <a:gdLst/>
            <a:ahLst/>
            <a:cxnLst/>
            <a:rect l="l" t="t" r="r" b="b"/>
            <a:pathLst>
              <a:path w="7435850" h="618490">
                <a:moveTo>
                  <a:pt x="4612006" y="0"/>
                </a:moveTo>
                <a:lnTo>
                  <a:pt x="0" y="26983"/>
                </a:lnTo>
                <a:lnTo>
                  <a:pt x="0" y="618030"/>
                </a:lnTo>
                <a:lnTo>
                  <a:pt x="7435410" y="618030"/>
                </a:lnTo>
                <a:lnTo>
                  <a:pt x="7417622" y="609366"/>
                </a:lnTo>
                <a:lnTo>
                  <a:pt x="7373588" y="588389"/>
                </a:lnTo>
                <a:lnTo>
                  <a:pt x="7329335" y="567775"/>
                </a:lnTo>
                <a:lnTo>
                  <a:pt x="7284864" y="547524"/>
                </a:lnTo>
                <a:lnTo>
                  <a:pt x="7240175" y="527637"/>
                </a:lnTo>
                <a:lnTo>
                  <a:pt x="7195270" y="508114"/>
                </a:lnTo>
                <a:lnTo>
                  <a:pt x="7150149" y="488955"/>
                </a:lnTo>
                <a:lnTo>
                  <a:pt x="7104814" y="470161"/>
                </a:lnTo>
                <a:lnTo>
                  <a:pt x="7059265" y="451732"/>
                </a:lnTo>
                <a:lnTo>
                  <a:pt x="7013504" y="433669"/>
                </a:lnTo>
                <a:lnTo>
                  <a:pt x="6967531" y="415972"/>
                </a:lnTo>
                <a:lnTo>
                  <a:pt x="6921347" y="398640"/>
                </a:lnTo>
                <a:lnTo>
                  <a:pt x="6874953" y="381676"/>
                </a:lnTo>
                <a:lnTo>
                  <a:pt x="6828351" y="365078"/>
                </a:lnTo>
                <a:lnTo>
                  <a:pt x="6781541" y="348848"/>
                </a:lnTo>
                <a:lnTo>
                  <a:pt x="6734523" y="332985"/>
                </a:lnTo>
                <a:lnTo>
                  <a:pt x="6687300" y="317491"/>
                </a:lnTo>
                <a:lnTo>
                  <a:pt x="6639871" y="302365"/>
                </a:lnTo>
                <a:lnTo>
                  <a:pt x="6592238" y="287607"/>
                </a:lnTo>
                <a:lnTo>
                  <a:pt x="6544402" y="273219"/>
                </a:lnTo>
                <a:lnTo>
                  <a:pt x="6496364" y="259201"/>
                </a:lnTo>
                <a:lnTo>
                  <a:pt x="6448124" y="245552"/>
                </a:lnTo>
                <a:lnTo>
                  <a:pt x="6399683" y="232274"/>
                </a:lnTo>
                <a:lnTo>
                  <a:pt x="6351044" y="219367"/>
                </a:lnTo>
                <a:lnTo>
                  <a:pt x="6302205" y="206830"/>
                </a:lnTo>
                <a:lnTo>
                  <a:pt x="6253169" y="194665"/>
                </a:lnTo>
                <a:lnTo>
                  <a:pt x="6203936" y="182872"/>
                </a:lnTo>
                <a:lnTo>
                  <a:pt x="6154508" y="171451"/>
                </a:lnTo>
                <a:lnTo>
                  <a:pt x="6104884" y="160402"/>
                </a:lnTo>
                <a:lnTo>
                  <a:pt x="6055067" y="149727"/>
                </a:lnTo>
                <a:lnTo>
                  <a:pt x="6005057" y="139424"/>
                </a:lnTo>
                <a:lnTo>
                  <a:pt x="5954855" y="129496"/>
                </a:lnTo>
                <a:lnTo>
                  <a:pt x="5904461" y="119941"/>
                </a:lnTo>
                <a:lnTo>
                  <a:pt x="5853878" y="110761"/>
                </a:lnTo>
                <a:lnTo>
                  <a:pt x="5803105" y="101955"/>
                </a:lnTo>
                <a:lnTo>
                  <a:pt x="5752144" y="93525"/>
                </a:lnTo>
                <a:lnTo>
                  <a:pt x="5700995" y="85470"/>
                </a:lnTo>
                <a:lnTo>
                  <a:pt x="5649660" y="77790"/>
                </a:lnTo>
                <a:lnTo>
                  <a:pt x="5598140" y="70488"/>
                </a:lnTo>
                <a:lnTo>
                  <a:pt x="5546435" y="63561"/>
                </a:lnTo>
                <a:lnTo>
                  <a:pt x="5494547" y="57012"/>
                </a:lnTo>
                <a:lnTo>
                  <a:pt x="5442476" y="50840"/>
                </a:lnTo>
                <a:lnTo>
                  <a:pt x="5390223" y="45046"/>
                </a:lnTo>
                <a:lnTo>
                  <a:pt x="5337789" y="39630"/>
                </a:lnTo>
                <a:lnTo>
                  <a:pt x="5285175" y="34592"/>
                </a:lnTo>
                <a:lnTo>
                  <a:pt x="5232383" y="29933"/>
                </a:lnTo>
                <a:lnTo>
                  <a:pt x="5179412" y="25653"/>
                </a:lnTo>
                <a:lnTo>
                  <a:pt x="4612006" y="0"/>
                </a:lnTo>
                <a:close/>
              </a:path>
            </a:pathLst>
          </a:custGeom>
          <a:solidFill>
            <a:srgbClr val="EB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36797" y="7852577"/>
            <a:ext cx="6787606" cy="345597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4594055" y="8167573"/>
            <a:ext cx="3900170" cy="3141345"/>
          </a:xfrm>
          <a:custGeom>
            <a:avLst/>
            <a:gdLst/>
            <a:ahLst/>
            <a:cxnLst/>
            <a:rect l="l" t="t" r="r" b="b"/>
            <a:pathLst>
              <a:path w="3900169" h="3141345">
                <a:moveTo>
                  <a:pt x="3899617" y="0"/>
                </a:moveTo>
                <a:lnTo>
                  <a:pt x="1606168" y="0"/>
                </a:lnTo>
                <a:lnTo>
                  <a:pt x="0" y="3140982"/>
                </a:lnTo>
                <a:lnTo>
                  <a:pt x="2315358" y="3140982"/>
                </a:lnTo>
                <a:lnTo>
                  <a:pt x="3899617" y="0"/>
                </a:lnTo>
                <a:close/>
              </a:path>
            </a:pathLst>
          </a:custGeom>
          <a:solidFill>
            <a:srgbClr val="FDA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1120458" cy="8621555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0" y="0"/>
            <a:ext cx="10492105" cy="7990840"/>
          </a:xfrm>
          <a:custGeom>
            <a:avLst/>
            <a:gdLst/>
            <a:ahLst/>
            <a:cxnLst/>
            <a:rect l="l" t="t" r="r" b="b"/>
            <a:pathLst>
              <a:path w="10492105" h="7990840">
                <a:moveTo>
                  <a:pt x="10444368" y="0"/>
                </a:moveTo>
                <a:lnTo>
                  <a:pt x="0" y="0"/>
                </a:lnTo>
                <a:lnTo>
                  <a:pt x="0" y="7990786"/>
                </a:lnTo>
                <a:lnTo>
                  <a:pt x="4347290" y="7980111"/>
                </a:lnTo>
                <a:lnTo>
                  <a:pt x="4464846" y="7971641"/>
                </a:lnTo>
                <a:lnTo>
                  <a:pt x="4581363" y="7961421"/>
                </a:lnTo>
                <a:lnTo>
                  <a:pt x="4696837" y="7949467"/>
                </a:lnTo>
                <a:lnTo>
                  <a:pt x="4811266" y="7935793"/>
                </a:lnTo>
                <a:lnTo>
                  <a:pt x="4924648" y="7920417"/>
                </a:lnTo>
                <a:lnTo>
                  <a:pt x="5036978" y="7903352"/>
                </a:lnTo>
                <a:lnTo>
                  <a:pt x="5148255" y="7884614"/>
                </a:lnTo>
                <a:lnTo>
                  <a:pt x="5258476" y="7864220"/>
                </a:lnTo>
                <a:lnTo>
                  <a:pt x="5367636" y="7842184"/>
                </a:lnTo>
                <a:lnTo>
                  <a:pt x="5475735" y="7818523"/>
                </a:lnTo>
                <a:lnTo>
                  <a:pt x="5582768" y="7793251"/>
                </a:lnTo>
                <a:lnTo>
                  <a:pt x="5688733" y="7766383"/>
                </a:lnTo>
                <a:lnTo>
                  <a:pt x="5793627" y="7737937"/>
                </a:lnTo>
                <a:lnTo>
                  <a:pt x="5897447" y="7707926"/>
                </a:lnTo>
                <a:lnTo>
                  <a:pt x="6000191" y="7676367"/>
                </a:lnTo>
                <a:lnTo>
                  <a:pt x="6101854" y="7643275"/>
                </a:lnTo>
                <a:lnTo>
                  <a:pt x="6202435" y="7608665"/>
                </a:lnTo>
                <a:lnTo>
                  <a:pt x="6301931" y="7572553"/>
                </a:lnTo>
                <a:lnTo>
                  <a:pt x="6400338" y="7534955"/>
                </a:lnTo>
                <a:lnTo>
                  <a:pt x="6497654" y="7495886"/>
                </a:lnTo>
                <a:lnTo>
                  <a:pt x="6593876" y="7455361"/>
                </a:lnTo>
                <a:lnTo>
                  <a:pt x="6641576" y="7434558"/>
                </a:lnTo>
                <a:lnTo>
                  <a:pt x="6689001" y="7413397"/>
                </a:lnTo>
                <a:lnTo>
                  <a:pt x="6736151" y="7391879"/>
                </a:lnTo>
                <a:lnTo>
                  <a:pt x="6783026" y="7370007"/>
                </a:lnTo>
                <a:lnTo>
                  <a:pt x="6829625" y="7347783"/>
                </a:lnTo>
                <a:lnTo>
                  <a:pt x="6875948" y="7325209"/>
                </a:lnTo>
                <a:lnTo>
                  <a:pt x="6921994" y="7302286"/>
                </a:lnTo>
                <a:lnTo>
                  <a:pt x="6967764" y="7279017"/>
                </a:lnTo>
                <a:lnTo>
                  <a:pt x="7013257" y="7255404"/>
                </a:lnTo>
                <a:lnTo>
                  <a:pt x="7058472" y="7231447"/>
                </a:lnTo>
                <a:lnTo>
                  <a:pt x="7103409" y="7207151"/>
                </a:lnTo>
                <a:lnTo>
                  <a:pt x="7148068" y="7182515"/>
                </a:lnTo>
                <a:lnTo>
                  <a:pt x="7192449" y="7157543"/>
                </a:lnTo>
                <a:lnTo>
                  <a:pt x="7236550" y="7132236"/>
                </a:lnTo>
                <a:lnTo>
                  <a:pt x="7280373" y="7106596"/>
                </a:lnTo>
                <a:lnTo>
                  <a:pt x="7323915" y="7080625"/>
                </a:lnTo>
                <a:lnTo>
                  <a:pt x="7367178" y="7054325"/>
                </a:lnTo>
                <a:lnTo>
                  <a:pt x="7410160" y="7027697"/>
                </a:lnTo>
                <a:lnTo>
                  <a:pt x="7452861" y="7000745"/>
                </a:lnTo>
                <a:lnTo>
                  <a:pt x="7495282" y="6973470"/>
                </a:lnTo>
                <a:lnTo>
                  <a:pt x="7537421" y="6945873"/>
                </a:lnTo>
                <a:lnTo>
                  <a:pt x="7579278" y="6917957"/>
                </a:lnTo>
                <a:lnTo>
                  <a:pt x="7620852" y="6889724"/>
                </a:lnTo>
                <a:lnTo>
                  <a:pt x="7662145" y="6861175"/>
                </a:lnTo>
                <a:lnTo>
                  <a:pt x="7703154" y="6832313"/>
                </a:lnTo>
                <a:lnTo>
                  <a:pt x="7743880" y="6803139"/>
                </a:lnTo>
                <a:lnTo>
                  <a:pt x="7784323" y="6773655"/>
                </a:lnTo>
                <a:lnTo>
                  <a:pt x="7824481" y="6743864"/>
                </a:lnTo>
                <a:lnTo>
                  <a:pt x="7864355" y="6713767"/>
                </a:lnTo>
                <a:lnTo>
                  <a:pt x="7903944" y="6683366"/>
                </a:lnTo>
                <a:lnTo>
                  <a:pt x="7943249" y="6652663"/>
                </a:lnTo>
                <a:lnTo>
                  <a:pt x="7982268" y="6621660"/>
                </a:lnTo>
                <a:lnTo>
                  <a:pt x="8021001" y="6590359"/>
                </a:lnTo>
                <a:lnTo>
                  <a:pt x="8059447" y="6558763"/>
                </a:lnTo>
                <a:lnTo>
                  <a:pt x="8097608" y="6526872"/>
                </a:lnTo>
                <a:lnTo>
                  <a:pt x="8135481" y="6494688"/>
                </a:lnTo>
                <a:lnTo>
                  <a:pt x="8173067" y="6462215"/>
                </a:lnTo>
                <a:lnTo>
                  <a:pt x="8210366" y="6429453"/>
                </a:lnTo>
                <a:lnTo>
                  <a:pt x="8247377" y="6396405"/>
                </a:lnTo>
                <a:lnTo>
                  <a:pt x="8284099" y="6363072"/>
                </a:lnTo>
                <a:lnTo>
                  <a:pt x="8320533" y="6329457"/>
                </a:lnTo>
                <a:lnTo>
                  <a:pt x="8356677" y="6295561"/>
                </a:lnTo>
                <a:lnTo>
                  <a:pt x="8392532" y="6261387"/>
                </a:lnTo>
                <a:lnTo>
                  <a:pt x="8428098" y="6226936"/>
                </a:lnTo>
                <a:lnTo>
                  <a:pt x="8463373" y="6192210"/>
                </a:lnTo>
                <a:lnTo>
                  <a:pt x="8498358" y="6157211"/>
                </a:lnTo>
                <a:lnTo>
                  <a:pt x="8533052" y="6121941"/>
                </a:lnTo>
                <a:lnTo>
                  <a:pt x="8567454" y="6086402"/>
                </a:lnTo>
                <a:lnTo>
                  <a:pt x="8601565" y="6050597"/>
                </a:lnTo>
                <a:lnTo>
                  <a:pt x="8635385" y="6014526"/>
                </a:lnTo>
                <a:lnTo>
                  <a:pt x="8668911" y="5978192"/>
                </a:lnTo>
                <a:lnTo>
                  <a:pt x="8702146" y="5941597"/>
                </a:lnTo>
                <a:lnTo>
                  <a:pt x="8735087" y="5904742"/>
                </a:lnTo>
                <a:lnTo>
                  <a:pt x="8767735" y="5867631"/>
                </a:lnTo>
                <a:lnTo>
                  <a:pt x="8800089" y="5830264"/>
                </a:lnTo>
                <a:lnTo>
                  <a:pt x="8832149" y="5792643"/>
                </a:lnTo>
                <a:lnTo>
                  <a:pt x="8863914" y="5754771"/>
                </a:lnTo>
                <a:lnTo>
                  <a:pt x="8895385" y="5716649"/>
                </a:lnTo>
                <a:lnTo>
                  <a:pt x="8926560" y="5678279"/>
                </a:lnTo>
                <a:lnTo>
                  <a:pt x="8957440" y="5639664"/>
                </a:lnTo>
                <a:lnTo>
                  <a:pt x="8988024" y="5600805"/>
                </a:lnTo>
                <a:lnTo>
                  <a:pt x="9018312" y="5561705"/>
                </a:lnTo>
                <a:lnTo>
                  <a:pt x="9048303" y="5522364"/>
                </a:lnTo>
                <a:lnTo>
                  <a:pt x="9077997" y="5482785"/>
                </a:lnTo>
                <a:lnTo>
                  <a:pt x="9107394" y="5442971"/>
                </a:lnTo>
                <a:lnTo>
                  <a:pt x="9136493" y="5402922"/>
                </a:lnTo>
                <a:lnTo>
                  <a:pt x="9165294" y="5362641"/>
                </a:lnTo>
                <a:lnTo>
                  <a:pt x="9193797" y="5322130"/>
                </a:lnTo>
                <a:lnTo>
                  <a:pt x="9222000" y="5281390"/>
                </a:lnTo>
                <a:lnTo>
                  <a:pt x="9249905" y="5240424"/>
                </a:lnTo>
                <a:lnTo>
                  <a:pt x="9277510" y="5199234"/>
                </a:lnTo>
                <a:lnTo>
                  <a:pt x="9304815" y="5157821"/>
                </a:lnTo>
                <a:lnTo>
                  <a:pt x="9331820" y="5116188"/>
                </a:lnTo>
                <a:lnTo>
                  <a:pt x="9358525" y="5074336"/>
                </a:lnTo>
                <a:lnTo>
                  <a:pt x="9384928" y="5032267"/>
                </a:lnTo>
                <a:lnTo>
                  <a:pt x="9411030" y="4989984"/>
                </a:lnTo>
                <a:lnTo>
                  <a:pt x="9436830" y="4947488"/>
                </a:lnTo>
                <a:lnTo>
                  <a:pt x="9462329" y="4904781"/>
                </a:lnTo>
                <a:lnTo>
                  <a:pt x="9487525" y="4861865"/>
                </a:lnTo>
                <a:lnTo>
                  <a:pt x="9512418" y="4818743"/>
                </a:lnTo>
                <a:lnTo>
                  <a:pt x="9537008" y="4775415"/>
                </a:lnTo>
                <a:lnTo>
                  <a:pt x="9561295" y="4731884"/>
                </a:lnTo>
                <a:lnTo>
                  <a:pt x="9585277" y="4688152"/>
                </a:lnTo>
                <a:lnTo>
                  <a:pt x="9608956" y="4644220"/>
                </a:lnTo>
                <a:lnTo>
                  <a:pt x="9632330" y="4600092"/>
                </a:lnTo>
                <a:lnTo>
                  <a:pt x="9655399" y="4555767"/>
                </a:lnTo>
                <a:lnTo>
                  <a:pt x="9678163" y="4511250"/>
                </a:lnTo>
                <a:lnTo>
                  <a:pt x="9700621" y="4466541"/>
                </a:lnTo>
                <a:lnTo>
                  <a:pt x="9722773" y="4421643"/>
                </a:lnTo>
                <a:lnTo>
                  <a:pt x="9744618" y="4376556"/>
                </a:lnTo>
                <a:lnTo>
                  <a:pt x="9766157" y="4331285"/>
                </a:lnTo>
                <a:lnTo>
                  <a:pt x="9787389" y="4285829"/>
                </a:lnTo>
                <a:lnTo>
                  <a:pt x="9808314" y="4240192"/>
                </a:lnTo>
                <a:lnTo>
                  <a:pt x="9828930" y="4194375"/>
                </a:lnTo>
                <a:lnTo>
                  <a:pt x="9849239" y="4148380"/>
                </a:lnTo>
                <a:lnTo>
                  <a:pt x="9869239" y="4102208"/>
                </a:lnTo>
                <a:lnTo>
                  <a:pt x="9888930" y="4055863"/>
                </a:lnTo>
                <a:lnTo>
                  <a:pt x="9908311" y="4009346"/>
                </a:lnTo>
                <a:lnTo>
                  <a:pt x="9927383" y="3962659"/>
                </a:lnTo>
                <a:lnTo>
                  <a:pt x="9946145" y="3915803"/>
                </a:lnTo>
                <a:lnTo>
                  <a:pt x="9964597" y="3868781"/>
                </a:lnTo>
                <a:lnTo>
                  <a:pt x="9982738" y="3821595"/>
                </a:lnTo>
                <a:lnTo>
                  <a:pt x="10000568" y="3774246"/>
                </a:lnTo>
                <a:lnTo>
                  <a:pt x="10018087" y="3726737"/>
                </a:lnTo>
                <a:lnTo>
                  <a:pt x="10035294" y="3679069"/>
                </a:lnTo>
                <a:lnTo>
                  <a:pt x="10052188" y="3631244"/>
                </a:lnTo>
                <a:lnTo>
                  <a:pt x="10068770" y="3583265"/>
                </a:lnTo>
                <a:lnTo>
                  <a:pt x="10085040" y="3535133"/>
                </a:lnTo>
                <a:lnTo>
                  <a:pt x="10100996" y="3486851"/>
                </a:lnTo>
                <a:lnTo>
                  <a:pt x="10116638" y="3438419"/>
                </a:lnTo>
                <a:lnTo>
                  <a:pt x="10131966" y="3389840"/>
                </a:lnTo>
                <a:lnTo>
                  <a:pt x="10146981" y="3341117"/>
                </a:lnTo>
                <a:lnTo>
                  <a:pt x="10161680" y="3292250"/>
                </a:lnTo>
                <a:lnTo>
                  <a:pt x="10176065" y="3243243"/>
                </a:lnTo>
                <a:lnTo>
                  <a:pt x="10190134" y="3194096"/>
                </a:lnTo>
                <a:lnTo>
                  <a:pt x="10203887" y="3144812"/>
                </a:lnTo>
                <a:lnTo>
                  <a:pt x="10217324" y="3095392"/>
                </a:lnTo>
                <a:lnTo>
                  <a:pt x="10230445" y="3045840"/>
                </a:lnTo>
                <a:lnTo>
                  <a:pt x="10243249" y="2996155"/>
                </a:lnTo>
                <a:lnTo>
                  <a:pt x="10255735" y="2946342"/>
                </a:lnTo>
                <a:lnTo>
                  <a:pt x="10267904" y="2896400"/>
                </a:lnTo>
                <a:lnTo>
                  <a:pt x="10279756" y="2846333"/>
                </a:lnTo>
                <a:lnTo>
                  <a:pt x="10291288" y="2796143"/>
                </a:lnTo>
                <a:lnTo>
                  <a:pt x="10302503" y="2745830"/>
                </a:lnTo>
                <a:lnTo>
                  <a:pt x="10313398" y="2695398"/>
                </a:lnTo>
                <a:lnTo>
                  <a:pt x="10323974" y="2644848"/>
                </a:lnTo>
                <a:lnTo>
                  <a:pt x="10334230" y="2594182"/>
                </a:lnTo>
                <a:lnTo>
                  <a:pt x="10344166" y="2543402"/>
                </a:lnTo>
                <a:lnTo>
                  <a:pt x="10353782" y="2492510"/>
                </a:lnTo>
                <a:lnTo>
                  <a:pt x="10363076" y="2441508"/>
                </a:lnTo>
                <a:lnTo>
                  <a:pt x="10372050" y="2390397"/>
                </a:lnTo>
                <a:lnTo>
                  <a:pt x="10380702" y="2339181"/>
                </a:lnTo>
                <a:lnTo>
                  <a:pt x="10389032" y="2287860"/>
                </a:lnTo>
                <a:lnTo>
                  <a:pt x="10397040" y="2236436"/>
                </a:lnTo>
                <a:lnTo>
                  <a:pt x="10404725" y="2184913"/>
                </a:lnTo>
                <a:lnTo>
                  <a:pt x="10412088" y="2133290"/>
                </a:lnTo>
                <a:lnTo>
                  <a:pt x="10419127" y="2081571"/>
                </a:lnTo>
                <a:lnTo>
                  <a:pt x="10425842" y="2029758"/>
                </a:lnTo>
                <a:lnTo>
                  <a:pt x="10432233" y="1977852"/>
                </a:lnTo>
                <a:lnTo>
                  <a:pt x="10438300" y="1925855"/>
                </a:lnTo>
                <a:lnTo>
                  <a:pt x="10444042" y="1873769"/>
                </a:lnTo>
                <a:lnTo>
                  <a:pt x="10449459" y="1821596"/>
                </a:lnTo>
                <a:lnTo>
                  <a:pt x="10454551" y="1769338"/>
                </a:lnTo>
                <a:lnTo>
                  <a:pt x="10459316" y="1716998"/>
                </a:lnTo>
                <a:lnTo>
                  <a:pt x="10463756" y="1664576"/>
                </a:lnTo>
                <a:lnTo>
                  <a:pt x="10467868" y="1612075"/>
                </a:lnTo>
                <a:lnTo>
                  <a:pt x="10471654" y="1559497"/>
                </a:lnTo>
                <a:lnTo>
                  <a:pt x="10475113" y="1506844"/>
                </a:lnTo>
                <a:lnTo>
                  <a:pt x="10478243" y="1454117"/>
                </a:lnTo>
                <a:lnTo>
                  <a:pt x="10481046" y="1401319"/>
                </a:lnTo>
                <a:lnTo>
                  <a:pt x="10483521" y="1348451"/>
                </a:lnTo>
                <a:lnTo>
                  <a:pt x="10485666" y="1295516"/>
                </a:lnTo>
                <a:lnTo>
                  <a:pt x="10487483" y="1242516"/>
                </a:lnTo>
                <a:lnTo>
                  <a:pt x="10488970" y="1189452"/>
                </a:lnTo>
                <a:lnTo>
                  <a:pt x="10490127" y="1136326"/>
                </a:lnTo>
                <a:lnTo>
                  <a:pt x="10490954" y="1083140"/>
                </a:lnTo>
                <a:lnTo>
                  <a:pt x="10491451" y="1029896"/>
                </a:lnTo>
                <a:lnTo>
                  <a:pt x="10491616" y="976597"/>
                </a:lnTo>
                <a:lnTo>
                  <a:pt x="10491469" y="921278"/>
                </a:lnTo>
                <a:lnTo>
                  <a:pt x="10491027" y="866073"/>
                </a:lnTo>
                <a:lnTo>
                  <a:pt x="10490292" y="810984"/>
                </a:lnTo>
                <a:lnTo>
                  <a:pt x="10489263" y="756012"/>
                </a:lnTo>
                <a:lnTo>
                  <a:pt x="10487941" y="701159"/>
                </a:lnTo>
                <a:lnTo>
                  <a:pt x="10486327" y="646425"/>
                </a:lnTo>
                <a:lnTo>
                  <a:pt x="10484421" y="591812"/>
                </a:lnTo>
                <a:lnTo>
                  <a:pt x="10482223" y="537323"/>
                </a:lnTo>
                <a:lnTo>
                  <a:pt x="10479734" y="482957"/>
                </a:lnTo>
                <a:lnTo>
                  <a:pt x="10476955" y="428716"/>
                </a:lnTo>
                <a:lnTo>
                  <a:pt x="10473886" y="374602"/>
                </a:lnTo>
                <a:lnTo>
                  <a:pt x="10470527" y="320616"/>
                </a:lnTo>
                <a:lnTo>
                  <a:pt x="10466878" y="266759"/>
                </a:lnTo>
                <a:lnTo>
                  <a:pt x="10462942" y="213033"/>
                </a:lnTo>
                <a:lnTo>
                  <a:pt x="10458717" y="159440"/>
                </a:lnTo>
                <a:lnTo>
                  <a:pt x="10454204" y="105979"/>
                </a:lnTo>
                <a:lnTo>
                  <a:pt x="10449404" y="52654"/>
                </a:lnTo>
                <a:lnTo>
                  <a:pt x="10444368" y="0"/>
                </a:lnTo>
                <a:close/>
              </a:path>
            </a:pathLst>
          </a:custGeom>
          <a:solidFill>
            <a:srgbClr val="EB1C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037" y="2002284"/>
            <a:ext cx="7677251" cy="8941294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1214797" y="2316887"/>
            <a:ext cx="6733540" cy="7998459"/>
          </a:xfrm>
          <a:custGeom>
            <a:avLst/>
            <a:gdLst/>
            <a:ahLst/>
            <a:cxnLst/>
            <a:rect l="l" t="t" r="r" b="b"/>
            <a:pathLst>
              <a:path w="6733540" h="7998459">
                <a:moveTo>
                  <a:pt x="6733009" y="0"/>
                </a:moveTo>
                <a:lnTo>
                  <a:pt x="4089812" y="0"/>
                </a:lnTo>
                <a:lnTo>
                  <a:pt x="0" y="7997934"/>
                </a:lnTo>
                <a:lnTo>
                  <a:pt x="2698985" y="7997934"/>
                </a:lnTo>
                <a:lnTo>
                  <a:pt x="6733009" y="0"/>
                </a:lnTo>
                <a:close/>
              </a:path>
            </a:pathLst>
          </a:custGeom>
          <a:solidFill>
            <a:srgbClr val="FDA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267269" y="5"/>
            <a:ext cx="7571105" cy="11308715"/>
          </a:xfrm>
          <a:custGeom>
            <a:avLst/>
            <a:gdLst/>
            <a:ahLst/>
            <a:cxnLst/>
            <a:rect l="l" t="t" r="r" b="b"/>
            <a:pathLst>
              <a:path w="7571105" h="11308715">
                <a:moveTo>
                  <a:pt x="1295044" y="0"/>
                </a:moveTo>
                <a:lnTo>
                  <a:pt x="1084224" y="0"/>
                </a:lnTo>
                <a:lnTo>
                  <a:pt x="536867" y="1051280"/>
                </a:lnTo>
                <a:lnTo>
                  <a:pt x="757224" y="1051217"/>
                </a:lnTo>
                <a:lnTo>
                  <a:pt x="1295044" y="0"/>
                </a:lnTo>
                <a:close/>
              </a:path>
              <a:path w="7571105" h="11308715">
                <a:moveTo>
                  <a:pt x="1772932" y="0"/>
                </a:moveTo>
                <a:lnTo>
                  <a:pt x="1580057" y="0"/>
                </a:lnTo>
                <a:lnTo>
                  <a:pt x="0" y="3034741"/>
                </a:lnTo>
                <a:lnTo>
                  <a:pt x="220357" y="3034677"/>
                </a:lnTo>
                <a:lnTo>
                  <a:pt x="1772932" y="0"/>
                </a:lnTo>
                <a:close/>
              </a:path>
              <a:path w="7571105" h="11308715">
                <a:moveTo>
                  <a:pt x="2118461" y="8755990"/>
                </a:moveTo>
                <a:lnTo>
                  <a:pt x="1925878" y="8759596"/>
                </a:lnTo>
                <a:lnTo>
                  <a:pt x="598741" y="11308550"/>
                </a:lnTo>
                <a:lnTo>
                  <a:pt x="812533" y="11308550"/>
                </a:lnTo>
                <a:lnTo>
                  <a:pt x="2118461" y="8755990"/>
                </a:lnTo>
                <a:close/>
              </a:path>
              <a:path w="7571105" h="11308715">
                <a:moveTo>
                  <a:pt x="2655328" y="6772529"/>
                </a:moveTo>
                <a:lnTo>
                  <a:pt x="2462758" y="6776148"/>
                </a:lnTo>
                <a:lnTo>
                  <a:pt x="759396" y="10047668"/>
                </a:lnTo>
                <a:lnTo>
                  <a:pt x="979766" y="10047605"/>
                </a:lnTo>
                <a:lnTo>
                  <a:pt x="2655328" y="6772529"/>
                </a:lnTo>
                <a:close/>
              </a:path>
              <a:path w="7571105" h="11308715">
                <a:moveTo>
                  <a:pt x="7570800" y="0"/>
                </a:moveTo>
                <a:lnTo>
                  <a:pt x="7356780" y="0"/>
                </a:lnTo>
                <a:lnTo>
                  <a:pt x="6993826" y="697090"/>
                </a:lnTo>
                <a:lnTo>
                  <a:pt x="7214197" y="697026"/>
                </a:lnTo>
                <a:lnTo>
                  <a:pt x="75708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556324" y="180346"/>
            <a:ext cx="2547775" cy="5330099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17871961" y="729124"/>
            <a:ext cx="2232660" cy="4152265"/>
          </a:xfrm>
          <a:custGeom>
            <a:avLst/>
            <a:gdLst/>
            <a:ahLst/>
            <a:cxnLst/>
            <a:rect l="l" t="t" r="r" b="b"/>
            <a:pathLst>
              <a:path w="2232659" h="4152265">
                <a:moveTo>
                  <a:pt x="2232138" y="0"/>
                </a:moveTo>
                <a:lnTo>
                  <a:pt x="0" y="4150438"/>
                </a:lnTo>
                <a:lnTo>
                  <a:pt x="1698660" y="4151758"/>
                </a:lnTo>
                <a:lnTo>
                  <a:pt x="2232138" y="3135521"/>
                </a:lnTo>
                <a:lnTo>
                  <a:pt x="2232138" y="0"/>
                </a:lnTo>
                <a:close/>
              </a:path>
            </a:pathLst>
          </a:custGeom>
          <a:solidFill>
            <a:srgbClr val="FDA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01000" y="496885"/>
            <a:ext cx="19102705" cy="10252075"/>
          </a:xfrm>
          <a:custGeom>
            <a:avLst/>
            <a:gdLst/>
            <a:ahLst/>
            <a:cxnLst/>
            <a:rect l="l" t="t" r="r" b="b"/>
            <a:pathLst>
              <a:path w="19102705" h="10252075">
                <a:moveTo>
                  <a:pt x="19102098" y="0"/>
                </a:moveTo>
                <a:lnTo>
                  <a:pt x="0" y="0"/>
                </a:lnTo>
                <a:lnTo>
                  <a:pt x="0" y="10252022"/>
                </a:lnTo>
                <a:lnTo>
                  <a:pt x="19102098" y="10252022"/>
                </a:lnTo>
                <a:lnTo>
                  <a:pt x="191020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24786" y="2737420"/>
            <a:ext cx="6141084" cy="2664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2431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23605" y="1593476"/>
            <a:ext cx="7373620" cy="2299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717362" y="9549876"/>
            <a:ext cx="693485" cy="802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tx1"/>
                </a:solidFill>
                <a:latin typeface="Roboto"/>
                <a:cs typeface="Roboto"/>
              </a:defRPr>
            </a:lvl1pPr>
          </a:lstStyle>
          <a:p>
            <a:pPr marL="73025">
              <a:lnSpc>
                <a:spcPts val="474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saintape?utm_content=creditCopyText&amp;utm_medium=referral&amp;utm_source=unsplash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splash.com/photos/woman-standing-beside-white-wall-c1WZzcgx9h8?utm_content=creditCopyText&amp;utm_medium=referral&amp;utm_source=unsplash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kxvn_lx?utm_content=creditCopyText&amp;utm_medium=referral&amp;utm_source=unsplash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splash.com/photos/woman-wearing-white-long-sleeved-dress-osLOXQc_Hpw?utm_content=creditCopyText&amp;utm_medium=referral&amp;utm_source=unsplash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bluejeansgogreen.org/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ubs.acs.org/doi/pdf/10.1021/es032373g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picsbyjameslee?utm_content=creditCopyText&amp;utm_medium=referral&amp;utm_source=unsplash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splash.com/photos/blue-and-white-letter-m-TE_fvX7fhD8?utm_content=creditCopyText&amp;utm_medium=referral&amp;utm_source=unsplash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rfastance.com/pages/make-it-modular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lavialarocca.com/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signers.org/design.php?ID=61414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ircular.fashion/downloads/2021_circular.fashion_circular_design_kit.pdf" TargetMode="External"/><Relationship Id="rId7" Type="http://schemas.openxmlformats.org/officeDocument/2006/relationships/hyperlink" Target="http://www.flavialarocca.com/" TargetMode="External"/><Relationship Id="rId2" Type="http://schemas.openxmlformats.org/officeDocument/2006/relationships/hyperlink" Target="http://www.pubs.acs.org/doi/pdf/10.1021/es032373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esigners.org/design.php?ID=61414" TargetMode="External"/><Relationship Id="rId5" Type="http://schemas.openxmlformats.org/officeDocument/2006/relationships/hyperlink" Target="http://www.bluejeansgogreen.org/about-us/" TargetMode="External"/><Relationship Id="rId4" Type="http://schemas.openxmlformats.org/officeDocument/2006/relationships/hyperlink" Target="http://www.molteni.it/magazine/en/article/design-for-disassembly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rfastance.com/pages/make-it-modular" TargetMode="External"/><Relationship Id="rId2" Type="http://schemas.openxmlformats.org/officeDocument/2006/relationships/hyperlink" Target="http://www.consciousfashion.co/guides/textile-recycling-companies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youtube.com/watch?v=2d58g6-15_4" TargetMode="External"/><Relationship Id="rId4" Type="http://schemas.openxmlformats.org/officeDocument/2006/relationships/hyperlink" Target="http://www.resortec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5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12314" y="9984617"/>
              <a:ext cx="11416613" cy="13239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526649" y="10299319"/>
              <a:ext cx="7900034" cy="1009650"/>
            </a:xfrm>
            <a:custGeom>
              <a:avLst/>
              <a:gdLst/>
              <a:ahLst/>
              <a:cxnLst/>
              <a:rect l="l" t="t" r="r" b="b"/>
              <a:pathLst>
                <a:path w="7900034" h="1009650">
                  <a:moveTo>
                    <a:pt x="4423341" y="0"/>
                  </a:moveTo>
                  <a:lnTo>
                    <a:pt x="0" y="24889"/>
                  </a:lnTo>
                  <a:lnTo>
                    <a:pt x="0" y="1009237"/>
                  </a:lnTo>
                  <a:lnTo>
                    <a:pt x="7899469" y="1009237"/>
                  </a:lnTo>
                  <a:lnTo>
                    <a:pt x="7872364" y="990654"/>
                  </a:lnTo>
                  <a:lnTo>
                    <a:pt x="7832479" y="963842"/>
                  </a:lnTo>
                  <a:lnTo>
                    <a:pt x="7792345" y="937389"/>
                  </a:lnTo>
                  <a:lnTo>
                    <a:pt x="7751963" y="911296"/>
                  </a:lnTo>
                  <a:lnTo>
                    <a:pt x="7711335" y="885565"/>
                  </a:lnTo>
                  <a:lnTo>
                    <a:pt x="7670460" y="860194"/>
                  </a:lnTo>
                  <a:lnTo>
                    <a:pt x="7629340" y="835185"/>
                  </a:lnTo>
                  <a:lnTo>
                    <a:pt x="7587977" y="810537"/>
                  </a:lnTo>
                  <a:lnTo>
                    <a:pt x="7546370" y="786252"/>
                  </a:lnTo>
                  <a:lnTo>
                    <a:pt x="7504522" y="762330"/>
                  </a:lnTo>
                  <a:lnTo>
                    <a:pt x="7462433" y="738770"/>
                  </a:lnTo>
                  <a:lnTo>
                    <a:pt x="7420104" y="715574"/>
                  </a:lnTo>
                  <a:lnTo>
                    <a:pt x="7377537" y="692742"/>
                  </a:lnTo>
                  <a:lnTo>
                    <a:pt x="7334731" y="670274"/>
                  </a:lnTo>
                  <a:lnTo>
                    <a:pt x="7291690" y="648170"/>
                  </a:lnTo>
                  <a:lnTo>
                    <a:pt x="7248412" y="626432"/>
                  </a:lnTo>
                  <a:lnTo>
                    <a:pt x="7204900" y="605059"/>
                  </a:lnTo>
                  <a:lnTo>
                    <a:pt x="7161154" y="584052"/>
                  </a:lnTo>
                  <a:lnTo>
                    <a:pt x="7117176" y="563411"/>
                  </a:lnTo>
                  <a:lnTo>
                    <a:pt x="7072966" y="543136"/>
                  </a:lnTo>
                  <a:lnTo>
                    <a:pt x="7028525" y="523229"/>
                  </a:lnTo>
                  <a:lnTo>
                    <a:pt x="6983856" y="503688"/>
                  </a:lnTo>
                  <a:lnTo>
                    <a:pt x="6938957" y="484516"/>
                  </a:lnTo>
                  <a:lnTo>
                    <a:pt x="6893832" y="465711"/>
                  </a:lnTo>
                  <a:lnTo>
                    <a:pt x="6848480" y="447276"/>
                  </a:lnTo>
                  <a:lnTo>
                    <a:pt x="6802902" y="429209"/>
                  </a:lnTo>
                  <a:lnTo>
                    <a:pt x="6757101" y="411511"/>
                  </a:lnTo>
                  <a:lnTo>
                    <a:pt x="6711076" y="394183"/>
                  </a:lnTo>
                  <a:lnTo>
                    <a:pt x="6664828" y="377225"/>
                  </a:lnTo>
                  <a:lnTo>
                    <a:pt x="6618360" y="360638"/>
                  </a:lnTo>
                  <a:lnTo>
                    <a:pt x="6571671" y="344421"/>
                  </a:lnTo>
                  <a:lnTo>
                    <a:pt x="6524764" y="328576"/>
                  </a:lnTo>
                  <a:lnTo>
                    <a:pt x="6477638" y="313102"/>
                  </a:lnTo>
                  <a:lnTo>
                    <a:pt x="6430295" y="298001"/>
                  </a:lnTo>
                  <a:lnTo>
                    <a:pt x="6382736" y="283272"/>
                  </a:lnTo>
                  <a:lnTo>
                    <a:pt x="6334961" y="268915"/>
                  </a:lnTo>
                  <a:lnTo>
                    <a:pt x="6286973" y="254932"/>
                  </a:lnTo>
                  <a:lnTo>
                    <a:pt x="6238772" y="241323"/>
                  </a:lnTo>
                  <a:lnTo>
                    <a:pt x="6190359" y="228087"/>
                  </a:lnTo>
                  <a:lnTo>
                    <a:pt x="6141735" y="215226"/>
                  </a:lnTo>
                  <a:lnTo>
                    <a:pt x="6092902" y="202740"/>
                  </a:lnTo>
                  <a:lnTo>
                    <a:pt x="6043859" y="190629"/>
                  </a:lnTo>
                  <a:lnTo>
                    <a:pt x="5994608" y="178893"/>
                  </a:lnTo>
                  <a:lnTo>
                    <a:pt x="5945151" y="167534"/>
                  </a:lnTo>
                  <a:lnTo>
                    <a:pt x="5895488" y="156550"/>
                  </a:lnTo>
                  <a:lnTo>
                    <a:pt x="5845620" y="145944"/>
                  </a:lnTo>
                  <a:lnTo>
                    <a:pt x="5795549" y="135714"/>
                  </a:lnTo>
                  <a:lnTo>
                    <a:pt x="5745275" y="125863"/>
                  </a:lnTo>
                  <a:lnTo>
                    <a:pt x="5694799" y="116389"/>
                  </a:lnTo>
                  <a:lnTo>
                    <a:pt x="5644123" y="107293"/>
                  </a:lnTo>
                  <a:lnTo>
                    <a:pt x="5593247" y="98576"/>
                  </a:lnTo>
                  <a:lnTo>
                    <a:pt x="5542172" y="90238"/>
                  </a:lnTo>
                  <a:lnTo>
                    <a:pt x="5490900" y="82280"/>
                  </a:lnTo>
                  <a:lnTo>
                    <a:pt x="5439432" y="74701"/>
                  </a:lnTo>
                  <a:lnTo>
                    <a:pt x="5387768" y="67503"/>
                  </a:lnTo>
                  <a:lnTo>
                    <a:pt x="5335910" y="60685"/>
                  </a:lnTo>
                  <a:lnTo>
                    <a:pt x="5283858" y="54249"/>
                  </a:lnTo>
                  <a:lnTo>
                    <a:pt x="5231614" y="48194"/>
                  </a:lnTo>
                  <a:lnTo>
                    <a:pt x="5179179" y="42520"/>
                  </a:lnTo>
                  <a:lnTo>
                    <a:pt x="5126553" y="37229"/>
                  </a:lnTo>
                  <a:lnTo>
                    <a:pt x="5073738" y="32321"/>
                  </a:lnTo>
                  <a:lnTo>
                    <a:pt x="5020735" y="27795"/>
                  </a:lnTo>
                  <a:lnTo>
                    <a:pt x="4967545" y="23653"/>
                  </a:lnTo>
                  <a:lnTo>
                    <a:pt x="4423341" y="0"/>
                  </a:lnTo>
                  <a:close/>
                </a:path>
              </a:pathLst>
            </a:custGeom>
            <a:solidFill>
              <a:srgbClr val="EB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30831" y="7657568"/>
              <a:ext cx="6546363" cy="36509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174711" y="7972345"/>
              <a:ext cx="3973829" cy="3336290"/>
            </a:xfrm>
            <a:custGeom>
              <a:avLst/>
              <a:gdLst/>
              <a:ahLst/>
              <a:cxnLst/>
              <a:rect l="l" t="t" r="r" b="b"/>
              <a:pathLst>
                <a:path w="3973830" h="3336290">
                  <a:moveTo>
                    <a:pt x="3973650" y="0"/>
                  </a:moveTo>
                  <a:lnTo>
                    <a:pt x="1774010" y="0"/>
                  </a:lnTo>
                  <a:lnTo>
                    <a:pt x="0" y="3336210"/>
                  </a:lnTo>
                  <a:lnTo>
                    <a:pt x="2223834" y="3336210"/>
                  </a:lnTo>
                  <a:lnTo>
                    <a:pt x="3973650" y="0"/>
                  </a:lnTo>
                  <a:close/>
                </a:path>
              </a:pathLst>
            </a:custGeom>
            <a:solidFill>
              <a:srgbClr val="FDA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1102456" cy="84391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" y="0"/>
              <a:ext cx="10473690" cy="7810500"/>
            </a:xfrm>
            <a:custGeom>
              <a:avLst/>
              <a:gdLst/>
              <a:ahLst/>
              <a:cxnLst/>
              <a:rect l="l" t="t" r="r" b="b"/>
              <a:pathLst>
                <a:path w="10473690" h="7810500">
                  <a:moveTo>
                    <a:pt x="10371550" y="0"/>
                  </a:moveTo>
                  <a:lnTo>
                    <a:pt x="0" y="0"/>
                  </a:lnTo>
                  <a:lnTo>
                    <a:pt x="0" y="7810255"/>
                  </a:lnTo>
                  <a:lnTo>
                    <a:pt x="4580645" y="7799438"/>
                  </a:lnTo>
                  <a:lnTo>
                    <a:pt x="4637143" y="7795735"/>
                  </a:lnTo>
                  <a:lnTo>
                    <a:pt x="4693392" y="7791627"/>
                  </a:lnTo>
                  <a:lnTo>
                    <a:pt x="4749392" y="7787115"/>
                  </a:lnTo>
                  <a:lnTo>
                    <a:pt x="4805143" y="7782201"/>
                  </a:lnTo>
                  <a:lnTo>
                    <a:pt x="4860643" y="7776887"/>
                  </a:lnTo>
                  <a:lnTo>
                    <a:pt x="4915893" y="7771175"/>
                  </a:lnTo>
                  <a:lnTo>
                    <a:pt x="4970893" y="7765067"/>
                  </a:lnTo>
                  <a:lnTo>
                    <a:pt x="5025642" y="7758564"/>
                  </a:lnTo>
                  <a:lnTo>
                    <a:pt x="5080139" y="7751669"/>
                  </a:lnTo>
                  <a:lnTo>
                    <a:pt x="5134385" y="7744382"/>
                  </a:lnTo>
                  <a:lnTo>
                    <a:pt x="5188379" y="7736706"/>
                  </a:lnTo>
                  <a:lnTo>
                    <a:pt x="5242121" y="7728643"/>
                  </a:lnTo>
                  <a:lnTo>
                    <a:pt x="5295610" y="7720194"/>
                  </a:lnTo>
                  <a:lnTo>
                    <a:pt x="5348846" y="7711362"/>
                  </a:lnTo>
                  <a:lnTo>
                    <a:pt x="5401829" y="7702147"/>
                  </a:lnTo>
                  <a:lnTo>
                    <a:pt x="5454557" y="7692552"/>
                  </a:lnTo>
                  <a:lnTo>
                    <a:pt x="5507032" y="7682579"/>
                  </a:lnTo>
                  <a:lnTo>
                    <a:pt x="5559253" y="7672228"/>
                  </a:lnTo>
                  <a:lnTo>
                    <a:pt x="5611219" y="7661503"/>
                  </a:lnTo>
                  <a:lnTo>
                    <a:pt x="5662929" y="7650405"/>
                  </a:lnTo>
                  <a:lnTo>
                    <a:pt x="5714385" y="7638935"/>
                  </a:lnTo>
                  <a:lnTo>
                    <a:pt x="5765584" y="7627096"/>
                  </a:lnTo>
                  <a:lnTo>
                    <a:pt x="5816528" y="7614889"/>
                  </a:lnTo>
                  <a:lnTo>
                    <a:pt x="5867215" y="7602316"/>
                  </a:lnTo>
                  <a:lnTo>
                    <a:pt x="5917645" y="7589379"/>
                  </a:lnTo>
                  <a:lnTo>
                    <a:pt x="5967818" y="7576079"/>
                  </a:lnTo>
                  <a:lnTo>
                    <a:pt x="6017733" y="7562419"/>
                  </a:lnTo>
                  <a:lnTo>
                    <a:pt x="6067391" y="7548400"/>
                  </a:lnTo>
                  <a:lnTo>
                    <a:pt x="6116791" y="7534024"/>
                  </a:lnTo>
                  <a:lnTo>
                    <a:pt x="6165931" y="7519293"/>
                  </a:lnTo>
                  <a:lnTo>
                    <a:pt x="6214814" y="7504208"/>
                  </a:lnTo>
                  <a:lnTo>
                    <a:pt x="6263436" y="7488771"/>
                  </a:lnTo>
                  <a:lnTo>
                    <a:pt x="6311800" y="7472985"/>
                  </a:lnTo>
                  <a:lnTo>
                    <a:pt x="6359903" y="7456850"/>
                  </a:lnTo>
                  <a:lnTo>
                    <a:pt x="6407746" y="7440369"/>
                  </a:lnTo>
                  <a:lnTo>
                    <a:pt x="6455329" y="7423544"/>
                  </a:lnTo>
                  <a:lnTo>
                    <a:pt x="6502650" y="7406376"/>
                  </a:lnTo>
                  <a:lnTo>
                    <a:pt x="6549710" y="7388867"/>
                  </a:lnTo>
                  <a:lnTo>
                    <a:pt x="6596509" y="7371018"/>
                  </a:lnTo>
                  <a:lnTo>
                    <a:pt x="6643045" y="7352833"/>
                  </a:lnTo>
                  <a:lnTo>
                    <a:pt x="6689320" y="7334311"/>
                  </a:lnTo>
                  <a:lnTo>
                    <a:pt x="6735331" y="7315456"/>
                  </a:lnTo>
                  <a:lnTo>
                    <a:pt x="6781080" y="7296269"/>
                  </a:lnTo>
                  <a:lnTo>
                    <a:pt x="6826565" y="7276751"/>
                  </a:lnTo>
                  <a:lnTo>
                    <a:pt x="6871786" y="7256905"/>
                  </a:lnTo>
                  <a:lnTo>
                    <a:pt x="6916743" y="7236732"/>
                  </a:lnTo>
                  <a:lnTo>
                    <a:pt x="6961436" y="7216235"/>
                  </a:lnTo>
                  <a:lnTo>
                    <a:pt x="7005864" y="7195414"/>
                  </a:lnTo>
                  <a:lnTo>
                    <a:pt x="7050027" y="7174272"/>
                  </a:lnTo>
                  <a:lnTo>
                    <a:pt x="7093925" y="7152811"/>
                  </a:lnTo>
                  <a:lnTo>
                    <a:pt x="7137557" y="7131031"/>
                  </a:lnTo>
                  <a:lnTo>
                    <a:pt x="7180922" y="7108936"/>
                  </a:lnTo>
                  <a:lnTo>
                    <a:pt x="7224021" y="7086527"/>
                  </a:lnTo>
                  <a:lnTo>
                    <a:pt x="7266854" y="7063805"/>
                  </a:lnTo>
                  <a:lnTo>
                    <a:pt x="7309419" y="7040772"/>
                  </a:lnTo>
                  <a:lnTo>
                    <a:pt x="7351716" y="7017431"/>
                  </a:lnTo>
                  <a:lnTo>
                    <a:pt x="7393746" y="6993783"/>
                  </a:lnTo>
                  <a:lnTo>
                    <a:pt x="7435507" y="6969829"/>
                  </a:lnTo>
                  <a:lnTo>
                    <a:pt x="7477000" y="6945572"/>
                  </a:lnTo>
                  <a:lnTo>
                    <a:pt x="7518224" y="6921014"/>
                  </a:lnTo>
                  <a:lnTo>
                    <a:pt x="7559179" y="6896155"/>
                  </a:lnTo>
                  <a:lnTo>
                    <a:pt x="7599864" y="6870999"/>
                  </a:lnTo>
                  <a:lnTo>
                    <a:pt x="7640279" y="6845546"/>
                  </a:lnTo>
                  <a:lnTo>
                    <a:pt x="7680424" y="6819798"/>
                  </a:lnTo>
                  <a:lnTo>
                    <a:pt x="7720298" y="6793758"/>
                  </a:lnTo>
                  <a:lnTo>
                    <a:pt x="7759901" y="6767427"/>
                  </a:lnTo>
                  <a:lnTo>
                    <a:pt x="7799233" y="6740807"/>
                  </a:lnTo>
                  <a:lnTo>
                    <a:pt x="7838293" y="6713899"/>
                  </a:lnTo>
                  <a:lnTo>
                    <a:pt x="7877081" y="6686706"/>
                  </a:lnTo>
                  <a:lnTo>
                    <a:pt x="7915596" y="6659228"/>
                  </a:lnTo>
                  <a:lnTo>
                    <a:pt x="7953839" y="6631469"/>
                  </a:lnTo>
                  <a:lnTo>
                    <a:pt x="7991809" y="6603430"/>
                  </a:lnTo>
                  <a:lnTo>
                    <a:pt x="8029506" y="6575112"/>
                  </a:lnTo>
                  <a:lnTo>
                    <a:pt x="8066929" y="6546518"/>
                  </a:lnTo>
                  <a:lnTo>
                    <a:pt x="8104077" y="6517648"/>
                  </a:lnTo>
                  <a:lnTo>
                    <a:pt x="8140951" y="6488506"/>
                  </a:lnTo>
                  <a:lnTo>
                    <a:pt x="8177551" y="6459092"/>
                  </a:lnTo>
                  <a:lnTo>
                    <a:pt x="8213875" y="6429409"/>
                  </a:lnTo>
                  <a:lnTo>
                    <a:pt x="8249923" y="6399458"/>
                  </a:lnTo>
                  <a:lnTo>
                    <a:pt x="8285696" y="6369241"/>
                  </a:lnTo>
                  <a:lnTo>
                    <a:pt x="8321193" y="6338760"/>
                  </a:lnTo>
                  <a:lnTo>
                    <a:pt x="8356413" y="6308017"/>
                  </a:lnTo>
                  <a:lnTo>
                    <a:pt x="8391356" y="6277013"/>
                  </a:lnTo>
                  <a:lnTo>
                    <a:pt x="8426022" y="6245750"/>
                  </a:lnTo>
                  <a:lnTo>
                    <a:pt x="8460411" y="6214230"/>
                  </a:lnTo>
                  <a:lnTo>
                    <a:pt x="8494521" y="6182455"/>
                  </a:lnTo>
                  <a:lnTo>
                    <a:pt x="8528354" y="6150427"/>
                  </a:lnTo>
                  <a:lnTo>
                    <a:pt x="8561907" y="6118146"/>
                  </a:lnTo>
                  <a:lnTo>
                    <a:pt x="8595182" y="6085616"/>
                  </a:lnTo>
                  <a:lnTo>
                    <a:pt x="8628177" y="6052838"/>
                  </a:lnTo>
                  <a:lnTo>
                    <a:pt x="8660893" y="6019814"/>
                  </a:lnTo>
                  <a:lnTo>
                    <a:pt x="8693329" y="5986545"/>
                  </a:lnTo>
                  <a:lnTo>
                    <a:pt x="8725484" y="5953034"/>
                  </a:lnTo>
                  <a:lnTo>
                    <a:pt x="8757359" y="5919281"/>
                  </a:lnTo>
                  <a:lnTo>
                    <a:pt x="8788952" y="5885290"/>
                  </a:lnTo>
                  <a:lnTo>
                    <a:pt x="8820265" y="5851061"/>
                  </a:lnTo>
                  <a:lnTo>
                    <a:pt x="8851295" y="5816596"/>
                  </a:lnTo>
                  <a:lnTo>
                    <a:pt x="8882044" y="5781898"/>
                  </a:lnTo>
                  <a:lnTo>
                    <a:pt x="8912510" y="5746967"/>
                  </a:lnTo>
                  <a:lnTo>
                    <a:pt x="8942693" y="5711807"/>
                  </a:lnTo>
                  <a:lnTo>
                    <a:pt x="8972593" y="5676418"/>
                  </a:lnTo>
                  <a:lnTo>
                    <a:pt x="9002210" y="5640802"/>
                  </a:lnTo>
                  <a:lnTo>
                    <a:pt x="9031543" y="5604962"/>
                  </a:lnTo>
                  <a:lnTo>
                    <a:pt x="9060592" y="5568898"/>
                  </a:lnTo>
                  <a:lnTo>
                    <a:pt x="9089356" y="5532614"/>
                  </a:lnTo>
                  <a:lnTo>
                    <a:pt x="9117836" y="5496109"/>
                  </a:lnTo>
                  <a:lnTo>
                    <a:pt x="9146030" y="5459387"/>
                  </a:lnTo>
                  <a:lnTo>
                    <a:pt x="9173939" y="5422450"/>
                  </a:lnTo>
                  <a:lnTo>
                    <a:pt x="9201561" y="5385298"/>
                  </a:lnTo>
                  <a:lnTo>
                    <a:pt x="9228898" y="5347933"/>
                  </a:lnTo>
                  <a:lnTo>
                    <a:pt x="9255948" y="5310358"/>
                  </a:lnTo>
                  <a:lnTo>
                    <a:pt x="9282711" y="5272575"/>
                  </a:lnTo>
                  <a:lnTo>
                    <a:pt x="9309187" y="5234584"/>
                  </a:lnTo>
                  <a:lnTo>
                    <a:pt x="9335375" y="5196388"/>
                  </a:lnTo>
                  <a:lnTo>
                    <a:pt x="9361276" y="5157989"/>
                  </a:lnTo>
                  <a:lnTo>
                    <a:pt x="9386888" y="5119388"/>
                  </a:lnTo>
                  <a:lnTo>
                    <a:pt x="9412211" y="5080587"/>
                  </a:lnTo>
                  <a:lnTo>
                    <a:pt x="9437245" y="5041588"/>
                  </a:lnTo>
                  <a:lnTo>
                    <a:pt x="9461990" y="5002393"/>
                  </a:lnTo>
                  <a:lnTo>
                    <a:pt x="9486446" y="4963004"/>
                  </a:lnTo>
                  <a:lnTo>
                    <a:pt x="9510611" y="4923421"/>
                  </a:lnTo>
                  <a:lnTo>
                    <a:pt x="9534486" y="4883648"/>
                  </a:lnTo>
                  <a:lnTo>
                    <a:pt x="9558070" y="4843686"/>
                  </a:lnTo>
                  <a:lnTo>
                    <a:pt x="9581363" y="4803537"/>
                  </a:lnTo>
                  <a:lnTo>
                    <a:pt x="9604365" y="4763201"/>
                  </a:lnTo>
                  <a:lnTo>
                    <a:pt x="9627075" y="4722682"/>
                  </a:lnTo>
                  <a:lnTo>
                    <a:pt x="9649492" y="4681982"/>
                  </a:lnTo>
                  <a:lnTo>
                    <a:pt x="9671618" y="4641101"/>
                  </a:lnTo>
                  <a:lnTo>
                    <a:pt x="9693450" y="4600041"/>
                  </a:lnTo>
                  <a:lnTo>
                    <a:pt x="9714990" y="4558805"/>
                  </a:lnTo>
                  <a:lnTo>
                    <a:pt x="9736236" y="4517394"/>
                  </a:lnTo>
                  <a:lnTo>
                    <a:pt x="9757188" y="4475810"/>
                  </a:lnTo>
                  <a:lnTo>
                    <a:pt x="9777846" y="4434055"/>
                  </a:lnTo>
                  <a:lnTo>
                    <a:pt x="9798209" y="4392130"/>
                  </a:lnTo>
                  <a:lnTo>
                    <a:pt x="9818277" y="4350038"/>
                  </a:lnTo>
                  <a:lnTo>
                    <a:pt x="9838051" y="4307780"/>
                  </a:lnTo>
                  <a:lnTo>
                    <a:pt x="9857528" y="4265358"/>
                  </a:lnTo>
                  <a:lnTo>
                    <a:pt x="9876710" y="4222773"/>
                  </a:lnTo>
                  <a:lnTo>
                    <a:pt x="9895595" y="4180028"/>
                  </a:lnTo>
                  <a:lnTo>
                    <a:pt x="9914184" y="4137124"/>
                  </a:lnTo>
                  <a:lnTo>
                    <a:pt x="9932476" y="4094063"/>
                  </a:lnTo>
                  <a:lnTo>
                    <a:pt x="9950471" y="4050847"/>
                  </a:lnTo>
                  <a:lnTo>
                    <a:pt x="9968168" y="4007477"/>
                  </a:lnTo>
                  <a:lnTo>
                    <a:pt x="9985567" y="3963956"/>
                  </a:lnTo>
                  <a:lnTo>
                    <a:pt x="10002667" y="3920286"/>
                  </a:lnTo>
                  <a:lnTo>
                    <a:pt x="10019469" y="3876467"/>
                  </a:lnTo>
                  <a:lnTo>
                    <a:pt x="10035972" y="3832502"/>
                  </a:lnTo>
                  <a:lnTo>
                    <a:pt x="10052176" y="3788392"/>
                  </a:lnTo>
                  <a:lnTo>
                    <a:pt x="10068080" y="3744140"/>
                  </a:lnTo>
                  <a:lnTo>
                    <a:pt x="10083683" y="3699747"/>
                  </a:lnTo>
                  <a:lnTo>
                    <a:pt x="10098987" y="3655214"/>
                  </a:lnTo>
                  <a:lnTo>
                    <a:pt x="10113989" y="3610545"/>
                  </a:lnTo>
                  <a:lnTo>
                    <a:pt x="10128691" y="3565740"/>
                  </a:lnTo>
                  <a:lnTo>
                    <a:pt x="10143091" y="3520801"/>
                  </a:lnTo>
                  <a:lnTo>
                    <a:pt x="10157189" y="3475730"/>
                  </a:lnTo>
                  <a:lnTo>
                    <a:pt x="10170985" y="3430529"/>
                  </a:lnTo>
                  <a:lnTo>
                    <a:pt x="10184478" y="3385200"/>
                  </a:lnTo>
                  <a:lnTo>
                    <a:pt x="10197669" y="3339744"/>
                  </a:lnTo>
                  <a:lnTo>
                    <a:pt x="10210556" y="3294164"/>
                  </a:lnTo>
                  <a:lnTo>
                    <a:pt x="10223140" y="3248460"/>
                  </a:lnTo>
                  <a:lnTo>
                    <a:pt x="10235421" y="3202635"/>
                  </a:lnTo>
                  <a:lnTo>
                    <a:pt x="10247396" y="3156691"/>
                  </a:lnTo>
                  <a:lnTo>
                    <a:pt x="10259068" y="3110629"/>
                  </a:lnTo>
                  <a:lnTo>
                    <a:pt x="10270434" y="3064451"/>
                  </a:lnTo>
                  <a:lnTo>
                    <a:pt x="10281495" y="3018159"/>
                  </a:lnTo>
                  <a:lnTo>
                    <a:pt x="10292251" y="2971755"/>
                  </a:lnTo>
                  <a:lnTo>
                    <a:pt x="10302700" y="2925240"/>
                  </a:lnTo>
                  <a:lnTo>
                    <a:pt x="10312843" y="2878616"/>
                  </a:lnTo>
                  <a:lnTo>
                    <a:pt x="10322680" y="2831886"/>
                  </a:lnTo>
                  <a:lnTo>
                    <a:pt x="10332210" y="2785050"/>
                  </a:lnTo>
                  <a:lnTo>
                    <a:pt x="10341432" y="2738111"/>
                  </a:lnTo>
                  <a:lnTo>
                    <a:pt x="10350346" y="2691071"/>
                  </a:lnTo>
                  <a:lnTo>
                    <a:pt x="10358953" y="2643930"/>
                  </a:lnTo>
                  <a:lnTo>
                    <a:pt x="10367251" y="2596692"/>
                  </a:lnTo>
                  <a:lnTo>
                    <a:pt x="10375241" y="2549358"/>
                  </a:lnTo>
                  <a:lnTo>
                    <a:pt x="10382921" y="2501929"/>
                  </a:lnTo>
                  <a:lnTo>
                    <a:pt x="10390292" y="2454407"/>
                  </a:lnTo>
                  <a:lnTo>
                    <a:pt x="10397353" y="2406795"/>
                  </a:lnTo>
                  <a:lnTo>
                    <a:pt x="10404104" y="2359093"/>
                  </a:lnTo>
                  <a:lnTo>
                    <a:pt x="10410545" y="2311304"/>
                  </a:lnTo>
                  <a:lnTo>
                    <a:pt x="10416675" y="2263430"/>
                  </a:lnTo>
                  <a:lnTo>
                    <a:pt x="10422493" y="2215472"/>
                  </a:lnTo>
                  <a:lnTo>
                    <a:pt x="10428000" y="2167432"/>
                  </a:lnTo>
                  <a:lnTo>
                    <a:pt x="10433196" y="2119312"/>
                  </a:lnTo>
                  <a:lnTo>
                    <a:pt x="10438079" y="2071113"/>
                  </a:lnTo>
                  <a:lnTo>
                    <a:pt x="10442650" y="2022838"/>
                  </a:lnTo>
                  <a:lnTo>
                    <a:pt x="10446907" y="1974489"/>
                  </a:lnTo>
                  <a:lnTo>
                    <a:pt x="10450852" y="1926066"/>
                  </a:lnTo>
                  <a:lnTo>
                    <a:pt x="10454483" y="1877572"/>
                  </a:lnTo>
                  <a:lnTo>
                    <a:pt x="10457800" y="1829008"/>
                  </a:lnTo>
                  <a:lnTo>
                    <a:pt x="10460802" y="1780377"/>
                  </a:lnTo>
                  <a:lnTo>
                    <a:pt x="10463491" y="1731680"/>
                  </a:lnTo>
                  <a:lnTo>
                    <a:pt x="10465864" y="1682919"/>
                  </a:lnTo>
                  <a:lnTo>
                    <a:pt x="10467922" y="1634096"/>
                  </a:lnTo>
                  <a:lnTo>
                    <a:pt x="10469664" y="1585213"/>
                  </a:lnTo>
                  <a:lnTo>
                    <a:pt x="10471090" y="1536270"/>
                  </a:lnTo>
                  <a:lnTo>
                    <a:pt x="10472200" y="1487271"/>
                  </a:lnTo>
                  <a:lnTo>
                    <a:pt x="10472993" y="1438216"/>
                  </a:lnTo>
                  <a:lnTo>
                    <a:pt x="10473469" y="1389109"/>
                  </a:lnTo>
                  <a:lnTo>
                    <a:pt x="10473628" y="1339949"/>
                  </a:lnTo>
                  <a:lnTo>
                    <a:pt x="10473465" y="1285117"/>
                  </a:lnTo>
                  <a:lnTo>
                    <a:pt x="10472976" y="1230406"/>
                  </a:lnTo>
                  <a:lnTo>
                    <a:pt x="10472161" y="1175819"/>
                  </a:lnTo>
                  <a:lnTo>
                    <a:pt x="10471021" y="1121357"/>
                  </a:lnTo>
                  <a:lnTo>
                    <a:pt x="10469558" y="1067022"/>
                  </a:lnTo>
                  <a:lnTo>
                    <a:pt x="10467770" y="1012815"/>
                  </a:lnTo>
                  <a:lnTo>
                    <a:pt x="10465659" y="958738"/>
                  </a:lnTo>
                  <a:lnTo>
                    <a:pt x="10463225" y="904792"/>
                  </a:lnTo>
                  <a:lnTo>
                    <a:pt x="10460469" y="850979"/>
                  </a:lnTo>
                  <a:lnTo>
                    <a:pt x="10457392" y="797300"/>
                  </a:lnTo>
                  <a:lnTo>
                    <a:pt x="10453994" y="743758"/>
                  </a:lnTo>
                  <a:lnTo>
                    <a:pt x="10450275" y="690353"/>
                  </a:lnTo>
                  <a:lnTo>
                    <a:pt x="10446237" y="637087"/>
                  </a:lnTo>
                  <a:lnTo>
                    <a:pt x="10441879" y="583962"/>
                  </a:lnTo>
                  <a:lnTo>
                    <a:pt x="10437202" y="530979"/>
                  </a:lnTo>
                  <a:lnTo>
                    <a:pt x="10432207" y="478140"/>
                  </a:lnTo>
                  <a:lnTo>
                    <a:pt x="10426895" y="425446"/>
                  </a:lnTo>
                  <a:lnTo>
                    <a:pt x="10421265" y="372899"/>
                  </a:lnTo>
                  <a:lnTo>
                    <a:pt x="10415319" y="320501"/>
                  </a:lnTo>
                  <a:lnTo>
                    <a:pt x="10409058" y="268253"/>
                  </a:lnTo>
                  <a:lnTo>
                    <a:pt x="10402480" y="216156"/>
                  </a:lnTo>
                  <a:lnTo>
                    <a:pt x="10395588" y="164213"/>
                  </a:lnTo>
                  <a:lnTo>
                    <a:pt x="10388382" y="112425"/>
                  </a:lnTo>
                  <a:lnTo>
                    <a:pt x="10380862" y="60792"/>
                  </a:lnTo>
                  <a:lnTo>
                    <a:pt x="10371550" y="0"/>
                  </a:lnTo>
                  <a:close/>
                </a:path>
              </a:pathLst>
            </a:custGeom>
            <a:solidFill>
              <a:srgbClr val="EB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1500" y="2259617"/>
              <a:ext cx="7400819" cy="83230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76289" y="2576128"/>
              <a:ext cx="6457950" cy="7376795"/>
            </a:xfrm>
            <a:custGeom>
              <a:avLst/>
              <a:gdLst/>
              <a:ahLst/>
              <a:cxnLst/>
              <a:rect l="l" t="t" r="r" b="b"/>
              <a:pathLst>
                <a:path w="6457950" h="7376795">
                  <a:moveTo>
                    <a:pt x="6457593" y="0"/>
                  </a:moveTo>
                  <a:lnTo>
                    <a:pt x="3922519" y="0"/>
                  </a:lnTo>
                  <a:lnTo>
                    <a:pt x="0" y="7376665"/>
                  </a:lnTo>
                  <a:lnTo>
                    <a:pt x="2588591" y="7376665"/>
                  </a:lnTo>
                  <a:lnTo>
                    <a:pt x="6457593" y="0"/>
                  </a:lnTo>
                  <a:close/>
                </a:path>
              </a:pathLst>
            </a:custGeom>
            <a:solidFill>
              <a:srgbClr val="FDA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26628" y="5"/>
              <a:ext cx="7494905" cy="11308715"/>
            </a:xfrm>
            <a:custGeom>
              <a:avLst/>
              <a:gdLst/>
              <a:ahLst/>
              <a:cxnLst/>
              <a:rect l="l" t="t" r="r" b="b"/>
              <a:pathLst>
                <a:path w="7494905" h="11308715">
                  <a:moveTo>
                    <a:pt x="1475727" y="0"/>
                  </a:moveTo>
                  <a:lnTo>
                    <a:pt x="1277670" y="0"/>
                  </a:lnTo>
                  <a:lnTo>
                    <a:pt x="514908" y="1408823"/>
                  </a:lnTo>
                  <a:lnTo>
                    <a:pt x="726236" y="1408772"/>
                  </a:lnTo>
                  <a:lnTo>
                    <a:pt x="1475727" y="0"/>
                  </a:lnTo>
                  <a:close/>
                </a:path>
                <a:path w="7494905" h="11308715">
                  <a:moveTo>
                    <a:pt x="1818373" y="217487"/>
                  </a:moveTo>
                  <a:lnTo>
                    <a:pt x="1633664" y="220814"/>
                  </a:lnTo>
                  <a:lnTo>
                    <a:pt x="0" y="3238208"/>
                  </a:lnTo>
                  <a:lnTo>
                    <a:pt x="211328" y="3238157"/>
                  </a:lnTo>
                  <a:lnTo>
                    <a:pt x="1818373" y="217487"/>
                  </a:lnTo>
                  <a:close/>
                </a:path>
                <a:path w="7494905" h="11308715">
                  <a:moveTo>
                    <a:pt x="2031796" y="8515058"/>
                  </a:moveTo>
                  <a:lnTo>
                    <a:pt x="1847088" y="8518385"/>
                  </a:lnTo>
                  <a:lnTo>
                    <a:pt x="336448" y="11308550"/>
                  </a:lnTo>
                  <a:lnTo>
                    <a:pt x="545604" y="11308550"/>
                  </a:lnTo>
                  <a:lnTo>
                    <a:pt x="2031796" y="8515058"/>
                  </a:lnTo>
                  <a:close/>
                </a:path>
                <a:path w="7494905" h="11308715">
                  <a:moveTo>
                    <a:pt x="2546705" y="6685674"/>
                  </a:moveTo>
                  <a:lnTo>
                    <a:pt x="2361996" y="6689001"/>
                  </a:lnTo>
                  <a:lnTo>
                    <a:pt x="728332" y="9706394"/>
                  </a:lnTo>
                  <a:lnTo>
                    <a:pt x="939673" y="9706331"/>
                  </a:lnTo>
                  <a:lnTo>
                    <a:pt x="2546705" y="6685674"/>
                  </a:lnTo>
                  <a:close/>
                </a:path>
                <a:path w="7494905" h="11308715">
                  <a:moveTo>
                    <a:pt x="7494765" y="0"/>
                  </a:moveTo>
                  <a:lnTo>
                    <a:pt x="7293635" y="0"/>
                  </a:lnTo>
                  <a:lnTo>
                    <a:pt x="6707733" y="1082154"/>
                  </a:lnTo>
                  <a:lnTo>
                    <a:pt x="6919074" y="1082090"/>
                  </a:lnTo>
                  <a:lnTo>
                    <a:pt x="74947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236752" y="580924"/>
              <a:ext cx="2867347" cy="498832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552080" y="898805"/>
              <a:ext cx="2552065" cy="4042410"/>
            </a:xfrm>
            <a:custGeom>
              <a:avLst/>
              <a:gdLst/>
              <a:ahLst/>
              <a:cxnLst/>
              <a:rect l="l" t="t" r="r" b="b"/>
              <a:pathLst>
                <a:path w="2552065" h="4042410">
                  <a:moveTo>
                    <a:pt x="2552018" y="0"/>
                  </a:moveTo>
                  <a:lnTo>
                    <a:pt x="2259732" y="295"/>
                  </a:lnTo>
                  <a:lnTo>
                    <a:pt x="0" y="4040936"/>
                  </a:lnTo>
                  <a:lnTo>
                    <a:pt x="1629175" y="4042151"/>
                  </a:lnTo>
                  <a:lnTo>
                    <a:pt x="2552018" y="2351602"/>
                  </a:lnTo>
                  <a:lnTo>
                    <a:pt x="2552018" y="0"/>
                  </a:lnTo>
                  <a:close/>
                </a:path>
              </a:pathLst>
            </a:custGeom>
            <a:solidFill>
              <a:srgbClr val="FDA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Rectangle 13"/>
          <p:cNvSpPr/>
          <p:nvPr/>
        </p:nvSpPr>
        <p:spPr>
          <a:xfrm>
            <a:off x="8084578" y="6255345"/>
            <a:ext cx="11461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5400" dirty="0" smtClean="0">
                <a:solidFill>
                  <a:schemeClr val="bg1"/>
                </a:solidFill>
                <a:latin typeface="Roboto"/>
              </a:rPr>
              <a:t>Σχεδιασμός για Αποσυναρμολόγηση</a:t>
            </a:r>
            <a:endParaRPr lang="en-US" sz="5400" dirty="0">
              <a:solidFill>
                <a:schemeClr val="bg1"/>
              </a:solidFill>
              <a:latin typeface="Robot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457872" y="3905250"/>
            <a:ext cx="339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latin typeface="Roboto"/>
              </a:rPr>
              <a:t>Ενότητα</a:t>
            </a:r>
            <a:r>
              <a:rPr lang="en-US" sz="4000" b="1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Roboto"/>
              </a:rPr>
              <a:t>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10890087" y="0"/>
            <a:ext cx="9211945" cy="11308715"/>
            <a:chOff x="10890087" y="0"/>
            <a:chExt cx="9211945" cy="11308715"/>
          </a:xfrm>
        </p:grpSpPr>
        <p:sp>
          <p:nvSpPr>
            <p:cNvPr id="5" name="object 5"/>
            <p:cNvSpPr/>
            <p:nvPr/>
          </p:nvSpPr>
          <p:spPr>
            <a:xfrm>
              <a:off x="10890087" y="0"/>
              <a:ext cx="9211945" cy="11308715"/>
            </a:xfrm>
            <a:custGeom>
              <a:avLst/>
              <a:gdLst/>
              <a:ahLst/>
              <a:cxnLst/>
              <a:rect l="l" t="t" r="r" b="b"/>
              <a:pathLst>
                <a:path w="9211944" h="11308715">
                  <a:moveTo>
                    <a:pt x="9211604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9211604" y="11308556"/>
                  </a:lnTo>
                  <a:lnTo>
                    <a:pt x="9211604" y="0"/>
                  </a:lnTo>
                  <a:close/>
                </a:path>
              </a:pathLst>
            </a:custGeom>
            <a:solidFill>
              <a:srgbClr val="2C34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28650" y="7356475"/>
              <a:ext cx="4433570" cy="2413000"/>
            </a:xfrm>
            <a:custGeom>
              <a:avLst/>
              <a:gdLst/>
              <a:ahLst/>
              <a:cxnLst/>
              <a:rect l="l" t="t" r="r" b="b"/>
              <a:pathLst>
                <a:path w="4433569" h="2413000">
                  <a:moveTo>
                    <a:pt x="320929" y="1376006"/>
                  </a:moveTo>
                  <a:lnTo>
                    <a:pt x="318554" y="1349413"/>
                  </a:lnTo>
                  <a:lnTo>
                    <a:pt x="311416" y="1325765"/>
                  </a:lnTo>
                  <a:lnTo>
                    <a:pt x="309918" y="1323162"/>
                  </a:lnTo>
                  <a:lnTo>
                    <a:pt x="299504" y="1305064"/>
                  </a:lnTo>
                  <a:lnTo>
                    <a:pt x="282829" y="1287284"/>
                  </a:lnTo>
                  <a:lnTo>
                    <a:pt x="262039" y="1273009"/>
                  </a:lnTo>
                  <a:lnTo>
                    <a:pt x="237832" y="1262811"/>
                  </a:lnTo>
                  <a:lnTo>
                    <a:pt x="234048" y="1261973"/>
                  </a:lnTo>
                  <a:lnTo>
                    <a:pt x="234048" y="1370139"/>
                  </a:lnTo>
                  <a:lnTo>
                    <a:pt x="234048" y="1550212"/>
                  </a:lnTo>
                  <a:lnTo>
                    <a:pt x="209575" y="1589468"/>
                  </a:lnTo>
                  <a:lnTo>
                    <a:pt x="179146" y="1597177"/>
                  </a:lnTo>
                  <a:lnTo>
                    <a:pt x="90195" y="1597177"/>
                  </a:lnTo>
                  <a:lnTo>
                    <a:pt x="87655" y="1595005"/>
                  </a:lnTo>
                  <a:lnTo>
                    <a:pt x="87655" y="1325346"/>
                  </a:lnTo>
                  <a:lnTo>
                    <a:pt x="90195" y="1323162"/>
                  </a:lnTo>
                  <a:lnTo>
                    <a:pt x="179146" y="1323162"/>
                  </a:lnTo>
                  <a:lnTo>
                    <a:pt x="217639" y="1337183"/>
                  </a:lnTo>
                  <a:lnTo>
                    <a:pt x="234048" y="1370139"/>
                  </a:lnTo>
                  <a:lnTo>
                    <a:pt x="234048" y="1261973"/>
                  </a:lnTo>
                  <a:lnTo>
                    <a:pt x="210197" y="1256690"/>
                  </a:lnTo>
                  <a:lnTo>
                    <a:pt x="179146" y="1254658"/>
                  </a:lnTo>
                  <a:lnTo>
                    <a:pt x="2514" y="1254658"/>
                  </a:lnTo>
                  <a:lnTo>
                    <a:pt x="0" y="1256830"/>
                  </a:lnTo>
                  <a:lnTo>
                    <a:pt x="0" y="1663509"/>
                  </a:lnTo>
                  <a:lnTo>
                    <a:pt x="2514" y="1665693"/>
                  </a:lnTo>
                  <a:lnTo>
                    <a:pt x="179146" y="1665693"/>
                  </a:lnTo>
                  <a:lnTo>
                    <a:pt x="237832" y="1657540"/>
                  </a:lnTo>
                  <a:lnTo>
                    <a:pt x="282829" y="1633067"/>
                  </a:lnTo>
                  <a:lnTo>
                    <a:pt x="309918" y="1597177"/>
                  </a:lnTo>
                  <a:lnTo>
                    <a:pt x="311416" y="1594573"/>
                  </a:lnTo>
                  <a:lnTo>
                    <a:pt x="318554" y="1570926"/>
                  </a:lnTo>
                  <a:lnTo>
                    <a:pt x="320929" y="1544332"/>
                  </a:lnTo>
                  <a:lnTo>
                    <a:pt x="320929" y="1376006"/>
                  </a:lnTo>
                  <a:close/>
                </a:path>
                <a:path w="4433569" h="2413000">
                  <a:moveTo>
                    <a:pt x="575056" y="2171"/>
                  </a:moveTo>
                  <a:lnTo>
                    <a:pt x="572503" y="0"/>
                  </a:lnTo>
                  <a:lnTo>
                    <a:pt x="293230" y="0"/>
                  </a:lnTo>
                  <a:lnTo>
                    <a:pt x="290715" y="2171"/>
                  </a:lnTo>
                  <a:lnTo>
                    <a:pt x="290715" y="408889"/>
                  </a:lnTo>
                  <a:lnTo>
                    <a:pt x="293230" y="411035"/>
                  </a:lnTo>
                  <a:lnTo>
                    <a:pt x="375818" y="411035"/>
                  </a:lnTo>
                  <a:lnTo>
                    <a:pt x="378358" y="408889"/>
                  </a:lnTo>
                  <a:lnTo>
                    <a:pt x="378358" y="239014"/>
                  </a:lnTo>
                  <a:lnTo>
                    <a:pt x="380923" y="236842"/>
                  </a:lnTo>
                  <a:lnTo>
                    <a:pt x="539724" y="236842"/>
                  </a:lnTo>
                  <a:lnTo>
                    <a:pt x="542277" y="234657"/>
                  </a:lnTo>
                  <a:lnTo>
                    <a:pt x="542277" y="170510"/>
                  </a:lnTo>
                  <a:lnTo>
                    <a:pt x="539724" y="168325"/>
                  </a:lnTo>
                  <a:lnTo>
                    <a:pt x="380923" y="168325"/>
                  </a:lnTo>
                  <a:lnTo>
                    <a:pt x="378358" y="166179"/>
                  </a:lnTo>
                  <a:lnTo>
                    <a:pt x="378358" y="70688"/>
                  </a:lnTo>
                  <a:lnTo>
                    <a:pt x="380923" y="68503"/>
                  </a:lnTo>
                  <a:lnTo>
                    <a:pt x="567436" y="68503"/>
                  </a:lnTo>
                  <a:lnTo>
                    <a:pt x="572503" y="68503"/>
                  </a:lnTo>
                  <a:lnTo>
                    <a:pt x="575056" y="66357"/>
                  </a:lnTo>
                  <a:lnTo>
                    <a:pt x="575056" y="2171"/>
                  </a:lnTo>
                  <a:close/>
                </a:path>
                <a:path w="4433569" h="2413000">
                  <a:moveTo>
                    <a:pt x="690689" y="1256842"/>
                  </a:moveTo>
                  <a:lnTo>
                    <a:pt x="688124" y="1254645"/>
                  </a:lnTo>
                  <a:lnTo>
                    <a:pt x="408863" y="1254645"/>
                  </a:lnTo>
                  <a:lnTo>
                    <a:pt x="406336" y="1256842"/>
                  </a:lnTo>
                  <a:lnTo>
                    <a:pt x="406336" y="1663509"/>
                  </a:lnTo>
                  <a:lnTo>
                    <a:pt x="408863" y="1665693"/>
                  </a:lnTo>
                  <a:lnTo>
                    <a:pt x="683056" y="1665693"/>
                  </a:lnTo>
                  <a:lnTo>
                    <a:pt x="688124" y="1665693"/>
                  </a:lnTo>
                  <a:lnTo>
                    <a:pt x="690689" y="1663509"/>
                  </a:lnTo>
                  <a:lnTo>
                    <a:pt x="690689" y="1599361"/>
                  </a:lnTo>
                  <a:lnTo>
                    <a:pt x="688124" y="1597177"/>
                  </a:lnTo>
                  <a:lnTo>
                    <a:pt x="496544" y="1597177"/>
                  </a:lnTo>
                  <a:lnTo>
                    <a:pt x="493991" y="1595005"/>
                  </a:lnTo>
                  <a:lnTo>
                    <a:pt x="493991" y="1493672"/>
                  </a:lnTo>
                  <a:lnTo>
                    <a:pt x="496544" y="1491500"/>
                  </a:lnTo>
                  <a:lnTo>
                    <a:pt x="655345" y="1491500"/>
                  </a:lnTo>
                  <a:lnTo>
                    <a:pt x="657898" y="1489316"/>
                  </a:lnTo>
                  <a:lnTo>
                    <a:pt x="657898" y="1425168"/>
                  </a:lnTo>
                  <a:lnTo>
                    <a:pt x="655345" y="1422984"/>
                  </a:lnTo>
                  <a:lnTo>
                    <a:pt x="496544" y="1422984"/>
                  </a:lnTo>
                  <a:lnTo>
                    <a:pt x="493991" y="1420799"/>
                  </a:lnTo>
                  <a:lnTo>
                    <a:pt x="493991" y="1325346"/>
                  </a:lnTo>
                  <a:lnTo>
                    <a:pt x="496544" y="1323162"/>
                  </a:lnTo>
                  <a:lnTo>
                    <a:pt x="688124" y="1323162"/>
                  </a:lnTo>
                  <a:lnTo>
                    <a:pt x="690689" y="1320977"/>
                  </a:lnTo>
                  <a:lnTo>
                    <a:pt x="690689" y="1256842"/>
                  </a:lnTo>
                  <a:close/>
                </a:path>
                <a:path w="4433569" h="2413000">
                  <a:moveTo>
                    <a:pt x="955471" y="2171"/>
                  </a:moveTo>
                  <a:lnTo>
                    <a:pt x="952906" y="0"/>
                  </a:lnTo>
                  <a:lnTo>
                    <a:pt x="870331" y="0"/>
                  </a:lnTo>
                  <a:lnTo>
                    <a:pt x="867778" y="2171"/>
                  </a:lnTo>
                  <a:lnTo>
                    <a:pt x="867778" y="302094"/>
                  </a:lnTo>
                  <a:lnTo>
                    <a:pt x="866800" y="311772"/>
                  </a:lnTo>
                  <a:lnTo>
                    <a:pt x="834720" y="345719"/>
                  </a:lnTo>
                  <a:lnTo>
                    <a:pt x="813650" y="349072"/>
                  </a:lnTo>
                  <a:lnTo>
                    <a:pt x="776325" y="349072"/>
                  </a:lnTo>
                  <a:lnTo>
                    <a:pt x="737425" y="335368"/>
                  </a:lnTo>
                  <a:lnTo>
                    <a:pt x="721423" y="302094"/>
                  </a:lnTo>
                  <a:lnTo>
                    <a:pt x="721423" y="2171"/>
                  </a:lnTo>
                  <a:lnTo>
                    <a:pt x="718870" y="0"/>
                  </a:lnTo>
                  <a:lnTo>
                    <a:pt x="637057" y="0"/>
                  </a:lnTo>
                  <a:lnTo>
                    <a:pt x="634504" y="2171"/>
                  </a:lnTo>
                  <a:lnTo>
                    <a:pt x="634504" y="302094"/>
                  </a:lnTo>
                  <a:lnTo>
                    <a:pt x="635127" y="314833"/>
                  </a:lnTo>
                  <a:lnTo>
                    <a:pt x="649935" y="359613"/>
                  </a:lnTo>
                  <a:lnTo>
                    <a:pt x="682815" y="392696"/>
                  </a:lnTo>
                  <a:lnTo>
                    <a:pt x="717981" y="409105"/>
                  </a:lnTo>
                  <a:lnTo>
                    <a:pt x="760666" y="417055"/>
                  </a:lnTo>
                  <a:lnTo>
                    <a:pt x="776325" y="417588"/>
                  </a:lnTo>
                  <a:lnTo>
                    <a:pt x="813650" y="417588"/>
                  </a:lnTo>
                  <a:lnTo>
                    <a:pt x="858481" y="412800"/>
                  </a:lnTo>
                  <a:lnTo>
                    <a:pt x="896277" y="398983"/>
                  </a:lnTo>
                  <a:lnTo>
                    <a:pt x="932878" y="369062"/>
                  </a:lnTo>
                  <a:lnTo>
                    <a:pt x="952893" y="326961"/>
                  </a:lnTo>
                  <a:lnTo>
                    <a:pt x="955471" y="302094"/>
                  </a:lnTo>
                  <a:lnTo>
                    <a:pt x="955471" y="2171"/>
                  </a:lnTo>
                  <a:close/>
                </a:path>
                <a:path w="4433569" h="2413000">
                  <a:moveTo>
                    <a:pt x="1052817" y="1556715"/>
                  </a:moveTo>
                  <a:lnTo>
                    <a:pt x="1045565" y="1513344"/>
                  </a:lnTo>
                  <a:lnTo>
                    <a:pt x="1023442" y="1478445"/>
                  </a:lnTo>
                  <a:lnTo>
                    <a:pt x="986116" y="1449400"/>
                  </a:lnTo>
                  <a:lnTo>
                    <a:pt x="947851" y="1430248"/>
                  </a:lnTo>
                  <a:lnTo>
                    <a:pt x="889000" y="1407134"/>
                  </a:lnTo>
                  <a:lnTo>
                    <a:pt x="881748" y="1403972"/>
                  </a:lnTo>
                  <a:lnTo>
                    <a:pt x="846848" y="1377975"/>
                  </a:lnTo>
                  <a:lnTo>
                    <a:pt x="844664" y="1371422"/>
                  </a:lnTo>
                  <a:lnTo>
                    <a:pt x="844664" y="1363599"/>
                  </a:lnTo>
                  <a:lnTo>
                    <a:pt x="869619" y="1324165"/>
                  </a:lnTo>
                  <a:lnTo>
                    <a:pt x="899566" y="1316621"/>
                  </a:lnTo>
                  <a:lnTo>
                    <a:pt x="910996" y="1316621"/>
                  </a:lnTo>
                  <a:lnTo>
                    <a:pt x="951217" y="1335392"/>
                  </a:lnTo>
                  <a:lnTo>
                    <a:pt x="962088" y="1349248"/>
                  </a:lnTo>
                  <a:lnTo>
                    <a:pt x="966381" y="1354683"/>
                  </a:lnTo>
                  <a:lnTo>
                    <a:pt x="1045184" y="1329029"/>
                  </a:lnTo>
                  <a:lnTo>
                    <a:pt x="1046695" y="1327277"/>
                  </a:lnTo>
                  <a:lnTo>
                    <a:pt x="1046695" y="1322946"/>
                  </a:lnTo>
                  <a:lnTo>
                    <a:pt x="1023962" y="1290320"/>
                  </a:lnTo>
                  <a:lnTo>
                    <a:pt x="979322" y="1260233"/>
                  </a:lnTo>
                  <a:lnTo>
                    <a:pt x="935863" y="1249489"/>
                  </a:lnTo>
                  <a:lnTo>
                    <a:pt x="910996" y="1248143"/>
                  </a:lnTo>
                  <a:lnTo>
                    <a:pt x="899566" y="1248143"/>
                  </a:lnTo>
                  <a:lnTo>
                    <a:pt x="854760" y="1252715"/>
                  </a:lnTo>
                  <a:lnTo>
                    <a:pt x="816940" y="1266228"/>
                  </a:lnTo>
                  <a:lnTo>
                    <a:pt x="780351" y="1296568"/>
                  </a:lnTo>
                  <a:lnTo>
                    <a:pt x="760349" y="1338732"/>
                  </a:lnTo>
                  <a:lnTo>
                    <a:pt x="757783" y="1363599"/>
                  </a:lnTo>
                  <a:lnTo>
                    <a:pt x="758278" y="1375308"/>
                  </a:lnTo>
                  <a:lnTo>
                    <a:pt x="770267" y="1414932"/>
                  </a:lnTo>
                  <a:lnTo>
                    <a:pt x="798271" y="1446174"/>
                  </a:lnTo>
                  <a:lnTo>
                    <a:pt x="841717" y="1472742"/>
                  </a:lnTo>
                  <a:lnTo>
                    <a:pt x="925195" y="1509318"/>
                  </a:lnTo>
                  <a:lnTo>
                    <a:pt x="931951" y="1512608"/>
                  </a:lnTo>
                  <a:lnTo>
                    <a:pt x="963980" y="1541386"/>
                  </a:lnTo>
                  <a:lnTo>
                    <a:pt x="965898" y="1548485"/>
                  </a:lnTo>
                  <a:lnTo>
                    <a:pt x="965898" y="1556715"/>
                  </a:lnTo>
                  <a:lnTo>
                    <a:pt x="940955" y="1595996"/>
                  </a:lnTo>
                  <a:lnTo>
                    <a:pt x="910996" y="1603692"/>
                  </a:lnTo>
                  <a:lnTo>
                    <a:pt x="880516" y="1603692"/>
                  </a:lnTo>
                  <a:lnTo>
                    <a:pt x="843343" y="1589684"/>
                  </a:lnTo>
                  <a:lnTo>
                    <a:pt x="825614" y="1562277"/>
                  </a:lnTo>
                  <a:lnTo>
                    <a:pt x="823595" y="1560652"/>
                  </a:lnTo>
                  <a:lnTo>
                    <a:pt x="819531" y="1560652"/>
                  </a:lnTo>
                  <a:lnTo>
                    <a:pt x="818248" y="1560868"/>
                  </a:lnTo>
                  <a:lnTo>
                    <a:pt x="747852" y="1590662"/>
                  </a:lnTo>
                  <a:lnTo>
                    <a:pt x="746315" y="1592173"/>
                  </a:lnTo>
                  <a:lnTo>
                    <a:pt x="746315" y="1597393"/>
                  </a:lnTo>
                  <a:lnTo>
                    <a:pt x="772566" y="1633334"/>
                  </a:lnTo>
                  <a:lnTo>
                    <a:pt x="823328" y="1664550"/>
                  </a:lnTo>
                  <a:lnTo>
                    <a:pt x="880516" y="1672209"/>
                  </a:lnTo>
                  <a:lnTo>
                    <a:pt x="910996" y="1672209"/>
                  </a:lnTo>
                  <a:lnTo>
                    <a:pt x="955827" y="1667433"/>
                  </a:lnTo>
                  <a:lnTo>
                    <a:pt x="993711" y="1653616"/>
                  </a:lnTo>
                  <a:lnTo>
                    <a:pt x="1030795" y="1623682"/>
                  </a:lnTo>
                  <a:lnTo>
                    <a:pt x="1050328" y="1581607"/>
                  </a:lnTo>
                  <a:lnTo>
                    <a:pt x="1052195" y="1569478"/>
                  </a:lnTo>
                  <a:lnTo>
                    <a:pt x="1052817" y="1556715"/>
                  </a:lnTo>
                  <a:close/>
                </a:path>
                <a:path w="4433569" h="2413000">
                  <a:moveTo>
                    <a:pt x="1206004" y="1256842"/>
                  </a:moveTo>
                  <a:lnTo>
                    <a:pt x="1203439" y="1254645"/>
                  </a:lnTo>
                  <a:lnTo>
                    <a:pt x="1120863" y="1254645"/>
                  </a:lnTo>
                  <a:lnTo>
                    <a:pt x="1118349" y="1256842"/>
                  </a:lnTo>
                  <a:lnTo>
                    <a:pt x="1118349" y="1663509"/>
                  </a:lnTo>
                  <a:lnTo>
                    <a:pt x="1120863" y="1665693"/>
                  </a:lnTo>
                  <a:lnTo>
                    <a:pt x="1198372" y="1665693"/>
                  </a:lnTo>
                  <a:lnTo>
                    <a:pt x="1203439" y="1665693"/>
                  </a:lnTo>
                  <a:lnTo>
                    <a:pt x="1206004" y="1663509"/>
                  </a:lnTo>
                  <a:lnTo>
                    <a:pt x="1206004" y="1256842"/>
                  </a:lnTo>
                  <a:close/>
                </a:path>
                <a:path w="4433569" h="2413000">
                  <a:moveTo>
                    <a:pt x="1290904" y="2171"/>
                  </a:moveTo>
                  <a:lnTo>
                    <a:pt x="1288351" y="0"/>
                  </a:lnTo>
                  <a:lnTo>
                    <a:pt x="1009840" y="0"/>
                  </a:lnTo>
                  <a:lnTo>
                    <a:pt x="1007300" y="2171"/>
                  </a:lnTo>
                  <a:lnTo>
                    <a:pt x="1007300" y="66357"/>
                  </a:lnTo>
                  <a:lnTo>
                    <a:pt x="1009840" y="68503"/>
                  </a:lnTo>
                  <a:lnTo>
                    <a:pt x="1103083" y="68503"/>
                  </a:lnTo>
                  <a:lnTo>
                    <a:pt x="1105636" y="70688"/>
                  </a:lnTo>
                  <a:lnTo>
                    <a:pt x="1105636" y="408889"/>
                  </a:lnTo>
                  <a:lnTo>
                    <a:pt x="1108189" y="411035"/>
                  </a:lnTo>
                  <a:lnTo>
                    <a:pt x="1190002" y="411035"/>
                  </a:lnTo>
                  <a:lnTo>
                    <a:pt x="1192555" y="408889"/>
                  </a:lnTo>
                  <a:lnTo>
                    <a:pt x="1192555" y="70688"/>
                  </a:lnTo>
                  <a:lnTo>
                    <a:pt x="1195108" y="68503"/>
                  </a:lnTo>
                  <a:lnTo>
                    <a:pt x="1283284" y="68503"/>
                  </a:lnTo>
                  <a:lnTo>
                    <a:pt x="1288351" y="68503"/>
                  </a:lnTo>
                  <a:lnTo>
                    <a:pt x="1290904" y="66357"/>
                  </a:lnTo>
                  <a:lnTo>
                    <a:pt x="1290904" y="2171"/>
                  </a:lnTo>
                  <a:close/>
                </a:path>
                <a:path w="4433569" h="2413000">
                  <a:moveTo>
                    <a:pt x="1326032" y="1884146"/>
                  </a:moveTo>
                  <a:lnTo>
                    <a:pt x="1323479" y="1881962"/>
                  </a:lnTo>
                  <a:lnTo>
                    <a:pt x="1044206" y="1881962"/>
                  </a:lnTo>
                  <a:lnTo>
                    <a:pt x="1041679" y="1884146"/>
                  </a:lnTo>
                  <a:lnTo>
                    <a:pt x="1041679" y="2290864"/>
                  </a:lnTo>
                  <a:lnTo>
                    <a:pt x="1044206" y="2293010"/>
                  </a:lnTo>
                  <a:lnTo>
                    <a:pt x="1318412" y="2293010"/>
                  </a:lnTo>
                  <a:lnTo>
                    <a:pt x="1323479" y="2293010"/>
                  </a:lnTo>
                  <a:lnTo>
                    <a:pt x="1326032" y="2290864"/>
                  </a:lnTo>
                  <a:lnTo>
                    <a:pt x="1326032" y="2226678"/>
                  </a:lnTo>
                  <a:lnTo>
                    <a:pt x="1323479" y="2224494"/>
                  </a:lnTo>
                  <a:lnTo>
                    <a:pt x="1131887" y="2224494"/>
                  </a:lnTo>
                  <a:lnTo>
                    <a:pt x="1129334" y="2222347"/>
                  </a:lnTo>
                  <a:lnTo>
                    <a:pt x="1129334" y="2120989"/>
                  </a:lnTo>
                  <a:lnTo>
                    <a:pt x="1131887" y="2118817"/>
                  </a:lnTo>
                  <a:lnTo>
                    <a:pt x="1290688" y="2118817"/>
                  </a:lnTo>
                  <a:lnTo>
                    <a:pt x="1293241" y="2116620"/>
                  </a:lnTo>
                  <a:lnTo>
                    <a:pt x="1293241" y="2052485"/>
                  </a:lnTo>
                  <a:lnTo>
                    <a:pt x="1290688" y="2050288"/>
                  </a:lnTo>
                  <a:lnTo>
                    <a:pt x="1131887" y="2050288"/>
                  </a:lnTo>
                  <a:lnTo>
                    <a:pt x="1129334" y="2048141"/>
                  </a:lnTo>
                  <a:lnTo>
                    <a:pt x="1129334" y="1952663"/>
                  </a:lnTo>
                  <a:lnTo>
                    <a:pt x="1131887" y="1950466"/>
                  </a:lnTo>
                  <a:lnTo>
                    <a:pt x="1323479" y="1950466"/>
                  </a:lnTo>
                  <a:lnTo>
                    <a:pt x="1326032" y="1948319"/>
                  </a:lnTo>
                  <a:lnTo>
                    <a:pt x="1326032" y="1884146"/>
                  </a:lnTo>
                  <a:close/>
                </a:path>
                <a:path w="4433569" h="2413000">
                  <a:moveTo>
                    <a:pt x="1335239" y="1031836"/>
                  </a:moveTo>
                  <a:lnTo>
                    <a:pt x="1334985" y="1030770"/>
                  </a:lnTo>
                  <a:lnTo>
                    <a:pt x="1334465" y="1029893"/>
                  </a:lnTo>
                  <a:lnTo>
                    <a:pt x="1267587" y="864184"/>
                  </a:lnTo>
                  <a:lnTo>
                    <a:pt x="1262049" y="850480"/>
                  </a:lnTo>
                  <a:lnTo>
                    <a:pt x="1262049" y="846785"/>
                  </a:lnTo>
                  <a:lnTo>
                    <a:pt x="1265618" y="843407"/>
                  </a:lnTo>
                  <a:lnTo>
                    <a:pt x="1279829" y="836002"/>
                  </a:lnTo>
                  <a:lnTo>
                    <a:pt x="1286687" y="831126"/>
                  </a:lnTo>
                  <a:lnTo>
                    <a:pt x="1316189" y="796315"/>
                  </a:lnTo>
                  <a:lnTo>
                    <a:pt x="1316507" y="795667"/>
                  </a:lnTo>
                  <a:lnTo>
                    <a:pt x="1320850" y="786904"/>
                  </a:lnTo>
                  <a:lnTo>
                    <a:pt x="1324178" y="776909"/>
                  </a:lnTo>
                  <a:lnTo>
                    <a:pt x="1326184" y="766343"/>
                  </a:lnTo>
                  <a:lnTo>
                    <a:pt x="1326845" y="755205"/>
                  </a:lnTo>
                  <a:lnTo>
                    <a:pt x="1326845" y="748690"/>
                  </a:lnTo>
                  <a:lnTo>
                    <a:pt x="1317320" y="698461"/>
                  </a:lnTo>
                  <a:lnTo>
                    <a:pt x="1288745" y="659968"/>
                  </a:lnTo>
                  <a:lnTo>
                    <a:pt x="1243749" y="635495"/>
                  </a:lnTo>
                  <a:lnTo>
                    <a:pt x="1239964" y="634669"/>
                  </a:lnTo>
                  <a:lnTo>
                    <a:pt x="1239964" y="742823"/>
                  </a:lnTo>
                  <a:lnTo>
                    <a:pt x="1239964" y="748690"/>
                  </a:lnTo>
                  <a:lnTo>
                    <a:pt x="1214996" y="787958"/>
                  </a:lnTo>
                  <a:lnTo>
                    <a:pt x="1185062" y="795667"/>
                  </a:lnTo>
                  <a:lnTo>
                    <a:pt x="1096111" y="795667"/>
                  </a:lnTo>
                  <a:lnTo>
                    <a:pt x="1093571" y="793483"/>
                  </a:lnTo>
                  <a:lnTo>
                    <a:pt x="1093571" y="698030"/>
                  </a:lnTo>
                  <a:lnTo>
                    <a:pt x="1096111" y="695858"/>
                  </a:lnTo>
                  <a:lnTo>
                    <a:pt x="1185062" y="695858"/>
                  </a:lnTo>
                  <a:lnTo>
                    <a:pt x="1223556" y="709866"/>
                  </a:lnTo>
                  <a:lnTo>
                    <a:pt x="1239964" y="742823"/>
                  </a:lnTo>
                  <a:lnTo>
                    <a:pt x="1239964" y="634669"/>
                  </a:lnTo>
                  <a:lnTo>
                    <a:pt x="1216113" y="629386"/>
                  </a:lnTo>
                  <a:lnTo>
                    <a:pt x="1185062" y="627341"/>
                  </a:lnTo>
                  <a:lnTo>
                    <a:pt x="1008430" y="627341"/>
                  </a:lnTo>
                  <a:lnTo>
                    <a:pt x="1005916" y="629526"/>
                  </a:lnTo>
                  <a:lnTo>
                    <a:pt x="1005916" y="1036205"/>
                  </a:lnTo>
                  <a:lnTo>
                    <a:pt x="1008430" y="1038377"/>
                  </a:lnTo>
                  <a:lnTo>
                    <a:pt x="1091006" y="1038377"/>
                  </a:lnTo>
                  <a:lnTo>
                    <a:pt x="1093571" y="1036205"/>
                  </a:lnTo>
                  <a:lnTo>
                    <a:pt x="1093571" y="866355"/>
                  </a:lnTo>
                  <a:lnTo>
                    <a:pt x="1096111" y="864184"/>
                  </a:lnTo>
                  <a:lnTo>
                    <a:pt x="1169047" y="864184"/>
                  </a:lnTo>
                  <a:lnTo>
                    <a:pt x="1175131" y="868083"/>
                  </a:lnTo>
                  <a:lnTo>
                    <a:pt x="1242237" y="1033805"/>
                  </a:lnTo>
                  <a:lnTo>
                    <a:pt x="1244269" y="1036853"/>
                  </a:lnTo>
                  <a:lnTo>
                    <a:pt x="1246530" y="1038377"/>
                  </a:lnTo>
                  <a:lnTo>
                    <a:pt x="1332674" y="1038377"/>
                  </a:lnTo>
                  <a:lnTo>
                    <a:pt x="1335239" y="1036624"/>
                  </a:lnTo>
                  <a:lnTo>
                    <a:pt x="1335239" y="1031836"/>
                  </a:lnTo>
                  <a:close/>
                </a:path>
                <a:path w="4433569" h="2413000">
                  <a:moveTo>
                    <a:pt x="1619211" y="1322959"/>
                  </a:moveTo>
                  <a:lnTo>
                    <a:pt x="1597253" y="1290320"/>
                  </a:lnTo>
                  <a:lnTo>
                    <a:pt x="1552613" y="1260233"/>
                  </a:lnTo>
                  <a:lnTo>
                    <a:pt x="1509153" y="1249476"/>
                  </a:lnTo>
                  <a:lnTo>
                    <a:pt x="1484274" y="1248143"/>
                  </a:lnTo>
                  <a:lnTo>
                    <a:pt x="1433982" y="1248143"/>
                  </a:lnTo>
                  <a:lnTo>
                    <a:pt x="1389164" y="1252715"/>
                  </a:lnTo>
                  <a:lnTo>
                    <a:pt x="1351368" y="1266228"/>
                  </a:lnTo>
                  <a:lnTo>
                    <a:pt x="1314767" y="1296568"/>
                  </a:lnTo>
                  <a:lnTo>
                    <a:pt x="1294752" y="1338732"/>
                  </a:lnTo>
                  <a:lnTo>
                    <a:pt x="1292174" y="1363586"/>
                  </a:lnTo>
                  <a:lnTo>
                    <a:pt x="1292174" y="1556715"/>
                  </a:lnTo>
                  <a:lnTo>
                    <a:pt x="1302092" y="1604035"/>
                  </a:lnTo>
                  <a:lnTo>
                    <a:pt x="1330667" y="1640255"/>
                  </a:lnTo>
                  <a:lnTo>
                    <a:pt x="1375638" y="1663725"/>
                  </a:lnTo>
                  <a:lnTo>
                    <a:pt x="1418336" y="1671675"/>
                  </a:lnTo>
                  <a:lnTo>
                    <a:pt x="1433982" y="1672209"/>
                  </a:lnTo>
                  <a:lnTo>
                    <a:pt x="1471320" y="1672209"/>
                  </a:lnTo>
                  <a:lnTo>
                    <a:pt x="1516151" y="1667433"/>
                  </a:lnTo>
                  <a:lnTo>
                    <a:pt x="1553946" y="1653616"/>
                  </a:lnTo>
                  <a:lnTo>
                    <a:pt x="1590548" y="1623695"/>
                  </a:lnTo>
                  <a:lnTo>
                    <a:pt x="1610550" y="1581607"/>
                  </a:lnTo>
                  <a:lnTo>
                    <a:pt x="1613128" y="1453210"/>
                  </a:lnTo>
                  <a:lnTo>
                    <a:pt x="1441081" y="1451038"/>
                  </a:lnTo>
                  <a:lnTo>
                    <a:pt x="1438529" y="1517370"/>
                  </a:lnTo>
                  <a:lnTo>
                    <a:pt x="1522907" y="1519542"/>
                  </a:lnTo>
                  <a:lnTo>
                    <a:pt x="1525447" y="1521726"/>
                  </a:lnTo>
                  <a:lnTo>
                    <a:pt x="1524469" y="1566405"/>
                  </a:lnTo>
                  <a:lnTo>
                    <a:pt x="1492389" y="1600352"/>
                  </a:lnTo>
                  <a:lnTo>
                    <a:pt x="1471320" y="1603692"/>
                  </a:lnTo>
                  <a:lnTo>
                    <a:pt x="1433982" y="1603692"/>
                  </a:lnTo>
                  <a:lnTo>
                    <a:pt x="1395095" y="1589989"/>
                  </a:lnTo>
                  <a:lnTo>
                    <a:pt x="1379093" y="1556715"/>
                  </a:lnTo>
                  <a:lnTo>
                    <a:pt x="1379093" y="1363586"/>
                  </a:lnTo>
                  <a:lnTo>
                    <a:pt x="1403527" y="1324330"/>
                  </a:lnTo>
                  <a:lnTo>
                    <a:pt x="1433982" y="1316621"/>
                  </a:lnTo>
                  <a:lnTo>
                    <a:pt x="1484274" y="1316621"/>
                  </a:lnTo>
                  <a:lnTo>
                    <a:pt x="1523555" y="1334655"/>
                  </a:lnTo>
                  <a:lnTo>
                    <a:pt x="1540192" y="1358061"/>
                  </a:lnTo>
                  <a:lnTo>
                    <a:pt x="1541983" y="1359052"/>
                  </a:lnTo>
                  <a:lnTo>
                    <a:pt x="1546034" y="1359052"/>
                  </a:lnTo>
                  <a:lnTo>
                    <a:pt x="1547291" y="1358836"/>
                  </a:lnTo>
                  <a:lnTo>
                    <a:pt x="1617713" y="1329042"/>
                  </a:lnTo>
                  <a:lnTo>
                    <a:pt x="1619211" y="1327277"/>
                  </a:lnTo>
                  <a:lnTo>
                    <a:pt x="1619211" y="1325105"/>
                  </a:lnTo>
                  <a:lnTo>
                    <a:pt x="1619211" y="1322959"/>
                  </a:lnTo>
                  <a:close/>
                </a:path>
                <a:path w="4433569" h="2413000">
                  <a:moveTo>
                    <a:pt x="1663687" y="2171"/>
                  </a:moveTo>
                  <a:lnTo>
                    <a:pt x="1661134" y="0"/>
                  </a:lnTo>
                  <a:lnTo>
                    <a:pt x="1578546" y="0"/>
                  </a:lnTo>
                  <a:lnTo>
                    <a:pt x="1576006" y="2171"/>
                  </a:lnTo>
                  <a:lnTo>
                    <a:pt x="1576006" y="302094"/>
                  </a:lnTo>
                  <a:lnTo>
                    <a:pt x="1575028" y="311772"/>
                  </a:lnTo>
                  <a:lnTo>
                    <a:pt x="1542948" y="345719"/>
                  </a:lnTo>
                  <a:lnTo>
                    <a:pt x="1521879" y="349072"/>
                  </a:lnTo>
                  <a:lnTo>
                    <a:pt x="1484541" y="349072"/>
                  </a:lnTo>
                  <a:lnTo>
                    <a:pt x="1445641" y="335368"/>
                  </a:lnTo>
                  <a:lnTo>
                    <a:pt x="1429651" y="302094"/>
                  </a:lnTo>
                  <a:lnTo>
                    <a:pt x="1429651" y="2171"/>
                  </a:lnTo>
                  <a:lnTo>
                    <a:pt x="1427086" y="0"/>
                  </a:lnTo>
                  <a:lnTo>
                    <a:pt x="1345285" y="0"/>
                  </a:lnTo>
                  <a:lnTo>
                    <a:pt x="1342732" y="2171"/>
                  </a:lnTo>
                  <a:lnTo>
                    <a:pt x="1342732" y="302094"/>
                  </a:lnTo>
                  <a:lnTo>
                    <a:pt x="1343355" y="314833"/>
                  </a:lnTo>
                  <a:lnTo>
                    <a:pt x="1358150" y="359613"/>
                  </a:lnTo>
                  <a:lnTo>
                    <a:pt x="1391043" y="392696"/>
                  </a:lnTo>
                  <a:lnTo>
                    <a:pt x="1426197" y="409105"/>
                  </a:lnTo>
                  <a:lnTo>
                    <a:pt x="1468894" y="417055"/>
                  </a:lnTo>
                  <a:lnTo>
                    <a:pt x="1484541" y="417588"/>
                  </a:lnTo>
                  <a:lnTo>
                    <a:pt x="1521879" y="417588"/>
                  </a:lnTo>
                  <a:lnTo>
                    <a:pt x="1566697" y="412800"/>
                  </a:lnTo>
                  <a:lnTo>
                    <a:pt x="1604492" y="398983"/>
                  </a:lnTo>
                  <a:lnTo>
                    <a:pt x="1641106" y="369062"/>
                  </a:lnTo>
                  <a:lnTo>
                    <a:pt x="1661109" y="326961"/>
                  </a:lnTo>
                  <a:lnTo>
                    <a:pt x="1663687" y="302094"/>
                  </a:lnTo>
                  <a:lnTo>
                    <a:pt x="1663687" y="2171"/>
                  </a:lnTo>
                  <a:close/>
                </a:path>
                <a:path w="4433569" h="2413000">
                  <a:moveTo>
                    <a:pt x="1676057" y="629526"/>
                  </a:moveTo>
                  <a:lnTo>
                    <a:pt x="1673504" y="627329"/>
                  </a:lnTo>
                  <a:lnTo>
                    <a:pt x="1394231" y="627329"/>
                  </a:lnTo>
                  <a:lnTo>
                    <a:pt x="1391716" y="629526"/>
                  </a:lnTo>
                  <a:lnTo>
                    <a:pt x="1391716" y="1036205"/>
                  </a:lnTo>
                  <a:lnTo>
                    <a:pt x="1394231" y="1038377"/>
                  </a:lnTo>
                  <a:lnTo>
                    <a:pt x="1668437" y="1038377"/>
                  </a:lnTo>
                  <a:lnTo>
                    <a:pt x="1673504" y="1038377"/>
                  </a:lnTo>
                  <a:lnTo>
                    <a:pt x="1676057" y="1036205"/>
                  </a:lnTo>
                  <a:lnTo>
                    <a:pt x="1676057" y="972045"/>
                  </a:lnTo>
                  <a:lnTo>
                    <a:pt x="1673504" y="969873"/>
                  </a:lnTo>
                  <a:lnTo>
                    <a:pt x="1481924" y="969873"/>
                  </a:lnTo>
                  <a:lnTo>
                    <a:pt x="1479359" y="967689"/>
                  </a:lnTo>
                  <a:lnTo>
                    <a:pt x="1479359" y="866368"/>
                  </a:lnTo>
                  <a:lnTo>
                    <a:pt x="1481924" y="864184"/>
                  </a:lnTo>
                  <a:lnTo>
                    <a:pt x="1640725" y="864184"/>
                  </a:lnTo>
                  <a:lnTo>
                    <a:pt x="1643278" y="861999"/>
                  </a:lnTo>
                  <a:lnTo>
                    <a:pt x="1643278" y="797852"/>
                  </a:lnTo>
                  <a:lnTo>
                    <a:pt x="1640725" y="795667"/>
                  </a:lnTo>
                  <a:lnTo>
                    <a:pt x="1481924" y="795667"/>
                  </a:lnTo>
                  <a:lnTo>
                    <a:pt x="1479359" y="793483"/>
                  </a:lnTo>
                  <a:lnTo>
                    <a:pt x="1479359" y="698030"/>
                  </a:lnTo>
                  <a:lnTo>
                    <a:pt x="1481924" y="695845"/>
                  </a:lnTo>
                  <a:lnTo>
                    <a:pt x="1673504" y="695845"/>
                  </a:lnTo>
                  <a:lnTo>
                    <a:pt x="1676057" y="693674"/>
                  </a:lnTo>
                  <a:lnTo>
                    <a:pt x="1676057" y="629526"/>
                  </a:lnTo>
                  <a:close/>
                </a:path>
                <a:path w="4433569" h="2413000">
                  <a:moveTo>
                    <a:pt x="1727022" y="2003310"/>
                  </a:moveTo>
                  <a:lnTo>
                    <a:pt x="1717497" y="1953094"/>
                  </a:lnTo>
                  <a:lnTo>
                    <a:pt x="1688922" y="1914601"/>
                  </a:lnTo>
                  <a:lnTo>
                    <a:pt x="1643926" y="1890128"/>
                  </a:lnTo>
                  <a:lnTo>
                    <a:pt x="1640141" y="1889290"/>
                  </a:lnTo>
                  <a:lnTo>
                    <a:pt x="1640141" y="1997456"/>
                  </a:lnTo>
                  <a:lnTo>
                    <a:pt x="1640141" y="2177516"/>
                  </a:lnTo>
                  <a:lnTo>
                    <a:pt x="1615668" y="2216797"/>
                  </a:lnTo>
                  <a:lnTo>
                    <a:pt x="1585239" y="2224494"/>
                  </a:lnTo>
                  <a:lnTo>
                    <a:pt x="1496288" y="2224494"/>
                  </a:lnTo>
                  <a:lnTo>
                    <a:pt x="1493748" y="2222347"/>
                  </a:lnTo>
                  <a:lnTo>
                    <a:pt x="1493748" y="1952663"/>
                  </a:lnTo>
                  <a:lnTo>
                    <a:pt x="1496288" y="1950478"/>
                  </a:lnTo>
                  <a:lnTo>
                    <a:pt x="1585239" y="1950478"/>
                  </a:lnTo>
                  <a:lnTo>
                    <a:pt x="1623733" y="1964524"/>
                  </a:lnTo>
                  <a:lnTo>
                    <a:pt x="1640141" y="1997456"/>
                  </a:lnTo>
                  <a:lnTo>
                    <a:pt x="1640141" y="1889290"/>
                  </a:lnTo>
                  <a:lnTo>
                    <a:pt x="1616290" y="1884006"/>
                  </a:lnTo>
                  <a:lnTo>
                    <a:pt x="1585239" y="1881962"/>
                  </a:lnTo>
                  <a:lnTo>
                    <a:pt x="1408607" y="1881962"/>
                  </a:lnTo>
                  <a:lnTo>
                    <a:pt x="1406093" y="1884146"/>
                  </a:lnTo>
                  <a:lnTo>
                    <a:pt x="1406093" y="2290851"/>
                  </a:lnTo>
                  <a:lnTo>
                    <a:pt x="1408607" y="2292997"/>
                  </a:lnTo>
                  <a:lnTo>
                    <a:pt x="1585239" y="2292997"/>
                  </a:lnTo>
                  <a:lnTo>
                    <a:pt x="1643926" y="2284857"/>
                  </a:lnTo>
                  <a:lnTo>
                    <a:pt x="1688922" y="2260371"/>
                  </a:lnTo>
                  <a:lnTo>
                    <a:pt x="1716011" y="2224494"/>
                  </a:lnTo>
                  <a:lnTo>
                    <a:pt x="1727022" y="2171662"/>
                  </a:lnTo>
                  <a:lnTo>
                    <a:pt x="1727022" y="2003310"/>
                  </a:lnTo>
                  <a:close/>
                </a:path>
                <a:path w="4433569" h="2413000">
                  <a:moveTo>
                    <a:pt x="2011832" y="2382786"/>
                  </a:moveTo>
                  <a:lnTo>
                    <a:pt x="290715" y="2382786"/>
                  </a:lnTo>
                  <a:lnTo>
                    <a:pt x="290715" y="2412987"/>
                  </a:lnTo>
                  <a:lnTo>
                    <a:pt x="2011832" y="2412987"/>
                  </a:lnTo>
                  <a:lnTo>
                    <a:pt x="2011832" y="2382786"/>
                  </a:lnTo>
                  <a:close/>
                </a:path>
                <a:path w="4433569" h="2413000">
                  <a:moveTo>
                    <a:pt x="2011832" y="1761998"/>
                  </a:moveTo>
                  <a:lnTo>
                    <a:pt x="290715" y="1761998"/>
                  </a:lnTo>
                  <a:lnTo>
                    <a:pt x="290715" y="1792198"/>
                  </a:lnTo>
                  <a:lnTo>
                    <a:pt x="2011832" y="1792198"/>
                  </a:lnTo>
                  <a:lnTo>
                    <a:pt x="2011832" y="1761998"/>
                  </a:lnTo>
                  <a:close/>
                </a:path>
                <a:path w="4433569" h="2413000">
                  <a:moveTo>
                    <a:pt x="2011832" y="1256842"/>
                  </a:moveTo>
                  <a:lnTo>
                    <a:pt x="2009279" y="1254645"/>
                  </a:lnTo>
                  <a:lnTo>
                    <a:pt x="1928990" y="1254645"/>
                  </a:lnTo>
                  <a:lnTo>
                    <a:pt x="1926450" y="1256842"/>
                  </a:lnTo>
                  <a:lnTo>
                    <a:pt x="1929523" y="1522793"/>
                  </a:lnTo>
                  <a:lnTo>
                    <a:pt x="1773974" y="1257909"/>
                  </a:lnTo>
                  <a:lnTo>
                    <a:pt x="1767116" y="1254645"/>
                  </a:lnTo>
                  <a:lnTo>
                    <a:pt x="1697990" y="1254645"/>
                  </a:lnTo>
                  <a:lnTo>
                    <a:pt x="1695475" y="1256842"/>
                  </a:lnTo>
                  <a:lnTo>
                    <a:pt x="1695475" y="1663509"/>
                  </a:lnTo>
                  <a:lnTo>
                    <a:pt x="1697990" y="1665693"/>
                  </a:lnTo>
                  <a:lnTo>
                    <a:pt x="1779066" y="1665693"/>
                  </a:lnTo>
                  <a:lnTo>
                    <a:pt x="1781619" y="1663509"/>
                  </a:lnTo>
                  <a:lnTo>
                    <a:pt x="1777771" y="1400149"/>
                  </a:lnTo>
                  <a:lnTo>
                    <a:pt x="1934057" y="1662442"/>
                  </a:lnTo>
                  <a:lnTo>
                    <a:pt x="1940953" y="1665693"/>
                  </a:lnTo>
                  <a:lnTo>
                    <a:pt x="2004212" y="1665693"/>
                  </a:lnTo>
                  <a:lnTo>
                    <a:pt x="2009279" y="1665693"/>
                  </a:lnTo>
                  <a:lnTo>
                    <a:pt x="2011832" y="1663509"/>
                  </a:lnTo>
                  <a:lnTo>
                    <a:pt x="2011832" y="1256842"/>
                  </a:lnTo>
                  <a:close/>
                </a:path>
                <a:path w="4433569" h="2413000">
                  <a:moveTo>
                    <a:pt x="2011832" y="1131404"/>
                  </a:moveTo>
                  <a:lnTo>
                    <a:pt x="290715" y="1131404"/>
                  </a:lnTo>
                  <a:lnTo>
                    <a:pt x="290715" y="1161605"/>
                  </a:lnTo>
                  <a:lnTo>
                    <a:pt x="2011832" y="1161605"/>
                  </a:lnTo>
                  <a:lnTo>
                    <a:pt x="2011832" y="1131404"/>
                  </a:lnTo>
                  <a:close/>
                </a:path>
                <a:path w="4433569" h="2413000">
                  <a:moveTo>
                    <a:pt x="2011832" y="491248"/>
                  </a:moveTo>
                  <a:lnTo>
                    <a:pt x="290715" y="491248"/>
                  </a:lnTo>
                  <a:lnTo>
                    <a:pt x="290715" y="521449"/>
                  </a:lnTo>
                  <a:lnTo>
                    <a:pt x="2011832" y="521449"/>
                  </a:lnTo>
                  <a:lnTo>
                    <a:pt x="2011832" y="491248"/>
                  </a:lnTo>
                  <a:close/>
                </a:path>
                <a:path w="4433569" h="2413000">
                  <a:moveTo>
                    <a:pt x="2025129" y="1883714"/>
                  </a:moveTo>
                  <a:lnTo>
                    <a:pt x="2022335" y="1881962"/>
                  </a:lnTo>
                  <a:lnTo>
                    <a:pt x="1968715" y="1881962"/>
                  </a:lnTo>
                  <a:lnTo>
                    <a:pt x="1965159" y="1883283"/>
                  </a:lnTo>
                  <a:lnTo>
                    <a:pt x="1962873" y="1884578"/>
                  </a:lnTo>
                  <a:lnTo>
                    <a:pt x="1961870" y="1885899"/>
                  </a:lnTo>
                  <a:lnTo>
                    <a:pt x="1762874" y="2283879"/>
                  </a:lnTo>
                  <a:lnTo>
                    <a:pt x="1761871" y="2285631"/>
                  </a:lnTo>
                  <a:lnTo>
                    <a:pt x="1761337" y="2286927"/>
                  </a:lnTo>
                  <a:lnTo>
                    <a:pt x="1761337" y="2291296"/>
                  </a:lnTo>
                  <a:lnTo>
                    <a:pt x="1764169" y="2293010"/>
                  </a:lnTo>
                  <a:lnTo>
                    <a:pt x="1817776" y="2293010"/>
                  </a:lnTo>
                  <a:lnTo>
                    <a:pt x="1821307" y="2292578"/>
                  </a:lnTo>
                  <a:lnTo>
                    <a:pt x="1823618" y="2291296"/>
                  </a:lnTo>
                  <a:lnTo>
                    <a:pt x="2023618" y="1891118"/>
                  </a:lnTo>
                  <a:lnTo>
                    <a:pt x="2024634" y="1889366"/>
                  </a:lnTo>
                  <a:lnTo>
                    <a:pt x="2025129" y="1888083"/>
                  </a:lnTo>
                  <a:lnTo>
                    <a:pt x="2025129" y="1887181"/>
                  </a:lnTo>
                  <a:lnTo>
                    <a:pt x="2025129" y="1883714"/>
                  </a:lnTo>
                  <a:close/>
                </a:path>
                <a:path w="4433569" h="2413000">
                  <a:moveTo>
                    <a:pt x="2030780" y="929411"/>
                  </a:moveTo>
                  <a:lnTo>
                    <a:pt x="2023529" y="886028"/>
                  </a:lnTo>
                  <a:lnTo>
                    <a:pt x="2001418" y="851128"/>
                  </a:lnTo>
                  <a:lnTo>
                    <a:pt x="1964080" y="822096"/>
                  </a:lnTo>
                  <a:lnTo>
                    <a:pt x="1925828" y="802932"/>
                  </a:lnTo>
                  <a:lnTo>
                    <a:pt x="1866976" y="779818"/>
                  </a:lnTo>
                  <a:lnTo>
                    <a:pt x="1859724" y="776655"/>
                  </a:lnTo>
                  <a:lnTo>
                    <a:pt x="1824824" y="750658"/>
                  </a:lnTo>
                  <a:lnTo>
                    <a:pt x="1822627" y="744118"/>
                  </a:lnTo>
                  <a:lnTo>
                    <a:pt x="1822627" y="736282"/>
                  </a:lnTo>
                  <a:lnTo>
                    <a:pt x="1847596" y="696849"/>
                  </a:lnTo>
                  <a:lnTo>
                    <a:pt x="1877542" y="689305"/>
                  </a:lnTo>
                  <a:lnTo>
                    <a:pt x="1888972" y="689305"/>
                  </a:lnTo>
                  <a:lnTo>
                    <a:pt x="1929180" y="708075"/>
                  </a:lnTo>
                  <a:lnTo>
                    <a:pt x="1940052" y="721931"/>
                  </a:lnTo>
                  <a:lnTo>
                    <a:pt x="1944357" y="727367"/>
                  </a:lnTo>
                  <a:lnTo>
                    <a:pt x="2023160" y="701713"/>
                  </a:lnTo>
                  <a:lnTo>
                    <a:pt x="2024672" y="699973"/>
                  </a:lnTo>
                  <a:lnTo>
                    <a:pt x="2024672" y="695629"/>
                  </a:lnTo>
                  <a:lnTo>
                    <a:pt x="2001939" y="663003"/>
                  </a:lnTo>
                  <a:lnTo>
                    <a:pt x="1957298" y="632917"/>
                  </a:lnTo>
                  <a:lnTo>
                    <a:pt x="1913839" y="622173"/>
                  </a:lnTo>
                  <a:lnTo>
                    <a:pt x="1888972" y="620826"/>
                  </a:lnTo>
                  <a:lnTo>
                    <a:pt x="1877542" y="620826"/>
                  </a:lnTo>
                  <a:lnTo>
                    <a:pt x="1832737" y="625398"/>
                  </a:lnTo>
                  <a:lnTo>
                    <a:pt x="1794916" y="638924"/>
                  </a:lnTo>
                  <a:lnTo>
                    <a:pt x="1758327" y="669251"/>
                  </a:lnTo>
                  <a:lnTo>
                    <a:pt x="1738325" y="711415"/>
                  </a:lnTo>
                  <a:lnTo>
                    <a:pt x="1735759" y="736282"/>
                  </a:lnTo>
                  <a:lnTo>
                    <a:pt x="1736255" y="747991"/>
                  </a:lnTo>
                  <a:lnTo>
                    <a:pt x="1748243" y="787615"/>
                  </a:lnTo>
                  <a:lnTo>
                    <a:pt x="1776234" y="818870"/>
                  </a:lnTo>
                  <a:lnTo>
                    <a:pt x="1819694" y="845439"/>
                  </a:lnTo>
                  <a:lnTo>
                    <a:pt x="1903171" y="882002"/>
                  </a:lnTo>
                  <a:lnTo>
                    <a:pt x="1909927" y="885291"/>
                  </a:lnTo>
                  <a:lnTo>
                    <a:pt x="1941957" y="914082"/>
                  </a:lnTo>
                  <a:lnTo>
                    <a:pt x="1943862" y="921181"/>
                  </a:lnTo>
                  <a:lnTo>
                    <a:pt x="1943862" y="929411"/>
                  </a:lnTo>
                  <a:lnTo>
                    <a:pt x="1918919" y="968679"/>
                  </a:lnTo>
                  <a:lnTo>
                    <a:pt x="1888972" y="976376"/>
                  </a:lnTo>
                  <a:lnTo>
                    <a:pt x="1858479" y="976376"/>
                  </a:lnTo>
                  <a:lnTo>
                    <a:pt x="1821319" y="962367"/>
                  </a:lnTo>
                  <a:lnTo>
                    <a:pt x="1803590" y="934961"/>
                  </a:lnTo>
                  <a:lnTo>
                    <a:pt x="1801558" y="933348"/>
                  </a:lnTo>
                  <a:lnTo>
                    <a:pt x="1797507" y="933348"/>
                  </a:lnTo>
                  <a:lnTo>
                    <a:pt x="1796211" y="933551"/>
                  </a:lnTo>
                  <a:lnTo>
                    <a:pt x="1725828" y="963358"/>
                  </a:lnTo>
                  <a:lnTo>
                    <a:pt x="1724291" y="964857"/>
                  </a:lnTo>
                  <a:lnTo>
                    <a:pt x="1724291" y="970089"/>
                  </a:lnTo>
                  <a:lnTo>
                    <a:pt x="1750529" y="1006017"/>
                  </a:lnTo>
                  <a:lnTo>
                    <a:pt x="1801291" y="1037234"/>
                  </a:lnTo>
                  <a:lnTo>
                    <a:pt x="1858479" y="1044892"/>
                  </a:lnTo>
                  <a:lnTo>
                    <a:pt x="1888972" y="1044892"/>
                  </a:lnTo>
                  <a:lnTo>
                    <a:pt x="1933803" y="1040130"/>
                  </a:lnTo>
                  <a:lnTo>
                    <a:pt x="1971687" y="1026299"/>
                  </a:lnTo>
                  <a:lnTo>
                    <a:pt x="2008759" y="996378"/>
                  </a:lnTo>
                  <a:lnTo>
                    <a:pt x="2028304" y="954303"/>
                  </a:lnTo>
                  <a:lnTo>
                    <a:pt x="2030158" y="942162"/>
                  </a:lnTo>
                  <a:lnTo>
                    <a:pt x="2030780" y="929411"/>
                  </a:lnTo>
                  <a:close/>
                </a:path>
                <a:path w="4433569" h="2413000">
                  <a:moveTo>
                    <a:pt x="3830548" y="800442"/>
                  </a:moveTo>
                  <a:lnTo>
                    <a:pt x="3541369" y="812419"/>
                  </a:lnTo>
                  <a:lnTo>
                    <a:pt x="3159963" y="1508709"/>
                  </a:lnTo>
                  <a:lnTo>
                    <a:pt x="3453434" y="1501419"/>
                  </a:lnTo>
                  <a:lnTo>
                    <a:pt x="3830548" y="800442"/>
                  </a:lnTo>
                  <a:close/>
                </a:path>
                <a:path w="4433569" h="2413000">
                  <a:moveTo>
                    <a:pt x="4432986" y="1154557"/>
                  </a:moveTo>
                  <a:lnTo>
                    <a:pt x="4431919" y="1101559"/>
                  </a:lnTo>
                  <a:lnTo>
                    <a:pt x="4428756" y="1049731"/>
                  </a:lnTo>
                  <a:lnTo>
                    <a:pt x="4423486" y="998575"/>
                  </a:lnTo>
                  <a:lnTo>
                    <a:pt x="4416171" y="948321"/>
                  </a:lnTo>
                  <a:lnTo>
                    <a:pt x="4406798" y="899045"/>
                  </a:lnTo>
                  <a:lnTo>
                    <a:pt x="4395406" y="850811"/>
                  </a:lnTo>
                  <a:lnTo>
                    <a:pt x="4382033" y="803668"/>
                  </a:lnTo>
                  <a:lnTo>
                    <a:pt x="4366679" y="757682"/>
                  </a:lnTo>
                  <a:lnTo>
                    <a:pt x="4349369" y="712901"/>
                  </a:lnTo>
                  <a:lnTo>
                    <a:pt x="4330141" y="669404"/>
                  </a:lnTo>
                  <a:lnTo>
                    <a:pt x="4309008" y="627240"/>
                  </a:lnTo>
                  <a:lnTo>
                    <a:pt x="4285996" y="586460"/>
                  </a:lnTo>
                  <a:lnTo>
                    <a:pt x="4261129" y="547141"/>
                  </a:lnTo>
                  <a:lnTo>
                    <a:pt x="4234421" y="509333"/>
                  </a:lnTo>
                  <a:lnTo>
                    <a:pt x="4205909" y="473100"/>
                  </a:lnTo>
                  <a:lnTo>
                    <a:pt x="4178566" y="441909"/>
                  </a:lnTo>
                  <a:lnTo>
                    <a:pt x="4178566" y="1154557"/>
                  </a:lnTo>
                  <a:lnTo>
                    <a:pt x="4177334" y="1201191"/>
                  </a:lnTo>
                  <a:lnTo>
                    <a:pt x="4173664" y="1246949"/>
                  </a:lnTo>
                  <a:lnTo>
                    <a:pt x="4167555" y="1291780"/>
                  </a:lnTo>
                  <a:lnTo>
                    <a:pt x="4159046" y="1335595"/>
                  </a:lnTo>
                  <a:lnTo>
                    <a:pt x="4148124" y="1378356"/>
                  </a:lnTo>
                  <a:lnTo>
                    <a:pt x="4134828" y="1419974"/>
                  </a:lnTo>
                  <a:lnTo>
                    <a:pt x="4119181" y="1460385"/>
                  </a:lnTo>
                  <a:lnTo>
                    <a:pt x="4101173" y="1499527"/>
                  </a:lnTo>
                  <a:lnTo>
                    <a:pt x="4080840" y="1537322"/>
                  </a:lnTo>
                  <a:lnTo>
                    <a:pt x="4058196" y="1573733"/>
                  </a:lnTo>
                  <a:lnTo>
                    <a:pt x="4033253" y="1608658"/>
                  </a:lnTo>
                  <a:lnTo>
                    <a:pt x="4006024" y="1642046"/>
                  </a:lnTo>
                  <a:lnTo>
                    <a:pt x="3976547" y="1673834"/>
                  </a:lnTo>
                  <a:lnTo>
                    <a:pt x="3944810" y="1703959"/>
                  </a:lnTo>
                  <a:lnTo>
                    <a:pt x="3910850" y="1732330"/>
                  </a:lnTo>
                  <a:lnTo>
                    <a:pt x="3874681" y="1758911"/>
                  </a:lnTo>
                  <a:lnTo>
                    <a:pt x="3836314" y="1783613"/>
                  </a:lnTo>
                  <a:lnTo>
                    <a:pt x="3795776" y="1806371"/>
                  </a:lnTo>
                  <a:lnTo>
                    <a:pt x="3753066" y="1827136"/>
                  </a:lnTo>
                  <a:lnTo>
                    <a:pt x="3708209" y="1845830"/>
                  </a:lnTo>
                  <a:lnTo>
                    <a:pt x="3661219" y="1862378"/>
                  </a:lnTo>
                  <a:lnTo>
                    <a:pt x="3612121" y="1876717"/>
                  </a:lnTo>
                  <a:lnTo>
                    <a:pt x="3560927" y="1888794"/>
                  </a:lnTo>
                  <a:lnTo>
                    <a:pt x="3507663" y="1898535"/>
                  </a:lnTo>
                  <a:lnTo>
                    <a:pt x="3452330" y="1905863"/>
                  </a:lnTo>
                  <a:lnTo>
                    <a:pt x="3394951" y="1910715"/>
                  </a:lnTo>
                  <a:lnTo>
                    <a:pt x="2959963" y="1905508"/>
                  </a:lnTo>
                  <a:lnTo>
                    <a:pt x="2959963" y="1271549"/>
                  </a:lnTo>
                  <a:lnTo>
                    <a:pt x="3368535" y="544398"/>
                  </a:lnTo>
                  <a:lnTo>
                    <a:pt x="2959963" y="544398"/>
                  </a:lnTo>
                  <a:lnTo>
                    <a:pt x="2959963" y="397446"/>
                  </a:lnTo>
                  <a:lnTo>
                    <a:pt x="3270427" y="397446"/>
                  </a:lnTo>
                  <a:lnTo>
                    <a:pt x="3401161" y="398399"/>
                  </a:lnTo>
                  <a:lnTo>
                    <a:pt x="3465372" y="398373"/>
                  </a:lnTo>
                  <a:lnTo>
                    <a:pt x="3516325" y="400786"/>
                  </a:lnTo>
                  <a:lnTo>
                    <a:pt x="3570859" y="406412"/>
                  </a:lnTo>
                  <a:lnTo>
                    <a:pt x="3623322" y="414972"/>
                  </a:lnTo>
                  <a:lnTo>
                    <a:pt x="3673716" y="426466"/>
                  </a:lnTo>
                  <a:lnTo>
                    <a:pt x="3721989" y="440867"/>
                  </a:lnTo>
                  <a:lnTo>
                    <a:pt x="3768140" y="458190"/>
                  </a:lnTo>
                  <a:lnTo>
                    <a:pt x="3812133" y="478396"/>
                  </a:lnTo>
                  <a:lnTo>
                    <a:pt x="3853942" y="501484"/>
                  </a:lnTo>
                  <a:lnTo>
                    <a:pt x="3893566" y="527456"/>
                  </a:lnTo>
                  <a:lnTo>
                    <a:pt x="3930967" y="556285"/>
                  </a:lnTo>
                  <a:lnTo>
                    <a:pt x="3966121" y="587971"/>
                  </a:lnTo>
                  <a:lnTo>
                    <a:pt x="3996639" y="619912"/>
                  </a:lnTo>
                  <a:lnTo>
                    <a:pt x="4024934" y="654164"/>
                  </a:lnTo>
                  <a:lnTo>
                    <a:pt x="4050957" y="690638"/>
                  </a:lnTo>
                  <a:lnTo>
                    <a:pt x="4074693" y="729208"/>
                  </a:lnTo>
                  <a:lnTo>
                    <a:pt x="4096093" y="769785"/>
                  </a:lnTo>
                  <a:lnTo>
                    <a:pt x="4115104" y="812266"/>
                  </a:lnTo>
                  <a:lnTo>
                    <a:pt x="4131716" y="856564"/>
                  </a:lnTo>
                  <a:lnTo>
                    <a:pt x="4145877" y="902563"/>
                  </a:lnTo>
                  <a:lnTo>
                    <a:pt x="4157548" y="950163"/>
                  </a:lnTo>
                  <a:lnTo>
                    <a:pt x="4166679" y="999261"/>
                  </a:lnTo>
                  <a:lnTo>
                    <a:pt x="4173258" y="1049756"/>
                  </a:lnTo>
                  <a:lnTo>
                    <a:pt x="4177246" y="1101737"/>
                  </a:lnTo>
                  <a:lnTo>
                    <a:pt x="4178566" y="1154557"/>
                  </a:lnTo>
                  <a:lnTo>
                    <a:pt x="4178566" y="441909"/>
                  </a:lnTo>
                  <a:lnTo>
                    <a:pt x="4175595" y="438505"/>
                  </a:lnTo>
                  <a:lnTo>
                    <a:pt x="4143527" y="405599"/>
                  </a:lnTo>
                  <a:lnTo>
                    <a:pt x="4135399" y="398106"/>
                  </a:lnTo>
                  <a:lnTo>
                    <a:pt x="4134675" y="397446"/>
                  </a:lnTo>
                  <a:lnTo>
                    <a:pt x="4108920" y="373735"/>
                  </a:lnTo>
                  <a:lnTo>
                    <a:pt x="4072686" y="343877"/>
                  </a:lnTo>
                  <a:lnTo>
                    <a:pt x="4034866" y="316039"/>
                  </a:lnTo>
                  <a:lnTo>
                    <a:pt x="3995496" y="290220"/>
                  </a:lnTo>
                  <a:lnTo>
                    <a:pt x="3954602" y="266446"/>
                  </a:lnTo>
                  <a:lnTo>
                    <a:pt x="3912247" y="244729"/>
                  </a:lnTo>
                  <a:lnTo>
                    <a:pt x="3868458" y="225082"/>
                  </a:lnTo>
                  <a:lnTo>
                    <a:pt x="3823258" y="207530"/>
                  </a:lnTo>
                  <a:lnTo>
                    <a:pt x="3776700" y="192062"/>
                  </a:lnTo>
                  <a:lnTo>
                    <a:pt x="3728821" y="178701"/>
                  </a:lnTo>
                  <a:lnTo>
                    <a:pt x="3679660" y="167474"/>
                  </a:lnTo>
                  <a:lnTo>
                    <a:pt x="3629253" y="158381"/>
                  </a:lnTo>
                  <a:lnTo>
                    <a:pt x="3577640" y="151434"/>
                  </a:lnTo>
                  <a:lnTo>
                    <a:pt x="3524859" y="146659"/>
                  </a:lnTo>
                  <a:lnTo>
                    <a:pt x="3435108" y="143027"/>
                  </a:lnTo>
                  <a:lnTo>
                    <a:pt x="2705544" y="146850"/>
                  </a:lnTo>
                  <a:lnTo>
                    <a:pt x="2705544" y="975918"/>
                  </a:lnTo>
                  <a:lnTo>
                    <a:pt x="2303475" y="1679943"/>
                  </a:lnTo>
                  <a:lnTo>
                    <a:pt x="2705544" y="1679943"/>
                  </a:lnTo>
                  <a:lnTo>
                    <a:pt x="2705544" y="2150580"/>
                  </a:lnTo>
                  <a:lnTo>
                    <a:pt x="3461054" y="2148916"/>
                  </a:lnTo>
                  <a:lnTo>
                    <a:pt x="3516896" y="2144509"/>
                  </a:lnTo>
                  <a:lnTo>
                    <a:pt x="3571227" y="2137867"/>
                  </a:lnTo>
                  <a:lnTo>
                    <a:pt x="3624021" y="2129040"/>
                  </a:lnTo>
                  <a:lnTo>
                    <a:pt x="3675265" y="2118093"/>
                  </a:lnTo>
                  <a:lnTo>
                    <a:pt x="3724960" y="2105088"/>
                  </a:lnTo>
                  <a:lnTo>
                    <a:pt x="3773093" y="2090102"/>
                  </a:lnTo>
                  <a:lnTo>
                    <a:pt x="3819639" y="2073160"/>
                  </a:lnTo>
                  <a:lnTo>
                    <a:pt x="3864584" y="2054364"/>
                  </a:lnTo>
                  <a:lnTo>
                    <a:pt x="3907929" y="2033739"/>
                  </a:lnTo>
                  <a:lnTo>
                    <a:pt x="3949649" y="2011375"/>
                  </a:lnTo>
                  <a:lnTo>
                    <a:pt x="3989743" y="1987321"/>
                  </a:lnTo>
                  <a:lnTo>
                    <a:pt x="4028186" y="1961642"/>
                  </a:lnTo>
                  <a:lnTo>
                    <a:pt x="4064978" y="1934387"/>
                  </a:lnTo>
                  <a:lnTo>
                    <a:pt x="4100093" y="1905622"/>
                  </a:lnTo>
                  <a:lnTo>
                    <a:pt x="4133519" y="1875421"/>
                  </a:lnTo>
                  <a:lnTo>
                    <a:pt x="4165257" y="1843836"/>
                  </a:lnTo>
                  <a:lnTo>
                    <a:pt x="4195292" y="1810931"/>
                  </a:lnTo>
                  <a:lnTo>
                    <a:pt x="4223601" y="1776768"/>
                  </a:lnTo>
                  <a:lnTo>
                    <a:pt x="4250169" y="1741398"/>
                  </a:lnTo>
                  <a:lnTo>
                    <a:pt x="4274998" y="1704886"/>
                  </a:lnTo>
                  <a:lnTo>
                    <a:pt x="4298061" y="1667306"/>
                  </a:lnTo>
                  <a:lnTo>
                    <a:pt x="4319359" y="1628698"/>
                  </a:lnTo>
                  <a:lnTo>
                    <a:pt x="4338866" y="1589151"/>
                  </a:lnTo>
                  <a:lnTo>
                    <a:pt x="4356582" y="1548701"/>
                  </a:lnTo>
                  <a:lnTo>
                    <a:pt x="4372483" y="1507426"/>
                  </a:lnTo>
                  <a:lnTo>
                    <a:pt x="4386554" y="1465364"/>
                  </a:lnTo>
                  <a:lnTo>
                    <a:pt x="4398797" y="1422603"/>
                  </a:lnTo>
                  <a:lnTo>
                    <a:pt x="4409198" y="1379194"/>
                  </a:lnTo>
                  <a:lnTo>
                    <a:pt x="4417733" y="1335201"/>
                  </a:lnTo>
                  <a:lnTo>
                    <a:pt x="4424388" y="1290675"/>
                  </a:lnTo>
                  <a:lnTo>
                    <a:pt x="4429163" y="1245679"/>
                  </a:lnTo>
                  <a:lnTo>
                    <a:pt x="4432033" y="1200289"/>
                  </a:lnTo>
                  <a:lnTo>
                    <a:pt x="4432986" y="1154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Content Placeholder 2"/>
          <p:cNvSpPr txBox="1">
            <a:spLocks/>
          </p:cNvSpPr>
          <p:nvPr/>
        </p:nvSpPr>
        <p:spPr>
          <a:xfrm>
            <a:off x="525044" y="4511675"/>
            <a:ext cx="10164497" cy="4154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2431DB"/>
                </a:solidFill>
                <a:latin typeface="Roboto"/>
              </a:rPr>
              <a:t>5.1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Σχεδιασμός για Α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ποσυναρμολόγηση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στη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Μόδα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2431DB"/>
                </a:solidFill>
                <a:latin typeface="Roboto"/>
              </a:rPr>
              <a:t>5.2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Τεχνικές Δημιουργίας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Αποσυναρμολογούμενων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νδυμάτων</a:t>
            </a:r>
          </a:p>
          <a:p>
            <a:pPr>
              <a:lnSpc>
                <a:spcPct val="150000"/>
              </a:lnSpc>
            </a:pPr>
            <a:r>
              <a:rPr lang="en-US" sz="3600" b="1" dirty="0" smtClean="0">
                <a:solidFill>
                  <a:srgbClr val="2431DB"/>
                </a:solidFill>
                <a:latin typeface="Roboto"/>
              </a:rPr>
              <a:t>5.3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Αρθρωτός Σχεδιασμός στη Μόδα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="" xmlns:a16="http://schemas.microsoft.com/office/drawing/2014/main" id="{58409A86-7E84-418D-A88E-8A065B1BF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044" y="320675"/>
            <a:ext cx="1016449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l-GR" sz="5400" b="1" dirty="0" smtClean="0">
                <a:solidFill>
                  <a:srgbClr val="2330DC"/>
                </a:solidFill>
                <a:latin typeface="Roboto"/>
              </a:rPr>
              <a:t>Σχεδιασμός Βιώσιμης Μόδας</a:t>
            </a:r>
            <a:endParaRPr lang="en-US" sz="5400" b="1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5400" b="0" dirty="0">
                <a:effectLst/>
              </a:rPr>
              <a:t/>
            </a:r>
            <a:br>
              <a:rPr lang="en-US" sz="5400" b="0" dirty="0">
                <a:effectLst/>
              </a:rPr>
            </a:br>
            <a:r>
              <a:rPr lang="en-US" sz="4800" dirty="0" err="1">
                <a:solidFill>
                  <a:srgbClr val="2330DC"/>
                </a:solidFill>
              </a:rPr>
              <a:t>Ενότητ</a:t>
            </a:r>
            <a:r>
              <a:rPr lang="en-US" sz="4800" dirty="0">
                <a:solidFill>
                  <a:srgbClr val="2330DC"/>
                </a:solidFill>
              </a:rPr>
              <a:t>α 5: Σχεδιασμός για </a:t>
            </a:r>
            <a:r>
              <a:rPr lang="el-GR" sz="4800" dirty="0">
                <a:solidFill>
                  <a:srgbClr val="2330DC"/>
                </a:solidFill>
              </a:rPr>
              <a:t>Α</a:t>
            </a:r>
            <a:r>
              <a:rPr lang="en-US" sz="4800" dirty="0">
                <a:solidFill>
                  <a:srgbClr val="2330DC"/>
                </a:solidFill>
              </a:rPr>
              <a:t>π</a:t>
            </a:r>
            <a:r>
              <a:rPr lang="en-US" sz="4800" dirty="0" err="1">
                <a:solidFill>
                  <a:srgbClr val="2330DC"/>
                </a:solidFill>
              </a:rPr>
              <a:t>οσυν</a:t>
            </a:r>
            <a:r>
              <a:rPr lang="en-US" sz="4800" dirty="0">
                <a:solidFill>
                  <a:srgbClr val="2330DC"/>
                </a:solidFill>
              </a:rPr>
              <a:t>αρμολόγηση</a:t>
            </a:r>
            <a:endParaRPr lang="en-US" sz="4800" b="0" dirty="0">
              <a:effectLst/>
            </a:endParaRPr>
          </a:p>
          <a:p>
            <a:r>
              <a:rPr lang="en-US" sz="5400" b="0" dirty="0">
                <a:effectLst/>
              </a:rPr>
              <a:t/>
            </a:r>
            <a:br>
              <a:rPr lang="en-US" sz="5400" b="0" dirty="0">
                <a:effectLst/>
              </a:rPr>
            </a:br>
            <a:endParaRPr lang="en-US" sz="5400" dirty="0"/>
          </a:p>
        </p:txBody>
      </p:sp>
      <p:pic>
        <p:nvPicPr>
          <p:cNvPr id="8" name="939AF575-6AF6-4BB3-9126-7EC897DBCBA2" descr="279A45AE-D265-492E-93B7-E685D366C955">
            <a:extLst>
              <a:ext uri="{FF2B5EF4-FFF2-40B4-BE49-F238E27FC236}">
                <a16:creationId xmlns="" xmlns:a16="http://schemas.microsoft.com/office/drawing/2014/main" id="{37DBF825-FDC1-4651-BC23-3E7DBCED6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22" y="9859582"/>
            <a:ext cx="3889950" cy="82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D0C0E84-B4D5-4A9E-94F6-530268A01CD3}"/>
              </a:ext>
            </a:extLst>
          </p:cNvPr>
          <p:cNvSpPr/>
          <p:nvPr/>
        </p:nvSpPr>
        <p:spPr>
          <a:xfrm>
            <a:off x="527050" y="9312275"/>
            <a:ext cx="51046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1" i="0" u="none" strike="noStrike" dirty="0">
                <a:solidFill>
                  <a:srgbClr val="2330DC"/>
                </a:solidFill>
                <a:effectLst/>
                <a:latin typeface="Roboto"/>
              </a:rPr>
              <a:t>2023-1-CY01-KA220-HED-000160668</a:t>
            </a:r>
            <a:endParaRPr lang="en-US" b="0" dirty="0">
              <a:effectLst/>
            </a:endParaRPr>
          </a:p>
          <a:p>
            <a:r>
              <a:rPr lang="en-US" b="0" dirty="0">
                <a:effectLst/>
              </a:rPr>
              <a:t/>
            </a:r>
            <a:br>
              <a:rPr lang="en-US" b="0" dirty="0">
                <a:effectLst/>
              </a:rPr>
            </a:b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779BB420-1633-46A2-B772-38EA4DD82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50" y="9769475"/>
            <a:ext cx="2923491" cy="1067739"/>
          </a:xfrm>
          <a:prstGeom prst="rect">
            <a:avLst/>
          </a:prstGeom>
        </p:spPr>
      </p:pic>
      <p:pic>
        <p:nvPicPr>
          <p:cNvPr id="14" name="Picture 4" descr="https://lh7-rt.googleusercontent.com/slidesz/AGV_vUffSp5bllk2jB8Mwq76zoIQ01fRSpNs5_DCTPNm8ODP69441V8lnW5q8JnDzOQlirFxu4dIlzQ4TuqNLqYCzr04LLPcCsNuS9lfYxSbmVPpkzigG5QocTgeoNODXiJs8x3zSDDKudw59XMQOipYEl8=s2048?key=9qSaRybv1hlA63CeB85maj2S">
            <a:extLst>
              <a:ext uri="{FF2B5EF4-FFF2-40B4-BE49-F238E27FC236}">
                <a16:creationId xmlns="" xmlns:a16="http://schemas.microsoft.com/office/drawing/2014/main" id="{FCAF8D76-530D-4E0B-B954-F1CFEBB48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650" y="9769475"/>
            <a:ext cx="3025321" cy="1080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2850" y="1158876"/>
            <a:ext cx="8610600" cy="830997"/>
          </a:xfrm>
        </p:spPr>
        <p:txBody>
          <a:bodyPr/>
          <a:lstStyle/>
          <a:p>
            <a:r>
              <a:rPr lang="el-GR" sz="5400" b="1" dirty="0" smtClean="0">
                <a:solidFill>
                  <a:srgbClr val="2431DB"/>
                </a:solidFill>
              </a:rPr>
              <a:t>Επισκόπηση</a:t>
            </a:r>
            <a:endParaRPr lang="en-US" sz="5400" b="1" dirty="0">
              <a:solidFill>
                <a:srgbClr val="2431D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2850" y="2149476"/>
            <a:ext cx="18211800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Η Ε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νότητ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5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εξετάζει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το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ν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σχεδι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ασμό για αποσυναρμολόγηση, τις τεχνικές σχεδιασμού 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αποσυναρμολογούμενων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ενδυμάτων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και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τη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σημ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ασία του αρθρωτού σχεδιασμού στη μόδα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.</a:t>
            </a:r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r>
              <a:rPr lang="en-US" sz="3000" dirty="0">
                <a:solidFill>
                  <a:srgbClr val="2431DB"/>
                </a:solidFill>
                <a:latin typeface="Roboto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Ο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σχεδι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ασμός για αποσυναρμολόγηση 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εξηγεί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γι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ατί η μόδα πρέπει να εστιάζει στη δημιουργία ενδυμάτων που μπορούν εύκολα να αποσυναρμολογηθούν για ανακύκλωση, επι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διόρθωση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ή επανα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χρησιμο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ποίηση υποστηρίζοντας ως εκ τούτου μια πιο βιώσιμη και κυκλική προσέγγιση του ενδύματος</a:t>
            </a:r>
            <a:r>
              <a:rPr lang="en-US" sz="30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000" dirty="0" smtClean="0">
                <a:solidFill>
                  <a:srgbClr val="2431DB"/>
                </a:solidFill>
                <a:latin typeface="Roboto"/>
              </a:rPr>
              <a:t>Επίσης, εξηγεί βασικές τεχνικές αποσυναρμολόγησης, συμπεριλαμβανομένης της χρήσης αρθρωτών εξαρτημάτων, όπως αποσπώμενα μανίκια ή στοιχεία, τα οποία επιτρέπουν την αντικατάσταση ή επαναχρησιμοποίηση συγκεκριμένων τμημάτων χωρίς να απορρίπτεται ολόκληρο το ένδυμα</a:t>
            </a:r>
            <a:r>
              <a:rPr lang="en-US" sz="30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Η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σημ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ασία του αρθρωτού σχεδιασμού στη μόδα και πώς επιτρέπει την προσαρμοστικότητα και την ευελιξία, καθώς και πώς επιτρέπει στους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/στις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π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ελάτες</a:t>
            </a: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/-</a:t>
            </a:r>
            <a:r>
              <a:rPr kumimoji="0" lang="el-GR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τισσες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να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τρο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ποποιούν τα ενδύματα αλλάζοντας στοιχεία επεκτείνοντας τη χρηστικότητά τους σε διαφορετικά στυλ και εποχές</a:t>
            </a:r>
            <a:r>
              <a:rPr lang="en-US" sz="30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el-GR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Συνδυαστικά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, α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υτές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οι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τεχνικές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π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ροωθούν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τη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μα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κρο</a:t>
            </a:r>
            <a:r>
              <a:rPr kumimoji="0" lang="el-GR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βιότητα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των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ενδυμάτων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,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μειώνουν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τα απόβ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λητ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 και διευκολύνουν έναν πιο βιώσιμο κύκλο ζωής των ενδυμάτων</a:t>
            </a:r>
            <a:r>
              <a:rPr lang="en-US" sz="30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000" dirty="0">
              <a:solidFill>
                <a:srgbClr val="2431DB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72377" y="549275"/>
            <a:ext cx="17761561" cy="1661993"/>
          </a:xfrm>
        </p:spPr>
        <p:txBody>
          <a:bodyPr/>
          <a:lstStyle/>
          <a:p>
            <a:r>
              <a:rPr lang="en-US" sz="5400" b="1" dirty="0">
                <a:solidFill>
                  <a:schemeClr val="bg1">
                    <a:lumMod val="95000"/>
                  </a:schemeClr>
                </a:solidFill>
              </a:rPr>
              <a:t>5.1 </a:t>
            </a:r>
            <a:r>
              <a:rPr lang="el-GR" sz="5400" b="1" dirty="0">
                <a:solidFill>
                  <a:schemeClr val="bg1">
                    <a:lumMod val="95000"/>
                  </a:schemeClr>
                </a:solidFill>
              </a:rPr>
              <a:t>Σχεδιασμός για </a:t>
            </a:r>
            <a:r>
              <a:rPr lang="el-GR" sz="5400" b="1" dirty="0" smtClean="0">
                <a:solidFill>
                  <a:schemeClr val="bg1">
                    <a:lumMod val="95000"/>
                  </a:schemeClr>
                </a:solidFill>
              </a:rPr>
              <a:t>Αποσυναρμολόγηση </a:t>
            </a:r>
            <a:r>
              <a:rPr lang="el-GR" sz="5400" b="1" dirty="0">
                <a:solidFill>
                  <a:schemeClr val="bg1">
                    <a:lumMod val="95000"/>
                  </a:schemeClr>
                </a:solidFill>
              </a:rPr>
              <a:t>στη </a:t>
            </a:r>
            <a:r>
              <a:rPr lang="el-GR" sz="5400" b="1" dirty="0" smtClean="0">
                <a:solidFill>
                  <a:schemeClr val="bg1">
                    <a:lumMod val="95000"/>
                  </a:schemeClr>
                </a:solidFill>
              </a:rPr>
              <a:t>Μόδα</a:t>
            </a:r>
            <a:r>
              <a:rPr lang="en-US" sz="5400" dirty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en-US" sz="5400" dirty="0">
                <a:solidFill>
                  <a:schemeClr val="bg1">
                    <a:lumMod val="95000"/>
                  </a:schemeClr>
                </a:solidFill>
              </a:rPr>
            </a:br>
            <a:endParaRPr lang="en-US" sz="5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>
          <a:xfrm>
            <a:off x="972377" y="2149476"/>
            <a:ext cx="18648045" cy="9541073"/>
          </a:xfrm>
        </p:spPr>
        <p:txBody>
          <a:bodyPr/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Ο 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σχεδι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ασμός για αποσυναρμολόγηση στη μόδα ευθυγραμμίζεται με τις αρχές της βιωσιμότητας και της κυκλικής οικονομίας. </a:t>
            </a: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400" dirty="0">
              <a:solidFill>
                <a:prstClr val="white">
                  <a:lumMod val="95000"/>
                </a:prstClr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Αυτό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π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εριλ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αμβάνει το</a:t>
            </a:r>
            <a:r>
              <a:rPr lang="el-GR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ν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σχεδι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ασμό ενδυμάτων που μπορούν εύκολα να αποσυναρμολογηθούν στο τέλος του κύκλου ζωής τους διευκολύνοντας την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επι</a:t>
            </a:r>
            <a:r>
              <a:rPr lang="el-GR" sz="3400" dirty="0">
                <a:solidFill>
                  <a:srgbClr val="FDA800"/>
                </a:solidFill>
                <a:latin typeface="Roboto"/>
              </a:rPr>
              <a:t>διόρθωση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, 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την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επανα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χρησιμο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ποίηση 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και την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ανακύκλωση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. </a:t>
            </a: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400" dirty="0">
              <a:solidFill>
                <a:prstClr val="white">
                  <a:lumMod val="95000"/>
                </a:prstClr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Η π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ροσέγγιση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α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υτή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π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εριλ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αμβάνει τον σκόπιμο σχεδιασμό προϊόντων που θα επιτρέπουν την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εύκολη αποσυναρμολόγηση 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στο τέλος του κύκλου ζωής τους</a:t>
            </a:r>
            <a:r>
              <a:rPr lang="en-US" sz="3400" dirty="0" smtClean="0">
                <a:solidFill>
                  <a:schemeClr val="bg1">
                    <a:lumMod val="95000"/>
                  </a:schemeClr>
                </a:solidFill>
                <a:latin typeface="Roboto"/>
              </a:rPr>
              <a:t>.</a:t>
            </a:r>
            <a:endParaRPr lang="en-US" sz="3400" dirty="0">
              <a:solidFill>
                <a:schemeClr val="bg1">
                  <a:lumMod val="95000"/>
                </a:schemeClr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400" dirty="0">
              <a:solidFill>
                <a:schemeClr val="bg1">
                  <a:lumMod val="95000"/>
                </a:schemeClr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prstClr val="white"/>
                </a:solidFill>
                <a:latin typeface="Roboto"/>
              </a:rPr>
              <a:t>Όλες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α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υτές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οι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απ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οφάσεις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π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ρέ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πει να λαμβάνονται στη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φάση σχεδιασμού ενός προϊόντος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. Τα 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ενδύμ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ατα πρέπει να σχεδιάζονται λαμβάνοντας υπόψη όχι μόνο τις ανάγκες τ</a:t>
            </a:r>
            <a:r>
              <a:rPr lang="el-GR" sz="3400" dirty="0">
                <a:solidFill>
                  <a:prstClr val="white"/>
                </a:solidFill>
                <a:latin typeface="Roboto"/>
              </a:rPr>
              <a:t>ων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κατανα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λωτ</a:t>
            </a:r>
            <a:r>
              <a:rPr lang="el-GR" sz="3400" dirty="0" err="1">
                <a:solidFill>
                  <a:prstClr val="white"/>
                </a:solidFill>
                <a:latin typeface="Roboto"/>
              </a:rPr>
              <a:t>ών</a:t>
            </a:r>
            <a:r>
              <a:rPr lang="el-GR" sz="3400" dirty="0">
                <a:solidFill>
                  <a:prstClr val="white"/>
                </a:solidFill>
                <a:latin typeface="Roboto"/>
              </a:rPr>
              <a:t>/-τριών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α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λλά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και 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τη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prstClr val="white"/>
                </a:solidFill>
                <a:latin typeface="Roboto"/>
              </a:rPr>
              <a:t>δι</a:t>
            </a:r>
            <a:r>
              <a:rPr lang="en-US" sz="3400" dirty="0">
                <a:solidFill>
                  <a:prstClr val="white"/>
                </a:solidFill>
                <a:latin typeface="Roboto"/>
              </a:rPr>
              <a:t>αδικασία ανακύκλωσης μετά την κατανάλωση</a:t>
            </a:r>
            <a:r>
              <a:rPr lang="en-US" sz="3400" dirty="0" smtClean="0">
                <a:solidFill>
                  <a:schemeClr val="bg1"/>
                </a:solidFill>
                <a:latin typeface="Roboto"/>
              </a:rPr>
              <a:t>. </a:t>
            </a:r>
            <a:endParaRPr lang="en-US" sz="3400" dirty="0">
              <a:solidFill>
                <a:srgbClr val="FDA800"/>
              </a:solidFill>
              <a:latin typeface="Roboto"/>
            </a:endParaRPr>
          </a:p>
          <a:p>
            <a:endParaRPr lang="en-US" sz="3400" dirty="0">
              <a:solidFill>
                <a:schemeClr val="bg1">
                  <a:lumMod val="95000"/>
                </a:schemeClr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Σ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τόχος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της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απ</a:t>
            </a:r>
            <a:r>
              <a:rPr lang="en-US" sz="3400" dirty="0" err="1">
                <a:solidFill>
                  <a:prstClr val="white">
                    <a:lumMod val="95000"/>
                  </a:prstClr>
                </a:solidFill>
                <a:latin typeface="Roboto"/>
              </a:rPr>
              <a:t>οσυν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αρμολόγησης είναι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να αυξηθεί η διάρκεια ζωής των ειδών μόδας 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και, </a:t>
            </a:r>
            <a:r>
              <a:rPr lang="el-GR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κατά συνέπεια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,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3400" dirty="0">
                <a:solidFill>
                  <a:prstClr val="white">
                    <a:lumMod val="95000"/>
                  </a:prstClr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μειωθούν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τα απ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ορρίμμ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ατα</a:t>
            </a:r>
            <a:r>
              <a:rPr lang="en-US" sz="3400" dirty="0" smtClean="0">
                <a:solidFill>
                  <a:srgbClr val="FDA800"/>
                </a:solidFill>
                <a:latin typeface="Roboto"/>
              </a:rPr>
              <a:t>. </a:t>
            </a:r>
            <a:r>
              <a:rPr lang="en-US" sz="3400" dirty="0" smtClean="0">
                <a:solidFill>
                  <a:schemeClr val="bg1"/>
                </a:solidFill>
                <a:latin typeface="Roboto"/>
              </a:rPr>
              <a:t> </a:t>
            </a:r>
            <a:endParaRPr lang="en-US" sz="34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DA8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56581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136650" y="1463675"/>
            <a:ext cx="17297400" cy="1661993"/>
          </a:xfrm>
        </p:spPr>
        <p:txBody>
          <a:bodyPr/>
          <a:lstStyle/>
          <a:p>
            <a:r>
              <a:rPr lang="en-US" sz="5400" b="1" dirty="0" err="1">
                <a:solidFill>
                  <a:srgbClr val="2431DB"/>
                </a:solidFill>
              </a:rPr>
              <a:t>Σχεδιάζοντ</a:t>
            </a:r>
            <a:r>
              <a:rPr lang="en-US" sz="5400" b="1" dirty="0">
                <a:solidFill>
                  <a:srgbClr val="2431DB"/>
                </a:solidFill>
              </a:rPr>
              <a:t>ας ένα </a:t>
            </a:r>
            <a:r>
              <a:rPr lang="el-GR" sz="5400" b="1" dirty="0">
                <a:solidFill>
                  <a:srgbClr val="2431DB"/>
                </a:solidFill>
              </a:rPr>
              <a:t>Ρούχο</a:t>
            </a:r>
            <a:r>
              <a:rPr lang="en-US" sz="5400" b="1" dirty="0">
                <a:solidFill>
                  <a:srgbClr val="2431DB"/>
                </a:solidFill>
              </a:rPr>
              <a:t> </a:t>
            </a:r>
            <a:r>
              <a:rPr lang="en-US" sz="5400" b="1" dirty="0" err="1">
                <a:solidFill>
                  <a:srgbClr val="2431DB"/>
                </a:solidFill>
              </a:rPr>
              <a:t>γι</a:t>
            </a:r>
            <a:r>
              <a:rPr lang="en-US" sz="5400" b="1" dirty="0">
                <a:solidFill>
                  <a:srgbClr val="2431DB"/>
                </a:solidFill>
              </a:rPr>
              <a:t>α </a:t>
            </a:r>
            <a:r>
              <a:rPr lang="el-GR" sz="5400" b="1" dirty="0">
                <a:solidFill>
                  <a:srgbClr val="2431DB"/>
                </a:solidFill>
              </a:rPr>
              <a:t>Α</a:t>
            </a:r>
            <a:r>
              <a:rPr lang="en-US" sz="5400" b="1" dirty="0">
                <a:solidFill>
                  <a:srgbClr val="2431DB"/>
                </a:solidFill>
              </a:rPr>
              <a:t>π</a:t>
            </a:r>
            <a:r>
              <a:rPr lang="en-US" sz="5400" b="1" dirty="0" err="1">
                <a:solidFill>
                  <a:srgbClr val="2431DB"/>
                </a:solidFill>
              </a:rPr>
              <a:t>οσυν</a:t>
            </a:r>
            <a:r>
              <a:rPr lang="en-US" sz="5400" b="1" dirty="0">
                <a:solidFill>
                  <a:srgbClr val="2431DB"/>
                </a:solidFill>
              </a:rPr>
              <a:t>αρμολόγηση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type="subTitle" idx="4"/>
          </p:nvPr>
        </p:nvSpPr>
        <p:spPr>
          <a:xfrm>
            <a:off x="1136650" y="3216275"/>
            <a:ext cx="17297400" cy="747897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Οι σχεδιαστές/-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στριες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 πρέπει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: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14350" marR="0" lvl="0" indent="-5143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Να σχεδιάζουν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ρούχ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χρησιμοποιώντας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μονομερή υλικά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αντί για μείγματα διευκολύνοντας την ανακύκλωση.</a:t>
            </a:r>
          </a:p>
          <a:p>
            <a:pPr marL="514350" marR="0" lvl="0" indent="-5143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Να σχεδιάζουν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ρούχ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που μπορούν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εύκολα να διαχωριστούν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σε κομμάτια, ώστε λιγότερα μέρη να καταλήγουν σε χωματερές.</a:t>
            </a:r>
          </a:p>
          <a:p>
            <a:pPr marL="514350" marR="0" lvl="0" indent="-5143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Να αποφεύγουν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χρήση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μετ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αλλικών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πλαστικών εξαρτημάτων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</a:t>
            </a:r>
          </a:p>
          <a:p>
            <a:pPr marL="514350" marR="0" lvl="0" indent="-5143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Να αποφεύγουν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χρήση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υλικών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με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ειδικά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φινιρίσμ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ατα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</a:t>
            </a:r>
          </a:p>
          <a:p>
            <a:pPr marL="514350" marR="0" lvl="0" indent="-5143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σχεδιάζο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υν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 ρούχα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που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να επ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ιτρέ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πουν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την αντικατάσταση ή την επαναχρησιμοποίηση των 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επιμέρους στοιχεί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ων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600" dirty="0" smtClean="0">
                <a:solidFill>
                  <a:srgbClr val="FDA800"/>
                </a:solidFill>
                <a:latin typeface="Roboto"/>
              </a:rPr>
              <a:t>τους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3234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1235075"/>
            <a:ext cx="18821400" cy="1477328"/>
          </a:xfrm>
        </p:spPr>
        <p:txBody>
          <a:bodyPr/>
          <a:lstStyle/>
          <a:p>
            <a:r>
              <a:rPr lang="en-US" sz="4800" b="1" dirty="0">
                <a:solidFill>
                  <a:srgbClr val="2431DB"/>
                </a:solidFill>
              </a:rPr>
              <a:t>Βα</a:t>
            </a:r>
            <a:r>
              <a:rPr lang="en-US" sz="4800" b="1" dirty="0" err="1">
                <a:solidFill>
                  <a:srgbClr val="2431DB"/>
                </a:solidFill>
              </a:rPr>
              <a:t>σικές</a:t>
            </a:r>
            <a:r>
              <a:rPr lang="en-US" sz="4800" b="1" dirty="0">
                <a:solidFill>
                  <a:srgbClr val="2431DB"/>
                </a:solidFill>
              </a:rPr>
              <a:t> </a:t>
            </a:r>
            <a:r>
              <a:rPr lang="el-GR" sz="4800" b="1" dirty="0" smtClean="0">
                <a:solidFill>
                  <a:srgbClr val="2431DB"/>
                </a:solidFill>
              </a:rPr>
              <a:t>Α</a:t>
            </a:r>
            <a:r>
              <a:rPr lang="en-US" sz="4800" b="1" dirty="0" err="1" smtClean="0">
                <a:solidFill>
                  <a:srgbClr val="2431DB"/>
                </a:solidFill>
              </a:rPr>
              <a:t>ρχές</a:t>
            </a:r>
            <a:r>
              <a:rPr lang="en-US" sz="4800" b="1" dirty="0" smtClean="0">
                <a:solidFill>
                  <a:srgbClr val="2431DB"/>
                </a:solidFill>
              </a:rPr>
              <a:t> </a:t>
            </a:r>
            <a:r>
              <a:rPr lang="en-US" sz="4800" b="1" dirty="0">
                <a:solidFill>
                  <a:srgbClr val="2431DB"/>
                </a:solidFill>
              </a:rPr>
              <a:t>και </a:t>
            </a:r>
            <a:r>
              <a:rPr lang="el-GR" sz="4800" b="1" dirty="0" smtClean="0">
                <a:solidFill>
                  <a:srgbClr val="2431DB"/>
                </a:solidFill>
              </a:rPr>
              <a:t>Σ</a:t>
            </a:r>
            <a:r>
              <a:rPr lang="en-US" sz="4800" b="1" dirty="0" err="1" smtClean="0">
                <a:solidFill>
                  <a:srgbClr val="2431DB"/>
                </a:solidFill>
              </a:rPr>
              <a:t>τρ</a:t>
            </a:r>
            <a:r>
              <a:rPr lang="en-US" sz="4800" b="1" dirty="0" smtClean="0">
                <a:solidFill>
                  <a:srgbClr val="2431DB"/>
                </a:solidFill>
              </a:rPr>
              <a:t>ατηγικές </a:t>
            </a:r>
            <a:r>
              <a:rPr lang="en-US" sz="4800" b="1" dirty="0">
                <a:solidFill>
                  <a:srgbClr val="2431DB"/>
                </a:solidFill>
              </a:rPr>
              <a:t>που χρησιμοποιούνται </a:t>
            </a:r>
            <a:r>
              <a:rPr lang="el-GR" sz="4800" b="1" dirty="0">
                <a:solidFill>
                  <a:srgbClr val="2431DB"/>
                </a:solidFill>
              </a:rPr>
              <a:t>σ</a:t>
            </a:r>
            <a:r>
              <a:rPr lang="en-US" sz="4800" b="1" dirty="0" err="1">
                <a:solidFill>
                  <a:srgbClr val="2431DB"/>
                </a:solidFill>
              </a:rPr>
              <a:t>το</a:t>
            </a:r>
            <a:r>
              <a:rPr lang="el-GR" sz="4800" b="1" dirty="0">
                <a:solidFill>
                  <a:srgbClr val="2431DB"/>
                </a:solidFill>
              </a:rPr>
              <a:t>ν</a:t>
            </a:r>
            <a:r>
              <a:rPr lang="en-US" sz="4800" b="1" dirty="0">
                <a:solidFill>
                  <a:srgbClr val="2431DB"/>
                </a:solidFill>
              </a:rPr>
              <a:t> </a:t>
            </a:r>
            <a:r>
              <a:rPr lang="el-GR" sz="4800" b="1" dirty="0" err="1" smtClean="0">
                <a:solidFill>
                  <a:srgbClr val="2431DB"/>
                </a:solidFill>
              </a:rPr>
              <a:t>Σ</a:t>
            </a:r>
            <a:r>
              <a:rPr lang="en-US" sz="4800" b="1" dirty="0" err="1" smtClean="0">
                <a:solidFill>
                  <a:srgbClr val="2431DB"/>
                </a:solidFill>
              </a:rPr>
              <a:t>χεδι</a:t>
            </a:r>
            <a:r>
              <a:rPr lang="en-US" sz="4800" b="1" dirty="0" smtClean="0">
                <a:solidFill>
                  <a:srgbClr val="2431DB"/>
                </a:solidFill>
              </a:rPr>
              <a:t>ασμό </a:t>
            </a:r>
            <a:r>
              <a:rPr lang="en-US" sz="4800" b="1" dirty="0">
                <a:solidFill>
                  <a:srgbClr val="2431DB"/>
                </a:solidFill>
              </a:rPr>
              <a:t>για </a:t>
            </a:r>
            <a:r>
              <a:rPr lang="el-GR" sz="4800" b="1" dirty="0" smtClean="0">
                <a:solidFill>
                  <a:srgbClr val="2431DB"/>
                </a:solidFill>
              </a:rPr>
              <a:t>Α</a:t>
            </a:r>
            <a:r>
              <a:rPr lang="en-US" sz="4800" b="1" dirty="0" smtClean="0">
                <a:solidFill>
                  <a:srgbClr val="2431DB"/>
                </a:solidFill>
              </a:rPr>
              <a:t>π</a:t>
            </a:r>
            <a:r>
              <a:rPr lang="en-US" sz="4800" b="1" dirty="0" err="1" smtClean="0">
                <a:solidFill>
                  <a:srgbClr val="2431DB"/>
                </a:solidFill>
              </a:rPr>
              <a:t>οσυν</a:t>
            </a:r>
            <a:r>
              <a:rPr lang="en-US" sz="4800" b="1" dirty="0" smtClean="0">
                <a:solidFill>
                  <a:srgbClr val="2431DB"/>
                </a:solidFill>
              </a:rPr>
              <a:t>αρμολόγηση </a:t>
            </a:r>
            <a:endParaRPr lang="en-US" sz="4800" b="1" dirty="0">
              <a:solidFill>
                <a:srgbClr val="2431DB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289050" y="3140075"/>
            <a:ext cx="17754600" cy="6647974"/>
          </a:xfrm>
        </p:spPr>
        <p:txBody>
          <a:bodyPr/>
          <a:lstStyle/>
          <a:p>
            <a:r>
              <a:rPr lang="el-GR" sz="3600" b="1" dirty="0" smtClean="0">
                <a:solidFill>
                  <a:srgbClr val="2431DB"/>
                </a:solidFill>
                <a:latin typeface="Roboto"/>
              </a:rPr>
              <a:t>Αρθρωτή Σχεδίαση</a:t>
            </a:r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χρήση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ρθρωτών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στοιχείων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όπ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ως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απ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οσ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πώμενα μανίκια, γιακάδες ή πάνελ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επιτρέπει την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αφαίρεση, αντικατάσταση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ή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ανακύκλωση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συγκεκριμένων τμημάτων ενός ενδύματος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χωριστά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επ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ιτρέ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στους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ελάτες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τισσες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να ανα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μειγνύουν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και να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συνδυάζουν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κομμάτι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παρατείνοντας τη διάρκεια ζωής και τη χρηστικότητα ενός ενιαίου ενδύματος.</a:t>
            </a: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600" b="1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Αντικ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αταστήστε τις μόνιμες ραφές με συνδετ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ικά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 στοιχεία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όπ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ως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φερμουάρ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κουμ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πώματα ή άγκιστρα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διευκολύνοντας τον διαχωρισμό τμημάτων για επισκευές ή ανακύκλωση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.</a:t>
            </a:r>
            <a:endParaRPr lang="en-US" sz="3600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846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656" y="1567676"/>
            <a:ext cx="6141084" cy="553998"/>
          </a:xfrm>
        </p:spPr>
        <p:txBody>
          <a:bodyPr/>
          <a:lstStyle/>
          <a:p>
            <a:r>
              <a:rPr lang="el-GR" sz="3600" b="1" dirty="0" smtClean="0">
                <a:solidFill>
                  <a:srgbClr val="2431DB"/>
                </a:solidFill>
              </a:rPr>
              <a:t>Μονομερή Υλικά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1212850" y="2004557"/>
            <a:ext cx="8763000" cy="8710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Σχεδιάστε 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ρούχ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χρησιμο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ποιώντας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έναν τύπο ίνας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.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Έτσι, </a:t>
            </a:r>
            <a:r>
              <a:rPr lang="el-GR" altLang="en-US" sz="3600" dirty="0">
                <a:solidFill>
                  <a:srgbClr val="FDA800"/>
                </a:solidFill>
                <a:latin typeface="Roboto"/>
              </a:rPr>
              <a:t>απλουστεύεται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η ανα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κύκλωση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,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διότι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απ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οφεύγετ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αι η ανάγκη διαχωρισμού των ανάμεικτων ινών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Απ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οφύγετε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τη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χρήση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συνδυ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ασμού υλικών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που απαιτούν διαφορετική διαδικασία ανακύκλωσης ή που είναι δύσκολο να διαχωριστούν, όπως δέρμα με επένδυση από πολυεστέρα ή διακοσμητικά με βάση το πλαστικό και μεταλλικά καρφιά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altLang="en-US" sz="2800" dirty="0" smtClean="0">
                <a:solidFill>
                  <a:srgbClr val="FDA800"/>
                </a:solidFill>
                <a:latin typeface="Roboto"/>
              </a:rPr>
              <a:t>Απαιτούμενη Προβολή Βίντεο</a:t>
            </a:r>
            <a:r>
              <a:rPr lang="en-US" alt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Material Design for Disassembly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DA800"/>
              </a:solidFill>
              <a:effectLst/>
              <a:latin typeface="Robo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714" y="2121674"/>
            <a:ext cx="8606336" cy="73310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404850" y="10074275"/>
            <a:ext cx="58673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effectLst/>
                <a:latin typeface="-apple-system"/>
                <a:hlinkClick r:id="rId3"/>
              </a:rPr>
              <a:t>Frank </a:t>
            </a:r>
            <a:r>
              <a:rPr lang="en-US" b="0" i="0" dirty="0" err="1">
                <a:effectLst/>
                <a:latin typeface="-apple-system"/>
                <a:hlinkClick r:id="rId3"/>
              </a:rPr>
              <a:t>Uyt</a:t>
            </a:r>
            <a:r>
              <a:rPr lang="en-US" b="0" i="0" dirty="0">
                <a:effectLst/>
                <a:latin typeface="-apple-system"/>
                <a:hlinkClick r:id="rId3"/>
              </a:rPr>
              <a:t> den </a:t>
            </a:r>
            <a:r>
              <a:rPr lang="en-US" b="0" i="0" dirty="0" err="1">
                <a:effectLst/>
                <a:latin typeface="-apple-system"/>
                <a:hlinkClick r:id="rId3"/>
              </a:rPr>
              <a:t>Bogaard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dirty="0" err="1">
                <a:latin typeface="-apple-system"/>
                <a:hlinkClick r:id="rId4"/>
              </a:rPr>
              <a:t>Unsplas</a:t>
            </a:r>
            <a:r>
              <a:rPr lang="en-US" dirty="0" err="1">
                <a:latin typeface="-apple-system"/>
              </a:rPr>
              <a:t>h</a:t>
            </a:r>
            <a:endParaRPr lang="en-US" dirty="0"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83531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61450" y="1077768"/>
            <a:ext cx="9296400" cy="1107996"/>
          </a:xfrm>
        </p:spPr>
        <p:txBody>
          <a:bodyPr/>
          <a:lstStyle/>
          <a:p>
            <a:r>
              <a:rPr lang="el-GR" sz="3600" b="1" dirty="0" smtClean="0">
                <a:solidFill>
                  <a:srgbClr val="2431DB"/>
                </a:solidFill>
              </a:rPr>
              <a:t>Συγκολλητικές Ουσίες</a:t>
            </a:r>
            <a:r>
              <a:rPr lang="en-US" sz="3600" b="1" dirty="0" smtClean="0">
                <a:solidFill>
                  <a:srgbClr val="2431DB"/>
                </a:solidFill>
              </a:rPr>
              <a:t> </a:t>
            </a:r>
            <a:r>
              <a:rPr lang="en-US" sz="3600" b="1" dirty="0">
                <a:solidFill>
                  <a:srgbClr val="2431DB"/>
                </a:solidFill>
              </a:rPr>
              <a:t>&amp; </a:t>
            </a:r>
            <a:r>
              <a:rPr lang="el-GR" sz="3600" b="1" dirty="0">
                <a:solidFill>
                  <a:srgbClr val="2431DB"/>
                </a:solidFill>
              </a:rPr>
              <a:t>Σύνθετες Ραφές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9061450" y="1878190"/>
            <a:ext cx="10058400" cy="92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Μην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χρησιμο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ποιείτε μόνιμες κόλλες, 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προτιμ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ήστε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ρα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φές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ή </a:t>
            </a:r>
            <a:r>
              <a:rPr lang="el-GR" altLang="en-US" sz="3600" dirty="0" smtClean="0">
                <a:solidFill>
                  <a:srgbClr val="2431DB"/>
                </a:solidFill>
                <a:latin typeface="Roboto"/>
              </a:rPr>
              <a:t>κουμπώματα </a:t>
            </a:r>
            <a:r>
              <a:rPr lang="en-US" altLang="en-US" sz="3600" dirty="0" smtClean="0">
                <a:solidFill>
                  <a:srgbClr val="2431DB"/>
                </a:solidFill>
                <a:latin typeface="Roboto"/>
              </a:rPr>
              <a:t>π</a:t>
            </a:r>
            <a:r>
              <a:rPr lang="en-US" altLang="en-US" sz="3600" dirty="0" err="1" smtClean="0">
                <a:solidFill>
                  <a:srgbClr val="2431DB"/>
                </a:solidFill>
                <a:latin typeface="Roboto"/>
              </a:rPr>
              <a:t>ου</a:t>
            </a:r>
            <a:r>
              <a:rPr lang="en-US" alt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επ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ιτρέ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πουν τον εύκολο διαχωρισμό των τμημάτων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Χρησιμοπ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οιήστε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ρ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αφές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ου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αι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ανθεκτικές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λλά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μπ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ορούν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να αφα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ιρεθούν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ή να 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ξηλω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θούν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εύκολ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.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β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οηθά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στην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ντικ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ατάσταση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επιμέρους στοιχεί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ων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χωρίς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χρειάζοντ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αι βαριά ή εξειδικευμένα εργαλεία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Χρησιμο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ποιήστε νήματα Resortec που διαλύονται σε πολύ υψηλές θερμοκρασίες</a:t>
            </a:r>
            <a:r>
              <a:rPr kumimoji="0" lang="en-US" altLang="en-US" sz="3600" b="0" i="0" u="none" strike="noStrike" cap="none" normalizeH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3600" dirty="0">
              <a:solidFill>
                <a:schemeClr val="tx1"/>
              </a:solidFill>
              <a:latin typeface="Roboto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l-GR" altLang="en-US" sz="2800" b="0" i="0" u="none" strike="noStrike" cap="none" normalizeH="0" baseline="0" dirty="0" smtClean="0">
                <a:ln>
                  <a:noFill/>
                </a:ln>
                <a:solidFill>
                  <a:srgbClr val="FDA800"/>
                </a:solidFill>
                <a:effectLst/>
                <a:latin typeface="Roboto"/>
              </a:rPr>
              <a:t>Απαιτούμενο Υλικό Ανάγνωσης</a:t>
            </a:r>
            <a:r>
              <a:rPr kumimoji="0" lang="en-US" altLang="en-US" sz="2800" b="0" i="0" u="none" strike="noStrike" cap="none" normalizeH="0" dirty="0" smtClean="0">
                <a:ln>
                  <a:noFill/>
                </a:ln>
                <a:solidFill>
                  <a:srgbClr val="FDA800"/>
                </a:solidFill>
                <a:effectLst/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</a:rPr>
              <a:t>Innovative threads and disassembly for efficient textile waste management</a:t>
            </a:r>
            <a:r>
              <a:rPr lang="en-US" sz="2800" i="1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" y="1082675"/>
            <a:ext cx="7740117" cy="938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25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2301875"/>
            <a:ext cx="6067727" cy="553998"/>
          </a:xfrm>
        </p:spPr>
        <p:txBody>
          <a:bodyPr/>
          <a:lstStyle/>
          <a:p>
            <a:r>
              <a:rPr lang="el-GR" sz="3600" b="1" dirty="0" smtClean="0">
                <a:solidFill>
                  <a:srgbClr val="2431DB"/>
                </a:solidFill>
              </a:rPr>
              <a:t>Ετικέτες</a:t>
            </a:r>
            <a:r>
              <a:rPr lang="en-US" sz="3600" b="1" dirty="0" smtClean="0">
                <a:solidFill>
                  <a:srgbClr val="2431DB"/>
                </a:solidFill>
              </a:rPr>
              <a:t> </a:t>
            </a:r>
            <a:r>
              <a:rPr lang="en-US" sz="3600" b="1" dirty="0">
                <a:solidFill>
                  <a:srgbClr val="2431DB"/>
                </a:solidFill>
              </a:rPr>
              <a:t>&amp; </a:t>
            </a:r>
            <a:r>
              <a:rPr lang="el-GR" sz="3600" b="1" dirty="0" smtClean="0">
                <a:solidFill>
                  <a:srgbClr val="2431DB"/>
                </a:solidFill>
              </a:rPr>
              <a:t>Οδηγίες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984250" y="3195678"/>
            <a:ext cx="11672736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 </a:t>
            </a:r>
            <a:r>
              <a:rPr kumimoji="0" lang="el-GR" altLang="en-US" sz="3600" b="0" i="0" u="none" strike="noStrike" cap="none" normalizeH="0" baseline="0" dirty="0" smtClean="0">
                <a:ln>
                  <a:noFill/>
                </a:ln>
                <a:solidFill>
                  <a:srgbClr val="FDA800"/>
                </a:solidFill>
                <a:effectLst/>
                <a:latin typeface="Roboto"/>
              </a:rPr>
              <a:t>Συμπεριλάβετε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ετικέτες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ή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οδηγίες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ου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κα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θοδηγούν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τους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ελάτες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τισσες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σχετικά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με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τον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τρό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 αποσυναρμολόγησης του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ρούχου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είτε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 επι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διόρθωση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είτε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 ανακύκλωση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Χρησιμοπ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οιήστε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ετικέτες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ή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σύμ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βολα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στο ρούχο για να υποδείξετε τα υλικά που έχουν χρησιμοποιηθεί.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θα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β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οηθήσει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τις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εγκ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αταστάσεις ανακύκλωσης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να επεξεργαστούν σωστά το ρούχο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50" y="473075"/>
            <a:ext cx="6553200" cy="1031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77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1844675"/>
            <a:ext cx="9372600" cy="1107996"/>
          </a:xfrm>
        </p:spPr>
        <p:txBody>
          <a:bodyPr/>
          <a:lstStyle/>
          <a:p>
            <a:r>
              <a:rPr lang="el-GR" sz="3600" b="1" dirty="0">
                <a:solidFill>
                  <a:srgbClr val="2431DB"/>
                </a:solidFill>
              </a:rPr>
              <a:t>Ανθεκτικά &amp; Φιλικοί προς το Περιβάλλον Κουμπώματα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1212850" y="2800419"/>
            <a:ext cx="10668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Χρησιμοπ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οιήστε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φιλικά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ρος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το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ερι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βάλλον ή βιοδιασπώμενα κουμπώματα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, όπως κουμπιά από φυσικά υλικά, αντί για μεταλλικά ή πλαστικά φερμουάρ που είναι δύσκολο να ανακυκλωθούν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Καινοτομίες όπως </a:t>
            </a:r>
            <a:r>
              <a:rPr lang="el-GR" altLang="en-US" sz="3600" dirty="0">
                <a:solidFill>
                  <a:srgbClr val="FDA800"/>
                </a:solidFill>
                <a:latin typeface="Roboto"/>
              </a:rPr>
              <a:t>μαγνητικά κλείστρα ή υφασμάτινα κουμπώματα που συνδέονται μεταξύ τους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 μπορούν να κάνουν την αποσυναρμολόγηση πιο εύκολη και την ανακύκλωση πιο </a:t>
            </a:r>
            <a:r>
              <a:rPr lang="el-GR" altLang="en-US" sz="3600" dirty="0" smtClean="0">
                <a:solidFill>
                  <a:srgbClr val="2431DB"/>
                </a:solidFill>
                <a:latin typeface="Roboto"/>
              </a:rPr>
              <a:t>αποτελεσματική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031" y="473075"/>
            <a:ext cx="6867835" cy="1028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66465" y="10226675"/>
            <a:ext cx="4828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fi-FI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fi-FI" b="0" i="0" dirty="0">
                <a:effectLst/>
                <a:latin typeface="-apple-system"/>
                <a:hlinkClick r:id="rId3"/>
              </a:rPr>
              <a:t>kevin laminto</a:t>
            </a:r>
            <a:r>
              <a:rPr lang="fi-FI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</a:t>
            </a:r>
            <a:r>
              <a:rPr lang="fi-FI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fi-FI" b="0" i="0" dirty="0">
                <a:effectLst/>
                <a:latin typeface="-apple-system"/>
                <a:hlinkClick r:id="rId4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127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4343" y="1006475"/>
            <a:ext cx="10820400" cy="1107996"/>
          </a:xfrm>
        </p:spPr>
        <p:txBody>
          <a:bodyPr/>
          <a:lstStyle/>
          <a:p>
            <a:r>
              <a:rPr lang="el-GR" sz="3600" b="1" dirty="0">
                <a:solidFill>
                  <a:srgbClr val="2431DB"/>
                </a:solidFill>
              </a:rPr>
              <a:t>Ανακύκλωση στο Τέλος του Κύκλου Ζωής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1364343" y="1803480"/>
            <a:ext cx="17145000" cy="895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Ορισμένοι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νες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σχεδι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αστές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στριες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συνεργάζοντ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αι με ανακυκλωτές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συστήμ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ατα κλειστού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βρόχου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 να διασφαλίσουν ότι τα υλικά που επιλέγουν θα ανακυκλώνονται εύκολα.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μάρκες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θα μπ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ορούσ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αν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να ενσωματώσουν προγράμματα επιστροφής ή συλλογής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που αναλαμβάνουν τις διαδικασίες αποσυναρμολόγησης και ανακύκλωσης ενθαρρύνοντας τους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/τις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ελάτες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τισσες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να επ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ιστρέφουν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τα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ρούχα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ντί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να τα </a:t>
            </a:r>
            <a:r>
              <a:rPr lang="el-GR" altLang="en-US" sz="3600" dirty="0" err="1">
                <a:solidFill>
                  <a:srgbClr val="2431DB"/>
                </a:solidFill>
                <a:latin typeface="Roboto"/>
              </a:rPr>
              <a:t>πετού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Υπ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άρχουν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ολλές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 err="1">
                <a:solidFill>
                  <a:srgbClr val="FDA800"/>
                </a:solidFill>
                <a:latin typeface="Roboto"/>
              </a:rPr>
              <a:t>ετ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αιρείες ανακύκλωσης 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που έχουν ως κύρι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α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altLang="en-US" sz="3600" dirty="0">
                <a:solidFill>
                  <a:srgbClr val="2431DB"/>
                </a:solidFill>
                <a:latin typeface="Roboto"/>
              </a:rPr>
              <a:t>αποστολή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συλλέγουν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τα </a:t>
            </a:r>
            <a:r>
              <a:rPr lang="en-US" altLang="en-US" sz="3600" dirty="0" err="1">
                <a:solidFill>
                  <a:srgbClr val="2431DB"/>
                </a:solidFill>
                <a:latin typeface="Roboto"/>
              </a:rPr>
              <a:t>χρησιμο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ποιημένα ενδύματα, να τα απομακρύνουν από τις χωματερές και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alt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600" dirty="0">
                <a:solidFill>
                  <a:srgbClr val="FDA800"/>
                </a:solidFill>
                <a:latin typeface="Roboto"/>
              </a:rPr>
              <a:t>παράγουν νέα προϊόντα από αυτά τα παλιά ενδύματα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rgbClr val="FDA800"/>
                </a:solidFill>
                <a:effectLst/>
                <a:latin typeface="Roboto"/>
              </a:rPr>
              <a:t>.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FDA800"/>
              </a:solidFill>
              <a:effectLst/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3600" dirty="0">
              <a:solidFill>
                <a:srgbClr val="FDA800"/>
              </a:solidFill>
              <a:latin typeface="Roboto"/>
            </a:endParaRPr>
          </a:p>
          <a:p>
            <a:pPr marL="571500" lvl="0" indent="-571500" algn="l" rt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l-GR" sz="3600" dirty="0">
                <a:solidFill>
                  <a:srgbClr val="2431DB"/>
                </a:solidFill>
                <a:latin typeface="Roboto"/>
              </a:rPr>
              <a:t>Το πρόγραμμα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u="sng" dirty="0">
                <a:solidFill>
                  <a:srgbClr val="2431DB"/>
                </a:solidFill>
                <a:latin typeface="Roboto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Blue Jeans Go Green™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συλλέγει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τζιν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σε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όλες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τις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ΗΠΑ και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συνεργάζετ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με την Bonded Logic, Inc.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την ανακύκλωσή του σε UltraTouch™ Denim Insulation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4232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26F386A-34AC-4456-BF43-B1947F5ABD8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89050" y="2301875"/>
            <a:ext cx="17088485" cy="8802410"/>
          </a:xfrm>
        </p:spPr>
        <p:txBody>
          <a:bodyPr/>
          <a:lstStyle/>
          <a:p>
            <a:pPr marL="571500" indent="-571500" algn="l" rtl="0">
              <a:buFontTx/>
              <a:buChar char="-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Το</a:t>
            </a:r>
            <a:r>
              <a:rPr 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b="1" dirty="0" err="1">
                <a:solidFill>
                  <a:srgbClr val="2431DB"/>
                </a:solidFill>
                <a:latin typeface="Roboto"/>
              </a:rPr>
              <a:t>Circ</a:t>
            </a:r>
            <a:r>
              <a:rPr 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ένα τεχνολογικό σύστημα που 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επ</a:t>
            </a:r>
            <a:r>
              <a:rPr lang="el-GR" sz="3600" dirty="0" err="1" smtClean="0">
                <a:solidFill>
                  <a:srgbClr val="FDA800"/>
                </a:solidFill>
                <a:latin typeface="Roboto"/>
              </a:rPr>
              <a:t>αναφέρ</a:t>
            </a:r>
            <a:r>
              <a:rPr lang="en-US" sz="3600" dirty="0" err="1" smtClean="0">
                <a:solidFill>
                  <a:srgbClr val="FDA800"/>
                </a:solidFill>
                <a:latin typeface="Roboto"/>
              </a:rPr>
              <a:t>ει</a:t>
            </a:r>
            <a:r>
              <a:rPr lang="en-US" sz="3600" dirty="0" smtClean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τα ρούχα στις πρώτες ύλες τους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 Μπ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ορεί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να ανα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κυκλώσει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ολυεστέρ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ή μείγματα πολυβαμβακιού σε παρθένο πολυεστέρα και να παράγει πολτό που μπορεί να μετατραπεί σε υφάσματα τύπου βισκόζης και λυοκυττάρων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 algn="l" rtl="0">
              <a:buFontTx/>
              <a:buChar char="-"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 algn="l" rtl="0">
              <a:buFontTx/>
              <a:buChar char="-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3600" b="1" dirty="0" err="1">
                <a:solidFill>
                  <a:srgbClr val="2431DB"/>
                </a:solidFill>
                <a:latin typeface="Roboto"/>
              </a:rPr>
              <a:t>Circulose</a:t>
            </a:r>
            <a:r>
              <a:rPr lang="en-US" sz="3600" b="1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μια εταιρεία ανακύκλωσης που έχει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αναπτύξ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διαδικασία που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δημιουργεί κυκλική κυτταρίνη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χρησιμοποιώντας μια μηχανική διαδικασία ανακύκλωσης που μετατρέπει τα παλιά ρούχα σε φύλλα κυτταρίνης που μπορούν να μετατραπούν σε φυσικές υφαντικές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ίνες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800" dirty="0">
                <a:solidFill>
                  <a:srgbClr val="2431DB"/>
                </a:solidFill>
                <a:latin typeface="Roboto"/>
              </a:rPr>
              <a:t>(Hertantyos, S</a:t>
            </a:r>
            <a:r>
              <a:rPr lang="en-US" sz="2800" dirty="0" smtClean="0">
                <a:solidFill>
                  <a:srgbClr val="2431DB"/>
                </a:solidFill>
                <a:latin typeface="Roboto"/>
              </a:rPr>
              <a:t>.)</a:t>
            </a:r>
            <a:r>
              <a:rPr lang="el-GR" sz="28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2800" dirty="0">
              <a:solidFill>
                <a:srgbClr val="2431DB"/>
              </a:solidFill>
              <a:latin typeface="Roboto"/>
            </a:endParaRPr>
          </a:p>
          <a:p>
            <a:pPr marL="571500" indent="-571500" algn="l" rtl="0">
              <a:buFontTx/>
              <a:buChar char="-"/>
            </a:pPr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algn="l" rtl="0"/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algn="l" rtl="0"/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algn="l" rtl="0"/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algn="l" rtl="0"/>
            <a:endParaRPr lang="en-US" altLang="en-US" sz="3600" dirty="0">
              <a:solidFill>
                <a:srgbClr val="2431DB"/>
              </a:solidFill>
              <a:latin typeface="Roboto"/>
            </a:endParaRPr>
          </a:p>
          <a:p>
            <a:pPr algn="l" rtl="0"/>
            <a:r>
              <a:rPr lang="el-GR" altLang="en-US" sz="3200" dirty="0" smtClean="0">
                <a:solidFill>
                  <a:srgbClr val="FDA800"/>
                </a:solidFill>
                <a:latin typeface="Roboto"/>
              </a:rPr>
              <a:t>Απαιτούμενο </a:t>
            </a:r>
            <a:r>
              <a:rPr lang="el-GR" altLang="en-US" sz="3200" dirty="0" smtClean="0">
                <a:solidFill>
                  <a:srgbClr val="FDA800"/>
                </a:solidFill>
                <a:latin typeface="Roboto"/>
              </a:rPr>
              <a:t>Υλικό Ανάγνωσης</a:t>
            </a:r>
            <a:r>
              <a:rPr lang="en-US" altLang="en-US" sz="32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3200" i="1" dirty="0">
                <a:solidFill>
                  <a:srgbClr val="FDA800"/>
                </a:solidFill>
                <a:latin typeface="Roboto"/>
              </a:rPr>
              <a:t>Renewing Denim with Purpose</a:t>
            </a:r>
            <a:endParaRPr lang="en-US" altLang="en-US" sz="3200" dirty="0">
              <a:solidFill>
                <a:srgbClr val="FDA800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15475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766050" y="777875"/>
            <a:ext cx="11887200" cy="1661993"/>
          </a:xfrm>
        </p:spPr>
        <p:txBody>
          <a:bodyPr/>
          <a:lstStyle/>
          <a:p>
            <a:r>
              <a:rPr lang="en-US" sz="5400" b="1" dirty="0">
                <a:solidFill>
                  <a:schemeClr val="bg1"/>
                </a:solidFill>
              </a:rPr>
              <a:t>5.3 </a:t>
            </a:r>
            <a:r>
              <a:rPr lang="el-GR" sz="5400" b="1" dirty="0">
                <a:solidFill>
                  <a:schemeClr val="bg1"/>
                </a:solidFill>
              </a:rPr>
              <a:t>Αρθρωτός Σχεδιασμός στη Μόδα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>
          <a:xfrm>
            <a:off x="8147050" y="2987675"/>
            <a:ext cx="10972800" cy="4431983"/>
          </a:xfrm>
        </p:spPr>
        <p:txBody>
          <a:bodyPr/>
          <a:lstStyle/>
          <a:p>
            <a:r>
              <a:rPr lang="en-US" sz="3600" dirty="0">
                <a:solidFill>
                  <a:prstClr val="white"/>
                </a:solidFill>
                <a:latin typeface="Roboto"/>
              </a:rPr>
              <a:t>Ο α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ρθρωτός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ασμός αναφέρεται στη δημιουργία ενδυμάτων που αποτελούνται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από εναλλάξιμα ή αποσπώμενα </a:t>
            </a:r>
            <a:r>
              <a:rPr lang="el-GR" sz="3600" dirty="0" smtClean="0">
                <a:solidFill>
                  <a:srgbClr val="FDA800"/>
                </a:solidFill>
                <a:latin typeface="Roboto"/>
              </a:rPr>
              <a:t>μέρη</a:t>
            </a:r>
            <a:r>
              <a:rPr lang="en-US" sz="3600" dirty="0" smtClean="0">
                <a:solidFill>
                  <a:prstClr val="white"/>
                </a:solidFill>
                <a:latin typeface="Roboto"/>
              </a:rPr>
              <a:t>. 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Δ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ίνει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έμφ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αση στην ευελιξία και την προσαρμοστικότητα επιτρέποντας στο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υς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/στις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κατανα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λωτ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ές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να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τρο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ποποιεί ένα ρούχο 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όπως 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επιθυμεί.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τους δίνει τη δυνατότητα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να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δημιουργ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ούν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δι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αφορετικές εμφανίσεις χωρίς να χρειάζεται να αγοράζ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ουν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επιπ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λέον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ενδύμ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ατα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39567" cy="11309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B0FF561-85F9-4B8F-AA6D-B68490DE406B}"/>
              </a:ext>
            </a:extLst>
          </p:cNvPr>
          <p:cNvSpPr txBox="1"/>
          <p:nvPr/>
        </p:nvSpPr>
        <p:spPr>
          <a:xfrm>
            <a:off x="7504803" y="10760075"/>
            <a:ext cx="5808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solidFill>
                  <a:schemeClr val="bg1"/>
                </a:solidFill>
                <a:latin typeface="Roboto"/>
              </a:rPr>
              <a:t>Σχεδιασμός</a:t>
            </a:r>
            <a:r>
              <a:rPr lang="en-US" sz="2000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Roboto"/>
              </a:rPr>
              <a:t>and </a:t>
            </a:r>
            <a:r>
              <a:rPr lang="el-GR" sz="2000" dirty="0" smtClean="0">
                <a:solidFill>
                  <a:schemeClr val="bg1"/>
                </a:solidFill>
                <a:latin typeface="Roboto"/>
              </a:rPr>
              <a:t>Φωτογραφία από</a:t>
            </a:r>
            <a:r>
              <a:rPr lang="en-US" sz="2000" dirty="0" smtClean="0">
                <a:solidFill>
                  <a:schemeClr val="bg1"/>
                </a:solidFill>
                <a:latin typeface="Roboto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Roboto"/>
              </a:rPr>
              <a:t>Angela </a:t>
            </a:r>
            <a:r>
              <a:rPr lang="en-US" sz="2000" dirty="0" err="1">
                <a:solidFill>
                  <a:schemeClr val="bg1"/>
                </a:solidFill>
                <a:latin typeface="Roboto"/>
              </a:rPr>
              <a:t>Michail</a:t>
            </a:r>
            <a:endParaRPr lang="en-US" sz="2000" dirty="0">
              <a:solidFill>
                <a:schemeClr val="bg1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02978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939157"/>
            <a:ext cx="11788994" cy="1661993"/>
          </a:xfrm>
        </p:spPr>
        <p:txBody>
          <a:bodyPr/>
          <a:lstStyle/>
          <a:p>
            <a:r>
              <a:rPr lang="en-US" sz="5400" b="1" dirty="0" err="1">
                <a:solidFill>
                  <a:prstClr val="white"/>
                </a:solidFill>
              </a:rPr>
              <a:t>Οφέλη</a:t>
            </a:r>
            <a:r>
              <a:rPr lang="en-US" sz="5400" b="1" dirty="0">
                <a:solidFill>
                  <a:prstClr val="white"/>
                </a:solidFill>
              </a:rPr>
              <a:t> </a:t>
            </a:r>
            <a:r>
              <a:rPr lang="en-US" sz="5400" b="1" dirty="0" err="1">
                <a:solidFill>
                  <a:prstClr val="white"/>
                </a:solidFill>
              </a:rPr>
              <a:t>του</a:t>
            </a:r>
            <a:r>
              <a:rPr lang="en-US" sz="5400" b="1" dirty="0">
                <a:solidFill>
                  <a:prstClr val="white"/>
                </a:solidFill>
              </a:rPr>
              <a:t> </a:t>
            </a:r>
            <a:r>
              <a:rPr lang="el-GR" sz="5400" b="1" dirty="0">
                <a:solidFill>
                  <a:prstClr val="white"/>
                </a:solidFill>
              </a:rPr>
              <a:t>Α</a:t>
            </a:r>
            <a:r>
              <a:rPr lang="en-US" sz="5400" b="1" dirty="0" err="1">
                <a:solidFill>
                  <a:prstClr val="white"/>
                </a:solidFill>
              </a:rPr>
              <a:t>ρθρωτού</a:t>
            </a:r>
            <a:r>
              <a:rPr lang="en-US" sz="5400" b="1" dirty="0">
                <a:solidFill>
                  <a:prstClr val="white"/>
                </a:solidFill>
              </a:rPr>
              <a:t> </a:t>
            </a:r>
            <a:r>
              <a:rPr lang="el-GR" sz="4800" b="1" dirty="0">
                <a:solidFill>
                  <a:prstClr val="white"/>
                </a:solidFill>
              </a:rPr>
              <a:t>Σ</a:t>
            </a:r>
            <a:r>
              <a:rPr lang="en-US" sz="4800" b="1" dirty="0" err="1">
                <a:solidFill>
                  <a:prstClr val="white"/>
                </a:solidFill>
              </a:rPr>
              <a:t>χεδι</a:t>
            </a:r>
            <a:r>
              <a:rPr lang="en-US" sz="4800" b="1" dirty="0">
                <a:solidFill>
                  <a:prstClr val="white"/>
                </a:solidFill>
              </a:rPr>
              <a:t>ασμού </a:t>
            </a:r>
            <a:r>
              <a:rPr lang="en-US" sz="5400" b="1" dirty="0" smtClean="0">
                <a:solidFill>
                  <a:prstClr val="white"/>
                </a:solidFill>
              </a:rPr>
              <a:t>σ</a:t>
            </a:r>
            <a:r>
              <a:rPr lang="el-GR" sz="5400" b="1" dirty="0" smtClean="0">
                <a:solidFill>
                  <a:prstClr val="white"/>
                </a:solidFill>
              </a:rPr>
              <a:t>τη</a:t>
            </a:r>
            <a:r>
              <a:rPr lang="en-US" sz="5400" b="1" dirty="0" smtClean="0">
                <a:solidFill>
                  <a:prstClr val="white"/>
                </a:solidFill>
              </a:rPr>
              <a:t> </a:t>
            </a:r>
            <a:r>
              <a:rPr lang="en-US" sz="5400" b="1" dirty="0" err="1" smtClean="0">
                <a:solidFill>
                  <a:prstClr val="white"/>
                </a:solidFill>
              </a:rPr>
              <a:t>Μόδ</a:t>
            </a:r>
            <a:r>
              <a:rPr lang="en-US" sz="5400" b="1" dirty="0" smtClean="0">
                <a:solidFill>
                  <a:prstClr val="white"/>
                </a:solidFill>
              </a:rPr>
              <a:t>α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850" y="3368675"/>
            <a:ext cx="11963400" cy="7201972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prstClr val="white"/>
                </a:solidFill>
                <a:latin typeface="Roboto"/>
              </a:rPr>
              <a:t>Τα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οφέλη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του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ρθρωτού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ασμού για τους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/τις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κατανα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λωτές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είν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αι ότι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προσφέρει ευελιξία 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εξατομίκευση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, καθώς ένα 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μεμονωμένο ένδυμα 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μπ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ορεί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να π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ροσ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αρμοστεί για διαφορετικές εμφανίσεις, περιστάσεις ή καιρικές συνθήκες μειώνοντας την ανάγκη αγοράς πολλαπλών ειδών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 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prstClr val="white"/>
                </a:solidFill>
                <a:latin typeface="Roboto"/>
              </a:rPr>
              <a:t>Τα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οφέλη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του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ρθρωτού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ασμού για το περιβάλλον είναι ότι η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αρθρωτή μόδα υποστηρίζει τη βιωσιμότητα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ενθαρρύνοντας λιγότερες αγορές, προωθώντας τη μεγαλύτερη διάρκεια ζωής των ενδυμάτων και διευκολύνοντας την επι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διόρθωση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ή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την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ντικ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ατάσταση συγκεκριμένων 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μερών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και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όχι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ολόκληρου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του</a:t>
            </a:r>
            <a:r>
              <a:rPr lang="en-US" sz="3600" dirty="0">
                <a:solidFill>
                  <a:prstClr val="white"/>
                </a:solidFill>
                <a:latin typeface="Roboto"/>
              </a:rPr>
              <a:t> </a:t>
            </a:r>
            <a:r>
              <a:rPr lang="el-GR" sz="3600" dirty="0">
                <a:solidFill>
                  <a:prstClr val="white"/>
                </a:solidFill>
                <a:latin typeface="Roboto"/>
              </a:rPr>
              <a:t>ρ</a:t>
            </a:r>
            <a:r>
              <a:rPr lang="en-US" sz="3600" dirty="0" err="1">
                <a:solidFill>
                  <a:prstClr val="white"/>
                </a:solidFill>
                <a:latin typeface="Roboto"/>
              </a:rPr>
              <a:t>ού</a:t>
            </a:r>
            <a:r>
              <a:rPr lang="el-GR" sz="3600" dirty="0" err="1">
                <a:solidFill>
                  <a:prstClr val="white"/>
                </a:solidFill>
                <a:latin typeface="Roboto"/>
              </a:rPr>
              <a:t>χου</a:t>
            </a:r>
            <a:r>
              <a:rPr lang="en-US" sz="3600" dirty="0" smtClean="0">
                <a:solidFill>
                  <a:schemeClr val="bg1"/>
                </a:solidFill>
                <a:latin typeface="Roboto"/>
              </a:rPr>
              <a:t>. </a:t>
            </a:r>
            <a:endParaRPr lang="en-US" sz="3600" dirty="0">
              <a:solidFill>
                <a:schemeClr val="bg1"/>
              </a:solidFill>
              <a:latin typeface="Robot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844" y="0"/>
            <a:ext cx="7539567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46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289050" y="1463676"/>
            <a:ext cx="14859000" cy="1066800"/>
          </a:xfrm>
        </p:spPr>
        <p:txBody>
          <a:bodyPr/>
          <a:lstStyle/>
          <a:p>
            <a:r>
              <a:rPr lang="el-GR" sz="5400" b="1" dirty="0">
                <a:solidFill>
                  <a:srgbClr val="2431DB"/>
                </a:solidFill>
              </a:rPr>
              <a:t>Πώς Λειτουργεί ο Αρθρωτός Σχεδιασμός</a:t>
            </a:r>
            <a:endParaRPr lang="en-US" sz="5400" b="1" dirty="0">
              <a:solidFill>
                <a:srgbClr val="2431DB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type="subTitle" idx="4"/>
          </p:nvPr>
        </p:nvSpPr>
        <p:spPr>
          <a:xfrm>
            <a:off x="831850" y="2530475"/>
            <a:ext cx="18135600" cy="8153400"/>
          </a:xfrm>
        </p:spPr>
        <p:txBody>
          <a:bodyPr>
            <a:noAutofit/>
          </a:bodyPr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Τα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ενδύμ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ατα είναι κατασκευασμένα με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εναλλάξιμα μέρη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που μπορούν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εύκολα να αφαιρεθούν, να αντικατασταθούν ή να αναδιαταχθούν.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χρήστης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στρια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σε θέση να εξατομικεύσει το ντύσιμό του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αλλάζοντας κομμάτια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δημιουργώντας μια νέα εμφάνιση από το ίδιο βασικό ρούχο.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Τα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ενδύμ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ατα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έχουν σχεδιαστεί με γνώμονα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τη μακρο</a:t>
            </a:r>
            <a:r>
              <a:rPr lang="el-GR" sz="3600" dirty="0" err="1">
                <a:solidFill>
                  <a:srgbClr val="FDA800"/>
                </a:solidFill>
                <a:latin typeface="Roboto"/>
              </a:rPr>
              <a:t>βιότητ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την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νθεκτικότητ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Μέρη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των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ενδυμάτων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μπ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ορούν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να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ντικ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ατασταθούν χωρίς να απορρίπτεται ολόκληρο το ένδυμα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Τα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ρούχα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πιο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βιώσιμα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. Ο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ι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κατανα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λωτές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γοράζουν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λιγότερ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 ενδύματα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καθώς μπορούν να αναβαθμίζουν διάφορα κομμάτια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Τα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ρθρωτά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ενδύμ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ατα είναι πιο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ευέλικτα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, καθώς ένα ένδυμα μπορεί να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χρησιμοποιηθεί σε 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π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ολλ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απλές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εμφανίσεις ή/και </a:t>
            </a:r>
            <a:r>
              <a:rPr lang="el-GR" sz="3600" dirty="0" smtClean="0">
                <a:solidFill>
                  <a:srgbClr val="2431DB"/>
                </a:solidFill>
                <a:latin typeface="Roboto"/>
              </a:rPr>
              <a:t>να έχει πολλαπλές </a:t>
            </a:r>
            <a:r>
              <a:rPr lang="en-US" sz="3600" dirty="0" err="1" smtClean="0">
                <a:solidFill>
                  <a:srgbClr val="2431DB"/>
                </a:solidFill>
                <a:latin typeface="Roboto"/>
              </a:rPr>
              <a:t>λειτουργίες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38570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2350" y="1082675"/>
            <a:ext cx="18059400" cy="1661993"/>
          </a:xfrm>
        </p:spPr>
        <p:txBody>
          <a:bodyPr/>
          <a:lstStyle/>
          <a:p>
            <a:r>
              <a:rPr lang="el-GR" sz="5400" dirty="0">
                <a:solidFill>
                  <a:srgbClr val="2431DB"/>
                </a:solidFill>
              </a:rPr>
              <a:t>Αρθρωτός Σχεδιασμός και οι 12 </a:t>
            </a:r>
            <a:r>
              <a:rPr lang="el-GR" sz="5400" dirty="0" smtClean="0">
                <a:solidFill>
                  <a:srgbClr val="2431DB"/>
                </a:solidFill>
              </a:rPr>
              <a:t>Αρχές </a:t>
            </a:r>
            <a:r>
              <a:rPr lang="el-GR" sz="5400" dirty="0">
                <a:solidFill>
                  <a:srgbClr val="2431DB"/>
                </a:solidFill>
              </a:rPr>
              <a:t>της Πράσινης Μηχανικής </a:t>
            </a:r>
            <a:endParaRPr lang="en-US" sz="5400" dirty="0">
              <a:solidFill>
                <a:srgbClr val="2431DB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212850" y="3063875"/>
            <a:ext cx="18135600" cy="7632859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400" dirty="0" smtClean="0">
                <a:solidFill>
                  <a:srgbClr val="2431DB"/>
                </a:solidFill>
                <a:latin typeface="Roboto"/>
              </a:rPr>
              <a:t>Σε 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πολλές περιπτώσεις το τέλος της ζωής ενός ενδύματος οφείλεται σε </a:t>
            </a:r>
            <a:r>
              <a:rPr lang="el-GR" sz="3400" dirty="0">
                <a:solidFill>
                  <a:srgbClr val="FDA800"/>
                </a:solidFill>
                <a:latin typeface="Roboto"/>
              </a:rPr>
              <a:t>«</a:t>
            </a:r>
            <a:r>
              <a:rPr lang="el-GR" sz="3400" dirty="0" err="1">
                <a:solidFill>
                  <a:srgbClr val="FDA800"/>
                </a:solidFill>
                <a:latin typeface="Roboto"/>
              </a:rPr>
              <a:t>στυλιστική</a:t>
            </a:r>
            <a:r>
              <a:rPr lang="el-GR" sz="3400" dirty="0">
                <a:solidFill>
                  <a:srgbClr val="FDA800"/>
                </a:solidFill>
                <a:latin typeface="Roboto"/>
              </a:rPr>
              <a:t> παλαίωση και όχι σε βασική απόδοση ή αποτυχία ποιότητας»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, όπως αναφέρεται από τους </a:t>
            </a:r>
            <a:r>
              <a:rPr lang="el-GR" sz="3400" dirty="0" err="1">
                <a:solidFill>
                  <a:srgbClr val="2431DB"/>
                </a:solidFill>
                <a:latin typeface="Roboto"/>
              </a:rPr>
              <a:t>Anastas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l-GR" sz="3400" dirty="0" err="1">
                <a:solidFill>
                  <a:srgbClr val="2431DB"/>
                </a:solidFill>
                <a:latin typeface="Roboto"/>
              </a:rPr>
              <a:t>Zimmerman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 στις 12 Αρχές της Πράσινης </a:t>
            </a:r>
            <a:r>
              <a:rPr lang="el-GR" sz="3400" dirty="0" smtClean="0">
                <a:solidFill>
                  <a:srgbClr val="2431DB"/>
                </a:solidFill>
                <a:latin typeface="Roboto"/>
              </a:rPr>
              <a:t>Μηχανικής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400" dirty="0">
                <a:solidFill>
                  <a:srgbClr val="2431DB"/>
                </a:solidFill>
                <a:latin typeface="Roboto"/>
              </a:rPr>
              <a:t>Ο σχεδιασμός αρθρωτών συλλογών που επιτρέπουν στον/στη χρήστη/-</a:t>
            </a:r>
            <a:r>
              <a:rPr lang="el-GR" sz="3400" dirty="0" err="1">
                <a:solidFill>
                  <a:srgbClr val="2431DB"/>
                </a:solidFill>
                <a:latin typeface="Roboto"/>
              </a:rPr>
              <a:t>στρια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400" dirty="0">
                <a:solidFill>
                  <a:srgbClr val="FDA800"/>
                </a:solidFill>
                <a:latin typeface="Roboto"/>
              </a:rPr>
              <a:t>να αναμειγνύει και να συνδυάζει κομμάτια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 ενός ενδύματος για να δημιουργήσει μια ποικιλία εμφανίσεων μπορεί </a:t>
            </a:r>
            <a:r>
              <a:rPr lang="el-GR" sz="3400" dirty="0">
                <a:solidFill>
                  <a:srgbClr val="FDA800"/>
                </a:solidFill>
                <a:latin typeface="Roboto"/>
              </a:rPr>
              <a:t>να συμβάλει στη </a:t>
            </a:r>
            <a:r>
              <a:rPr lang="el-GR" sz="3400" dirty="0" err="1">
                <a:solidFill>
                  <a:srgbClr val="FDA800"/>
                </a:solidFill>
                <a:latin typeface="Roboto"/>
              </a:rPr>
              <a:t>στυλιστική</a:t>
            </a:r>
            <a:r>
              <a:rPr lang="el-GR" sz="34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l-GR" sz="3400" dirty="0" smtClean="0">
                <a:solidFill>
                  <a:srgbClr val="FDA800"/>
                </a:solidFill>
                <a:latin typeface="Roboto"/>
              </a:rPr>
              <a:t>παλαίωση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12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Αρχές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της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Πράσινης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Μηχ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ανικής των Anastas και Zimmerman, προωθούν την ιδέα του αρθρωτού σχεδιασμού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αντιμετωπίζοντας τα ζητήματα του διαχωρισμού, της αποσυναρμολόγησης και της επαναχρησιμοποίησης των προϊόντων</a:t>
            </a:r>
            <a:r>
              <a:rPr lang="en-US" sz="3400" dirty="0" smtClean="0">
                <a:solidFill>
                  <a:srgbClr val="FDA800"/>
                </a:solidFill>
                <a:latin typeface="Roboto"/>
              </a:rPr>
              <a:t>.</a:t>
            </a:r>
            <a:endParaRPr lang="en-US" sz="3400" dirty="0">
              <a:solidFill>
                <a:srgbClr val="FDA800"/>
              </a:solidFill>
              <a:latin typeface="Roboto"/>
            </a:endParaRPr>
          </a:p>
          <a:p>
            <a:pPr lvl="0" rtl="0"/>
            <a:endParaRPr lang="el-GR" sz="3600" dirty="0">
              <a:solidFill>
                <a:srgbClr val="2431DB"/>
              </a:solidFill>
              <a:latin typeface="Roboto"/>
            </a:endParaRPr>
          </a:p>
          <a:p>
            <a:pPr lvl="0" rtl="0"/>
            <a:r>
              <a:rPr lang="el-GR" sz="2500" dirty="0" smtClean="0">
                <a:solidFill>
                  <a:srgbClr val="FDA800"/>
                </a:solidFill>
                <a:latin typeface="Roboto"/>
              </a:rPr>
              <a:t>Απαιτούμενο </a:t>
            </a:r>
            <a:r>
              <a:rPr lang="el-GR" sz="2500" dirty="0" smtClean="0">
                <a:solidFill>
                  <a:srgbClr val="FDA800"/>
                </a:solidFill>
                <a:latin typeface="Roboto"/>
              </a:rPr>
              <a:t>Υλικό Ανάγνωσης</a:t>
            </a:r>
            <a:r>
              <a:rPr lang="en-US" sz="2500" dirty="0" smtClean="0">
                <a:solidFill>
                  <a:srgbClr val="FDA800"/>
                </a:solidFill>
                <a:latin typeface="Roboto"/>
              </a:rPr>
              <a:t>:</a:t>
            </a:r>
            <a:r>
              <a:rPr lang="en-US" sz="2500" dirty="0" smtClean="0">
                <a:solidFill>
                  <a:srgbClr val="FDA800"/>
                </a:solidFill>
              </a:rPr>
              <a:t> </a:t>
            </a:r>
            <a:r>
              <a:rPr lang="en-US" sz="2500" i="1" dirty="0">
                <a:solidFill>
                  <a:srgbClr val="FDA800"/>
                </a:solidFill>
              </a:rPr>
              <a:t>Design of Through the 12 Principles of Green Engineering.</a:t>
            </a:r>
            <a:r>
              <a:rPr lang="en-US" sz="2500" dirty="0">
                <a:solidFill>
                  <a:srgbClr val="FDA800"/>
                </a:solidFill>
              </a:rPr>
              <a:t> </a:t>
            </a:r>
            <a:r>
              <a:rPr lang="en-US" sz="2500" u="sng" dirty="0">
                <a:solidFill>
                  <a:srgbClr val="2431DB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www.pubs.acs.org/doi/pdf/10.1021/es032373g</a:t>
            </a:r>
            <a:endParaRPr lang="en-US" sz="2500" dirty="0">
              <a:solidFill>
                <a:srgbClr val="2431DB"/>
              </a:solidFill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27591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1768475"/>
            <a:ext cx="10134600" cy="615553"/>
          </a:xfrm>
        </p:spPr>
        <p:txBody>
          <a:bodyPr/>
          <a:lstStyle/>
          <a:p>
            <a:r>
              <a:rPr lang="el-GR" sz="4000" b="1" dirty="0">
                <a:solidFill>
                  <a:srgbClr val="FDA800"/>
                </a:solidFill>
              </a:rPr>
              <a:t>3η </a:t>
            </a:r>
            <a:r>
              <a:rPr lang="en-US" sz="4000" b="1" dirty="0" err="1" smtClean="0">
                <a:solidFill>
                  <a:srgbClr val="FDA800"/>
                </a:solidFill>
              </a:rPr>
              <a:t>Αρχή</a:t>
            </a:r>
            <a:r>
              <a:rPr lang="en-US" sz="4000" b="1" dirty="0" smtClean="0">
                <a:solidFill>
                  <a:srgbClr val="FDA800"/>
                </a:solidFill>
              </a:rPr>
              <a:t>: </a:t>
            </a:r>
            <a:r>
              <a:rPr lang="en-US" sz="4000" b="1" dirty="0" err="1">
                <a:solidFill>
                  <a:srgbClr val="FDA800"/>
                </a:solidFill>
              </a:rPr>
              <a:t>Σχεδι</a:t>
            </a:r>
            <a:r>
              <a:rPr lang="en-US" sz="4000" b="1" dirty="0">
                <a:solidFill>
                  <a:srgbClr val="FDA800"/>
                </a:solidFill>
              </a:rPr>
              <a:t>ασμός για </a:t>
            </a:r>
            <a:r>
              <a:rPr lang="el-GR" sz="4000" b="1" dirty="0">
                <a:solidFill>
                  <a:srgbClr val="FDA800"/>
                </a:solidFill>
              </a:rPr>
              <a:t>Δ</a:t>
            </a:r>
            <a:r>
              <a:rPr lang="en-US" sz="4000" b="1" dirty="0">
                <a:solidFill>
                  <a:srgbClr val="FDA800"/>
                </a:solidFill>
              </a:rPr>
              <a:t>ια</a:t>
            </a:r>
            <a:r>
              <a:rPr lang="en-US" sz="4000" b="1" dirty="0" err="1">
                <a:solidFill>
                  <a:srgbClr val="FDA800"/>
                </a:solidFill>
              </a:rPr>
              <a:t>χωρισμό</a:t>
            </a:r>
            <a:endParaRPr lang="en-US" sz="4000" b="1" dirty="0">
              <a:solidFill>
                <a:srgbClr val="FDA8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4"/>
          </p:nvPr>
        </p:nvSpPr>
        <p:spPr>
          <a:xfrm>
            <a:off x="1208868" y="3394129"/>
            <a:ext cx="17606182" cy="4431983"/>
          </a:xfrm>
        </p:spPr>
        <p:txBody>
          <a:bodyPr/>
          <a:lstStyle/>
          <a:p>
            <a:pPr lvl="0"/>
            <a:r>
              <a:rPr lang="en-US" sz="36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έννοι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του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«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ασμού για διαχωρισμό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»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στην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ράσινη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μηχ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ανική ε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στιάζε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ι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στη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δημιουργί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προϊόντων που μπορούν εύκολα να αποσυναρμολογηθούν σε χωριστά, ανακυκλώσιμα ή επαναχρησιμοποιήσιμα εξαρτήματα. </a:t>
            </a:r>
          </a:p>
          <a:p>
            <a:pPr lvl="0"/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lvl="0"/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Αυτή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η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ρχή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αι ιδιαίτερα σημαντική για τον αρθρωτό σχεδιασμό στη μόδα, καθώς η αρθρωτή μόδα δίνει έμφαση στη δημιουργία ρούχων που μπορούν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προσαρμοστούν, να επι</a:t>
            </a:r>
            <a:r>
              <a:rPr lang="el-GR" sz="3600" dirty="0" err="1">
                <a:solidFill>
                  <a:srgbClr val="FDA800"/>
                </a:solidFill>
                <a:latin typeface="Roboto"/>
              </a:rPr>
              <a:t>διορθωθ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ούν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ανα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κυκλωθούν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ευκολότερ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από τα παραδοσιακά ενδύματα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56528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984250" y="2225675"/>
            <a:ext cx="17830800" cy="7848302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400" dirty="0">
                <a:solidFill>
                  <a:srgbClr val="2431DB"/>
                </a:solidFill>
                <a:latin typeface="Roboto"/>
              </a:rPr>
              <a:t>Στην αρθρωτή μόδα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τα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ρούχ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 σχεδιάζονται με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διαχωρίσιμα στοιχεία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.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Ότ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αν ένα αντικείμενο μπορεί να αποσυναρμολογηθεί εύκολα, τα κατεστραμμένα μέρη μπορούν να αντικατασταθούν ή να επι</a:t>
            </a:r>
            <a:r>
              <a:rPr lang="el-GR" sz="3400" dirty="0" err="1">
                <a:solidFill>
                  <a:srgbClr val="2431DB"/>
                </a:solidFill>
                <a:latin typeface="Roboto"/>
              </a:rPr>
              <a:t>διορθωθ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ούν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μεμονωμέν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 αντί να απορρίπτεται ολόκληρο το ρούχο.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παρα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τείνει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τον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κύκλο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ζωής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του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π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ροϊόντος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μειώνει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τα απόβ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λητ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rgbClr val="2431DB"/>
                </a:solidFill>
                <a:latin typeface="Roboto"/>
              </a:rPr>
              <a:t>Τα </a:t>
            </a:r>
            <a:r>
              <a:rPr lang="el-GR" sz="3400" dirty="0" err="1">
                <a:solidFill>
                  <a:srgbClr val="2431DB"/>
                </a:solidFill>
                <a:latin typeface="Roboto"/>
              </a:rPr>
              <a:t>αρθρ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ωτά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σχέδι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 που χρησιμοποιούν διαχωρίσιμα 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στοιχεί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επ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ιτρέ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πουν την αποτελεσματική ανακύκλωση 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εξασφαλίζοντας ότι τα διάφορα υλικά μπορούν να διαχωριστούν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400" b="1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srgbClr val="2431DB"/>
                </a:solidFill>
                <a:latin typeface="Roboto"/>
              </a:rPr>
              <a:t>Με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τα α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ρθρωτά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ενδύμ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ατα, οι καταναλωτές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400" dirty="0" err="1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μπ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ορούν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να π</a:t>
            </a:r>
            <a:r>
              <a:rPr lang="en-US" sz="3400" dirty="0" err="1">
                <a:solidFill>
                  <a:srgbClr val="FDA800"/>
                </a:solidFill>
                <a:latin typeface="Roboto"/>
              </a:rPr>
              <a:t>ροσ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αρμόζουν τα κομμάτια 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ανταλλάσσοντας ή αναβαθμίζοντας τα μέρη τους αντί να αγοράζουν </a:t>
            </a:r>
            <a:r>
              <a:rPr lang="el-GR" sz="3400" dirty="0">
                <a:solidFill>
                  <a:srgbClr val="2431DB"/>
                </a:solidFill>
                <a:latin typeface="Roboto"/>
              </a:rPr>
              <a:t>εξολοκλήρου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νέ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 είδη. Η π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ροσέγγιση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υτή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400" dirty="0" err="1">
                <a:solidFill>
                  <a:srgbClr val="2431DB"/>
                </a:solidFill>
                <a:latin typeface="Roboto"/>
              </a:rPr>
              <a:t>ευθυγρ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αμμίζεται με τη βιώσιμη κατανάλωση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4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400" b="1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400" dirty="0" err="1">
                <a:solidFill>
                  <a:srgbClr val="2431DB"/>
                </a:solidFill>
                <a:latin typeface="Roboto"/>
              </a:rPr>
              <a:t>Έν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α ένδυμα που έχει σχεδιαστεί για διαχωρισμό σε αρθρωτό επίπεδο </a:t>
            </a:r>
            <a:r>
              <a:rPr lang="en-US" sz="3400" dirty="0">
                <a:solidFill>
                  <a:srgbClr val="FDA800"/>
                </a:solidFill>
                <a:latin typeface="Roboto"/>
              </a:rPr>
              <a:t>μπορεί εύκολα να αποσυναρμολογηθεί </a:t>
            </a:r>
            <a:r>
              <a:rPr lang="en-US" sz="3400" dirty="0">
                <a:solidFill>
                  <a:srgbClr val="2431DB"/>
                </a:solidFill>
                <a:latin typeface="Roboto"/>
              </a:rPr>
              <a:t>στο τέλος της ζωής του</a:t>
            </a:r>
            <a:r>
              <a:rPr lang="en-US" sz="34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400" dirty="0">
              <a:solidFill>
                <a:srgbClr val="2431DB"/>
              </a:solidFill>
              <a:latin typeface="Robot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4250" y="930275"/>
            <a:ext cx="1783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Πώς ο </a:t>
            </a:r>
            <a:r>
              <a:rPr kumimoji="0" lang="el-G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«</a:t>
            </a: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σχεδι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ασμός για διαχωρισμό</a:t>
            </a:r>
            <a:r>
              <a:rPr kumimoji="0" lang="el-G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»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συνδέετ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αι με την αρθρωτή μόδα</a:t>
            </a:r>
            <a:r>
              <a:rPr lang="en-US" sz="4000" b="1" dirty="0" smtClean="0">
                <a:solidFill>
                  <a:srgbClr val="2431DB"/>
                </a:solidFill>
                <a:latin typeface="Roboto"/>
              </a:rPr>
              <a:t>:</a:t>
            </a:r>
            <a:endParaRPr lang="en-US" sz="4000" b="1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13271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0450" y="1082675"/>
            <a:ext cx="13563600" cy="615553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DA800"/>
                </a:solidFill>
              </a:rPr>
              <a:t>9</a:t>
            </a:r>
            <a:r>
              <a:rPr lang="el-GR" sz="4000" b="1" dirty="0" smtClean="0">
                <a:solidFill>
                  <a:srgbClr val="FDA800"/>
                </a:solidFill>
              </a:rPr>
              <a:t>η Αρχή</a:t>
            </a:r>
            <a:r>
              <a:rPr lang="en-US" sz="4000" b="1" dirty="0" smtClean="0">
                <a:solidFill>
                  <a:srgbClr val="FDA800"/>
                </a:solidFill>
              </a:rPr>
              <a:t>: </a:t>
            </a:r>
            <a:r>
              <a:rPr lang="el-GR" sz="4000" b="1" dirty="0" smtClean="0">
                <a:solidFill>
                  <a:srgbClr val="FDA800"/>
                </a:solidFill>
              </a:rPr>
              <a:t>Ελαχιστοποίηση της Ποικιλίας των Υλικών</a:t>
            </a:r>
            <a:endParaRPr lang="en-US" sz="4000" b="1" dirty="0">
              <a:solidFill>
                <a:srgbClr val="FDA8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831850" y="1997075"/>
            <a:ext cx="18592800" cy="9233297"/>
          </a:xfrm>
        </p:spPr>
        <p:txBody>
          <a:bodyPr/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900" dirty="0">
                <a:solidFill>
                  <a:srgbClr val="2431DB"/>
                </a:solidFill>
                <a:latin typeface="Roboto"/>
              </a:rPr>
              <a:t>Η α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ρχή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της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2900" dirty="0">
                <a:solidFill>
                  <a:srgbClr val="2431DB"/>
                </a:solidFill>
                <a:latin typeface="Roboto"/>
              </a:rPr>
              <a:t>«</a:t>
            </a:r>
            <a:r>
              <a:rPr lang="en-US" sz="2900" dirty="0" err="1">
                <a:solidFill>
                  <a:srgbClr val="FDA800"/>
                </a:solidFill>
                <a:latin typeface="Roboto"/>
              </a:rPr>
              <a:t>ελ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αχιστοποίησης της </a:t>
            </a:r>
            <a:r>
              <a:rPr lang="en-US" sz="2900" dirty="0" smtClean="0">
                <a:solidFill>
                  <a:srgbClr val="FDA800"/>
                </a:solidFill>
                <a:latin typeface="Roboto"/>
              </a:rPr>
              <a:t>ποικιλίας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των υλικών</a:t>
            </a:r>
            <a:r>
              <a:rPr lang="el-GR" sz="2900" dirty="0">
                <a:solidFill>
                  <a:srgbClr val="2431DB"/>
                </a:solidFill>
                <a:latin typeface="Roboto"/>
              </a:rPr>
              <a:t>»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στην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ράσινη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μηχ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ανική αφορά τη χρήση λιγότερων τύπων υλικών σε ένα προϊόν, ώστε να διευκολύνεται η ανακύκλωση, η επαναχρησιμοποίηση και η συντήρησή του. </a:t>
            </a:r>
          </a:p>
          <a:p>
            <a:pPr lvl="0"/>
            <a:endParaRPr lang="en-US" sz="29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900" dirty="0" err="1">
                <a:solidFill>
                  <a:srgbClr val="2431DB"/>
                </a:solidFill>
                <a:latin typeface="Roboto"/>
              </a:rPr>
              <a:t>Στη</a:t>
            </a:r>
            <a:r>
              <a:rPr lang="el-GR" sz="29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2900" dirty="0" err="1">
                <a:solidFill>
                  <a:srgbClr val="2431DB"/>
                </a:solidFill>
                <a:latin typeface="Roboto"/>
              </a:rPr>
              <a:t>αρθρ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ωτή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μόδ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α, η αρχή αυτή είναι ιδιαίτερα σημαντική, διότι ενισχύει τόσο την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ανθεκτικότητα 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όσο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και 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τη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 βιωσιμότητα των ενδυμάτων</a:t>
            </a:r>
            <a:r>
              <a:rPr lang="en-US" sz="2900" dirty="0" smtClean="0">
                <a:solidFill>
                  <a:srgbClr val="FDA800"/>
                </a:solidFill>
                <a:latin typeface="Roboto"/>
              </a:rPr>
              <a:t>.</a:t>
            </a:r>
            <a:endParaRPr lang="en-US" sz="2900" dirty="0">
              <a:solidFill>
                <a:srgbClr val="FDA800"/>
              </a:solidFill>
              <a:latin typeface="Roboto"/>
            </a:endParaRPr>
          </a:p>
          <a:p>
            <a:endParaRPr lang="en-US" sz="29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2900" dirty="0" smtClean="0">
                <a:solidFill>
                  <a:srgbClr val="2431DB"/>
                </a:solidFill>
                <a:latin typeface="Roboto"/>
              </a:rPr>
              <a:t>Τα αρθρωτά σχέδια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με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εριορισμένους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τύ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πους υλικών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διευκολύνουν τον διαχωρισμό 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και την ανακύκλωση των εξαρτημάτων απλ</a:t>
            </a:r>
            <a:r>
              <a:rPr lang="el-GR" sz="2900" dirty="0" err="1">
                <a:solidFill>
                  <a:srgbClr val="2431DB"/>
                </a:solidFill>
                <a:latin typeface="Roboto"/>
              </a:rPr>
              <a:t>ουστεύο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ντ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ας την επεξεργασία στο τέλος του κύκλου ζωής και προωθώντας έναν κυκλικό κύκλο ζωής</a:t>
            </a:r>
            <a:r>
              <a:rPr lang="en-US" sz="29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2900" dirty="0">
              <a:solidFill>
                <a:srgbClr val="2431DB"/>
              </a:solidFill>
              <a:latin typeface="Roboto"/>
            </a:endParaRPr>
          </a:p>
          <a:p>
            <a:endParaRPr lang="en-US" sz="29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9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χρήση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λιγότερων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τύ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πων υλικών επιτρέπει καλύτερη συμβατότητα μεταξύ των αρθρωτών εξαρτημάτων.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2900" dirty="0" err="1">
                <a:solidFill>
                  <a:srgbClr val="2431DB"/>
                </a:solidFill>
                <a:latin typeface="Roboto"/>
              </a:rPr>
              <a:t>ενισχύε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ι επ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ίσης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τη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δυν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ατότητα προσαρμογής ενός ενδύματος για διαφορετικές εποχές, τάσεις ή προσωπικές προτιμήσεις, χωρίς να απορρίπτονται τμήματα που δεν μπορούν να επανενταχθούν.</a:t>
            </a:r>
          </a:p>
          <a:p>
            <a:pPr lvl="0"/>
            <a:endParaRPr lang="en-US" sz="2900" dirty="0">
              <a:solidFill>
                <a:srgbClr val="2431DB"/>
              </a:solidFill>
              <a:latin typeface="Roboto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900" dirty="0">
                <a:solidFill>
                  <a:srgbClr val="2431DB"/>
                </a:solidFill>
                <a:latin typeface="Roboto"/>
              </a:rPr>
              <a:t>Η επ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ιλογή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λιγότερων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υψηλής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2900" dirty="0" err="1">
                <a:solidFill>
                  <a:srgbClr val="2431DB"/>
                </a:solidFill>
                <a:latin typeface="Roboto"/>
              </a:rPr>
              <a:t>οιότητ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ας υλικών μπορεί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να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αυξήσει την ανθεκτικότητα 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των αρθρωτών </a:t>
            </a:r>
            <a:r>
              <a:rPr lang="el-GR" sz="2900" dirty="0" err="1" smtClean="0">
                <a:solidFill>
                  <a:srgbClr val="2431DB"/>
                </a:solidFill>
                <a:latin typeface="Roboto"/>
              </a:rPr>
              <a:t>ειδ</a:t>
            </a:r>
            <a:r>
              <a:rPr lang="en-US" sz="2900" dirty="0" err="1" smtClean="0">
                <a:solidFill>
                  <a:srgbClr val="2431DB"/>
                </a:solidFill>
                <a:latin typeface="Roboto"/>
              </a:rPr>
              <a:t>ών</a:t>
            </a:r>
            <a:r>
              <a:rPr lang="en-US" sz="29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μόδας μειώνοντας την ανάγκη για συχνές αντικαταστάσεις</a:t>
            </a:r>
            <a:r>
              <a:rPr lang="en-US" sz="2900" dirty="0" smtClean="0">
                <a:solidFill>
                  <a:srgbClr val="2431DB"/>
                </a:solidFill>
              </a:rPr>
              <a:t>. </a:t>
            </a:r>
            <a:endParaRPr lang="en-US" sz="2900" dirty="0">
              <a:solidFill>
                <a:srgbClr val="2431DB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900" dirty="0">
              <a:solidFill>
                <a:srgbClr val="2431DB"/>
              </a:solidFill>
              <a:latin typeface="Roboto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 err="1">
                <a:solidFill>
                  <a:srgbClr val="2431DB"/>
                </a:solidFill>
                <a:latin typeface="Roboto"/>
              </a:rPr>
              <a:t>Ότ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αν χρησιμοποιούνται λιγότερα υλικά, </a:t>
            </a:r>
            <a:r>
              <a:rPr lang="en-US" sz="2900" dirty="0">
                <a:solidFill>
                  <a:srgbClr val="FDA800"/>
                </a:solidFill>
                <a:latin typeface="Roboto"/>
              </a:rPr>
              <a:t>οι διαδικασίες κατασκευής γίνονται απλούστερες</a:t>
            </a:r>
            <a:r>
              <a:rPr lang="en-US" sz="2900" dirty="0">
                <a:solidFill>
                  <a:srgbClr val="2431DB"/>
                </a:solidFill>
                <a:latin typeface="Roboto"/>
              </a:rPr>
              <a:t>, γεγονός που μπορεί να μειώσει τη χρήση ενέργειας, νερού και χημικών ουσιών</a:t>
            </a:r>
            <a:r>
              <a:rPr lang="en-US" sz="29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29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00102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850" y="1768475"/>
            <a:ext cx="13944600" cy="1231106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DA800"/>
                </a:solidFill>
              </a:rPr>
              <a:t>11</a:t>
            </a:r>
            <a:r>
              <a:rPr lang="el-GR" sz="4000" b="1" dirty="0" smtClean="0">
                <a:solidFill>
                  <a:srgbClr val="FDA800"/>
                </a:solidFill>
              </a:rPr>
              <a:t>η Αρχή</a:t>
            </a:r>
            <a:r>
              <a:rPr lang="en-US" sz="4000" b="1" dirty="0" smtClean="0">
                <a:solidFill>
                  <a:srgbClr val="FDA800"/>
                </a:solidFill>
              </a:rPr>
              <a:t>: </a:t>
            </a:r>
            <a:r>
              <a:rPr lang="en-US" sz="4000" b="1" dirty="0" err="1">
                <a:solidFill>
                  <a:srgbClr val="FDA800"/>
                </a:solidFill>
              </a:rPr>
              <a:t>Σχεδι</a:t>
            </a:r>
            <a:r>
              <a:rPr lang="en-US" sz="4000" b="1" dirty="0">
                <a:solidFill>
                  <a:srgbClr val="FDA800"/>
                </a:solidFill>
              </a:rPr>
              <a:t>ασμός για </a:t>
            </a:r>
            <a:r>
              <a:rPr lang="el-GR" sz="4000" b="1" dirty="0">
                <a:solidFill>
                  <a:srgbClr val="FDA800"/>
                </a:solidFill>
              </a:rPr>
              <a:t>Ε</a:t>
            </a:r>
            <a:r>
              <a:rPr lang="en-US" sz="4000" b="1" dirty="0">
                <a:solidFill>
                  <a:srgbClr val="FDA800"/>
                </a:solidFill>
              </a:rPr>
              <a:t>μπ</a:t>
            </a:r>
            <a:r>
              <a:rPr lang="en-US" sz="4000" b="1" dirty="0" err="1">
                <a:solidFill>
                  <a:srgbClr val="FDA800"/>
                </a:solidFill>
              </a:rPr>
              <a:t>ορική</a:t>
            </a:r>
            <a:r>
              <a:rPr lang="en-US" sz="4000" b="1" dirty="0">
                <a:solidFill>
                  <a:srgbClr val="FDA800"/>
                </a:solidFill>
              </a:rPr>
              <a:t> </a:t>
            </a:r>
            <a:r>
              <a:rPr lang="el-GR" sz="4000" b="1" dirty="0">
                <a:solidFill>
                  <a:srgbClr val="FDA800"/>
                </a:solidFill>
              </a:rPr>
              <a:t>Μεταγενέστερη Ζ</a:t>
            </a:r>
            <a:r>
              <a:rPr lang="en-US" sz="4000" b="1" dirty="0" err="1">
                <a:solidFill>
                  <a:srgbClr val="FDA800"/>
                </a:solidFill>
              </a:rPr>
              <a:t>ωή</a:t>
            </a:r>
            <a:endParaRPr lang="en-US" sz="4000" b="1" dirty="0">
              <a:solidFill>
                <a:srgbClr val="FDA8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>
          <a:xfrm>
            <a:off x="1212850" y="3368675"/>
            <a:ext cx="18080264" cy="6894195"/>
          </a:xfrm>
        </p:spPr>
        <p:txBody>
          <a:bodyPr/>
          <a:lstStyle/>
          <a:p>
            <a:r>
              <a:rPr lang="en-US" sz="3200" dirty="0">
                <a:solidFill>
                  <a:srgbClr val="2431DB"/>
                </a:solidFill>
                <a:latin typeface="Roboto"/>
              </a:rPr>
              <a:t>Ο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σχεδι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ασμός για εμπορική μεταγενέστερη ζωή, όπως περιγράφεται στις αρχές της πράσινης μηχανικής, δίνει έμφαση στη δημιουργία προϊόντων που μπορούν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εύκολα να επανα</a:t>
            </a:r>
            <a:r>
              <a:rPr lang="el-GR" sz="3200" dirty="0" err="1">
                <a:solidFill>
                  <a:srgbClr val="FDA800"/>
                </a:solidFill>
                <a:latin typeface="Roboto"/>
              </a:rPr>
              <a:t>προσδιοριστ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ούν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, να ανα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κυκλωθούν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 ή να επανα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χρησιμο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ποιηθούν 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στο τέλος του κύκλου ζωής τους. 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Αυτή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η 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ρχή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συνδέετ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στενά με τη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200" dirty="0" err="1">
                <a:solidFill>
                  <a:srgbClr val="2431DB"/>
                </a:solidFill>
                <a:latin typeface="Roboto"/>
              </a:rPr>
              <a:t>αρθρω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τή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μόδ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με διάφορους 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τρόπους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: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ρθρωτή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μόδ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υποστηρίζει μια εμπορική μεταγενέστερη ζωή επιτρέποντας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την αντικατάσταση ή επαναχρησιμοποίηση μεμονωμένων εξαρτημάτων.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Η π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ροσέγγιση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υτή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παρα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τείνει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τη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χρησιμότητ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του αντικειμένου μειώνοντας την ανάγκη απόρριψης και υποστηρίζοντας έτσι ένα βιώσιμο οικοσύστημα μόδας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200" dirty="0">
                <a:solidFill>
                  <a:srgbClr val="2431DB"/>
                </a:solidFill>
                <a:latin typeface="Roboto"/>
              </a:rPr>
              <a:t>Η εμπορική μεταγενέστερη ζωή ενθαρρύνει την ανάπτυξη δευτερογενών αγορών για τα προϊόντα. Η αρθρωτή μόδα μπορεί να βοηθήσει διευκολύνοντας την πώληση ή το εμπόριο μεμονωμένων στοιχείων και δημιουργώντας μια βιώσιμη οικονομία γύρω από τη μόδα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22375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84DEAD6-F43C-4609-8D52-C0B1AB946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473075"/>
            <a:ext cx="7311648" cy="103330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BB2B34C-322D-492A-8ED5-C5228C07ECE2}"/>
              </a:ext>
            </a:extLst>
          </p:cNvPr>
          <p:cNvSpPr/>
          <p:nvPr/>
        </p:nvSpPr>
        <p:spPr>
          <a:xfrm>
            <a:off x="8528050" y="2015867"/>
            <a:ext cx="105918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Τα α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ρθρωτά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σχέδι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 προσκαλούν τους/</a:t>
            </a:r>
            <a:r>
              <a:rPr kumimoji="0" lang="el-G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τις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κατανα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λωτές</a:t>
            </a:r>
            <a:r>
              <a:rPr kumimoji="0" lang="el-G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/-</a:t>
            </a:r>
            <a:r>
              <a:rPr kumimoji="0" lang="el-G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τριες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να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συμμετέχουν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στον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κύκλο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ζωής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των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ρούχων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τους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ενισχύοντ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ας την αίσθηση της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ιδιοκτησίας και της ευθύνης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.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Αυτό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μπ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ορεί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να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οδηγήσει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σε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μεγ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αλύτερη ευαισθητοποίηση σχετικά με τη βιωσιμότητα στη μόδα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Η π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ροσέγγιση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α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υτή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ευθυγρ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αμμίζεται με τους στόχους της πράσινης μηχανικής διατηρώντας τα προϊόντα σε κυκλοφορία για μεγαλύτερο χρονικό διάστημα, μειώνοντας τα απόβλητα και προωθώντας βιώσιμες καταναλωτικές συμπεριφορές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DB16C0B-BC3B-485E-A18F-5C3230DB39BA}"/>
              </a:ext>
            </a:extLst>
          </p:cNvPr>
          <p:cNvSpPr/>
          <p:nvPr/>
        </p:nvSpPr>
        <p:spPr>
          <a:xfrm>
            <a:off x="7762498" y="10150475"/>
            <a:ext cx="46105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Φωτογραφία από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>
                <a:effectLst/>
                <a:latin typeface="-apple-system"/>
                <a:hlinkClick r:id="rId3"/>
              </a:rPr>
              <a:t>James Lee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l-GR" b="0" i="0" dirty="0" smtClean="0">
                <a:solidFill>
                  <a:srgbClr val="000000"/>
                </a:solidFill>
                <a:effectLst/>
                <a:latin typeface="-apple-system"/>
              </a:rPr>
              <a:t>στο</a:t>
            </a:r>
            <a:r>
              <a:rPr lang="en-US" b="0" i="0" dirty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b="0" i="0" dirty="0" err="1">
                <a:effectLst/>
                <a:latin typeface="-apple-system"/>
                <a:hlinkClick r:id="rId4"/>
              </a:rPr>
              <a:t>Unsplash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00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9050" y="1311275"/>
            <a:ext cx="15011400" cy="830997"/>
          </a:xfrm>
        </p:spPr>
        <p:txBody>
          <a:bodyPr/>
          <a:lstStyle/>
          <a:p>
            <a:r>
              <a:rPr lang="el-GR" sz="5400" b="1" dirty="0" smtClean="0">
                <a:solidFill>
                  <a:srgbClr val="2431DB"/>
                </a:solidFill>
              </a:rPr>
              <a:t>Σχεδιαστές/-</a:t>
            </a:r>
            <a:r>
              <a:rPr lang="el-GR" sz="5400" b="1" dirty="0" err="1" smtClean="0">
                <a:solidFill>
                  <a:srgbClr val="2431DB"/>
                </a:solidFill>
              </a:rPr>
              <a:t>στριες</a:t>
            </a:r>
            <a:r>
              <a:rPr lang="el-GR" sz="5400" b="1" dirty="0" smtClean="0">
                <a:solidFill>
                  <a:srgbClr val="2431DB"/>
                </a:solidFill>
              </a:rPr>
              <a:t> με Αρθρωτές Συλλογές</a:t>
            </a:r>
            <a:endParaRPr lang="en-US" sz="5400" b="1" dirty="0">
              <a:solidFill>
                <a:srgbClr val="2431DB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289050" y="3597275"/>
            <a:ext cx="14069240" cy="1107996"/>
          </a:xfrm>
        </p:spPr>
        <p:txBody>
          <a:bodyPr/>
          <a:lstStyle/>
          <a:p>
            <a:endParaRPr lang="en-US" sz="3600" dirty="0">
              <a:latin typeface="Roboto"/>
            </a:endParaRPr>
          </a:p>
          <a:p>
            <a:endParaRPr lang="en-US" sz="3600" dirty="0">
              <a:latin typeface="Robot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1850" y="2999207"/>
            <a:ext cx="83058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Οι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σχεδι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αστές</a:t>
            </a:r>
            <a:r>
              <a:rPr kumimoji="0" lang="el-G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/-</a:t>
            </a:r>
            <a:r>
              <a:rPr kumimoji="0" lang="el-G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στριες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έχουν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α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ρχίσει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να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χρησιμο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ποιούν την έννοια του αρθρωτού σχεδιασμού στις συλλογές τους.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και α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υτό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θεωρείτ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αι πρόκληση, οι σχεδιαστές</a:t>
            </a:r>
            <a:r>
              <a:rPr kumimoji="0" lang="el-G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/-</a:t>
            </a:r>
            <a:r>
              <a:rPr kumimoji="0" lang="el-GR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στριες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π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ου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έχουν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 </a:t>
            </a:r>
            <a:r>
              <a:rPr kumimoji="0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ενσωμ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ατώσει την έννοια της βιωσιμότητας στη δήλωση αποστολής τους έχουν αρχίσει να σχεδιάζουν ρούχα που μπορούν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να αποσυναρμολογηθούν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και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FDA800"/>
                </a:solidFill>
                <a:effectLst/>
                <a:uLnTx/>
                <a:uFillTx/>
                <a:latin typeface="Roboto"/>
              </a:rPr>
              <a:t>να επανασυναρμολογηθούν 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για να δημιουργήσουν μια διαφορετική εμφάνιση για </a:t>
            </a:r>
            <a:r>
              <a:rPr kumimoji="0" lang="el-G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ποικίλε</a:t>
            </a:r>
            <a:r>
              <a:rPr kumimoji="0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2431DB"/>
                </a:solidFill>
                <a:effectLst/>
                <a:uLnTx/>
                <a:uFillTx/>
                <a:latin typeface="Roboto"/>
              </a:rPr>
              <a:t>ς περιστάσεις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050" y="2999207"/>
            <a:ext cx="10027058" cy="6684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E3AC9E0-1DA7-4A9F-9E9A-6DC38DB61010}"/>
              </a:ext>
            </a:extLst>
          </p:cNvPr>
          <p:cNvSpPr txBox="1"/>
          <p:nvPr/>
        </p:nvSpPr>
        <p:spPr>
          <a:xfrm>
            <a:off x="13724263" y="9935450"/>
            <a:ext cx="5152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2431DB"/>
                </a:solidFill>
                <a:latin typeface="Roboto"/>
              </a:rPr>
              <a:t>Σχεδιασμός και Φωτογραφία </a:t>
            </a:r>
            <a:r>
              <a:rPr lang="el-GR" dirty="0" smtClean="0">
                <a:solidFill>
                  <a:srgbClr val="2431DB"/>
                </a:solidFill>
                <a:latin typeface="Roboto"/>
              </a:rPr>
              <a:t>από</a:t>
            </a:r>
            <a:r>
              <a:rPr lang="en-US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dirty="0">
                <a:solidFill>
                  <a:srgbClr val="2431DB"/>
                </a:solidFill>
                <a:latin typeface="Roboto"/>
              </a:rPr>
              <a:t>Angela </a:t>
            </a:r>
            <a:r>
              <a:rPr lang="en-US" dirty="0" err="1">
                <a:solidFill>
                  <a:srgbClr val="2431DB"/>
                </a:solidFill>
                <a:latin typeface="Roboto"/>
              </a:rPr>
              <a:t>Michail</a:t>
            </a:r>
            <a:endParaRPr lang="en-US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89093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7689850" y="1997075"/>
            <a:ext cx="11582400" cy="9971961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2431DB"/>
                </a:solidFill>
                <a:latin typeface="Roboto"/>
              </a:rPr>
              <a:t>Στον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ρθρωτό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ασμό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,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τα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επιμέρους στοιχεία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ενός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ενδύμ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ατος πρέπει να είναι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τυποποιημένα,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ώστε να μπορούν να ταιριάζουν με ακρίβεια με άλλα κομμάτια.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λαμβάνεται υπόψη κατά τη φάση του σχεδιασμού και της κοπής του πατρόν,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καθώς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οι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ρα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φές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τα κουμπώματα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πει να τοποθετούνται με τρόπο που να επιτρέπει την ακριβή σύνδεση των ε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πιμέρους</a:t>
            </a:r>
            <a:r>
              <a:rPr lang="el-GR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600" dirty="0" err="1">
                <a:solidFill>
                  <a:srgbClr val="2431DB"/>
                </a:solidFill>
                <a:latin typeface="Roboto"/>
              </a:rPr>
              <a:t>στοιχείω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ν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2431DB"/>
                </a:solidFill>
                <a:latin typeface="Roboto"/>
              </a:rPr>
              <a:t>Ο 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ρθρωτός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σχεδι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ασμός επιτρέπει την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επι</a:t>
            </a:r>
            <a:r>
              <a:rPr lang="el-GR" sz="3600" dirty="0">
                <a:solidFill>
                  <a:srgbClr val="FDA800"/>
                </a:solidFill>
                <a:latin typeface="Roboto"/>
              </a:rPr>
              <a:t>διόρθωση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ή 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</a:t>
            </a:r>
            <a:r>
              <a:rPr lang="en-US" sz="3600" dirty="0" err="1">
                <a:solidFill>
                  <a:srgbClr val="FDA800"/>
                </a:solidFill>
                <a:latin typeface="Roboto"/>
              </a:rPr>
              <a:t>ντικ</a:t>
            </a:r>
            <a:r>
              <a:rPr lang="en-US" sz="3600" dirty="0">
                <a:solidFill>
                  <a:srgbClr val="FDA800"/>
                </a:solidFill>
                <a:latin typeface="Roboto"/>
              </a:rPr>
              <a:t>ατάσταση 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τμημάτων ενός ενδύματος χωρίς να απορρίπτεται ολόκληρο το ένδυμα. Πα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ρέχει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600" dirty="0" err="1">
                <a:solidFill>
                  <a:srgbClr val="2431DB"/>
                </a:solidFill>
                <a:latin typeface="Roboto"/>
              </a:rPr>
              <a:t>μι</a:t>
            </a:r>
            <a:r>
              <a:rPr lang="en-US" sz="3600" dirty="0">
                <a:solidFill>
                  <a:srgbClr val="2431DB"/>
                </a:solidFill>
                <a:latin typeface="Roboto"/>
              </a:rPr>
              <a:t>α άπειρη ποικιλία στυλ και συνδυασμών και, κυρίως, τη δυνατότητα μελετημένης αποσυναρμολόγησης και επαναχρησιμοποίησης</a:t>
            </a:r>
            <a:r>
              <a:rPr lang="en-US" sz="36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2431DB"/>
              </a:solidFill>
              <a:latin typeface="Roboto"/>
            </a:endParaRPr>
          </a:p>
          <a:p>
            <a:endParaRPr lang="en-US" sz="3600" dirty="0">
              <a:solidFill>
                <a:srgbClr val="2431DB"/>
              </a:solidFill>
              <a:latin typeface="Robot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434978"/>
            <a:ext cx="6934199" cy="1040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08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0450" y="930275"/>
            <a:ext cx="13366064" cy="553998"/>
          </a:xfrm>
        </p:spPr>
        <p:txBody>
          <a:bodyPr/>
          <a:lstStyle/>
          <a:p>
            <a:r>
              <a:rPr lang="en-US" sz="3600" b="1" dirty="0">
                <a:solidFill>
                  <a:srgbClr val="2431DB"/>
                </a:solidFill>
              </a:rPr>
              <a:t>Marfa Stance </a:t>
            </a:r>
            <a:r>
              <a:rPr lang="el-GR" sz="3600" b="1" dirty="0" smtClean="0">
                <a:solidFill>
                  <a:srgbClr val="2431DB"/>
                </a:solidFill>
              </a:rPr>
              <a:t>και </a:t>
            </a:r>
            <a:r>
              <a:rPr lang="en-US" sz="3600" b="1" dirty="0" smtClean="0">
                <a:solidFill>
                  <a:srgbClr val="2431DB"/>
                </a:solidFill>
              </a:rPr>
              <a:t>Modular </a:t>
            </a:r>
            <a:r>
              <a:rPr lang="en-US" sz="3600" b="1" dirty="0">
                <a:solidFill>
                  <a:srgbClr val="2431DB"/>
                </a:solidFill>
              </a:rPr>
              <a:t>Coat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060450" y="2225675"/>
            <a:ext cx="17830800" cy="9233297"/>
          </a:xfrm>
        </p:spPr>
        <p:txBody>
          <a:bodyPr/>
          <a:lstStyle/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Marfa Stance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μια βρετανική μάρκα πολυτελών ενδυμάτων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 για εξωτερικούς χώρους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γνωστή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τα αρθρωτά ενδύματά της. </a:t>
            </a:r>
          </a:p>
          <a:p>
            <a:pPr lvl="0"/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Georgia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Dant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η ιδρύτρια της Marfa Stance, η οποία ιδρύθηκε το 2019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Marfa Stance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γνωστή για τα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αρθρωτά παλτ</a:t>
            </a:r>
            <a:r>
              <a:rPr lang="el-GR" sz="3200" dirty="0">
                <a:solidFill>
                  <a:srgbClr val="FDA800"/>
                </a:solidFill>
                <a:latin typeface="Roboto"/>
              </a:rPr>
              <a:t>ό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 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και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σα</a:t>
            </a:r>
            <a:r>
              <a:rPr lang="en-US" sz="3200" dirty="0" err="1">
                <a:solidFill>
                  <a:srgbClr val="FDA800"/>
                </a:solidFill>
                <a:latin typeface="Roboto"/>
              </a:rPr>
              <a:t>κάκι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α 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της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, τα οποία διαθέτουν αποσπώμενα κολάρα, κουκούλες και φόδρες - που 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μπορούν να προστεθούν, να αφαιρεθούν ή να αντικατασταθούν δημιουργ</a:t>
            </a:r>
            <a:r>
              <a:rPr lang="el-GR" sz="3200" dirty="0" err="1">
                <a:solidFill>
                  <a:srgbClr val="2431DB"/>
                </a:solidFill>
                <a:latin typeface="Roboto"/>
              </a:rPr>
              <a:t>ώντας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διάφορες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εμφ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ανίσεις από ένα μόνο κομμάτι.</a:t>
            </a:r>
          </a:p>
          <a:p>
            <a:pPr lvl="0"/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μάρκ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εστιάζει στη βιωσιμότητα και την ποιότητα, χρησιμοποιώντας υλικά υψηλής ποιότητας και συνεργαζόμενη με 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εξειδικευμένους/-</a:t>
            </a:r>
            <a:r>
              <a:rPr lang="el-GR" sz="3200" dirty="0" err="1" smtClean="0">
                <a:solidFill>
                  <a:srgbClr val="2431DB"/>
                </a:solidFill>
                <a:latin typeface="Roboto"/>
              </a:rPr>
              <a:t>νες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 smtClean="0">
                <a:solidFill>
                  <a:srgbClr val="2431DB"/>
                </a:solidFill>
                <a:latin typeface="Roboto"/>
              </a:rPr>
              <a:t>Ευρω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παίους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200" dirty="0" err="1" smtClean="0">
                <a:solidFill>
                  <a:srgbClr val="2431DB"/>
                </a:solidFill>
                <a:latin typeface="Roboto"/>
              </a:rPr>
              <a:t>ες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 smtClean="0">
                <a:solidFill>
                  <a:srgbClr val="2431DB"/>
                </a:solidFill>
                <a:latin typeface="Roboto"/>
              </a:rPr>
              <a:t>τεχνίτες</a:t>
            </a: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/-</a:t>
            </a:r>
            <a:r>
              <a:rPr lang="el-GR" sz="3200" dirty="0" err="1" smtClean="0">
                <a:solidFill>
                  <a:srgbClr val="2431DB"/>
                </a:solidFill>
                <a:latin typeface="Roboto"/>
              </a:rPr>
              <a:t>τριες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μάρκ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δίνει έμφαση στη διαχρονικότητα έναντι των τάσεων της γρήγορης μόδας στοχεύοντας σε κομμάτια που θα </a:t>
            </a:r>
            <a:r>
              <a:rPr lang="el-GR" sz="3200" dirty="0" err="1">
                <a:solidFill>
                  <a:srgbClr val="2431DB"/>
                </a:solidFill>
                <a:latin typeface="Roboto"/>
              </a:rPr>
              <a:t>έχ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ουν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 διάρκεια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και θα παρα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μείνουν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στ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η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μόδα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χρόνια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DA800"/>
                </a:solidFill>
                <a:latin typeface="Roboto"/>
              </a:rPr>
              <a:t>Προτεινόμενο Υλικό Ανάγνωσης</a:t>
            </a:r>
            <a:r>
              <a:rPr 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</a:rPr>
              <a:t>Make It Modular: Reversible. Buildable</a:t>
            </a:r>
            <a:r>
              <a:rPr lang="en-US" sz="2800" i="1" dirty="0">
                <a:solidFill>
                  <a:srgbClr val="2431DB"/>
                </a:solidFill>
              </a:rPr>
              <a:t>. </a:t>
            </a:r>
            <a:r>
              <a:rPr lang="en-US" sz="28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2800" dirty="0">
                <a:solidFill>
                  <a:srgbClr val="2431DB"/>
                </a:solidFill>
                <a:latin typeface="Roboto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www.marfastance.com/pages/make-it-modular</a:t>
            </a:r>
            <a:endParaRPr lang="en-US" sz="28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41644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4250" y="1082675"/>
            <a:ext cx="6119485" cy="575123"/>
          </a:xfrm>
        </p:spPr>
        <p:txBody>
          <a:bodyPr/>
          <a:lstStyle/>
          <a:p>
            <a:r>
              <a:rPr lang="en-US" sz="3600" b="1" dirty="0">
                <a:solidFill>
                  <a:srgbClr val="2431DB"/>
                </a:solidFill>
              </a:rPr>
              <a:t>Flavia La Rocca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type="subTitle" idx="4"/>
          </p:nvPr>
        </p:nvSpPr>
        <p:spPr bwMode="auto">
          <a:xfrm>
            <a:off x="450850" y="1629232"/>
            <a:ext cx="18592800" cy="938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Η Flavia La Rocca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αι Ιταλίδα σχεδιάστρια μόδας, γνωστή για τις βιώσιμες και αρθρωτές συλλογές της. Η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μάρκ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α, εστιάζει σε φιλικές προς το περιβάλλον πρακτικές δημιουργώντας συλλογές με καινοτόμο προσέγγιση στην ευελιξία.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Όλ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 τα κομμάτια έχουν σχεδιαστεί 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με στόχο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αι αρθρωτά.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Αυτό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επ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ιτρέ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πει στο</a:t>
            </a:r>
            <a:r>
              <a:rPr lang="el-GR" altLang="en-US" sz="3200" dirty="0" err="1">
                <a:solidFill>
                  <a:srgbClr val="2431DB"/>
                </a:solidFill>
                <a:latin typeface="Roboto"/>
              </a:rPr>
              <a:t>υς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/στις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χρήστη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/-</a:t>
            </a:r>
            <a:r>
              <a:rPr lang="el-GR" altLang="en-US" sz="3200" dirty="0" err="1">
                <a:solidFill>
                  <a:srgbClr val="2431DB"/>
                </a:solidFill>
                <a:latin typeface="Roboto"/>
              </a:rPr>
              <a:t>στριες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να ανα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μειγνύει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και να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συνδυάζει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τα επ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ιμέρους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κομμάτι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 για να δημιουργεί διαφορετικά σύνολα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Αυτή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η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ιδέ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 στηρίζει τη βιώσιμη μόδα ενθαρρύνοντας τη φιλοσοφία 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«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λιγότερ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α, καλύτερα αντικείμενα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»,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μειώνοντ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ας τα απόβλητα και </a:t>
            </a:r>
            <a:r>
              <a:rPr lang="el-GR" altLang="en-US" sz="3200" dirty="0">
                <a:solidFill>
                  <a:srgbClr val="2431DB"/>
                </a:solidFill>
                <a:latin typeface="Roboto"/>
              </a:rPr>
              <a:t>προωθώ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ντ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ας τη </a:t>
            </a:r>
            <a:r>
              <a:rPr lang="el-GR" altLang="en-US" sz="3200" dirty="0" err="1">
                <a:solidFill>
                  <a:srgbClr val="2431DB"/>
                </a:solidFill>
                <a:latin typeface="Roboto"/>
              </a:rPr>
              <a:t>συνειδητ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ή κατα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νάλωση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.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Η Flavia La Rocca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χρησιμο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ποιεί υλικά φιλικά προς το περιβάλλον, όπως βιολογικά, ανακυκλωμένα και φυσικά υλικά, καθώς και ηθικές πρακτικές παραγωγής στην Ιταλία. </a:t>
            </a: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Η La Rocca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έχει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altLang="en-US" sz="3200" dirty="0" err="1">
                <a:solidFill>
                  <a:srgbClr val="2431DB"/>
                </a:solidFill>
                <a:latin typeface="Roboto"/>
              </a:rPr>
              <a:t>λά</a:t>
            </a:r>
            <a:r>
              <a:rPr lang="en-US" altLang="en-US" sz="3200" dirty="0">
                <a:solidFill>
                  <a:srgbClr val="2431DB"/>
                </a:solidFill>
                <a:latin typeface="Roboto"/>
              </a:rPr>
              <a:t>βει βραβεία και αναγνώριση παγκοσμίως για τη συμβολή της στη βιώσιμη βιομηχανία μόδας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2431DB"/>
                </a:solidFill>
                <a:effectLst/>
                <a:latin typeface="Roboto"/>
              </a:rPr>
              <a:t>.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l-GR" altLang="en-US" sz="2800" b="0" i="0" u="none" strike="noStrike" cap="none" normalizeH="0" baseline="0" dirty="0" smtClean="0">
                <a:ln>
                  <a:noFill/>
                </a:ln>
                <a:solidFill>
                  <a:srgbClr val="FDA800"/>
                </a:solidFill>
                <a:effectLst/>
                <a:latin typeface="Roboto"/>
              </a:rPr>
              <a:t>Προτεινόμενο</a:t>
            </a:r>
            <a:r>
              <a:rPr kumimoji="0" lang="el-GR" altLang="en-US" sz="2800" b="0" i="0" u="none" strike="noStrike" cap="none" normalizeH="0" dirty="0" smtClean="0">
                <a:ln>
                  <a:noFill/>
                </a:ln>
                <a:solidFill>
                  <a:srgbClr val="FDA800"/>
                </a:solidFill>
                <a:effectLst/>
                <a:latin typeface="Roboto"/>
              </a:rPr>
              <a:t> Υλικό Ανάγνωσης</a:t>
            </a:r>
            <a:r>
              <a:rPr lang="en-US" alt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</a:rPr>
              <a:t>Introducing the Modular Concept </a:t>
            </a:r>
            <a:r>
              <a:rPr lang="en-US" altLang="en-US" sz="2800" dirty="0">
                <a:solidFill>
                  <a:srgbClr val="2431DB"/>
                </a:solidFill>
                <a:latin typeface="Roboto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www.flavialarocca.com</a:t>
            </a:r>
            <a:endParaRPr lang="en-US" altLang="en-US" sz="28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2431DB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52280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650" y="1082675"/>
            <a:ext cx="12268200" cy="1107996"/>
          </a:xfrm>
        </p:spPr>
        <p:txBody>
          <a:bodyPr/>
          <a:lstStyle/>
          <a:p>
            <a:r>
              <a:rPr lang="el-GR" sz="3600" b="1" dirty="0">
                <a:solidFill>
                  <a:srgbClr val="2431DB"/>
                </a:solidFill>
              </a:rPr>
              <a:t>Το </a:t>
            </a:r>
            <a:r>
              <a:rPr lang="en-US" sz="3600" b="1" dirty="0">
                <a:solidFill>
                  <a:srgbClr val="2431DB"/>
                </a:solidFill>
              </a:rPr>
              <a:t>Code Prototype Modular Jacket </a:t>
            </a:r>
            <a:r>
              <a:rPr lang="el-GR" sz="3600" b="1" dirty="0">
                <a:solidFill>
                  <a:srgbClr val="2431DB"/>
                </a:solidFill>
              </a:rPr>
              <a:t>του </a:t>
            </a:r>
            <a:r>
              <a:rPr lang="en-US" sz="3600" b="1" dirty="0">
                <a:solidFill>
                  <a:srgbClr val="2431DB"/>
                </a:solidFill>
              </a:rPr>
              <a:t>Fu </a:t>
            </a:r>
            <a:r>
              <a:rPr lang="en-US" sz="3600" b="1" dirty="0" err="1">
                <a:solidFill>
                  <a:srgbClr val="2431DB"/>
                </a:solidFill>
              </a:rPr>
              <a:t>Zhih</a:t>
            </a:r>
            <a:r>
              <a:rPr lang="en-US" sz="3600" b="1" dirty="0">
                <a:solidFill>
                  <a:srgbClr val="2431DB"/>
                </a:solidFill>
              </a:rPr>
              <a:t>-Chi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136650" y="2073275"/>
            <a:ext cx="17907000" cy="9725739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Ο Fu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Zhih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-Chi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ένας Ταϊβανέζος σχεδιαστής μόδας, γνωστός για τα </a:t>
            </a:r>
            <a:r>
              <a:rPr lang="en-US" sz="3200" dirty="0">
                <a:solidFill>
                  <a:srgbClr val="FDA800"/>
                </a:solidFill>
                <a:latin typeface="Roboto"/>
              </a:rPr>
              <a:t>αρθρωτά και βιώσιμα σχέδιά 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του που επιτρέπουν στους χρήστες να προσαρμόζουν εύκολα τα ρούχα τους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ως προς τη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λειτουργικότητ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και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το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στυλ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γνωστός για έργα όπως το αρθρωτό μπουφάν "Code Prototype".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Το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σα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κάκι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μπ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ορεί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να ανα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δι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αμορφωθεί αντικαθιστώντας συγκεκριμένα μέρη, όπως κολάρα ή μανίκια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to extend wearability and reduce waste.</a:t>
            </a: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200" dirty="0" smtClean="0">
                <a:solidFill>
                  <a:srgbClr val="2431DB"/>
                </a:solidFill>
                <a:latin typeface="Roboto"/>
              </a:rPr>
              <a:t>Το 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"CODE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: Chromosome X/Y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,“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είν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αι ένα άλλο αρθρωτό έργο εμπνευσμένο από τα ανθρώπινα χρωμοσώματα,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το οποίο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συνδυάζ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ει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unisex και π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ροσ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αρμοστικά στοιχεία σχεδιασμού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επιδιώκοντας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να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ενσωμ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ατώσει άψογα ανδρικά και γυναικεία μοτίβα σε ένα ρούχο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 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pPr marL="571500" marR="0" lvl="0" indent="-5715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2431DB"/>
                </a:solidFill>
                <a:latin typeface="Roboto"/>
              </a:rPr>
              <a:t>Η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δέσμευση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του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Fu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Zhih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-Chi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γι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περιβαλλοντική συνείδηση και σχεδιαστική καινοτομία του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έχουν χαρίσει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βραβ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εί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 </a:t>
            </a:r>
            <a:r>
              <a:rPr lang="el-GR" sz="3200" dirty="0">
                <a:solidFill>
                  <a:srgbClr val="2431DB"/>
                </a:solidFill>
                <a:latin typeface="Roboto"/>
              </a:rPr>
              <a:t>όπως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το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A' Design Award και τα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Διεθνή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200" dirty="0" err="1">
                <a:solidFill>
                  <a:srgbClr val="2431DB"/>
                </a:solidFill>
                <a:latin typeface="Roboto"/>
              </a:rPr>
              <a:t>Βρ</a:t>
            </a:r>
            <a:r>
              <a:rPr lang="en-US" sz="3200" dirty="0">
                <a:solidFill>
                  <a:srgbClr val="2431DB"/>
                </a:solidFill>
                <a:latin typeface="Roboto"/>
              </a:rPr>
              <a:t>αβεία Σχεδιασμού (IDA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)</a:t>
            </a:r>
            <a:r>
              <a:rPr lang="en-US" sz="32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  <a:p>
            <a:r>
              <a:rPr lang="el-GR" sz="2800" dirty="0">
                <a:solidFill>
                  <a:srgbClr val="FDA800"/>
                </a:solidFill>
                <a:latin typeface="Roboto"/>
              </a:rPr>
              <a:t>Προτεινόμενο Υλικό Ανάγνωσης</a:t>
            </a:r>
            <a:r>
              <a:rPr 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Design Award Winne. Awarded for Good: Fu </a:t>
            </a:r>
            <a:r>
              <a:rPr lang="en-US" sz="2800" i="1" dirty="0" err="1">
                <a:solidFill>
                  <a:srgbClr val="FDA800"/>
                </a:solidFill>
                <a:latin typeface="Roboto"/>
              </a:rPr>
              <a:t>Zhih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-Chi.</a:t>
            </a:r>
            <a:r>
              <a:rPr lang="en-US" sz="2800" u="sng" dirty="0">
                <a:solidFill>
                  <a:srgbClr val="FDA800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800" u="sng" dirty="0">
                <a:solidFill>
                  <a:srgbClr val="2431DB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www.designers.org/design.php?ID=61414</a:t>
            </a:r>
            <a:endParaRPr lang="en-US" sz="2800" dirty="0">
              <a:solidFill>
                <a:srgbClr val="2431DB"/>
              </a:solidFill>
              <a:latin typeface="Roboto"/>
            </a:endParaRPr>
          </a:p>
          <a:p>
            <a:r>
              <a:rPr lang="en-US" sz="3200" dirty="0">
                <a:solidFill>
                  <a:srgbClr val="2431DB"/>
                </a:solidFill>
                <a:latin typeface="Roboto"/>
              </a:rPr>
              <a:t>​</a:t>
            </a:r>
          </a:p>
          <a:p>
            <a:endParaRPr lang="en-US" sz="3200" dirty="0">
              <a:solidFill>
                <a:srgbClr val="2431DB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15969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BE7E6E-1FF3-4B65-9DE5-061AFE113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850" y="1387475"/>
            <a:ext cx="10972800" cy="1107996"/>
          </a:xfrm>
        </p:spPr>
        <p:txBody>
          <a:bodyPr/>
          <a:lstStyle/>
          <a:p>
            <a:r>
              <a:rPr lang="en-US" sz="3600" b="1" dirty="0">
                <a:solidFill>
                  <a:srgbClr val="2431DB"/>
                </a:solidFill>
              </a:rPr>
              <a:t>Το </a:t>
            </a:r>
            <a:r>
              <a:rPr lang="el-GR" sz="3600" b="1" dirty="0">
                <a:solidFill>
                  <a:srgbClr val="2431DB"/>
                </a:solidFill>
              </a:rPr>
              <a:t>Α</a:t>
            </a:r>
            <a:r>
              <a:rPr lang="en-US" sz="3600" b="1" dirty="0">
                <a:solidFill>
                  <a:srgbClr val="2431DB"/>
                </a:solidFill>
              </a:rPr>
              <a:t>π</a:t>
            </a:r>
            <a:r>
              <a:rPr lang="en-US" sz="3600" b="1" dirty="0" err="1">
                <a:solidFill>
                  <a:srgbClr val="2431DB"/>
                </a:solidFill>
              </a:rPr>
              <a:t>όλυτο</a:t>
            </a:r>
            <a:r>
              <a:rPr lang="en-US" sz="3600" b="1" dirty="0">
                <a:solidFill>
                  <a:srgbClr val="2431DB"/>
                </a:solidFill>
              </a:rPr>
              <a:t> </a:t>
            </a:r>
            <a:r>
              <a:rPr lang="el-GR" sz="3600" b="1" dirty="0">
                <a:solidFill>
                  <a:srgbClr val="2431DB"/>
                </a:solidFill>
              </a:rPr>
              <a:t>Α</a:t>
            </a:r>
            <a:r>
              <a:rPr lang="en-US" sz="3600" b="1" dirty="0" err="1">
                <a:solidFill>
                  <a:srgbClr val="2431DB"/>
                </a:solidFill>
              </a:rPr>
              <a:t>ρθρωτό</a:t>
            </a:r>
            <a:r>
              <a:rPr lang="en-US" sz="3600" b="1" dirty="0">
                <a:solidFill>
                  <a:srgbClr val="2431DB"/>
                </a:solidFill>
              </a:rPr>
              <a:t> </a:t>
            </a:r>
            <a:r>
              <a:rPr lang="el-GR" sz="3600" b="1" dirty="0">
                <a:solidFill>
                  <a:srgbClr val="2431DB"/>
                </a:solidFill>
              </a:rPr>
              <a:t>Π</a:t>
            </a:r>
            <a:r>
              <a:rPr lang="en-US" sz="3600" b="1" dirty="0">
                <a:solidFill>
                  <a:srgbClr val="2431DB"/>
                </a:solidFill>
              </a:rPr>
              <a:t>α</a:t>
            </a:r>
            <a:r>
              <a:rPr lang="en-US" sz="3600" b="1" dirty="0" err="1">
                <a:solidFill>
                  <a:srgbClr val="2431DB"/>
                </a:solidFill>
              </a:rPr>
              <a:t>ντελόνι</a:t>
            </a:r>
            <a:r>
              <a:rPr lang="en-US" sz="3600" b="1" dirty="0">
                <a:solidFill>
                  <a:srgbClr val="2431DB"/>
                </a:solidFill>
              </a:rPr>
              <a:t> </a:t>
            </a:r>
            <a:r>
              <a:rPr lang="el-GR" sz="3600" b="1" dirty="0">
                <a:solidFill>
                  <a:srgbClr val="2431DB"/>
                </a:solidFill>
              </a:rPr>
              <a:t>Ε</a:t>
            </a:r>
            <a:r>
              <a:rPr lang="en-US" sz="3600" b="1" dirty="0" err="1">
                <a:solidFill>
                  <a:srgbClr val="2431DB"/>
                </a:solidFill>
              </a:rPr>
              <a:t>ργ</a:t>
            </a:r>
            <a:r>
              <a:rPr lang="en-US" sz="3600" b="1" dirty="0">
                <a:solidFill>
                  <a:srgbClr val="2431DB"/>
                </a:solidFill>
              </a:rPr>
              <a:t>ασίας</a:t>
            </a:r>
            <a:endParaRPr lang="en-US" sz="3600" b="1" dirty="0">
              <a:solidFill>
                <a:srgbClr val="2431DB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A3E7F562-935B-4292-9316-0FD0B6919237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99573" y="2137608"/>
            <a:ext cx="18135600" cy="8294578"/>
          </a:xfrm>
        </p:spPr>
        <p:txBody>
          <a:bodyPr/>
          <a:lstStyle/>
          <a:p>
            <a:r>
              <a:rPr lang="en-US" sz="3500" dirty="0">
                <a:solidFill>
                  <a:srgbClr val="2431DB"/>
                </a:solidFill>
                <a:latin typeface="Roboto"/>
              </a:rPr>
              <a:t>Το Ultimate Modular Work Trouser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της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Portwest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,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έχει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σχεδι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αστεί για να μετατρέπεται σε τρία διαφορετικά λειτουργικά ρούχα</a:t>
            </a:r>
            <a:r>
              <a:rPr lang="en-US" sz="35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500" dirty="0">
              <a:solidFill>
                <a:srgbClr val="2431DB"/>
              </a:solidFill>
              <a:latin typeface="Roboto"/>
            </a:endParaRPr>
          </a:p>
          <a:p>
            <a:endParaRPr lang="en-US" sz="3500" dirty="0">
              <a:solidFill>
                <a:srgbClr val="2431DB"/>
              </a:solidFill>
              <a:latin typeface="Roboto"/>
            </a:endParaRPr>
          </a:p>
          <a:p>
            <a:pPr marL="742950" marR="0" lvl="0" indent="-7429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500" dirty="0">
                <a:solidFill>
                  <a:srgbClr val="2431DB"/>
                </a:solidFill>
                <a:latin typeface="Roboto"/>
              </a:rPr>
              <a:t>Το βα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σικό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πα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ντελόνι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εργ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ασίας.</a:t>
            </a:r>
          </a:p>
          <a:p>
            <a:pPr marL="742950" marR="0" lvl="0" indent="-7429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500" dirty="0">
                <a:solidFill>
                  <a:srgbClr val="2431DB"/>
                </a:solidFill>
                <a:latin typeface="Roboto"/>
              </a:rPr>
              <a:t>Το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φερμουάρ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στ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α πόδια επιτρέπει την αντιστροφή του κάτω μέρους μετατρέποντας το παντελόνι σε παντελόνι υψηλής ορατότητας κατηγορίας 1 για αυξημένη ορατότητα.</a:t>
            </a:r>
          </a:p>
          <a:p>
            <a:pPr marL="742950" marR="0" lvl="0" indent="-7429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500" dirty="0">
                <a:solidFill>
                  <a:srgbClr val="2431DB"/>
                </a:solidFill>
                <a:latin typeface="Roboto"/>
              </a:rPr>
              <a:t>Το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φερμουάρ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500" dirty="0">
                <a:solidFill>
                  <a:srgbClr val="2431DB"/>
                </a:solidFill>
                <a:latin typeface="Roboto"/>
              </a:rPr>
              <a:t>στα πόδια 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μπ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ορ</a:t>
            </a:r>
            <a:r>
              <a:rPr lang="el-GR" sz="3500" dirty="0" err="1">
                <a:solidFill>
                  <a:srgbClr val="2431DB"/>
                </a:solidFill>
                <a:latin typeface="Roboto"/>
              </a:rPr>
              <a:t>εί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να αφα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ιρεθ</a:t>
            </a:r>
            <a:r>
              <a:rPr lang="el-GR" sz="3500" dirty="0" err="1">
                <a:solidFill>
                  <a:srgbClr val="2431DB"/>
                </a:solidFill>
                <a:latin typeface="Roboto"/>
              </a:rPr>
              <a:t>εί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εντελώς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και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το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ρούχο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l-GR" sz="3500" dirty="0">
                <a:solidFill>
                  <a:srgbClr val="2431DB"/>
                </a:solidFill>
                <a:latin typeface="Roboto"/>
              </a:rPr>
              <a:t>να μετατραπεί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σε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σορτς</a:t>
            </a:r>
            <a:r>
              <a:rPr lang="en-US" sz="35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500" dirty="0">
              <a:solidFill>
                <a:srgbClr val="2431DB"/>
              </a:solidFill>
              <a:latin typeface="Roboto"/>
            </a:endParaRPr>
          </a:p>
          <a:p>
            <a:pPr marL="742950" indent="-742950">
              <a:buAutoNum type="arabicPeriod"/>
            </a:pPr>
            <a:endParaRPr lang="en-US" sz="3500" dirty="0">
              <a:solidFill>
                <a:srgbClr val="2431DB"/>
              </a:solidFill>
              <a:latin typeface="Roboto"/>
            </a:endParaRPr>
          </a:p>
          <a:p>
            <a:r>
              <a:rPr lang="en-US" sz="3500" dirty="0" err="1">
                <a:solidFill>
                  <a:srgbClr val="2431DB"/>
                </a:solidFill>
                <a:latin typeface="Roboto"/>
              </a:rPr>
              <a:t>Εκτός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 από </a:t>
            </a:r>
            <a:r>
              <a:rPr lang="en-US" sz="3500" dirty="0" err="1">
                <a:solidFill>
                  <a:srgbClr val="2431DB"/>
                </a:solidFill>
                <a:latin typeface="Roboto"/>
              </a:rPr>
              <a:t>όλ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α τα πολυλειτουργικά σχεδιαστικά χαρακτηριστικά, το παντελόνι έχει αναπτυχθεί με οικολογική συνείδηση, ώστε να περιέχει ανακυκλωμένο νάιλον με πιστοποίηση GRS και να φέρει την ετικέτα OEKO-TEX ® STANDARD 100 που σημαίνει ότι </a:t>
            </a:r>
            <a:r>
              <a:rPr lang="en-US" sz="3500" dirty="0" smtClean="0">
                <a:solidFill>
                  <a:srgbClr val="2431DB"/>
                </a:solidFill>
                <a:latin typeface="Roboto"/>
              </a:rPr>
              <a:t>κατά </a:t>
            </a:r>
            <a:r>
              <a:rPr lang="en-US" sz="3500" dirty="0">
                <a:solidFill>
                  <a:srgbClr val="2431DB"/>
                </a:solidFill>
                <a:latin typeface="Roboto"/>
              </a:rPr>
              <a:t>την παραγωγή αυτού του </a:t>
            </a:r>
            <a:r>
              <a:rPr lang="el-GR" sz="3500" dirty="0">
                <a:solidFill>
                  <a:srgbClr val="2431DB"/>
                </a:solidFill>
                <a:latin typeface="Roboto"/>
              </a:rPr>
              <a:t>ρούχου, δεν έχουν χρησιμοποιηθεί επιβλαβείς </a:t>
            </a:r>
            <a:r>
              <a:rPr lang="el-GR" sz="3500" dirty="0" smtClean="0">
                <a:solidFill>
                  <a:srgbClr val="2431DB"/>
                </a:solidFill>
                <a:latin typeface="Roboto"/>
              </a:rPr>
              <a:t>ουσίες</a:t>
            </a:r>
            <a:r>
              <a:rPr lang="en-US" sz="3500" dirty="0" smtClean="0">
                <a:solidFill>
                  <a:srgbClr val="2431DB"/>
                </a:solidFill>
                <a:latin typeface="Roboto"/>
              </a:rPr>
              <a:t>.</a:t>
            </a:r>
            <a:endParaRPr lang="en-US" sz="3500" dirty="0">
              <a:solidFill>
                <a:srgbClr val="2431DB"/>
              </a:solidFill>
              <a:latin typeface="Roboto"/>
            </a:endParaRPr>
          </a:p>
          <a:p>
            <a:endParaRPr lang="el-GR" sz="2800" dirty="0" smtClean="0">
              <a:solidFill>
                <a:srgbClr val="FDA800"/>
              </a:solidFill>
              <a:latin typeface="Roboto"/>
            </a:endParaRPr>
          </a:p>
          <a:p>
            <a:r>
              <a:rPr lang="el-GR" sz="2800" dirty="0" smtClean="0">
                <a:solidFill>
                  <a:srgbClr val="FDA800"/>
                </a:solidFill>
                <a:latin typeface="Roboto"/>
              </a:rPr>
              <a:t>Προτεινόμενο Βίντεο για Προβολή</a:t>
            </a:r>
            <a:r>
              <a:rPr lang="en-US" sz="2800" dirty="0" smtClean="0">
                <a:solidFill>
                  <a:srgbClr val="FDA800"/>
                </a:solidFill>
                <a:latin typeface="Roboto"/>
              </a:rPr>
              <a:t>: </a:t>
            </a:r>
            <a:r>
              <a:rPr lang="en-US" sz="2800" i="1" dirty="0">
                <a:solidFill>
                  <a:srgbClr val="FDA800"/>
                </a:solidFill>
                <a:latin typeface="Roboto"/>
              </a:rPr>
              <a:t>Red Dot Award Winner 2022 Design Concept – Ultimate Modular Work Trouser</a:t>
            </a:r>
            <a:r>
              <a:rPr lang="en-US" sz="2800" dirty="0">
                <a:solidFill>
                  <a:srgbClr val="FDA800"/>
                </a:solidFill>
                <a:latin typeface="Roboto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455068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63298" y="2168386"/>
            <a:ext cx="17651922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rtl="0"/>
            <a:r>
              <a:rPr lang="en-US" sz="2800" dirty="0" err="1">
                <a:latin typeface="Roboto"/>
              </a:rPr>
              <a:t>Anastas</a:t>
            </a:r>
            <a:r>
              <a:rPr lang="en-US" sz="2800" dirty="0">
                <a:latin typeface="Roboto"/>
              </a:rPr>
              <a:t>, P.J. and Zimmerman, J.B (2003) </a:t>
            </a:r>
            <a:r>
              <a:rPr lang="en-US" sz="2800" i="1" dirty="0">
                <a:latin typeface="Roboto"/>
              </a:rPr>
              <a:t>Design of Through the 12 Principles of Green Engineering.</a:t>
            </a:r>
            <a:r>
              <a:rPr lang="en-US" sz="2800" dirty="0">
                <a:latin typeface="Roboto"/>
              </a:rPr>
              <a:t> Environmental Science and Technology.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endParaRPr lang="en-US" sz="2800" dirty="0">
              <a:latin typeface="Roboto"/>
            </a:endParaRPr>
          </a:p>
          <a:p>
            <a:r>
              <a:rPr lang="en-US" sz="2800" u="sng" dirty="0">
                <a:latin typeface="Roboto"/>
                <a:hlinkClick r:id="rId2"/>
              </a:rPr>
              <a:t>www.pubs.acs.org/doi/pdf/10.1021/es032373g</a:t>
            </a:r>
            <a:endParaRPr lang="en-US" sz="2800" dirty="0">
              <a:latin typeface="Roboto"/>
            </a:endParaRPr>
          </a:p>
          <a:p>
            <a:endParaRPr lang="en-US" sz="2800" dirty="0"/>
          </a:p>
          <a:p>
            <a:r>
              <a:rPr lang="en-US" sz="2800" dirty="0">
                <a:solidFill>
                  <a:schemeClr val="tx1"/>
                </a:solidFill>
                <a:latin typeface="Roboto"/>
              </a:rPr>
              <a:t>Blum, P. (2021) </a:t>
            </a:r>
            <a:r>
              <a:rPr lang="en-US" sz="2800" i="1" dirty="0">
                <a:solidFill>
                  <a:schemeClr val="tx1"/>
                </a:solidFill>
                <a:latin typeface="Roboto"/>
              </a:rPr>
              <a:t>Circular Fashion: Making the Fashion Industry Sustainable.</a:t>
            </a:r>
            <a:r>
              <a:rPr lang="en-US" sz="2800" dirty="0">
                <a:solidFill>
                  <a:schemeClr val="tx1"/>
                </a:solidFill>
                <a:latin typeface="Roboto"/>
              </a:rPr>
              <a:t> UK: Laurence King Publishing</a:t>
            </a:r>
          </a:p>
          <a:p>
            <a:pPr algn="l"/>
            <a:endParaRPr lang="en-US" sz="2800" dirty="0">
              <a:solidFill>
                <a:srgbClr val="000000"/>
              </a:solidFill>
              <a:effectLst/>
              <a:latin typeface="var(--heading)"/>
            </a:endParaRPr>
          </a:p>
          <a:p>
            <a:pPr algn="l" rtl="0"/>
            <a:r>
              <a:rPr lang="en-US" sz="2800" dirty="0"/>
              <a:t>Circular. Fashion (2019) </a:t>
            </a:r>
            <a:r>
              <a:rPr lang="en-US" sz="2800" i="1" dirty="0"/>
              <a:t>CIRCULAR DESIGN KIT Design strategies for material </a:t>
            </a:r>
            <a:r>
              <a:rPr lang="en-US" sz="2800" i="1" dirty="0" err="1"/>
              <a:t>cyclability</a:t>
            </a:r>
            <a:r>
              <a:rPr lang="en-US" sz="2800" i="1" dirty="0"/>
              <a:t> and longevity. </a:t>
            </a:r>
            <a:r>
              <a:rPr lang="el-GR" sz="2800" dirty="0" smtClean="0"/>
              <a:t>Διαθέσιμο στο</a:t>
            </a:r>
            <a:r>
              <a:rPr lang="en-US" sz="2800" dirty="0" smtClean="0"/>
              <a:t>: </a:t>
            </a:r>
            <a:r>
              <a:rPr lang="en-US" sz="2800" dirty="0">
                <a:hlinkClick r:id="rId3"/>
              </a:rPr>
              <a:t>www.circular.fashion/downloads/2021_circular.fashion_circular_design_kit.pdf</a:t>
            </a:r>
            <a:endParaRPr lang="en-US" sz="2800" dirty="0"/>
          </a:p>
          <a:p>
            <a:pPr lvl="0" algn="l" rtl="0"/>
            <a:endParaRPr lang="en-US" sz="2800" dirty="0">
              <a:latin typeface="Roboto"/>
            </a:endParaRPr>
          </a:p>
          <a:p>
            <a:pPr lvl="0" algn="l" rtl="0"/>
            <a:r>
              <a:rPr lang="en-US" sz="2800" dirty="0">
                <a:latin typeface="Roboto"/>
              </a:rPr>
              <a:t>Clarke, R. (2021) M. Magazine: </a:t>
            </a:r>
            <a:r>
              <a:rPr lang="en-US" sz="2800" i="1" dirty="0">
                <a:latin typeface="Roboto"/>
              </a:rPr>
              <a:t>Design for Disassembly.</a:t>
            </a:r>
            <a:r>
              <a:rPr lang="en-US" sz="2800" dirty="0">
                <a:latin typeface="Roboto"/>
              </a:rPr>
              <a:t>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u="sng" dirty="0">
                <a:latin typeface="Roboto"/>
                <a:hlinkClick r:id="rId4"/>
              </a:rPr>
              <a:t>www.molteni.it/magazine/en/article/design-for-disassembly</a:t>
            </a:r>
            <a:endParaRPr lang="en-US" sz="2800" dirty="0">
              <a:latin typeface="Roboto"/>
            </a:endParaRPr>
          </a:p>
          <a:p>
            <a:pPr algn="l"/>
            <a:endParaRPr lang="en-US" sz="2800" i="1" dirty="0">
              <a:solidFill>
                <a:srgbClr val="000000"/>
              </a:solidFill>
              <a:effectLst/>
              <a:latin typeface="var(--heading)"/>
            </a:endParaRPr>
          </a:p>
          <a:p>
            <a:pPr algn="l"/>
            <a:r>
              <a:rPr lang="en-US" sz="2800" dirty="0">
                <a:solidFill>
                  <a:srgbClr val="000000"/>
                </a:solidFill>
                <a:latin typeface="Roboto"/>
              </a:rPr>
              <a:t>Cotton Incorporated (2024) </a:t>
            </a:r>
            <a:r>
              <a:rPr lang="en-US" sz="2800" i="1" dirty="0">
                <a:solidFill>
                  <a:srgbClr val="000000"/>
                </a:solidFill>
                <a:latin typeface="Roboto"/>
              </a:rPr>
              <a:t>Renewing Denim with Purpose.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el-GR" sz="2800" dirty="0" smtClean="0">
                <a:solidFill>
                  <a:srgbClr val="000000"/>
                </a:solidFill>
                <a:latin typeface="Roboto"/>
              </a:rPr>
              <a:t>Διαθέσιμο στο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: </a:t>
            </a:r>
            <a:r>
              <a:rPr lang="en-US" sz="2800" dirty="0">
                <a:solidFill>
                  <a:srgbClr val="000000"/>
                </a:solidFill>
                <a:latin typeface="Roboto"/>
                <a:hlinkClick r:id="rId5"/>
              </a:rPr>
              <a:t>www.bluejeansgogreen.org/about-us/</a:t>
            </a:r>
            <a:endParaRPr lang="en-US" sz="2800" dirty="0">
              <a:solidFill>
                <a:srgbClr val="000000"/>
              </a:solidFill>
              <a:latin typeface="Roboto"/>
            </a:endParaRPr>
          </a:p>
          <a:p>
            <a:pPr algn="l"/>
            <a:endParaRPr lang="en-US" sz="2800" dirty="0">
              <a:solidFill>
                <a:srgbClr val="000000"/>
              </a:solidFill>
              <a:effectLst/>
              <a:latin typeface="var(--heading)"/>
            </a:endParaRPr>
          </a:p>
          <a:p>
            <a:pPr lvl="0" rtl="0"/>
            <a:r>
              <a:rPr lang="en-US" sz="2800" dirty="0" err="1">
                <a:latin typeface="Roboto"/>
              </a:rPr>
              <a:t>Designers.Org</a:t>
            </a:r>
            <a:r>
              <a:rPr lang="en-US" sz="2800" dirty="0">
                <a:latin typeface="Roboto"/>
              </a:rPr>
              <a:t> (2024) </a:t>
            </a:r>
            <a:r>
              <a:rPr lang="en-US" sz="2800" i="1" dirty="0">
                <a:latin typeface="Roboto"/>
              </a:rPr>
              <a:t>Design Award Winne. Awarded for Good: Fu </a:t>
            </a:r>
            <a:r>
              <a:rPr lang="en-US" sz="2800" i="1" dirty="0" err="1">
                <a:latin typeface="Roboto"/>
              </a:rPr>
              <a:t>Zhih</a:t>
            </a:r>
            <a:r>
              <a:rPr lang="en-US" sz="2800" i="1" dirty="0">
                <a:latin typeface="Roboto"/>
              </a:rPr>
              <a:t>-Chi.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u="sng" dirty="0">
                <a:latin typeface="Roboto"/>
                <a:hlinkClick r:id="rId6"/>
              </a:rPr>
              <a:t>www.designers.org/design.php?ID=61414</a:t>
            </a:r>
            <a:endParaRPr lang="en-US" sz="2800" dirty="0">
              <a:latin typeface="Roboto"/>
            </a:endParaRPr>
          </a:p>
          <a:p>
            <a:r>
              <a:rPr lang="en-US" sz="2800" dirty="0">
                <a:latin typeface="Roboto"/>
              </a:rPr>
              <a:t> </a:t>
            </a:r>
          </a:p>
          <a:p>
            <a:pPr algn="l" rtl="0"/>
            <a:r>
              <a:rPr lang="en-US" sz="2800" dirty="0" err="1">
                <a:latin typeface="Roboto"/>
              </a:rPr>
              <a:t>Flavialarocca</a:t>
            </a:r>
            <a:r>
              <a:rPr lang="en-US" sz="2800" dirty="0">
                <a:latin typeface="Roboto"/>
              </a:rPr>
              <a:t> (2024) </a:t>
            </a:r>
            <a:r>
              <a:rPr lang="en-US" sz="2800" i="1" dirty="0">
                <a:latin typeface="Roboto"/>
              </a:rPr>
              <a:t>Introducing the Modular Concept</a:t>
            </a:r>
            <a:r>
              <a:rPr lang="en-US" sz="2800" dirty="0">
                <a:latin typeface="Roboto"/>
              </a:rPr>
              <a:t>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u="sng" dirty="0">
                <a:latin typeface="Roboto"/>
                <a:hlinkClick r:id="rId7"/>
              </a:rPr>
              <a:t>www.flavialarocca.com</a:t>
            </a:r>
            <a:endParaRPr lang="en-US" sz="2800" dirty="0">
              <a:latin typeface="Roboto"/>
            </a:endParaRPr>
          </a:p>
          <a:p>
            <a:pPr lvl="0" algn="l" rtl="0"/>
            <a:endParaRPr lang="en-US" sz="2800" dirty="0">
              <a:latin typeface="Roboto"/>
            </a:endParaRPr>
          </a:p>
          <a:p>
            <a:pPr algn="l"/>
            <a:endParaRPr lang="en-US" sz="2800" i="1" dirty="0">
              <a:solidFill>
                <a:srgbClr val="000000"/>
              </a:solidFill>
              <a:effectLst/>
              <a:latin typeface="var(--heading)"/>
            </a:endParaRPr>
          </a:p>
          <a:p>
            <a:pPr algn="l"/>
            <a:endParaRPr lang="en-US" sz="2800" i="1" dirty="0">
              <a:solidFill>
                <a:srgbClr val="000000"/>
              </a:solidFill>
              <a:effectLst/>
              <a:latin typeface="var(--heading)"/>
            </a:endParaRPr>
          </a:p>
        </p:txBody>
      </p:sp>
      <p:sp>
        <p:nvSpPr>
          <p:cNvPr id="3" name="Title 16"/>
          <p:cNvSpPr txBox="1">
            <a:spLocks/>
          </p:cNvSpPr>
          <p:nvPr/>
        </p:nvSpPr>
        <p:spPr>
          <a:xfrm>
            <a:off x="1163298" y="804766"/>
            <a:ext cx="7385346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tx1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l-GR" sz="5400" dirty="0" smtClean="0">
                <a:solidFill>
                  <a:srgbClr val="2431DB"/>
                </a:solidFill>
              </a:rPr>
              <a:t>Αναφορές</a:t>
            </a:r>
            <a:endParaRPr lang="en-US" sz="5400" dirty="0">
              <a:solidFill>
                <a:srgbClr val="2431D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469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1060450" y="1616075"/>
            <a:ext cx="17068800" cy="6463308"/>
          </a:xfrm>
        </p:spPr>
        <p:txBody>
          <a:bodyPr/>
          <a:lstStyle/>
          <a:p>
            <a:pPr lvl="0" algn="l" rtl="0"/>
            <a:r>
              <a:rPr lang="en-US" sz="2800" dirty="0" err="1">
                <a:latin typeface="Roboto"/>
              </a:rPr>
              <a:t>Hertantyos</a:t>
            </a:r>
            <a:r>
              <a:rPr lang="en-US" sz="2800" dirty="0">
                <a:latin typeface="Roboto"/>
              </a:rPr>
              <a:t>, S. (2024) </a:t>
            </a:r>
            <a:r>
              <a:rPr lang="en-US" sz="2800" i="1" dirty="0">
                <a:latin typeface="Roboto"/>
              </a:rPr>
              <a:t>14 Textile recycling companies Pushing for Circularity in Fashion</a:t>
            </a:r>
            <a:r>
              <a:rPr lang="en-US" sz="2800" dirty="0">
                <a:latin typeface="Roboto"/>
              </a:rPr>
              <a:t>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</a:t>
            </a:r>
            <a:endParaRPr lang="en-US" sz="2800" dirty="0">
              <a:latin typeface="Roboto"/>
            </a:endParaRPr>
          </a:p>
          <a:p>
            <a:pPr lvl="0" algn="l" rtl="0"/>
            <a:r>
              <a:rPr lang="en-US" sz="2800" dirty="0">
                <a:latin typeface="Roboto"/>
                <a:hlinkClick r:id="rId2"/>
              </a:rPr>
              <a:t>www.consciousfashion.co/guides/textile-recycling-companies</a:t>
            </a:r>
            <a:endParaRPr lang="en-US" sz="2800" dirty="0">
              <a:latin typeface="Roboto"/>
            </a:endParaRPr>
          </a:p>
          <a:p>
            <a:pPr lvl="0" algn="l" rtl="0"/>
            <a:endParaRPr lang="en-US" sz="2800" dirty="0">
              <a:latin typeface="Roboto"/>
            </a:endParaRPr>
          </a:p>
          <a:p>
            <a:pPr lvl="0" algn="l" rtl="0"/>
            <a:r>
              <a:rPr lang="en-US" sz="2800" dirty="0">
                <a:latin typeface="Roboto"/>
              </a:rPr>
              <a:t>James, P. (2024) </a:t>
            </a:r>
            <a:r>
              <a:rPr lang="en-US" sz="2800" i="1" dirty="0">
                <a:latin typeface="Roboto"/>
              </a:rPr>
              <a:t>The Guide To Luxury Modular Fashion: Create a Wardrobe of Endless Outfits. </a:t>
            </a:r>
            <a:r>
              <a:rPr lang="en-US" sz="2800" dirty="0">
                <a:latin typeface="Roboto"/>
              </a:rPr>
              <a:t>U.S Paloma St James</a:t>
            </a:r>
          </a:p>
          <a:p>
            <a:pPr lvl="0" algn="l" rtl="0"/>
            <a:r>
              <a:rPr lang="en-US" sz="2800" i="1" dirty="0">
                <a:latin typeface="Roboto"/>
              </a:rPr>
              <a:t> </a:t>
            </a:r>
            <a:endParaRPr lang="en-US" sz="2800" dirty="0">
              <a:latin typeface="Roboto"/>
            </a:endParaRPr>
          </a:p>
          <a:p>
            <a:pPr lvl="0" algn="l" rtl="0"/>
            <a:r>
              <a:rPr lang="en-US" sz="2800" dirty="0">
                <a:latin typeface="Roboto"/>
              </a:rPr>
              <a:t>Marfa Stance (2024) Make It Modular: Reversible. Buildable. Adaptable.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u="sng" dirty="0">
                <a:latin typeface="Roboto"/>
                <a:hlinkClick r:id="rId3"/>
              </a:rPr>
              <a:t>www.marfastance.com/pages/make-it-modular</a:t>
            </a:r>
            <a:endParaRPr lang="en-US" sz="2800" dirty="0">
              <a:latin typeface="Roboto"/>
            </a:endParaRPr>
          </a:p>
          <a:p>
            <a:pPr algn="l"/>
            <a:endParaRPr lang="en-US" sz="2800" i="1" dirty="0">
              <a:solidFill>
                <a:srgbClr val="000000"/>
              </a:solidFill>
              <a:latin typeface="var(--heading)"/>
            </a:endParaRPr>
          </a:p>
          <a:p>
            <a:pPr algn="l"/>
            <a:r>
              <a:rPr lang="en-US" sz="2800" dirty="0" err="1">
                <a:solidFill>
                  <a:srgbClr val="000000"/>
                </a:solidFill>
                <a:latin typeface="Roboto"/>
              </a:rPr>
              <a:t>Resortecs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 (2022) </a:t>
            </a:r>
            <a:r>
              <a:rPr lang="en-US" sz="2800" i="1" dirty="0">
                <a:solidFill>
                  <a:srgbClr val="000000"/>
                </a:solidFill>
                <a:latin typeface="Roboto"/>
              </a:rPr>
              <a:t>Innovative threads and disassembly for efficient textile waste management..</a:t>
            </a:r>
            <a:r>
              <a:rPr lang="en-US" sz="2800" dirty="0">
                <a:solidFill>
                  <a:srgbClr val="000000"/>
                </a:solidFill>
                <a:latin typeface="Roboto"/>
              </a:rPr>
              <a:t> </a:t>
            </a:r>
            <a:r>
              <a:rPr lang="el-GR" sz="2800" dirty="0" smtClean="0">
                <a:solidFill>
                  <a:srgbClr val="000000"/>
                </a:solidFill>
                <a:latin typeface="Roboto"/>
              </a:rPr>
              <a:t>Διαθέσιμο στο</a:t>
            </a:r>
            <a:r>
              <a:rPr lang="en-US" sz="2800" dirty="0" smtClean="0">
                <a:solidFill>
                  <a:srgbClr val="000000"/>
                </a:solidFill>
                <a:latin typeface="Roboto"/>
              </a:rPr>
              <a:t>: </a:t>
            </a:r>
            <a:r>
              <a:rPr lang="en-US" sz="2800" dirty="0">
                <a:solidFill>
                  <a:srgbClr val="000000"/>
                </a:solidFill>
                <a:latin typeface="Roboto"/>
                <a:hlinkClick r:id="rId4"/>
              </a:rPr>
              <a:t>www.resortecs.com</a:t>
            </a:r>
            <a:endParaRPr lang="en-US" sz="2800" dirty="0">
              <a:solidFill>
                <a:srgbClr val="000000"/>
              </a:solidFill>
              <a:latin typeface="Roboto"/>
            </a:endParaRPr>
          </a:p>
          <a:p>
            <a:pPr lvl="0" rtl="0"/>
            <a:endParaRPr lang="en-US" sz="2800" dirty="0">
              <a:latin typeface="Roboto"/>
            </a:endParaRPr>
          </a:p>
          <a:p>
            <a:pPr lvl="0" rtl="0"/>
            <a:r>
              <a:rPr lang="en-US" sz="2800" dirty="0" err="1">
                <a:latin typeface="Roboto"/>
              </a:rPr>
              <a:t>Mome</a:t>
            </a:r>
            <a:r>
              <a:rPr lang="en-US" sz="2800" dirty="0">
                <a:latin typeface="Roboto"/>
              </a:rPr>
              <a:t> Budapest (2024). </a:t>
            </a:r>
            <a:r>
              <a:rPr lang="en-US" sz="2800" i="1" dirty="0">
                <a:latin typeface="Roboto"/>
              </a:rPr>
              <a:t>Material Design for Disassembly.</a:t>
            </a:r>
            <a:r>
              <a:rPr lang="en-US" sz="2800" dirty="0">
                <a:latin typeface="Roboto"/>
              </a:rPr>
              <a:t> </a:t>
            </a:r>
            <a:r>
              <a:rPr lang="el-GR" sz="2800" dirty="0" smtClean="0">
                <a:latin typeface="Roboto"/>
              </a:rPr>
              <a:t>Διαθέσιμο στο</a:t>
            </a:r>
            <a:r>
              <a:rPr lang="en-US" sz="2800" dirty="0" smtClean="0">
                <a:latin typeface="Roboto"/>
              </a:rPr>
              <a:t>: </a:t>
            </a:r>
            <a:r>
              <a:rPr lang="en-US" sz="2800" u="sng" dirty="0">
                <a:latin typeface="Roboto"/>
                <a:hlinkClick r:id="rId5"/>
              </a:rPr>
              <a:t>www.youtube.com/watch?v=2d58g6-15_4</a:t>
            </a:r>
            <a:endParaRPr lang="en-US" sz="2800" dirty="0">
              <a:latin typeface="Roboto"/>
            </a:endParaRPr>
          </a:p>
          <a:p>
            <a:endParaRPr lang="en-US" sz="28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22734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2176</TotalTime>
  <Words>3025</Words>
  <Application>Microsoft Office PowerPoint</Application>
  <PresentationFormat>Προσαρμογή</PresentationFormat>
  <Paragraphs>224</Paragraphs>
  <Slides>29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29</vt:i4>
      </vt:variant>
    </vt:vector>
  </HeadingPairs>
  <TitlesOfParts>
    <vt:vector size="35" baseType="lpstr">
      <vt:lpstr>-apple-system</vt:lpstr>
      <vt:lpstr>Arial</vt:lpstr>
      <vt:lpstr>Calibri</vt:lpstr>
      <vt:lpstr>Roboto</vt:lpstr>
      <vt:lpstr>var(--heading)</vt:lpstr>
      <vt:lpstr>Office Theme</vt:lpstr>
      <vt:lpstr>Παρουσίαση του PowerPoint</vt:lpstr>
      <vt:lpstr>Σχεδιασμός Βιώσιμης Μόδας  Ενότητα 5: Σχεδιασμός για Αποσυναρμολόγηση  </vt:lpstr>
      <vt:lpstr>Επισκόπηση</vt:lpstr>
      <vt:lpstr>5.1 Σχεδιασμός για Αποσυναρμολόγηση στη Μόδα </vt:lpstr>
      <vt:lpstr>Σχεδιάζοντας ένα Ρούχο για Αποσυναρμολόγηση</vt:lpstr>
      <vt:lpstr>Βασικές Αρχές και Στρατηγικές που χρησιμοποιούνται στον Σχεδιασμό για Αποσυναρμολόγηση </vt:lpstr>
      <vt:lpstr>Μονομερή Υλικά</vt:lpstr>
      <vt:lpstr>Συγκολλητικές Ουσίες &amp; Σύνθετες Ραφές</vt:lpstr>
      <vt:lpstr>Ετικέτες &amp; Οδηγίες</vt:lpstr>
      <vt:lpstr>Ανθεκτικά &amp; Φιλικοί προς το Περιβάλλον Κουμπώματα</vt:lpstr>
      <vt:lpstr>Ανακύκλωση στο Τέλος του Κύκλου Ζωής</vt:lpstr>
      <vt:lpstr>Παρουσίαση του PowerPoint</vt:lpstr>
      <vt:lpstr>5.3 Αρθρωτός Σχεδιασμός στη Μόδα</vt:lpstr>
      <vt:lpstr>Οφέλη του Αρθρωτού Σχεδιασμού στη Μόδα</vt:lpstr>
      <vt:lpstr>Πώς Λειτουργεί ο Αρθρωτός Σχεδιασμός</vt:lpstr>
      <vt:lpstr>Αρθρωτός Σχεδιασμός και οι 12 Αρχές της Πράσινης Μηχανικής </vt:lpstr>
      <vt:lpstr>3η Αρχή: Σχεδιασμός για Διαχωρισμό</vt:lpstr>
      <vt:lpstr>Παρουσίαση του PowerPoint</vt:lpstr>
      <vt:lpstr>9η Αρχή: Ελαχιστοποίηση της Ποικιλίας των Υλικών</vt:lpstr>
      <vt:lpstr>11η Αρχή: Σχεδιασμός για Εμπορική Μεταγενέστερη Ζωή</vt:lpstr>
      <vt:lpstr>Παρουσίαση του PowerPoint</vt:lpstr>
      <vt:lpstr>Σχεδιαστές/-στριες με Αρθρωτές Συλλογές</vt:lpstr>
      <vt:lpstr>Παρουσίαση του PowerPoint</vt:lpstr>
      <vt:lpstr>Marfa Stance και Modular Coat</vt:lpstr>
      <vt:lpstr>Flavia La Rocca</vt:lpstr>
      <vt:lpstr>Το Code Prototype Modular Jacket του Fu Zhih-Chi</vt:lpstr>
      <vt:lpstr>Το Απόλυτο Αρθρωτό Παντελόνι Εργασίας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Rekomendacijos</dc:title>
  <dc:creator>Doris Kailos</dc:creator>
  <cp:lastModifiedBy>Katerina</cp:lastModifiedBy>
  <cp:revision>190</cp:revision>
  <dcterms:created xsi:type="dcterms:W3CDTF">2024-10-02T15:30:20Z</dcterms:created>
  <dcterms:modified xsi:type="dcterms:W3CDTF">2025-03-07T11:07:50Z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2024-10-02T00:00:00Z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2024-10-02T00:00:00Z</vt:filetime>
  </property>
  <property fmtid="{D5CDD505-2E9C-101B-9397-08002B2CF9AE}" pid="5" name="Producer">
    <vt:lpwstr>Adobe PDF library 17.00</vt:lpwstr>
  </property>
</Properties>
</file>