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73" r:id="rId2"/>
    <p:sldId id="259" r:id="rId3"/>
    <p:sldId id="328" r:id="rId4"/>
    <p:sldId id="329" r:id="rId5"/>
    <p:sldId id="332" r:id="rId6"/>
    <p:sldId id="331" r:id="rId7"/>
    <p:sldId id="333" r:id="rId8"/>
    <p:sldId id="335" r:id="rId9"/>
    <p:sldId id="334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8" r:id="rId32"/>
    <p:sldId id="357" r:id="rId33"/>
    <p:sldId id="314" r:id="rId34"/>
    <p:sldId id="327" r:id="rId3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800"/>
    <a:srgbClr val="2431DB"/>
    <a:srgbClr val="EB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>
      <p:cViewPr varScale="1">
        <p:scale>
          <a:sx n="46" d="100"/>
          <a:sy n="46" d="100"/>
        </p:scale>
        <p:origin x="30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5AE3C-EECE-4CB7-8F4A-6260419C52AC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4ECA9-72B9-4728-A41A-80EA5699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43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4664" y="10375639"/>
            <a:ext cx="11863931" cy="93291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418939" y="10690526"/>
            <a:ext cx="7435850" cy="618490"/>
          </a:xfrm>
          <a:custGeom>
            <a:avLst/>
            <a:gdLst/>
            <a:ahLst/>
            <a:cxnLst/>
            <a:rect l="l" t="t" r="r" b="b"/>
            <a:pathLst>
              <a:path w="7435850" h="618490">
                <a:moveTo>
                  <a:pt x="4612006" y="0"/>
                </a:moveTo>
                <a:lnTo>
                  <a:pt x="0" y="26983"/>
                </a:lnTo>
                <a:lnTo>
                  <a:pt x="0" y="618030"/>
                </a:lnTo>
                <a:lnTo>
                  <a:pt x="7435410" y="618030"/>
                </a:lnTo>
                <a:lnTo>
                  <a:pt x="7417622" y="609366"/>
                </a:lnTo>
                <a:lnTo>
                  <a:pt x="7373588" y="588389"/>
                </a:lnTo>
                <a:lnTo>
                  <a:pt x="7329335" y="567775"/>
                </a:lnTo>
                <a:lnTo>
                  <a:pt x="7284864" y="547524"/>
                </a:lnTo>
                <a:lnTo>
                  <a:pt x="7240175" y="527637"/>
                </a:lnTo>
                <a:lnTo>
                  <a:pt x="7195270" y="508114"/>
                </a:lnTo>
                <a:lnTo>
                  <a:pt x="7150149" y="488955"/>
                </a:lnTo>
                <a:lnTo>
                  <a:pt x="7104814" y="470161"/>
                </a:lnTo>
                <a:lnTo>
                  <a:pt x="7059265" y="451732"/>
                </a:lnTo>
                <a:lnTo>
                  <a:pt x="7013504" y="433669"/>
                </a:lnTo>
                <a:lnTo>
                  <a:pt x="6967531" y="415972"/>
                </a:lnTo>
                <a:lnTo>
                  <a:pt x="6921347" y="398640"/>
                </a:lnTo>
                <a:lnTo>
                  <a:pt x="6874953" y="381676"/>
                </a:lnTo>
                <a:lnTo>
                  <a:pt x="6828351" y="365078"/>
                </a:lnTo>
                <a:lnTo>
                  <a:pt x="6781541" y="348848"/>
                </a:lnTo>
                <a:lnTo>
                  <a:pt x="6734523" y="332985"/>
                </a:lnTo>
                <a:lnTo>
                  <a:pt x="6687300" y="317491"/>
                </a:lnTo>
                <a:lnTo>
                  <a:pt x="6639871" y="302365"/>
                </a:lnTo>
                <a:lnTo>
                  <a:pt x="6592238" y="287607"/>
                </a:lnTo>
                <a:lnTo>
                  <a:pt x="6544402" y="273219"/>
                </a:lnTo>
                <a:lnTo>
                  <a:pt x="6496364" y="259201"/>
                </a:lnTo>
                <a:lnTo>
                  <a:pt x="6448124" y="245552"/>
                </a:lnTo>
                <a:lnTo>
                  <a:pt x="6399683" y="232274"/>
                </a:lnTo>
                <a:lnTo>
                  <a:pt x="6351044" y="219367"/>
                </a:lnTo>
                <a:lnTo>
                  <a:pt x="6302205" y="206830"/>
                </a:lnTo>
                <a:lnTo>
                  <a:pt x="6253169" y="194665"/>
                </a:lnTo>
                <a:lnTo>
                  <a:pt x="6203936" y="182872"/>
                </a:lnTo>
                <a:lnTo>
                  <a:pt x="6154508" y="171451"/>
                </a:lnTo>
                <a:lnTo>
                  <a:pt x="6104884" y="160402"/>
                </a:lnTo>
                <a:lnTo>
                  <a:pt x="6055067" y="149727"/>
                </a:lnTo>
                <a:lnTo>
                  <a:pt x="6005057" y="139424"/>
                </a:lnTo>
                <a:lnTo>
                  <a:pt x="5954855" y="129496"/>
                </a:lnTo>
                <a:lnTo>
                  <a:pt x="5904461" y="119941"/>
                </a:lnTo>
                <a:lnTo>
                  <a:pt x="5853878" y="110761"/>
                </a:lnTo>
                <a:lnTo>
                  <a:pt x="5803105" y="101955"/>
                </a:lnTo>
                <a:lnTo>
                  <a:pt x="5752144" y="93525"/>
                </a:lnTo>
                <a:lnTo>
                  <a:pt x="5700995" y="85470"/>
                </a:lnTo>
                <a:lnTo>
                  <a:pt x="5649660" y="77790"/>
                </a:lnTo>
                <a:lnTo>
                  <a:pt x="5598140" y="70488"/>
                </a:lnTo>
                <a:lnTo>
                  <a:pt x="5546435" y="63561"/>
                </a:lnTo>
                <a:lnTo>
                  <a:pt x="5494547" y="57012"/>
                </a:lnTo>
                <a:lnTo>
                  <a:pt x="5442476" y="50840"/>
                </a:lnTo>
                <a:lnTo>
                  <a:pt x="5390223" y="45046"/>
                </a:lnTo>
                <a:lnTo>
                  <a:pt x="5337789" y="39630"/>
                </a:lnTo>
                <a:lnTo>
                  <a:pt x="5285175" y="34592"/>
                </a:lnTo>
                <a:lnTo>
                  <a:pt x="5232383" y="29933"/>
                </a:lnTo>
                <a:lnTo>
                  <a:pt x="5179412" y="25653"/>
                </a:lnTo>
                <a:lnTo>
                  <a:pt x="4612006" y="0"/>
                </a:lnTo>
                <a:close/>
              </a:path>
            </a:pathLst>
          </a:custGeom>
          <a:solidFill>
            <a:srgbClr val="EB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36797" y="7852577"/>
            <a:ext cx="6787606" cy="345597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4594055" y="8167573"/>
            <a:ext cx="3900170" cy="3141345"/>
          </a:xfrm>
          <a:custGeom>
            <a:avLst/>
            <a:gdLst/>
            <a:ahLst/>
            <a:cxnLst/>
            <a:rect l="l" t="t" r="r" b="b"/>
            <a:pathLst>
              <a:path w="3900169" h="3141345">
                <a:moveTo>
                  <a:pt x="3899617" y="0"/>
                </a:moveTo>
                <a:lnTo>
                  <a:pt x="1606168" y="0"/>
                </a:lnTo>
                <a:lnTo>
                  <a:pt x="0" y="3140982"/>
                </a:lnTo>
                <a:lnTo>
                  <a:pt x="2315358" y="3140982"/>
                </a:lnTo>
                <a:lnTo>
                  <a:pt x="3899617" y="0"/>
                </a:lnTo>
                <a:close/>
              </a:path>
            </a:pathLst>
          </a:custGeom>
          <a:solidFill>
            <a:srgbClr val="FD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120458" cy="862155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10492105" cy="7990840"/>
          </a:xfrm>
          <a:custGeom>
            <a:avLst/>
            <a:gdLst/>
            <a:ahLst/>
            <a:cxnLst/>
            <a:rect l="l" t="t" r="r" b="b"/>
            <a:pathLst>
              <a:path w="10492105" h="7990840">
                <a:moveTo>
                  <a:pt x="10444368" y="0"/>
                </a:moveTo>
                <a:lnTo>
                  <a:pt x="0" y="0"/>
                </a:lnTo>
                <a:lnTo>
                  <a:pt x="0" y="7990786"/>
                </a:lnTo>
                <a:lnTo>
                  <a:pt x="4347290" y="7980111"/>
                </a:lnTo>
                <a:lnTo>
                  <a:pt x="4464846" y="7971641"/>
                </a:lnTo>
                <a:lnTo>
                  <a:pt x="4581363" y="7961421"/>
                </a:lnTo>
                <a:lnTo>
                  <a:pt x="4696837" y="7949467"/>
                </a:lnTo>
                <a:lnTo>
                  <a:pt x="4811266" y="7935793"/>
                </a:lnTo>
                <a:lnTo>
                  <a:pt x="4924648" y="7920417"/>
                </a:lnTo>
                <a:lnTo>
                  <a:pt x="5036978" y="7903352"/>
                </a:lnTo>
                <a:lnTo>
                  <a:pt x="5148255" y="7884614"/>
                </a:lnTo>
                <a:lnTo>
                  <a:pt x="5258476" y="7864220"/>
                </a:lnTo>
                <a:lnTo>
                  <a:pt x="5367636" y="7842184"/>
                </a:lnTo>
                <a:lnTo>
                  <a:pt x="5475735" y="7818523"/>
                </a:lnTo>
                <a:lnTo>
                  <a:pt x="5582768" y="7793251"/>
                </a:lnTo>
                <a:lnTo>
                  <a:pt x="5688733" y="7766383"/>
                </a:lnTo>
                <a:lnTo>
                  <a:pt x="5793627" y="7737937"/>
                </a:lnTo>
                <a:lnTo>
                  <a:pt x="5897447" y="7707926"/>
                </a:lnTo>
                <a:lnTo>
                  <a:pt x="6000191" y="7676367"/>
                </a:lnTo>
                <a:lnTo>
                  <a:pt x="6101854" y="7643275"/>
                </a:lnTo>
                <a:lnTo>
                  <a:pt x="6202435" y="7608665"/>
                </a:lnTo>
                <a:lnTo>
                  <a:pt x="6301931" y="7572553"/>
                </a:lnTo>
                <a:lnTo>
                  <a:pt x="6400338" y="7534955"/>
                </a:lnTo>
                <a:lnTo>
                  <a:pt x="6497654" y="7495886"/>
                </a:lnTo>
                <a:lnTo>
                  <a:pt x="6593876" y="7455361"/>
                </a:lnTo>
                <a:lnTo>
                  <a:pt x="6641576" y="7434558"/>
                </a:lnTo>
                <a:lnTo>
                  <a:pt x="6689001" y="7413397"/>
                </a:lnTo>
                <a:lnTo>
                  <a:pt x="6736151" y="7391879"/>
                </a:lnTo>
                <a:lnTo>
                  <a:pt x="6783026" y="7370007"/>
                </a:lnTo>
                <a:lnTo>
                  <a:pt x="6829625" y="7347783"/>
                </a:lnTo>
                <a:lnTo>
                  <a:pt x="6875948" y="7325209"/>
                </a:lnTo>
                <a:lnTo>
                  <a:pt x="6921994" y="7302286"/>
                </a:lnTo>
                <a:lnTo>
                  <a:pt x="6967764" y="7279017"/>
                </a:lnTo>
                <a:lnTo>
                  <a:pt x="7013257" y="7255404"/>
                </a:lnTo>
                <a:lnTo>
                  <a:pt x="7058472" y="7231447"/>
                </a:lnTo>
                <a:lnTo>
                  <a:pt x="7103409" y="7207151"/>
                </a:lnTo>
                <a:lnTo>
                  <a:pt x="7148068" y="7182515"/>
                </a:lnTo>
                <a:lnTo>
                  <a:pt x="7192449" y="7157543"/>
                </a:lnTo>
                <a:lnTo>
                  <a:pt x="7236550" y="7132236"/>
                </a:lnTo>
                <a:lnTo>
                  <a:pt x="7280373" y="7106596"/>
                </a:lnTo>
                <a:lnTo>
                  <a:pt x="7323915" y="7080625"/>
                </a:lnTo>
                <a:lnTo>
                  <a:pt x="7367178" y="7054325"/>
                </a:lnTo>
                <a:lnTo>
                  <a:pt x="7410160" y="7027697"/>
                </a:lnTo>
                <a:lnTo>
                  <a:pt x="7452861" y="7000745"/>
                </a:lnTo>
                <a:lnTo>
                  <a:pt x="7495282" y="6973470"/>
                </a:lnTo>
                <a:lnTo>
                  <a:pt x="7537421" y="6945873"/>
                </a:lnTo>
                <a:lnTo>
                  <a:pt x="7579278" y="6917957"/>
                </a:lnTo>
                <a:lnTo>
                  <a:pt x="7620852" y="6889724"/>
                </a:lnTo>
                <a:lnTo>
                  <a:pt x="7662145" y="6861175"/>
                </a:lnTo>
                <a:lnTo>
                  <a:pt x="7703154" y="6832313"/>
                </a:lnTo>
                <a:lnTo>
                  <a:pt x="7743880" y="6803139"/>
                </a:lnTo>
                <a:lnTo>
                  <a:pt x="7784323" y="6773655"/>
                </a:lnTo>
                <a:lnTo>
                  <a:pt x="7824481" y="6743864"/>
                </a:lnTo>
                <a:lnTo>
                  <a:pt x="7864355" y="6713767"/>
                </a:lnTo>
                <a:lnTo>
                  <a:pt x="7903944" y="6683366"/>
                </a:lnTo>
                <a:lnTo>
                  <a:pt x="7943249" y="6652663"/>
                </a:lnTo>
                <a:lnTo>
                  <a:pt x="7982268" y="6621660"/>
                </a:lnTo>
                <a:lnTo>
                  <a:pt x="8021001" y="6590359"/>
                </a:lnTo>
                <a:lnTo>
                  <a:pt x="8059447" y="6558763"/>
                </a:lnTo>
                <a:lnTo>
                  <a:pt x="8097608" y="6526872"/>
                </a:lnTo>
                <a:lnTo>
                  <a:pt x="8135481" y="6494688"/>
                </a:lnTo>
                <a:lnTo>
                  <a:pt x="8173067" y="6462215"/>
                </a:lnTo>
                <a:lnTo>
                  <a:pt x="8210366" y="6429453"/>
                </a:lnTo>
                <a:lnTo>
                  <a:pt x="8247377" y="6396405"/>
                </a:lnTo>
                <a:lnTo>
                  <a:pt x="8284099" y="6363072"/>
                </a:lnTo>
                <a:lnTo>
                  <a:pt x="8320533" y="6329457"/>
                </a:lnTo>
                <a:lnTo>
                  <a:pt x="8356677" y="6295561"/>
                </a:lnTo>
                <a:lnTo>
                  <a:pt x="8392532" y="6261387"/>
                </a:lnTo>
                <a:lnTo>
                  <a:pt x="8428098" y="6226936"/>
                </a:lnTo>
                <a:lnTo>
                  <a:pt x="8463373" y="6192210"/>
                </a:lnTo>
                <a:lnTo>
                  <a:pt x="8498358" y="6157211"/>
                </a:lnTo>
                <a:lnTo>
                  <a:pt x="8533052" y="6121941"/>
                </a:lnTo>
                <a:lnTo>
                  <a:pt x="8567454" y="6086402"/>
                </a:lnTo>
                <a:lnTo>
                  <a:pt x="8601565" y="6050597"/>
                </a:lnTo>
                <a:lnTo>
                  <a:pt x="8635385" y="6014526"/>
                </a:lnTo>
                <a:lnTo>
                  <a:pt x="8668911" y="5978192"/>
                </a:lnTo>
                <a:lnTo>
                  <a:pt x="8702146" y="5941597"/>
                </a:lnTo>
                <a:lnTo>
                  <a:pt x="8735087" y="5904742"/>
                </a:lnTo>
                <a:lnTo>
                  <a:pt x="8767735" y="5867631"/>
                </a:lnTo>
                <a:lnTo>
                  <a:pt x="8800089" y="5830264"/>
                </a:lnTo>
                <a:lnTo>
                  <a:pt x="8832149" y="5792643"/>
                </a:lnTo>
                <a:lnTo>
                  <a:pt x="8863914" y="5754771"/>
                </a:lnTo>
                <a:lnTo>
                  <a:pt x="8895385" y="5716649"/>
                </a:lnTo>
                <a:lnTo>
                  <a:pt x="8926560" y="5678279"/>
                </a:lnTo>
                <a:lnTo>
                  <a:pt x="8957440" y="5639664"/>
                </a:lnTo>
                <a:lnTo>
                  <a:pt x="8988024" y="5600805"/>
                </a:lnTo>
                <a:lnTo>
                  <a:pt x="9018312" y="5561705"/>
                </a:lnTo>
                <a:lnTo>
                  <a:pt x="9048303" y="5522364"/>
                </a:lnTo>
                <a:lnTo>
                  <a:pt x="9077997" y="5482785"/>
                </a:lnTo>
                <a:lnTo>
                  <a:pt x="9107394" y="5442971"/>
                </a:lnTo>
                <a:lnTo>
                  <a:pt x="9136493" y="5402922"/>
                </a:lnTo>
                <a:lnTo>
                  <a:pt x="9165294" y="5362641"/>
                </a:lnTo>
                <a:lnTo>
                  <a:pt x="9193797" y="5322130"/>
                </a:lnTo>
                <a:lnTo>
                  <a:pt x="9222000" y="5281390"/>
                </a:lnTo>
                <a:lnTo>
                  <a:pt x="9249905" y="5240424"/>
                </a:lnTo>
                <a:lnTo>
                  <a:pt x="9277510" y="5199234"/>
                </a:lnTo>
                <a:lnTo>
                  <a:pt x="9304815" y="5157821"/>
                </a:lnTo>
                <a:lnTo>
                  <a:pt x="9331820" y="5116188"/>
                </a:lnTo>
                <a:lnTo>
                  <a:pt x="9358525" y="5074336"/>
                </a:lnTo>
                <a:lnTo>
                  <a:pt x="9384928" y="5032267"/>
                </a:lnTo>
                <a:lnTo>
                  <a:pt x="9411030" y="4989984"/>
                </a:lnTo>
                <a:lnTo>
                  <a:pt x="9436830" y="4947488"/>
                </a:lnTo>
                <a:lnTo>
                  <a:pt x="9462329" y="4904781"/>
                </a:lnTo>
                <a:lnTo>
                  <a:pt x="9487525" y="4861865"/>
                </a:lnTo>
                <a:lnTo>
                  <a:pt x="9512418" y="4818743"/>
                </a:lnTo>
                <a:lnTo>
                  <a:pt x="9537008" y="4775415"/>
                </a:lnTo>
                <a:lnTo>
                  <a:pt x="9561295" y="4731884"/>
                </a:lnTo>
                <a:lnTo>
                  <a:pt x="9585277" y="4688152"/>
                </a:lnTo>
                <a:lnTo>
                  <a:pt x="9608956" y="4644220"/>
                </a:lnTo>
                <a:lnTo>
                  <a:pt x="9632330" y="4600092"/>
                </a:lnTo>
                <a:lnTo>
                  <a:pt x="9655399" y="4555767"/>
                </a:lnTo>
                <a:lnTo>
                  <a:pt x="9678163" y="4511250"/>
                </a:lnTo>
                <a:lnTo>
                  <a:pt x="9700621" y="4466541"/>
                </a:lnTo>
                <a:lnTo>
                  <a:pt x="9722773" y="4421643"/>
                </a:lnTo>
                <a:lnTo>
                  <a:pt x="9744618" y="4376556"/>
                </a:lnTo>
                <a:lnTo>
                  <a:pt x="9766157" y="4331285"/>
                </a:lnTo>
                <a:lnTo>
                  <a:pt x="9787389" y="4285829"/>
                </a:lnTo>
                <a:lnTo>
                  <a:pt x="9808314" y="4240192"/>
                </a:lnTo>
                <a:lnTo>
                  <a:pt x="9828930" y="4194375"/>
                </a:lnTo>
                <a:lnTo>
                  <a:pt x="9849239" y="4148380"/>
                </a:lnTo>
                <a:lnTo>
                  <a:pt x="9869239" y="4102208"/>
                </a:lnTo>
                <a:lnTo>
                  <a:pt x="9888930" y="4055863"/>
                </a:lnTo>
                <a:lnTo>
                  <a:pt x="9908311" y="4009346"/>
                </a:lnTo>
                <a:lnTo>
                  <a:pt x="9927383" y="3962659"/>
                </a:lnTo>
                <a:lnTo>
                  <a:pt x="9946145" y="3915803"/>
                </a:lnTo>
                <a:lnTo>
                  <a:pt x="9964597" y="3868781"/>
                </a:lnTo>
                <a:lnTo>
                  <a:pt x="9982738" y="3821595"/>
                </a:lnTo>
                <a:lnTo>
                  <a:pt x="10000568" y="3774246"/>
                </a:lnTo>
                <a:lnTo>
                  <a:pt x="10018087" y="3726737"/>
                </a:lnTo>
                <a:lnTo>
                  <a:pt x="10035294" y="3679069"/>
                </a:lnTo>
                <a:lnTo>
                  <a:pt x="10052188" y="3631244"/>
                </a:lnTo>
                <a:lnTo>
                  <a:pt x="10068770" y="3583265"/>
                </a:lnTo>
                <a:lnTo>
                  <a:pt x="10085040" y="3535133"/>
                </a:lnTo>
                <a:lnTo>
                  <a:pt x="10100996" y="3486851"/>
                </a:lnTo>
                <a:lnTo>
                  <a:pt x="10116638" y="3438419"/>
                </a:lnTo>
                <a:lnTo>
                  <a:pt x="10131966" y="3389840"/>
                </a:lnTo>
                <a:lnTo>
                  <a:pt x="10146981" y="3341117"/>
                </a:lnTo>
                <a:lnTo>
                  <a:pt x="10161680" y="3292250"/>
                </a:lnTo>
                <a:lnTo>
                  <a:pt x="10176065" y="3243243"/>
                </a:lnTo>
                <a:lnTo>
                  <a:pt x="10190134" y="3194096"/>
                </a:lnTo>
                <a:lnTo>
                  <a:pt x="10203887" y="3144812"/>
                </a:lnTo>
                <a:lnTo>
                  <a:pt x="10217324" y="3095392"/>
                </a:lnTo>
                <a:lnTo>
                  <a:pt x="10230445" y="3045840"/>
                </a:lnTo>
                <a:lnTo>
                  <a:pt x="10243249" y="2996155"/>
                </a:lnTo>
                <a:lnTo>
                  <a:pt x="10255735" y="2946342"/>
                </a:lnTo>
                <a:lnTo>
                  <a:pt x="10267904" y="2896400"/>
                </a:lnTo>
                <a:lnTo>
                  <a:pt x="10279756" y="2846333"/>
                </a:lnTo>
                <a:lnTo>
                  <a:pt x="10291288" y="2796143"/>
                </a:lnTo>
                <a:lnTo>
                  <a:pt x="10302503" y="2745830"/>
                </a:lnTo>
                <a:lnTo>
                  <a:pt x="10313398" y="2695398"/>
                </a:lnTo>
                <a:lnTo>
                  <a:pt x="10323974" y="2644848"/>
                </a:lnTo>
                <a:lnTo>
                  <a:pt x="10334230" y="2594182"/>
                </a:lnTo>
                <a:lnTo>
                  <a:pt x="10344166" y="2543402"/>
                </a:lnTo>
                <a:lnTo>
                  <a:pt x="10353782" y="2492510"/>
                </a:lnTo>
                <a:lnTo>
                  <a:pt x="10363076" y="2441508"/>
                </a:lnTo>
                <a:lnTo>
                  <a:pt x="10372050" y="2390397"/>
                </a:lnTo>
                <a:lnTo>
                  <a:pt x="10380702" y="2339181"/>
                </a:lnTo>
                <a:lnTo>
                  <a:pt x="10389032" y="2287860"/>
                </a:lnTo>
                <a:lnTo>
                  <a:pt x="10397040" y="2236436"/>
                </a:lnTo>
                <a:lnTo>
                  <a:pt x="10404725" y="2184913"/>
                </a:lnTo>
                <a:lnTo>
                  <a:pt x="10412088" y="2133290"/>
                </a:lnTo>
                <a:lnTo>
                  <a:pt x="10419127" y="2081571"/>
                </a:lnTo>
                <a:lnTo>
                  <a:pt x="10425842" y="2029758"/>
                </a:lnTo>
                <a:lnTo>
                  <a:pt x="10432233" y="1977852"/>
                </a:lnTo>
                <a:lnTo>
                  <a:pt x="10438300" y="1925855"/>
                </a:lnTo>
                <a:lnTo>
                  <a:pt x="10444042" y="1873769"/>
                </a:lnTo>
                <a:lnTo>
                  <a:pt x="10449459" y="1821596"/>
                </a:lnTo>
                <a:lnTo>
                  <a:pt x="10454551" y="1769338"/>
                </a:lnTo>
                <a:lnTo>
                  <a:pt x="10459316" y="1716998"/>
                </a:lnTo>
                <a:lnTo>
                  <a:pt x="10463756" y="1664576"/>
                </a:lnTo>
                <a:lnTo>
                  <a:pt x="10467868" y="1612075"/>
                </a:lnTo>
                <a:lnTo>
                  <a:pt x="10471654" y="1559497"/>
                </a:lnTo>
                <a:lnTo>
                  <a:pt x="10475113" y="1506844"/>
                </a:lnTo>
                <a:lnTo>
                  <a:pt x="10478243" y="1454117"/>
                </a:lnTo>
                <a:lnTo>
                  <a:pt x="10481046" y="1401319"/>
                </a:lnTo>
                <a:lnTo>
                  <a:pt x="10483521" y="1348451"/>
                </a:lnTo>
                <a:lnTo>
                  <a:pt x="10485666" y="1295516"/>
                </a:lnTo>
                <a:lnTo>
                  <a:pt x="10487483" y="1242516"/>
                </a:lnTo>
                <a:lnTo>
                  <a:pt x="10488970" y="1189452"/>
                </a:lnTo>
                <a:lnTo>
                  <a:pt x="10490127" y="1136326"/>
                </a:lnTo>
                <a:lnTo>
                  <a:pt x="10490954" y="1083140"/>
                </a:lnTo>
                <a:lnTo>
                  <a:pt x="10491451" y="1029896"/>
                </a:lnTo>
                <a:lnTo>
                  <a:pt x="10491616" y="976597"/>
                </a:lnTo>
                <a:lnTo>
                  <a:pt x="10491469" y="921278"/>
                </a:lnTo>
                <a:lnTo>
                  <a:pt x="10491027" y="866073"/>
                </a:lnTo>
                <a:lnTo>
                  <a:pt x="10490292" y="810984"/>
                </a:lnTo>
                <a:lnTo>
                  <a:pt x="10489263" y="756012"/>
                </a:lnTo>
                <a:lnTo>
                  <a:pt x="10487941" y="701159"/>
                </a:lnTo>
                <a:lnTo>
                  <a:pt x="10486327" y="646425"/>
                </a:lnTo>
                <a:lnTo>
                  <a:pt x="10484421" y="591812"/>
                </a:lnTo>
                <a:lnTo>
                  <a:pt x="10482223" y="537323"/>
                </a:lnTo>
                <a:lnTo>
                  <a:pt x="10479734" y="482957"/>
                </a:lnTo>
                <a:lnTo>
                  <a:pt x="10476955" y="428716"/>
                </a:lnTo>
                <a:lnTo>
                  <a:pt x="10473886" y="374602"/>
                </a:lnTo>
                <a:lnTo>
                  <a:pt x="10470527" y="320616"/>
                </a:lnTo>
                <a:lnTo>
                  <a:pt x="10466878" y="266759"/>
                </a:lnTo>
                <a:lnTo>
                  <a:pt x="10462942" y="213033"/>
                </a:lnTo>
                <a:lnTo>
                  <a:pt x="10458717" y="159440"/>
                </a:lnTo>
                <a:lnTo>
                  <a:pt x="10454204" y="105979"/>
                </a:lnTo>
                <a:lnTo>
                  <a:pt x="10449404" y="52654"/>
                </a:lnTo>
                <a:lnTo>
                  <a:pt x="10444368" y="0"/>
                </a:lnTo>
                <a:close/>
              </a:path>
            </a:pathLst>
          </a:custGeom>
          <a:solidFill>
            <a:srgbClr val="EB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037" y="2002284"/>
            <a:ext cx="7677251" cy="894129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214797" y="2316887"/>
            <a:ext cx="6733540" cy="7998459"/>
          </a:xfrm>
          <a:custGeom>
            <a:avLst/>
            <a:gdLst/>
            <a:ahLst/>
            <a:cxnLst/>
            <a:rect l="l" t="t" r="r" b="b"/>
            <a:pathLst>
              <a:path w="6733540" h="7998459">
                <a:moveTo>
                  <a:pt x="6733009" y="0"/>
                </a:moveTo>
                <a:lnTo>
                  <a:pt x="4089812" y="0"/>
                </a:lnTo>
                <a:lnTo>
                  <a:pt x="0" y="7997934"/>
                </a:lnTo>
                <a:lnTo>
                  <a:pt x="2698985" y="7997934"/>
                </a:lnTo>
                <a:lnTo>
                  <a:pt x="6733009" y="0"/>
                </a:lnTo>
                <a:close/>
              </a:path>
            </a:pathLst>
          </a:custGeom>
          <a:solidFill>
            <a:srgbClr val="FD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267269" y="5"/>
            <a:ext cx="7571105" cy="11308715"/>
          </a:xfrm>
          <a:custGeom>
            <a:avLst/>
            <a:gdLst/>
            <a:ahLst/>
            <a:cxnLst/>
            <a:rect l="l" t="t" r="r" b="b"/>
            <a:pathLst>
              <a:path w="7571105" h="11308715">
                <a:moveTo>
                  <a:pt x="1295044" y="0"/>
                </a:moveTo>
                <a:lnTo>
                  <a:pt x="1084224" y="0"/>
                </a:lnTo>
                <a:lnTo>
                  <a:pt x="536867" y="1051280"/>
                </a:lnTo>
                <a:lnTo>
                  <a:pt x="757224" y="1051217"/>
                </a:lnTo>
                <a:lnTo>
                  <a:pt x="1295044" y="0"/>
                </a:lnTo>
                <a:close/>
              </a:path>
              <a:path w="7571105" h="11308715">
                <a:moveTo>
                  <a:pt x="1772932" y="0"/>
                </a:moveTo>
                <a:lnTo>
                  <a:pt x="1580057" y="0"/>
                </a:lnTo>
                <a:lnTo>
                  <a:pt x="0" y="3034741"/>
                </a:lnTo>
                <a:lnTo>
                  <a:pt x="220357" y="3034677"/>
                </a:lnTo>
                <a:lnTo>
                  <a:pt x="1772932" y="0"/>
                </a:lnTo>
                <a:close/>
              </a:path>
              <a:path w="7571105" h="11308715">
                <a:moveTo>
                  <a:pt x="2118461" y="8755990"/>
                </a:moveTo>
                <a:lnTo>
                  <a:pt x="1925878" y="8759596"/>
                </a:lnTo>
                <a:lnTo>
                  <a:pt x="598741" y="11308550"/>
                </a:lnTo>
                <a:lnTo>
                  <a:pt x="812533" y="11308550"/>
                </a:lnTo>
                <a:lnTo>
                  <a:pt x="2118461" y="8755990"/>
                </a:lnTo>
                <a:close/>
              </a:path>
              <a:path w="7571105" h="11308715">
                <a:moveTo>
                  <a:pt x="2655328" y="6772529"/>
                </a:moveTo>
                <a:lnTo>
                  <a:pt x="2462758" y="6776148"/>
                </a:lnTo>
                <a:lnTo>
                  <a:pt x="759396" y="10047668"/>
                </a:lnTo>
                <a:lnTo>
                  <a:pt x="979766" y="10047605"/>
                </a:lnTo>
                <a:lnTo>
                  <a:pt x="2655328" y="6772529"/>
                </a:lnTo>
                <a:close/>
              </a:path>
              <a:path w="7571105" h="11308715">
                <a:moveTo>
                  <a:pt x="7570800" y="0"/>
                </a:moveTo>
                <a:lnTo>
                  <a:pt x="7356780" y="0"/>
                </a:lnTo>
                <a:lnTo>
                  <a:pt x="6993826" y="697090"/>
                </a:lnTo>
                <a:lnTo>
                  <a:pt x="7214197" y="697026"/>
                </a:lnTo>
                <a:lnTo>
                  <a:pt x="7570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56324" y="180346"/>
            <a:ext cx="2547775" cy="533009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7871961" y="729124"/>
            <a:ext cx="2232660" cy="4152265"/>
          </a:xfrm>
          <a:custGeom>
            <a:avLst/>
            <a:gdLst/>
            <a:ahLst/>
            <a:cxnLst/>
            <a:rect l="l" t="t" r="r" b="b"/>
            <a:pathLst>
              <a:path w="2232659" h="4152265">
                <a:moveTo>
                  <a:pt x="2232138" y="0"/>
                </a:moveTo>
                <a:lnTo>
                  <a:pt x="0" y="4150438"/>
                </a:lnTo>
                <a:lnTo>
                  <a:pt x="1698660" y="4151758"/>
                </a:lnTo>
                <a:lnTo>
                  <a:pt x="2232138" y="3135521"/>
                </a:lnTo>
                <a:lnTo>
                  <a:pt x="2232138" y="0"/>
                </a:lnTo>
                <a:close/>
              </a:path>
            </a:pathLst>
          </a:custGeom>
          <a:solidFill>
            <a:srgbClr val="FDA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501000" y="496885"/>
            <a:ext cx="19102705" cy="10252075"/>
          </a:xfrm>
          <a:custGeom>
            <a:avLst/>
            <a:gdLst/>
            <a:ahLst/>
            <a:cxnLst/>
            <a:rect l="l" t="t" r="r" b="b"/>
            <a:pathLst>
              <a:path w="19102705" h="10252075">
                <a:moveTo>
                  <a:pt x="19102098" y="0"/>
                </a:moveTo>
                <a:lnTo>
                  <a:pt x="0" y="0"/>
                </a:lnTo>
                <a:lnTo>
                  <a:pt x="0" y="10252022"/>
                </a:lnTo>
                <a:lnTo>
                  <a:pt x="19102098" y="10252022"/>
                </a:lnTo>
                <a:lnTo>
                  <a:pt x="191020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4786" y="2737420"/>
            <a:ext cx="6141084" cy="266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431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3605" y="1593476"/>
            <a:ext cx="7373620" cy="22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717362" y="9549876"/>
            <a:ext cx="693485" cy="802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pPr marL="73025">
              <a:lnSpc>
                <a:spcPts val="47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oonstariousproject?utm_content=creditCopyText&amp;utm_medium=referral&amp;utm_source=unsplash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amdc?utm_content=creditCopyText&amp;utm_medium=referral&amp;utm_source=unsplash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unsplash.com/@bkaraivanov?utm_content=creditCopyText&amp;utm_medium=referral&amp;utm_source=unsplash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nna_voss?utm_content=creditCopyText&amp;utm_medium=referral&amp;utm_source=unsplash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leenfisherrenew.com/" TargetMode="External"/><Relationship Id="rId2" Type="http://schemas.openxmlformats.org/officeDocument/2006/relationships/hyperlink" Target="http://www.patagonia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verlane.com/abou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ollab_media?utm_content=creditCopyText&amp;utm_medium=referral&amp;utm_source=unsplash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a-woman-using-a-sewing-machine-to-sew-clothes-upKXvfgKABY?utm_content=creditCopyText&amp;utm_medium=referral&amp;utm_source=unsplas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lemono?utm_content=creditCopyText&amp;utm_medium=referral&amp;utm_source=unsplash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mannequin-in-front-of-windows-HpEDSZukJqk?utm_content=creditCopyText&amp;utm_medium=referral&amp;utm_source=unsplash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europa.eu/doi/10.2792/947979" TargetMode="External"/><Relationship Id="rId7" Type="http://schemas.openxmlformats.org/officeDocument/2006/relationships/hyperlink" Target="http://www.thegoodtrade.com/features/what-is-ethical-fashion/" TargetMode="External"/><Relationship Id="rId2" Type="http://schemas.openxmlformats.org/officeDocument/2006/relationships/hyperlink" Target="http://www.laborrights.org/sites/default/files/publications/Future_of_Fashion_ILRF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a-intl.org/programs/sa8000/" TargetMode="External"/><Relationship Id="rId5" Type="http://schemas.openxmlformats.org/officeDocument/2006/relationships/hyperlink" Target="http://www.collectivefashionjustice.org/articles/total-ethics-fashion" TargetMode="External"/><Relationship Id="rId4" Type="http://schemas.openxmlformats.org/officeDocument/2006/relationships/hyperlink" Target="http://www.fairlabor.org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KkZ9VTaG9Xg&amp;t=630s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llanwads?utm_content=creditCopyText&amp;utm_medium=referral&amp;utm_source=unsplash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heyitspixi?utm_content=creditCopyText&amp;utm_medium=referral&amp;utm_source=unsplash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hngstrm?utm_content=creditCopyText&amp;utm_medium=referral&amp;utm_source=unsplash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nsplash.com/photos/assorted-clothes-on-organize-nBwE7fknBpE?utm_content=creditCopyText&amp;utm_medium=referral&amp;utm_source=unspla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2314" y="9984617"/>
              <a:ext cx="11416613" cy="13239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26649" y="10299319"/>
              <a:ext cx="7900034" cy="1009650"/>
            </a:xfrm>
            <a:custGeom>
              <a:avLst/>
              <a:gdLst/>
              <a:ahLst/>
              <a:cxnLst/>
              <a:rect l="l" t="t" r="r" b="b"/>
              <a:pathLst>
                <a:path w="7900034" h="1009650">
                  <a:moveTo>
                    <a:pt x="4423341" y="0"/>
                  </a:moveTo>
                  <a:lnTo>
                    <a:pt x="0" y="24889"/>
                  </a:lnTo>
                  <a:lnTo>
                    <a:pt x="0" y="1009237"/>
                  </a:lnTo>
                  <a:lnTo>
                    <a:pt x="7899469" y="1009237"/>
                  </a:lnTo>
                  <a:lnTo>
                    <a:pt x="7872364" y="990654"/>
                  </a:lnTo>
                  <a:lnTo>
                    <a:pt x="7832479" y="963842"/>
                  </a:lnTo>
                  <a:lnTo>
                    <a:pt x="7792345" y="937389"/>
                  </a:lnTo>
                  <a:lnTo>
                    <a:pt x="7751963" y="911296"/>
                  </a:lnTo>
                  <a:lnTo>
                    <a:pt x="7711335" y="885565"/>
                  </a:lnTo>
                  <a:lnTo>
                    <a:pt x="7670460" y="860194"/>
                  </a:lnTo>
                  <a:lnTo>
                    <a:pt x="7629340" y="835185"/>
                  </a:lnTo>
                  <a:lnTo>
                    <a:pt x="7587977" y="810537"/>
                  </a:lnTo>
                  <a:lnTo>
                    <a:pt x="7546370" y="786252"/>
                  </a:lnTo>
                  <a:lnTo>
                    <a:pt x="7504522" y="762330"/>
                  </a:lnTo>
                  <a:lnTo>
                    <a:pt x="7462433" y="738770"/>
                  </a:lnTo>
                  <a:lnTo>
                    <a:pt x="7420104" y="715574"/>
                  </a:lnTo>
                  <a:lnTo>
                    <a:pt x="7377537" y="692742"/>
                  </a:lnTo>
                  <a:lnTo>
                    <a:pt x="7334731" y="670274"/>
                  </a:lnTo>
                  <a:lnTo>
                    <a:pt x="7291690" y="648170"/>
                  </a:lnTo>
                  <a:lnTo>
                    <a:pt x="7248412" y="626432"/>
                  </a:lnTo>
                  <a:lnTo>
                    <a:pt x="7204900" y="605059"/>
                  </a:lnTo>
                  <a:lnTo>
                    <a:pt x="7161154" y="584052"/>
                  </a:lnTo>
                  <a:lnTo>
                    <a:pt x="7117176" y="563411"/>
                  </a:lnTo>
                  <a:lnTo>
                    <a:pt x="7072966" y="543136"/>
                  </a:lnTo>
                  <a:lnTo>
                    <a:pt x="7028525" y="523229"/>
                  </a:lnTo>
                  <a:lnTo>
                    <a:pt x="6983856" y="503688"/>
                  </a:lnTo>
                  <a:lnTo>
                    <a:pt x="6938957" y="484516"/>
                  </a:lnTo>
                  <a:lnTo>
                    <a:pt x="6893832" y="465711"/>
                  </a:lnTo>
                  <a:lnTo>
                    <a:pt x="6848480" y="447276"/>
                  </a:lnTo>
                  <a:lnTo>
                    <a:pt x="6802902" y="429209"/>
                  </a:lnTo>
                  <a:lnTo>
                    <a:pt x="6757101" y="411511"/>
                  </a:lnTo>
                  <a:lnTo>
                    <a:pt x="6711076" y="394183"/>
                  </a:lnTo>
                  <a:lnTo>
                    <a:pt x="6664828" y="377225"/>
                  </a:lnTo>
                  <a:lnTo>
                    <a:pt x="6618360" y="360638"/>
                  </a:lnTo>
                  <a:lnTo>
                    <a:pt x="6571671" y="344421"/>
                  </a:lnTo>
                  <a:lnTo>
                    <a:pt x="6524764" y="328576"/>
                  </a:lnTo>
                  <a:lnTo>
                    <a:pt x="6477638" y="313102"/>
                  </a:lnTo>
                  <a:lnTo>
                    <a:pt x="6430295" y="298001"/>
                  </a:lnTo>
                  <a:lnTo>
                    <a:pt x="6382736" y="283272"/>
                  </a:lnTo>
                  <a:lnTo>
                    <a:pt x="6334961" y="268915"/>
                  </a:lnTo>
                  <a:lnTo>
                    <a:pt x="6286973" y="254932"/>
                  </a:lnTo>
                  <a:lnTo>
                    <a:pt x="6238772" y="241323"/>
                  </a:lnTo>
                  <a:lnTo>
                    <a:pt x="6190359" y="228087"/>
                  </a:lnTo>
                  <a:lnTo>
                    <a:pt x="6141735" y="215226"/>
                  </a:lnTo>
                  <a:lnTo>
                    <a:pt x="6092902" y="202740"/>
                  </a:lnTo>
                  <a:lnTo>
                    <a:pt x="6043859" y="190629"/>
                  </a:lnTo>
                  <a:lnTo>
                    <a:pt x="5994608" y="178893"/>
                  </a:lnTo>
                  <a:lnTo>
                    <a:pt x="5945151" y="167534"/>
                  </a:lnTo>
                  <a:lnTo>
                    <a:pt x="5895488" y="156550"/>
                  </a:lnTo>
                  <a:lnTo>
                    <a:pt x="5845620" y="145944"/>
                  </a:lnTo>
                  <a:lnTo>
                    <a:pt x="5795549" y="135714"/>
                  </a:lnTo>
                  <a:lnTo>
                    <a:pt x="5745275" y="125863"/>
                  </a:lnTo>
                  <a:lnTo>
                    <a:pt x="5694799" y="116389"/>
                  </a:lnTo>
                  <a:lnTo>
                    <a:pt x="5644123" y="107293"/>
                  </a:lnTo>
                  <a:lnTo>
                    <a:pt x="5593247" y="98576"/>
                  </a:lnTo>
                  <a:lnTo>
                    <a:pt x="5542172" y="90238"/>
                  </a:lnTo>
                  <a:lnTo>
                    <a:pt x="5490900" y="82280"/>
                  </a:lnTo>
                  <a:lnTo>
                    <a:pt x="5439432" y="74701"/>
                  </a:lnTo>
                  <a:lnTo>
                    <a:pt x="5387768" y="67503"/>
                  </a:lnTo>
                  <a:lnTo>
                    <a:pt x="5335910" y="60685"/>
                  </a:lnTo>
                  <a:lnTo>
                    <a:pt x="5283858" y="54249"/>
                  </a:lnTo>
                  <a:lnTo>
                    <a:pt x="5231614" y="48194"/>
                  </a:lnTo>
                  <a:lnTo>
                    <a:pt x="5179179" y="42520"/>
                  </a:lnTo>
                  <a:lnTo>
                    <a:pt x="5126553" y="37229"/>
                  </a:lnTo>
                  <a:lnTo>
                    <a:pt x="5073738" y="32321"/>
                  </a:lnTo>
                  <a:lnTo>
                    <a:pt x="5020735" y="27795"/>
                  </a:lnTo>
                  <a:lnTo>
                    <a:pt x="4967545" y="23653"/>
                  </a:lnTo>
                  <a:lnTo>
                    <a:pt x="4423341" y="0"/>
                  </a:lnTo>
                  <a:close/>
                </a:path>
              </a:pathLst>
            </a:custGeom>
            <a:solidFill>
              <a:srgbClr val="EB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30831" y="7657568"/>
              <a:ext cx="6546363" cy="36509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74711" y="7972345"/>
              <a:ext cx="3973829" cy="3336290"/>
            </a:xfrm>
            <a:custGeom>
              <a:avLst/>
              <a:gdLst/>
              <a:ahLst/>
              <a:cxnLst/>
              <a:rect l="l" t="t" r="r" b="b"/>
              <a:pathLst>
                <a:path w="3973830" h="3336290">
                  <a:moveTo>
                    <a:pt x="3973650" y="0"/>
                  </a:moveTo>
                  <a:lnTo>
                    <a:pt x="1774010" y="0"/>
                  </a:lnTo>
                  <a:lnTo>
                    <a:pt x="0" y="3336210"/>
                  </a:lnTo>
                  <a:lnTo>
                    <a:pt x="2223834" y="3336210"/>
                  </a:lnTo>
                  <a:lnTo>
                    <a:pt x="3973650" y="0"/>
                  </a:lnTo>
                  <a:close/>
                </a:path>
              </a:pathLst>
            </a:custGeom>
            <a:solidFill>
              <a:srgbClr val="FD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02456" cy="84391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" y="0"/>
              <a:ext cx="10473690" cy="7810500"/>
            </a:xfrm>
            <a:custGeom>
              <a:avLst/>
              <a:gdLst/>
              <a:ahLst/>
              <a:cxnLst/>
              <a:rect l="l" t="t" r="r" b="b"/>
              <a:pathLst>
                <a:path w="10473690" h="7810500">
                  <a:moveTo>
                    <a:pt x="10371550" y="0"/>
                  </a:moveTo>
                  <a:lnTo>
                    <a:pt x="0" y="0"/>
                  </a:lnTo>
                  <a:lnTo>
                    <a:pt x="0" y="7810255"/>
                  </a:lnTo>
                  <a:lnTo>
                    <a:pt x="4580645" y="7799438"/>
                  </a:lnTo>
                  <a:lnTo>
                    <a:pt x="4637143" y="7795735"/>
                  </a:lnTo>
                  <a:lnTo>
                    <a:pt x="4693392" y="7791627"/>
                  </a:lnTo>
                  <a:lnTo>
                    <a:pt x="4749392" y="7787115"/>
                  </a:lnTo>
                  <a:lnTo>
                    <a:pt x="4805143" y="7782201"/>
                  </a:lnTo>
                  <a:lnTo>
                    <a:pt x="4860643" y="7776887"/>
                  </a:lnTo>
                  <a:lnTo>
                    <a:pt x="4915893" y="7771175"/>
                  </a:lnTo>
                  <a:lnTo>
                    <a:pt x="4970893" y="7765067"/>
                  </a:lnTo>
                  <a:lnTo>
                    <a:pt x="5025642" y="7758564"/>
                  </a:lnTo>
                  <a:lnTo>
                    <a:pt x="5080139" y="7751669"/>
                  </a:lnTo>
                  <a:lnTo>
                    <a:pt x="5134385" y="7744382"/>
                  </a:lnTo>
                  <a:lnTo>
                    <a:pt x="5188379" y="7736706"/>
                  </a:lnTo>
                  <a:lnTo>
                    <a:pt x="5242121" y="7728643"/>
                  </a:lnTo>
                  <a:lnTo>
                    <a:pt x="5295610" y="7720194"/>
                  </a:lnTo>
                  <a:lnTo>
                    <a:pt x="5348846" y="7711362"/>
                  </a:lnTo>
                  <a:lnTo>
                    <a:pt x="5401829" y="7702147"/>
                  </a:lnTo>
                  <a:lnTo>
                    <a:pt x="5454557" y="7692552"/>
                  </a:lnTo>
                  <a:lnTo>
                    <a:pt x="5507032" y="7682579"/>
                  </a:lnTo>
                  <a:lnTo>
                    <a:pt x="5559253" y="7672228"/>
                  </a:lnTo>
                  <a:lnTo>
                    <a:pt x="5611219" y="7661503"/>
                  </a:lnTo>
                  <a:lnTo>
                    <a:pt x="5662929" y="7650405"/>
                  </a:lnTo>
                  <a:lnTo>
                    <a:pt x="5714385" y="7638935"/>
                  </a:lnTo>
                  <a:lnTo>
                    <a:pt x="5765584" y="7627096"/>
                  </a:lnTo>
                  <a:lnTo>
                    <a:pt x="5816528" y="7614889"/>
                  </a:lnTo>
                  <a:lnTo>
                    <a:pt x="5867215" y="7602316"/>
                  </a:lnTo>
                  <a:lnTo>
                    <a:pt x="5917645" y="7589379"/>
                  </a:lnTo>
                  <a:lnTo>
                    <a:pt x="5967818" y="7576079"/>
                  </a:lnTo>
                  <a:lnTo>
                    <a:pt x="6017733" y="7562419"/>
                  </a:lnTo>
                  <a:lnTo>
                    <a:pt x="6067391" y="7548400"/>
                  </a:lnTo>
                  <a:lnTo>
                    <a:pt x="6116791" y="7534024"/>
                  </a:lnTo>
                  <a:lnTo>
                    <a:pt x="6165931" y="7519293"/>
                  </a:lnTo>
                  <a:lnTo>
                    <a:pt x="6214814" y="7504208"/>
                  </a:lnTo>
                  <a:lnTo>
                    <a:pt x="6263436" y="7488771"/>
                  </a:lnTo>
                  <a:lnTo>
                    <a:pt x="6311800" y="7472985"/>
                  </a:lnTo>
                  <a:lnTo>
                    <a:pt x="6359903" y="7456850"/>
                  </a:lnTo>
                  <a:lnTo>
                    <a:pt x="6407746" y="7440369"/>
                  </a:lnTo>
                  <a:lnTo>
                    <a:pt x="6455329" y="7423544"/>
                  </a:lnTo>
                  <a:lnTo>
                    <a:pt x="6502650" y="7406376"/>
                  </a:lnTo>
                  <a:lnTo>
                    <a:pt x="6549710" y="7388867"/>
                  </a:lnTo>
                  <a:lnTo>
                    <a:pt x="6596509" y="7371018"/>
                  </a:lnTo>
                  <a:lnTo>
                    <a:pt x="6643045" y="7352833"/>
                  </a:lnTo>
                  <a:lnTo>
                    <a:pt x="6689320" y="7334311"/>
                  </a:lnTo>
                  <a:lnTo>
                    <a:pt x="6735331" y="7315456"/>
                  </a:lnTo>
                  <a:lnTo>
                    <a:pt x="6781080" y="7296269"/>
                  </a:lnTo>
                  <a:lnTo>
                    <a:pt x="6826565" y="7276751"/>
                  </a:lnTo>
                  <a:lnTo>
                    <a:pt x="6871786" y="7256905"/>
                  </a:lnTo>
                  <a:lnTo>
                    <a:pt x="6916743" y="7236732"/>
                  </a:lnTo>
                  <a:lnTo>
                    <a:pt x="6961436" y="7216235"/>
                  </a:lnTo>
                  <a:lnTo>
                    <a:pt x="7005864" y="7195414"/>
                  </a:lnTo>
                  <a:lnTo>
                    <a:pt x="7050027" y="7174272"/>
                  </a:lnTo>
                  <a:lnTo>
                    <a:pt x="7093925" y="7152811"/>
                  </a:lnTo>
                  <a:lnTo>
                    <a:pt x="7137557" y="7131031"/>
                  </a:lnTo>
                  <a:lnTo>
                    <a:pt x="7180922" y="7108936"/>
                  </a:lnTo>
                  <a:lnTo>
                    <a:pt x="7224021" y="7086527"/>
                  </a:lnTo>
                  <a:lnTo>
                    <a:pt x="7266854" y="7063805"/>
                  </a:lnTo>
                  <a:lnTo>
                    <a:pt x="7309419" y="7040772"/>
                  </a:lnTo>
                  <a:lnTo>
                    <a:pt x="7351716" y="7017431"/>
                  </a:lnTo>
                  <a:lnTo>
                    <a:pt x="7393746" y="6993783"/>
                  </a:lnTo>
                  <a:lnTo>
                    <a:pt x="7435507" y="6969829"/>
                  </a:lnTo>
                  <a:lnTo>
                    <a:pt x="7477000" y="6945572"/>
                  </a:lnTo>
                  <a:lnTo>
                    <a:pt x="7518224" y="6921014"/>
                  </a:lnTo>
                  <a:lnTo>
                    <a:pt x="7559179" y="6896155"/>
                  </a:lnTo>
                  <a:lnTo>
                    <a:pt x="7599864" y="6870999"/>
                  </a:lnTo>
                  <a:lnTo>
                    <a:pt x="7640279" y="6845546"/>
                  </a:lnTo>
                  <a:lnTo>
                    <a:pt x="7680424" y="6819798"/>
                  </a:lnTo>
                  <a:lnTo>
                    <a:pt x="7720298" y="6793758"/>
                  </a:lnTo>
                  <a:lnTo>
                    <a:pt x="7759901" y="6767427"/>
                  </a:lnTo>
                  <a:lnTo>
                    <a:pt x="7799233" y="6740807"/>
                  </a:lnTo>
                  <a:lnTo>
                    <a:pt x="7838293" y="6713899"/>
                  </a:lnTo>
                  <a:lnTo>
                    <a:pt x="7877081" y="6686706"/>
                  </a:lnTo>
                  <a:lnTo>
                    <a:pt x="7915596" y="6659228"/>
                  </a:lnTo>
                  <a:lnTo>
                    <a:pt x="7953839" y="6631469"/>
                  </a:lnTo>
                  <a:lnTo>
                    <a:pt x="7991809" y="6603430"/>
                  </a:lnTo>
                  <a:lnTo>
                    <a:pt x="8029506" y="6575112"/>
                  </a:lnTo>
                  <a:lnTo>
                    <a:pt x="8066929" y="6546518"/>
                  </a:lnTo>
                  <a:lnTo>
                    <a:pt x="8104077" y="6517648"/>
                  </a:lnTo>
                  <a:lnTo>
                    <a:pt x="8140951" y="6488506"/>
                  </a:lnTo>
                  <a:lnTo>
                    <a:pt x="8177551" y="6459092"/>
                  </a:lnTo>
                  <a:lnTo>
                    <a:pt x="8213875" y="6429409"/>
                  </a:lnTo>
                  <a:lnTo>
                    <a:pt x="8249923" y="6399458"/>
                  </a:lnTo>
                  <a:lnTo>
                    <a:pt x="8285696" y="6369241"/>
                  </a:lnTo>
                  <a:lnTo>
                    <a:pt x="8321193" y="6338760"/>
                  </a:lnTo>
                  <a:lnTo>
                    <a:pt x="8356413" y="6308017"/>
                  </a:lnTo>
                  <a:lnTo>
                    <a:pt x="8391356" y="6277013"/>
                  </a:lnTo>
                  <a:lnTo>
                    <a:pt x="8426022" y="6245750"/>
                  </a:lnTo>
                  <a:lnTo>
                    <a:pt x="8460411" y="6214230"/>
                  </a:lnTo>
                  <a:lnTo>
                    <a:pt x="8494521" y="6182455"/>
                  </a:lnTo>
                  <a:lnTo>
                    <a:pt x="8528354" y="6150427"/>
                  </a:lnTo>
                  <a:lnTo>
                    <a:pt x="8561907" y="6118146"/>
                  </a:lnTo>
                  <a:lnTo>
                    <a:pt x="8595182" y="6085616"/>
                  </a:lnTo>
                  <a:lnTo>
                    <a:pt x="8628177" y="6052838"/>
                  </a:lnTo>
                  <a:lnTo>
                    <a:pt x="8660893" y="6019814"/>
                  </a:lnTo>
                  <a:lnTo>
                    <a:pt x="8693329" y="5986545"/>
                  </a:lnTo>
                  <a:lnTo>
                    <a:pt x="8725484" y="5953034"/>
                  </a:lnTo>
                  <a:lnTo>
                    <a:pt x="8757359" y="5919281"/>
                  </a:lnTo>
                  <a:lnTo>
                    <a:pt x="8788952" y="5885290"/>
                  </a:lnTo>
                  <a:lnTo>
                    <a:pt x="8820265" y="5851061"/>
                  </a:lnTo>
                  <a:lnTo>
                    <a:pt x="8851295" y="5816596"/>
                  </a:lnTo>
                  <a:lnTo>
                    <a:pt x="8882044" y="5781898"/>
                  </a:lnTo>
                  <a:lnTo>
                    <a:pt x="8912510" y="5746967"/>
                  </a:lnTo>
                  <a:lnTo>
                    <a:pt x="8942693" y="5711807"/>
                  </a:lnTo>
                  <a:lnTo>
                    <a:pt x="8972593" y="5676418"/>
                  </a:lnTo>
                  <a:lnTo>
                    <a:pt x="9002210" y="5640802"/>
                  </a:lnTo>
                  <a:lnTo>
                    <a:pt x="9031543" y="5604962"/>
                  </a:lnTo>
                  <a:lnTo>
                    <a:pt x="9060592" y="5568898"/>
                  </a:lnTo>
                  <a:lnTo>
                    <a:pt x="9089356" y="5532614"/>
                  </a:lnTo>
                  <a:lnTo>
                    <a:pt x="9117836" y="5496109"/>
                  </a:lnTo>
                  <a:lnTo>
                    <a:pt x="9146030" y="5459387"/>
                  </a:lnTo>
                  <a:lnTo>
                    <a:pt x="9173939" y="5422450"/>
                  </a:lnTo>
                  <a:lnTo>
                    <a:pt x="9201561" y="5385298"/>
                  </a:lnTo>
                  <a:lnTo>
                    <a:pt x="9228898" y="5347933"/>
                  </a:lnTo>
                  <a:lnTo>
                    <a:pt x="9255948" y="5310358"/>
                  </a:lnTo>
                  <a:lnTo>
                    <a:pt x="9282711" y="5272575"/>
                  </a:lnTo>
                  <a:lnTo>
                    <a:pt x="9309187" y="5234584"/>
                  </a:lnTo>
                  <a:lnTo>
                    <a:pt x="9335375" y="5196388"/>
                  </a:lnTo>
                  <a:lnTo>
                    <a:pt x="9361276" y="5157989"/>
                  </a:lnTo>
                  <a:lnTo>
                    <a:pt x="9386888" y="5119388"/>
                  </a:lnTo>
                  <a:lnTo>
                    <a:pt x="9412211" y="5080587"/>
                  </a:lnTo>
                  <a:lnTo>
                    <a:pt x="9437245" y="5041588"/>
                  </a:lnTo>
                  <a:lnTo>
                    <a:pt x="9461990" y="5002393"/>
                  </a:lnTo>
                  <a:lnTo>
                    <a:pt x="9486446" y="4963004"/>
                  </a:lnTo>
                  <a:lnTo>
                    <a:pt x="9510611" y="4923421"/>
                  </a:lnTo>
                  <a:lnTo>
                    <a:pt x="9534486" y="4883648"/>
                  </a:lnTo>
                  <a:lnTo>
                    <a:pt x="9558070" y="4843686"/>
                  </a:lnTo>
                  <a:lnTo>
                    <a:pt x="9581363" y="4803537"/>
                  </a:lnTo>
                  <a:lnTo>
                    <a:pt x="9604365" y="4763201"/>
                  </a:lnTo>
                  <a:lnTo>
                    <a:pt x="9627075" y="4722682"/>
                  </a:lnTo>
                  <a:lnTo>
                    <a:pt x="9649492" y="4681982"/>
                  </a:lnTo>
                  <a:lnTo>
                    <a:pt x="9671618" y="4641101"/>
                  </a:lnTo>
                  <a:lnTo>
                    <a:pt x="9693450" y="4600041"/>
                  </a:lnTo>
                  <a:lnTo>
                    <a:pt x="9714990" y="4558805"/>
                  </a:lnTo>
                  <a:lnTo>
                    <a:pt x="9736236" y="4517394"/>
                  </a:lnTo>
                  <a:lnTo>
                    <a:pt x="9757188" y="4475810"/>
                  </a:lnTo>
                  <a:lnTo>
                    <a:pt x="9777846" y="4434055"/>
                  </a:lnTo>
                  <a:lnTo>
                    <a:pt x="9798209" y="4392130"/>
                  </a:lnTo>
                  <a:lnTo>
                    <a:pt x="9818277" y="4350038"/>
                  </a:lnTo>
                  <a:lnTo>
                    <a:pt x="9838051" y="4307780"/>
                  </a:lnTo>
                  <a:lnTo>
                    <a:pt x="9857528" y="4265358"/>
                  </a:lnTo>
                  <a:lnTo>
                    <a:pt x="9876710" y="4222773"/>
                  </a:lnTo>
                  <a:lnTo>
                    <a:pt x="9895595" y="4180028"/>
                  </a:lnTo>
                  <a:lnTo>
                    <a:pt x="9914184" y="4137124"/>
                  </a:lnTo>
                  <a:lnTo>
                    <a:pt x="9932476" y="4094063"/>
                  </a:lnTo>
                  <a:lnTo>
                    <a:pt x="9950471" y="4050847"/>
                  </a:lnTo>
                  <a:lnTo>
                    <a:pt x="9968168" y="4007477"/>
                  </a:lnTo>
                  <a:lnTo>
                    <a:pt x="9985567" y="3963956"/>
                  </a:lnTo>
                  <a:lnTo>
                    <a:pt x="10002667" y="3920286"/>
                  </a:lnTo>
                  <a:lnTo>
                    <a:pt x="10019469" y="3876467"/>
                  </a:lnTo>
                  <a:lnTo>
                    <a:pt x="10035972" y="3832502"/>
                  </a:lnTo>
                  <a:lnTo>
                    <a:pt x="10052176" y="3788392"/>
                  </a:lnTo>
                  <a:lnTo>
                    <a:pt x="10068080" y="3744140"/>
                  </a:lnTo>
                  <a:lnTo>
                    <a:pt x="10083683" y="3699747"/>
                  </a:lnTo>
                  <a:lnTo>
                    <a:pt x="10098987" y="3655214"/>
                  </a:lnTo>
                  <a:lnTo>
                    <a:pt x="10113989" y="3610545"/>
                  </a:lnTo>
                  <a:lnTo>
                    <a:pt x="10128691" y="3565740"/>
                  </a:lnTo>
                  <a:lnTo>
                    <a:pt x="10143091" y="3520801"/>
                  </a:lnTo>
                  <a:lnTo>
                    <a:pt x="10157189" y="3475730"/>
                  </a:lnTo>
                  <a:lnTo>
                    <a:pt x="10170985" y="3430529"/>
                  </a:lnTo>
                  <a:lnTo>
                    <a:pt x="10184478" y="3385200"/>
                  </a:lnTo>
                  <a:lnTo>
                    <a:pt x="10197669" y="3339744"/>
                  </a:lnTo>
                  <a:lnTo>
                    <a:pt x="10210556" y="3294164"/>
                  </a:lnTo>
                  <a:lnTo>
                    <a:pt x="10223140" y="3248460"/>
                  </a:lnTo>
                  <a:lnTo>
                    <a:pt x="10235421" y="3202635"/>
                  </a:lnTo>
                  <a:lnTo>
                    <a:pt x="10247396" y="3156691"/>
                  </a:lnTo>
                  <a:lnTo>
                    <a:pt x="10259068" y="3110629"/>
                  </a:lnTo>
                  <a:lnTo>
                    <a:pt x="10270434" y="3064451"/>
                  </a:lnTo>
                  <a:lnTo>
                    <a:pt x="10281495" y="3018159"/>
                  </a:lnTo>
                  <a:lnTo>
                    <a:pt x="10292251" y="2971755"/>
                  </a:lnTo>
                  <a:lnTo>
                    <a:pt x="10302700" y="2925240"/>
                  </a:lnTo>
                  <a:lnTo>
                    <a:pt x="10312843" y="2878616"/>
                  </a:lnTo>
                  <a:lnTo>
                    <a:pt x="10322680" y="2831886"/>
                  </a:lnTo>
                  <a:lnTo>
                    <a:pt x="10332210" y="2785050"/>
                  </a:lnTo>
                  <a:lnTo>
                    <a:pt x="10341432" y="2738111"/>
                  </a:lnTo>
                  <a:lnTo>
                    <a:pt x="10350346" y="2691071"/>
                  </a:lnTo>
                  <a:lnTo>
                    <a:pt x="10358953" y="2643930"/>
                  </a:lnTo>
                  <a:lnTo>
                    <a:pt x="10367251" y="2596692"/>
                  </a:lnTo>
                  <a:lnTo>
                    <a:pt x="10375241" y="2549358"/>
                  </a:lnTo>
                  <a:lnTo>
                    <a:pt x="10382921" y="2501929"/>
                  </a:lnTo>
                  <a:lnTo>
                    <a:pt x="10390292" y="2454407"/>
                  </a:lnTo>
                  <a:lnTo>
                    <a:pt x="10397353" y="2406795"/>
                  </a:lnTo>
                  <a:lnTo>
                    <a:pt x="10404104" y="2359093"/>
                  </a:lnTo>
                  <a:lnTo>
                    <a:pt x="10410545" y="2311304"/>
                  </a:lnTo>
                  <a:lnTo>
                    <a:pt x="10416675" y="2263430"/>
                  </a:lnTo>
                  <a:lnTo>
                    <a:pt x="10422493" y="2215472"/>
                  </a:lnTo>
                  <a:lnTo>
                    <a:pt x="10428000" y="2167432"/>
                  </a:lnTo>
                  <a:lnTo>
                    <a:pt x="10433196" y="2119312"/>
                  </a:lnTo>
                  <a:lnTo>
                    <a:pt x="10438079" y="2071113"/>
                  </a:lnTo>
                  <a:lnTo>
                    <a:pt x="10442650" y="2022838"/>
                  </a:lnTo>
                  <a:lnTo>
                    <a:pt x="10446907" y="1974489"/>
                  </a:lnTo>
                  <a:lnTo>
                    <a:pt x="10450852" y="1926066"/>
                  </a:lnTo>
                  <a:lnTo>
                    <a:pt x="10454483" y="1877572"/>
                  </a:lnTo>
                  <a:lnTo>
                    <a:pt x="10457800" y="1829008"/>
                  </a:lnTo>
                  <a:lnTo>
                    <a:pt x="10460802" y="1780377"/>
                  </a:lnTo>
                  <a:lnTo>
                    <a:pt x="10463491" y="1731680"/>
                  </a:lnTo>
                  <a:lnTo>
                    <a:pt x="10465864" y="1682919"/>
                  </a:lnTo>
                  <a:lnTo>
                    <a:pt x="10467922" y="1634096"/>
                  </a:lnTo>
                  <a:lnTo>
                    <a:pt x="10469664" y="1585213"/>
                  </a:lnTo>
                  <a:lnTo>
                    <a:pt x="10471090" y="1536270"/>
                  </a:lnTo>
                  <a:lnTo>
                    <a:pt x="10472200" y="1487271"/>
                  </a:lnTo>
                  <a:lnTo>
                    <a:pt x="10472993" y="1438216"/>
                  </a:lnTo>
                  <a:lnTo>
                    <a:pt x="10473469" y="1389109"/>
                  </a:lnTo>
                  <a:lnTo>
                    <a:pt x="10473628" y="1339949"/>
                  </a:lnTo>
                  <a:lnTo>
                    <a:pt x="10473465" y="1285117"/>
                  </a:lnTo>
                  <a:lnTo>
                    <a:pt x="10472976" y="1230406"/>
                  </a:lnTo>
                  <a:lnTo>
                    <a:pt x="10472161" y="1175819"/>
                  </a:lnTo>
                  <a:lnTo>
                    <a:pt x="10471021" y="1121357"/>
                  </a:lnTo>
                  <a:lnTo>
                    <a:pt x="10469558" y="1067022"/>
                  </a:lnTo>
                  <a:lnTo>
                    <a:pt x="10467770" y="1012815"/>
                  </a:lnTo>
                  <a:lnTo>
                    <a:pt x="10465659" y="958738"/>
                  </a:lnTo>
                  <a:lnTo>
                    <a:pt x="10463225" y="904792"/>
                  </a:lnTo>
                  <a:lnTo>
                    <a:pt x="10460469" y="850979"/>
                  </a:lnTo>
                  <a:lnTo>
                    <a:pt x="10457392" y="797300"/>
                  </a:lnTo>
                  <a:lnTo>
                    <a:pt x="10453994" y="743758"/>
                  </a:lnTo>
                  <a:lnTo>
                    <a:pt x="10450275" y="690353"/>
                  </a:lnTo>
                  <a:lnTo>
                    <a:pt x="10446237" y="637087"/>
                  </a:lnTo>
                  <a:lnTo>
                    <a:pt x="10441879" y="583962"/>
                  </a:lnTo>
                  <a:lnTo>
                    <a:pt x="10437202" y="530979"/>
                  </a:lnTo>
                  <a:lnTo>
                    <a:pt x="10432207" y="478140"/>
                  </a:lnTo>
                  <a:lnTo>
                    <a:pt x="10426895" y="425446"/>
                  </a:lnTo>
                  <a:lnTo>
                    <a:pt x="10421265" y="372899"/>
                  </a:lnTo>
                  <a:lnTo>
                    <a:pt x="10415319" y="320501"/>
                  </a:lnTo>
                  <a:lnTo>
                    <a:pt x="10409058" y="268253"/>
                  </a:lnTo>
                  <a:lnTo>
                    <a:pt x="10402480" y="216156"/>
                  </a:lnTo>
                  <a:lnTo>
                    <a:pt x="10395588" y="164213"/>
                  </a:lnTo>
                  <a:lnTo>
                    <a:pt x="10388382" y="112425"/>
                  </a:lnTo>
                  <a:lnTo>
                    <a:pt x="10380862" y="60792"/>
                  </a:lnTo>
                  <a:lnTo>
                    <a:pt x="10371550" y="0"/>
                  </a:lnTo>
                  <a:close/>
                </a:path>
              </a:pathLst>
            </a:custGeom>
            <a:solidFill>
              <a:srgbClr val="EB1C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1500" y="2259617"/>
              <a:ext cx="7400819" cy="83230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76289" y="2576128"/>
              <a:ext cx="6457950" cy="7376795"/>
            </a:xfrm>
            <a:custGeom>
              <a:avLst/>
              <a:gdLst/>
              <a:ahLst/>
              <a:cxnLst/>
              <a:rect l="l" t="t" r="r" b="b"/>
              <a:pathLst>
                <a:path w="6457950" h="7376795">
                  <a:moveTo>
                    <a:pt x="6457593" y="0"/>
                  </a:moveTo>
                  <a:lnTo>
                    <a:pt x="3922519" y="0"/>
                  </a:lnTo>
                  <a:lnTo>
                    <a:pt x="0" y="7376665"/>
                  </a:lnTo>
                  <a:lnTo>
                    <a:pt x="2588591" y="7376665"/>
                  </a:lnTo>
                  <a:lnTo>
                    <a:pt x="6457593" y="0"/>
                  </a:lnTo>
                  <a:close/>
                </a:path>
              </a:pathLst>
            </a:custGeom>
            <a:solidFill>
              <a:srgbClr val="FD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26628" y="5"/>
              <a:ext cx="7494905" cy="11308715"/>
            </a:xfrm>
            <a:custGeom>
              <a:avLst/>
              <a:gdLst/>
              <a:ahLst/>
              <a:cxnLst/>
              <a:rect l="l" t="t" r="r" b="b"/>
              <a:pathLst>
                <a:path w="7494905" h="11308715">
                  <a:moveTo>
                    <a:pt x="1475727" y="0"/>
                  </a:moveTo>
                  <a:lnTo>
                    <a:pt x="1277670" y="0"/>
                  </a:lnTo>
                  <a:lnTo>
                    <a:pt x="514908" y="1408823"/>
                  </a:lnTo>
                  <a:lnTo>
                    <a:pt x="726236" y="1408772"/>
                  </a:lnTo>
                  <a:lnTo>
                    <a:pt x="1475727" y="0"/>
                  </a:lnTo>
                  <a:close/>
                </a:path>
                <a:path w="7494905" h="11308715">
                  <a:moveTo>
                    <a:pt x="1818373" y="217487"/>
                  </a:moveTo>
                  <a:lnTo>
                    <a:pt x="1633664" y="220814"/>
                  </a:lnTo>
                  <a:lnTo>
                    <a:pt x="0" y="3238208"/>
                  </a:lnTo>
                  <a:lnTo>
                    <a:pt x="211328" y="3238157"/>
                  </a:lnTo>
                  <a:lnTo>
                    <a:pt x="1818373" y="217487"/>
                  </a:lnTo>
                  <a:close/>
                </a:path>
                <a:path w="7494905" h="11308715">
                  <a:moveTo>
                    <a:pt x="2031796" y="8515058"/>
                  </a:moveTo>
                  <a:lnTo>
                    <a:pt x="1847088" y="8518385"/>
                  </a:lnTo>
                  <a:lnTo>
                    <a:pt x="336448" y="11308550"/>
                  </a:lnTo>
                  <a:lnTo>
                    <a:pt x="545604" y="11308550"/>
                  </a:lnTo>
                  <a:lnTo>
                    <a:pt x="2031796" y="8515058"/>
                  </a:lnTo>
                  <a:close/>
                </a:path>
                <a:path w="7494905" h="11308715">
                  <a:moveTo>
                    <a:pt x="2546705" y="6685674"/>
                  </a:moveTo>
                  <a:lnTo>
                    <a:pt x="2361996" y="6689001"/>
                  </a:lnTo>
                  <a:lnTo>
                    <a:pt x="728332" y="9706394"/>
                  </a:lnTo>
                  <a:lnTo>
                    <a:pt x="939673" y="9706331"/>
                  </a:lnTo>
                  <a:lnTo>
                    <a:pt x="2546705" y="6685674"/>
                  </a:lnTo>
                  <a:close/>
                </a:path>
                <a:path w="7494905" h="11308715">
                  <a:moveTo>
                    <a:pt x="7494765" y="0"/>
                  </a:moveTo>
                  <a:lnTo>
                    <a:pt x="7293635" y="0"/>
                  </a:lnTo>
                  <a:lnTo>
                    <a:pt x="6707733" y="1082154"/>
                  </a:lnTo>
                  <a:lnTo>
                    <a:pt x="6919074" y="1082090"/>
                  </a:lnTo>
                  <a:lnTo>
                    <a:pt x="74947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36752" y="580924"/>
              <a:ext cx="2867347" cy="49883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552080" y="898805"/>
              <a:ext cx="2552065" cy="4042410"/>
            </a:xfrm>
            <a:custGeom>
              <a:avLst/>
              <a:gdLst/>
              <a:ahLst/>
              <a:cxnLst/>
              <a:rect l="l" t="t" r="r" b="b"/>
              <a:pathLst>
                <a:path w="2552065" h="4042410">
                  <a:moveTo>
                    <a:pt x="2552018" y="0"/>
                  </a:moveTo>
                  <a:lnTo>
                    <a:pt x="2259732" y="295"/>
                  </a:lnTo>
                  <a:lnTo>
                    <a:pt x="0" y="4040936"/>
                  </a:lnTo>
                  <a:lnTo>
                    <a:pt x="1629175" y="4042151"/>
                  </a:lnTo>
                  <a:lnTo>
                    <a:pt x="2552018" y="2351602"/>
                  </a:lnTo>
                  <a:lnTo>
                    <a:pt x="2552018" y="0"/>
                  </a:lnTo>
                  <a:close/>
                </a:path>
              </a:pathLst>
            </a:custGeom>
            <a:solidFill>
              <a:srgbClr val="FDA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9137650" y="6255345"/>
            <a:ext cx="9885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5400" dirty="0" smtClean="0">
                <a:solidFill>
                  <a:schemeClr val="bg1"/>
                </a:solidFill>
                <a:latin typeface="Roboto"/>
              </a:rPr>
              <a:t>Εφοδιαστικές Αλυσίδες Ηθικής Μόδας</a:t>
            </a:r>
            <a:endParaRPr lang="en-US" sz="5400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57872" y="3905250"/>
            <a:ext cx="339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 smtClean="0">
                <a:solidFill>
                  <a:schemeClr val="bg1"/>
                </a:solidFill>
                <a:latin typeface="Roboto"/>
              </a:rPr>
              <a:t>Ενότητα</a:t>
            </a:r>
            <a:r>
              <a:rPr lang="en-US" sz="4000" b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Roboto"/>
              </a:rPr>
              <a:t>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65EDBB-CF3E-4DDA-8AF1-AB81882A6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050" y="1410113"/>
            <a:ext cx="17830800" cy="1477328"/>
          </a:xfrm>
        </p:spPr>
        <p:txBody>
          <a:bodyPr/>
          <a:lstStyle/>
          <a:p>
            <a:r>
              <a:rPr lang="el-GR" sz="4800" dirty="0">
                <a:solidFill>
                  <a:srgbClr val="2431DB"/>
                </a:solidFill>
              </a:rPr>
              <a:t>Βασικά Στοιχεία μιας Ηθικής Εφοδιαστικής Αλυσίδας στη Μόδα</a:t>
            </a:r>
            <a:endParaRPr lang="en-US" sz="4800" dirty="0">
              <a:solidFill>
                <a:srgbClr val="2431D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52D70D-DD27-408B-9E9F-56FFDFCFF4A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060450" y="2887441"/>
            <a:ext cx="17830800" cy="7755969"/>
          </a:xfrm>
        </p:spPr>
        <p:txBody>
          <a:bodyPr/>
          <a:lstStyle/>
          <a:p>
            <a:r>
              <a:rPr lang="el-GR" sz="3600" b="1" dirty="0">
                <a:solidFill>
                  <a:srgbClr val="FDA800"/>
                </a:solidFill>
                <a:latin typeface="Roboto"/>
              </a:rPr>
              <a:t>Δίκαιες Εργασιακές Πρακτικές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Μια 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ηθ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ική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εφοδιαστική αλυσίδα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εγγυάτ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 ότι 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συμ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περιλαμβανομένων εκείνων στις αναπτυσσόμενες χώρες, αμείβονται με μισθό που εξασφαλίζει τα προς το ζην, εργάζονται σε λογικά ωράρια και σε ασφαλείς και υγιεινές συνθήκες. </a:t>
            </a:r>
          </a:p>
          <a:p>
            <a:pPr lvl="0"/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ηθικές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υπ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οστηρίζουν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τα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δικ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αιώματα των εργαζομένων να οργανώνονται, να σχηματίζουν συνδικάτα και να διαπραγματεύονται τους όρους απασχόλησης χωρίς το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φό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βο αντιποίνων.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ηθικές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επιβ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άλλουν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υστηρά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ρότυ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πα κατά της καταναγκαστικής εργασίας, της εμπορίας ανθρώπων και της παιδικής εργασίας δίνοντας προτεραιότητα στις ηθικές πρακτικές προμήθειας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127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52D70D-DD27-408B-9E9F-56FFDFCFF4A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08050" y="1539875"/>
            <a:ext cx="17830800" cy="9417963"/>
          </a:xfrm>
        </p:spPr>
        <p:txBody>
          <a:bodyPr/>
          <a:lstStyle/>
          <a:p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Βιωσιμότητα του</a:t>
            </a:r>
            <a:r>
              <a:rPr lang="en-US" sz="3600" b="1" dirty="0" smtClean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Περιβάλλοντος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ηθικές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δίνουν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ροτερ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αιότητα σε βιώσιμα υλικά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όπως το οργανικό βαμβάκι, το μπαμπού και ο ανακυκλωμένος πολυεστέρας, που έχουν χαμηλότερες περιβαλλοντικές επιπτώσεις σε σύγκριση με τις παραδοσιακές επιλογές.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υπ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εύθυνες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εργάζοντ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αι για την ελαχιστοποίηση των αποβλήτων και της ρύπανσης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σε κάθε στάδιο χρησιμοποιώντας μη τοξικές βαφές, μειώνοντας τη χρήση νερού και ενέργειας και εφαρμόζοντας στρατηγικές ανακύκλωσης ή μείωσης των αποβλήτων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ηθικές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μπ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ορούν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να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χρησιμο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ποιούν ανανεώσιμες πηγές ενέργειας και αποτελεσματικές λύσεις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μεταφοράς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για την ελαχιστοποίηση των περιβαλλοντικών επιπτώσεων της παραγωγής και της διανομής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chemeClr val="tx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1894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A1EFB2-4A56-4CBB-8A62-DFE8C123C22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08050" y="1235075"/>
            <a:ext cx="10515600" cy="9971961"/>
          </a:xfrm>
        </p:spPr>
        <p:txBody>
          <a:bodyPr/>
          <a:lstStyle/>
          <a:p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Διαφάνεια και Ιχνηλασιμότητα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ηθ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δίνουν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έμφ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αση στη διαφάνεια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διασφαλίζοντας ότι κάθε στάδιο, από την προμήθεια πρώτων υλών έως την παραγωγή και την αποστολή, είναι ανιχνεύσιμο.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Αυτό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επ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ιτρέ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στις μάρκες να επαληθεύουν ότι τα ηθικά τους πρότυπα διατηρούνται σε όλη την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εφοδιαστική αλυσίδα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ηθικές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μάρκες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ρέχουν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αφάνεια σχετικά με την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προέλευση των προϊόντων τους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συμπεριλαμβανομένων πληροφοριών σχετικά με τα υλικά, τα εργοστάσια και τις εργασιακές πρακτικές.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Αυτό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δίνει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τη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ατότητα στους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/στις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κατανα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λωτές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να λαμβ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άνουν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ενημερωμένες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οφάσεις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γοράς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D8F12A-43F0-4719-87A6-F7578B26B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851" y="486305"/>
            <a:ext cx="7772399" cy="10363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8E716AD-74B4-4471-A252-A46681BF8ACF}"/>
              </a:ext>
            </a:extLst>
          </p:cNvPr>
          <p:cNvSpPr/>
          <p:nvPr/>
        </p:nvSpPr>
        <p:spPr>
          <a:xfrm>
            <a:off x="12942398" y="10226675"/>
            <a:ext cx="5649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 err="1">
                <a:effectLst/>
                <a:latin typeface="-apple-system"/>
                <a:hlinkClick r:id="rId3"/>
              </a:rPr>
              <a:t>Moonstarious</a:t>
            </a:r>
            <a:r>
              <a:rPr lang="en-US" b="0" i="0" dirty="0">
                <a:effectLst/>
                <a:latin typeface="-apple-system"/>
                <a:hlinkClick r:id="rId3"/>
              </a:rPr>
              <a:t> Project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στο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-apple-system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20210A-7303-40F4-ACDC-080C1C2F15B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0280650" y="2758160"/>
            <a:ext cx="8741870" cy="830996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rgbClr val="2431DB"/>
                </a:solidFill>
                <a:latin typeface="Roboto"/>
              </a:rPr>
              <a:t>Μια ηθική εφοδιαστική αλυσίδα διασφαλίζει ότι τα προϊόντα που προέρχονται από ζώα, όπως το μαλλί, το δέρμα ή το μετάξι, προμηθεύονται με τρόπο που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δίνει προτεραιότητα στην ευημερία των </a:t>
            </a:r>
            <a:r>
              <a:rPr lang="el-GR" sz="3600" dirty="0" smtClean="0">
                <a:solidFill>
                  <a:srgbClr val="FDA800"/>
                </a:solidFill>
                <a:latin typeface="Roboto"/>
              </a:rPr>
              <a:t>ζώων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.</a:t>
            </a:r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Πολλές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ηθικές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μάρκες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υιοθετούν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αλλακτικές λύσεις, όπως το vegan δέρμα ή τα φυτικά υλικά, για να μειώσουν την ανάγκη για προϊόντα ζωικής προέλευσης,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και έτσι προωθούν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μι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 φιλική προς τα ζώα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εφοδιαστική αλυσίδα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.</a:t>
            </a:r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9A1CBD-D693-4FBC-BD18-2F0461C10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2759075"/>
            <a:ext cx="8741870" cy="6561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86780B-93C9-4219-A165-C75E4107801F}"/>
              </a:ext>
            </a:extLst>
          </p:cNvPr>
          <p:cNvSpPr txBox="1"/>
          <p:nvPr/>
        </p:nvSpPr>
        <p:spPr>
          <a:xfrm>
            <a:off x="908050" y="1463675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Δέσμευση για την Ευημερία των Ζώων</a:t>
            </a:r>
            <a:endParaRPr lang="el-GR" sz="3600" b="1" dirty="0">
              <a:solidFill>
                <a:srgbClr val="FDA800"/>
              </a:solidFill>
              <a:latin typeface="Robo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3AA02C-279A-4375-8D2B-DC0D4DAA862C}"/>
              </a:ext>
            </a:extLst>
          </p:cNvPr>
          <p:cNvSpPr/>
          <p:nvPr/>
        </p:nvSpPr>
        <p:spPr>
          <a:xfrm>
            <a:off x="908050" y="9969282"/>
            <a:ext cx="466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effectLst/>
                <a:latin typeface="-apple-system"/>
                <a:hlinkClick r:id="rId3"/>
              </a:rPr>
              <a:t>Sam Carter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στο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-apple-system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3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5AAF3A-6148-4FF2-B6FF-84DCE5301C8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08050" y="1539875"/>
            <a:ext cx="11353800" cy="8309967"/>
          </a:xfrm>
        </p:spPr>
        <p:txBody>
          <a:bodyPr/>
          <a:lstStyle/>
          <a:p>
            <a:r>
              <a:rPr lang="el-GR" sz="3600" b="1" dirty="0">
                <a:solidFill>
                  <a:srgbClr val="FDA800"/>
                </a:solidFill>
                <a:latin typeface="Roboto"/>
              </a:rPr>
              <a:t>Στήριξη Τοπικών και Μικρών Προμηθευτών/-τριών</a:t>
            </a:r>
          </a:p>
          <a:p>
            <a:endParaRPr lang="en-US" sz="3600" b="1" dirty="0">
              <a:latin typeface="Roboto"/>
            </a:endParaRPr>
          </a:p>
          <a:p>
            <a:endParaRPr lang="en-US" sz="3600" b="1" dirty="0"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ηθ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συχνά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συνεργάζοντ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 με τοπικούς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τεχνίτες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γρότες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τισσες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μικρής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κλίμ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ακας ή κοινοτικά εργαστήρια προωθώντας δίκαιες επιχειρηματικές πρακτικές και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ενισχύοντας τις τοπικές οικονομίες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ηθ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εκτιμούν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και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βονται την πολιτιστική κληρονομιά και τη χειροτεχνία των τοπικών κοινοτήτων αναγνωρίζοντας και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υποστηρίζοντας τις παραδοσιακές δεξιότητες και πρακτικές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.</a:t>
            </a:r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E9597E0-C16E-462C-9A11-DCD152E968D7}"/>
              </a:ext>
            </a:extLst>
          </p:cNvPr>
          <p:cNvSpPr/>
          <p:nvPr/>
        </p:nvSpPr>
        <p:spPr>
          <a:xfrm>
            <a:off x="7389947" y="10150475"/>
            <a:ext cx="540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 err="1">
                <a:effectLst/>
                <a:latin typeface="-apple-system"/>
                <a:hlinkClick r:id="rId2"/>
              </a:rPr>
              <a:t>Bozhin</a:t>
            </a:r>
            <a:r>
              <a:rPr lang="en-US" b="0" i="0" dirty="0">
                <a:effectLst/>
                <a:latin typeface="-apple-system"/>
                <a:hlinkClick r:id="rId2"/>
              </a:rPr>
              <a:t> </a:t>
            </a:r>
            <a:r>
              <a:rPr lang="en-US" b="0" i="0" dirty="0" err="1">
                <a:effectLst/>
                <a:latin typeface="-apple-system"/>
                <a:hlinkClick r:id="rId2"/>
              </a:rPr>
              <a:t>Karaivanov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στο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-apple-system"/>
              </a:rPr>
              <a:t>Unsplash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AF9431-7BB2-4F50-ADB8-E94DADC04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594" y="490652"/>
            <a:ext cx="6939999" cy="102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99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170262-A945-442E-8B29-619AA10D3FF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604250" y="783392"/>
            <a:ext cx="10545604" cy="9971961"/>
          </a:xfrm>
        </p:spPr>
        <p:txBody>
          <a:bodyPr/>
          <a:lstStyle/>
          <a:p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Πιστοποίηση και Έλεγχος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Για τα 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δεοντολογ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ικά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πρότυπα, πολλές μάρκες συνεργάζονται με πιστοποιήσεις τρίτων, όπως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το Δίκαιο Εμπόριο, το Παγκόσμιο Πρότυπο </a:t>
            </a:r>
            <a:r>
              <a:rPr lang="el-GR" sz="3600" dirty="0" err="1">
                <a:solidFill>
                  <a:srgbClr val="FDA800"/>
                </a:solidFill>
                <a:latin typeface="Roboto"/>
              </a:rPr>
              <a:t>Οργαν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ικών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Κλωστοϋφ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αντουργικών Προϊόντων (GOTS) ή το OEKO-TEX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οι οποίες επαληθεύουν τις βιώσιμες πρακτικές, τη δίκαιη εργασία και το ασφαλές περιβάλλον εργασίας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ηθ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ικές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εφοδιαστικές αλυσίδες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διενεργούν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συχνά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ελέγχους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γι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να διασφαλίσουν τη συμμόρφωση με τις δεοντολογικές τους δεσμεύσεις.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Αυτή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η παρα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κολούθηση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β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οηθά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στον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εντο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πισμό τομέων προς βελτίωση και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διασφαλίζει τη συνεχή τήρηση των </a:t>
            </a:r>
            <a:r>
              <a:rPr lang="el-GR" sz="3600" dirty="0" err="1" smtClean="0">
                <a:solidFill>
                  <a:srgbClr val="FDA800"/>
                </a:solidFill>
                <a:latin typeface="Roboto"/>
              </a:rPr>
              <a:t>δεοντολογ</a:t>
            </a:r>
            <a:r>
              <a:rPr lang="en-US" sz="3600" dirty="0" err="1" smtClean="0">
                <a:solidFill>
                  <a:srgbClr val="FDA800"/>
                </a:solidFill>
                <a:latin typeface="Roboto"/>
              </a:rPr>
              <a:t>ικών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 προτύπων.</a:t>
            </a:r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AD1430-2606-473B-A5AA-431EF173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96867"/>
            <a:ext cx="7696200" cy="102632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BE0571A-542C-4468-BFD3-F81AC60B5883}"/>
              </a:ext>
            </a:extLst>
          </p:cNvPr>
          <p:cNvSpPr/>
          <p:nvPr/>
        </p:nvSpPr>
        <p:spPr>
          <a:xfrm>
            <a:off x="8451850" y="10381114"/>
            <a:ext cx="4597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effectLst/>
                <a:latin typeface="-apple-system"/>
                <a:hlinkClick r:id="rId3"/>
              </a:rPr>
              <a:t>Anna Voss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στο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-apple-system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67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7D4267-6CB1-4517-A38E-A94A0D5C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930275"/>
            <a:ext cx="16916400" cy="1200329"/>
          </a:xfrm>
        </p:spPr>
        <p:txBody>
          <a:bodyPr/>
          <a:lstStyle/>
          <a:p>
            <a:r>
              <a:rPr lang="el-GR" sz="4000" b="1" dirty="0">
                <a:solidFill>
                  <a:schemeClr val="bg1"/>
                </a:solidFill>
              </a:rPr>
              <a:t>Γιατί είναι </a:t>
            </a:r>
            <a:r>
              <a:rPr lang="el-GR" sz="4000" b="1" dirty="0" smtClean="0">
                <a:solidFill>
                  <a:schemeClr val="bg1"/>
                </a:solidFill>
              </a:rPr>
              <a:t>Σημαντική </a:t>
            </a:r>
            <a:r>
              <a:rPr lang="el-GR" sz="4000" b="1" dirty="0">
                <a:solidFill>
                  <a:schemeClr val="bg1"/>
                </a:solidFill>
              </a:rPr>
              <a:t>μια </a:t>
            </a:r>
            <a:r>
              <a:rPr lang="el-GR" sz="4000" b="1" dirty="0" smtClean="0">
                <a:solidFill>
                  <a:schemeClr val="bg1"/>
                </a:solidFill>
              </a:rPr>
              <a:t>Ηθική Εφοδιαστική Αλυσίδα </a:t>
            </a:r>
            <a:r>
              <a:rPr lang="el-GR" sz="4000" b="1" dirty="0">
                <a:solidFill>
                  <a:schemeClr val="bg1"/>
                </a:solidFill>
              </a:rPr>
              <a:t>στη </a:t>
            </a:r>
            <a:r>
              <a:rPr lang="el-GR" sz="4000" b="1" dirty="0" smtClean="0">
                <a:solidFill>
                  <a:schemeClr val="bg1"/>
                </a:solidFill>
              </a:rPr>
              <a:t>Μόδα;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76B963D-490A-42C0-9B5D-87289569F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450" y="2301875"/>
            <a:ext cx="18093690" cy="8371523"/>
          </a:xfrm>
        </p:spPr>
        <p:txBody>
          <a:bodyPr/>
          <a:lstStyle/>
          <a:p>
            <a:endParaRPr lang="en-US" sz="3200" b="1" dirty="0">
              <a:solidFill>
                <a:schemeClr val="bg1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Roboto"/>
              </a:rPr>
              <a:t>Μια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ηθική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l-GR" sz="3200" dirty="0">
                <a:solidFill>
                  <a:prstClr val="white"/>
                </a:solidFill>
                <a:latin typeface="Roboto"/>
              </a:rPr>
              <a:t>εφοδιαστική αλυσίδα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FDA800"/>
                </a:solidFill>
                <a:latin typeface="Roboto"/>
              </a:rPr>
              <a:t>συμ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βάλλει στον μετριασμό της περιβαλλοντικής βλάβης 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με την ελαχιστοποίηση της ρύπανσης, τη διατήρηση των φυσικών πόρων και τη μείωση των εκπομπών διοξειδίου του άνθρακα.</a:t>
            </a:r>
          </a:p>
          <a:p>
            <a:pPr lvl="0"/>
            <a:endParaRPr lang="en-US" sz="3200" dirty="0">
              <a:solidFill>
                <a:prstClr val="white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Roboto"/>
              </a:rPr>
              <a:t>Οι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ηθικές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l-GR" sz="3200" dirty="0">
                <a:solidFill>
                  <a:prstClr val="white"/>
                </a:solidFill>
                <a:latin typeface="Roboto"/>
              </a:rPr>
              <a:t>εφοδιαστικές αλυσίδες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υπ</a:t>
            </a:r>
            <a:r>
              <a:rPr lang="en-US" sz="3200" dirty="0" err="1">
                <a:solidFill>
                  <a:srgbClr val="FDA800"/>
                </a:solidFill>
                <a:latin typeface="Roboto"/>
              </a:rPr>
              <a:t>ερ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ασπίζονται τα δικαιώματα των εργαζομένων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, παρέχουν δίκαιη αποζημίωση και υποστηρίζουν καλύτερες συνθήκες εργασίας συμβάλλοντας στην κοινωνική ισότητα.</a:t>
            </a:r>
          </a:p>
          <a:p>
            <a:pPr lvl="0"/>
            <a:endParaRPr lang="en-US" sz="3200" dirty="0">
              <a:solidFill>
                <a:prstClr val="white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Roboto"/>
              </a:rPr>
              <a:t>Οι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μάρκες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π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ου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δεσμεύοντ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αι για μια ηθική </a:t>
            </a:r>
            <a:r>
              <a:rPr lang="el-GR" sz="3200" dirty="0">
                <a:solidFill>
                  <a:prstClr val="white"/>
                </a:solidFill>
                <a:latin typeface="Roboto"/>
              </a:rPr>
              <a:t>εφοδιαστική αλυσίδα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FDA800"/>
                </a:solidFill>
                <a:latin typeface="Roboto"/>
              </a:rPr>
              <a:t>κερδίζουν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FDA800"/>
                </a:solidFill>
                <a:latin typeface="Roboto"/>
              </a:rPr>
              <a:t>την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FDA800"/>
                </a:solidFill>
                <a:latin typeface="Roboto"/>
              </a:rPr>
              <a:t>εμ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πιστοσύνη και την αφοσίωση των καταναλωτών</a:t>
            </a:r>
            <a:r>
              <a:rPr lang="el-GR" sz="3200" dirty="0">
                <a:solidFill>
                  <a:srgbClr val="FDA800"/>
                </a:solidFill>
                <a:latin typeface="Roboto"/>
              </a:rPr>
              <a:t>/-τριών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π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ου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δίνουν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π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ροτερ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αιότητα στη διαφάνεια και την υπευθυνότητα στα προϊόντα που αγοράζουν.</a:t>
            </a:r>
          </a:p>
          <a:p>
            <a:pPr lvl="0"/>
            <a:endParaRPr lang="en-US" sz="3200" dirty="0">
              <a:solidFill>
                <a:prstClr val="white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Roboto"/>
              </a:rPr>
              <a:t>Οι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ηθικές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l-GR" sz="3200" dirty="0">
                <a:solidFill>
                  <a:prstClr val="white"/>
                </a:solidFill>
                <a:latin typeface="Roboto"/>
              </a:rPr>
              <a:t>εφοδιαστικές αλυσίδες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/>
              </a:rPr>
              <a:t>ευθυγρ</a:t>
            </a:r>
            <a:r>
              <a:rPr lang="en-US" sz="3200" dirty="0">
                <a:solidFill>
                  <a:prstClr val="white"/>
                </a:solidFill>
                <a:latin typeface="Roboto"/>
              </a:rPr>
              <a:t>αμμίζουν τους επιχειρηματικούς στόχους με τη βιωσιμότητα βοηθώντας τις μάρκες μόδας να μεταβούν από πρακτικές εκμετάλλευσης και έντασης πόρων σε ένα μοντέλο </a:t>
            </a:r>
            <a:r>
              <a:rPr lang="en-US" sz="3200" dirty="0">
                <a:solidFill>
                  <a:srgbClr val="FDA800"/>
                </a:solidFill>
                <a:latin typeface="Roboto"/>
              </a:rPr>
              <a:t>που εστιάζει στη μακροπρόθεσμη βιωσιμότητα και την υπεύθυνη ανάπτυξη</a:t>
            </a:r>
            <a:r>
              <a:rPr lang="en-US" sz="3200" dirty="0" smtClean="0">
                <a:solidFill>
                  <a:schemeClr val="bg1"/>
                </a:solidFill>
                <a:latin typeface="Roboto"/>
              </a:rPr>
              <a:t>. </a:t>
            </a:r>
            <a:endParaRPr lang="en-US" sz="32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10349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9FC25C-C2BF-4B1E-A193-F60B7E6B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92" y="1006475"/>
            <a:ext cx="17152857" cy="1815882"/>
          </a:xfrm>
        </p:spPr>
        <p:txBody>
          <a:bodyPr/>
          <a:lstStyle/>
          <a:p>
            <a:r>
              <a:rPr lang="el-GR" sz="4000" b="1" dirty="0">
                <a:solidFill>
                  <a:schemeClr val="bg1"/>
                </a:solidFill>
              </a:rPr>
              <a:t>Προκλήσεις στην Οικοδόμηση μιας Ηθικής Εφοδιαστικής Αλυσίδας</a:t>
            </a:r>
            <a:r>
              <a:rPr lang="en-US" sz="4000" b="1" dirty="0">
                <a:solidFill>
                  <a:schemeClr val="bg1"/>
                </a:solidFill>
              </a:rPr>
              <a:t/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9137C6-09AC-4988-BC18-FA81D31EC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042" y="1930291"/>
            <a:ext cx="18122502" cy="9971961"/>
          </a:xfrm>
        </p:spPr>
        <p:txBody>
          <a:bodyPr/>
          <a:lstStyle/>
          <a:p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prstClr val="white"/>
                </a:solidFill>
                <a:latin typeface="Roboto"/>
              </a:rPr>
              <a:t>Η δημιουργία μιας ηθικής εφοδιαστικής αλυσίδας αποτελεί πρόκληση, ιδίως λόγω της πολυπλοκότητας των παγκόσμιων δικτύων εφοδιασμού. Πολλές μάρκες μπορεί να αντιμετωπίσουν </a:t>
            </a:r>
            <a:r>
              <a:rPr lang="el-GR" sz="3600" dirty="0" smtClean="0">
                <a:solidFill>
                  <a:srgbClr val="FDA800"/>
                </a:solidFill>
                <a:latin typeface="Roboto"/>
              </a:rPr>
              <a:t>υ</a:t>
            </a:r>
            <a:r>
              <a:rPr lang="en-US" sz="3600" dirty="0" err="1" smtClean="0">
                <a:solidFill>
                  <a:srgbClr val="FDA800"/>
                </a:solidFill>
                <a:latin typeface="Roboto"/>
              </a:rPr>
              <a:t>ψηλότερο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κόστος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λόγω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των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δίκ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αιων μισθών, των περιβαλλοντικών προτύπων και των ηθικών πρακτικών που συχνά κοστίζουν περισσότερο από τις συμβατικές μεθόδους.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Αυτό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μπ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ορεί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να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οδηγήσει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σε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υψηλότερες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τιμές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λι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ανικής πώλησης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endParaRPr lang="en-US" sz="3600" b="1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prstClr val="white"/>
                </a:solidFill>
                <a:latin typeface="Roboto"/>
              </a:rPr>
              <a:t>Λόγω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της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ολυ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πλοκότητας της σημερινής παγκοσμιοποιημένης βιομηχανίας, ο εντοπισμός κάθε βήματος της διαδρομής ενός προϊόντος μπορεί να είναι πολύ δύσκολος. Η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δι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ατήρηση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υψηλών δεοντολογικών προτύπων 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από πολυάριθμους</a:t>
            </a:r>
            <a:r>
              <a:rPr lang="el-GR" sz="3600" dirty="0">
                <a:solidFill>
                  <a:prstClr val="white"/>
                </a:solidFill>
                <a:latin typeface="Roboto"/>
              </a:rPr>
              <a:t>/-μες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ρομηθευτές</a:t>
            </a:r>
            <a:r>
              <a:rPr lang="el-GR" sz="3600" dirty="0">
                <a:solidFill>
                  <a:prstClr val="white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prstClr val="white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, υπ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εργολά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βους και παρόχους εφοδιαστικής μπορεί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να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επηρεάσει τα περιθώρια κέρδους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chemeClr val="bg1"/>
                </a:solidFill>
                <a:latin typeface="Roboto"/>
              </a:rPr>
              <a:t>Πολλές εμπορικές επωνυμίες βλέπουν αυτές τις προκλήσεις ως επένδυση και ως απαραίτητη προϋπόθεση για την οικοδόμηση μιας βιώσιμης και καταξιωμένης εμπορικής επωνυμίας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endParaRPr lang="en-US" sz="3600" dirty="0">
              <a:solidFill>
                <a:schemeClr val="bg1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2043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96B34F-2C82-4063-BF05-36DF88F94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250" y="1539875"/>
            <a:ext cx="17602200" cy="615553"/>
          </a:xfrm>
        </p:spPr>
        <p:txBody>
          <a:bodyPr/>
          <a:lstStyle/>
          <a:p>
            <a:r>
              <a:rPr lang="el-GR" sz="4000" b="1" dirty="0">
                <a:solidFill>
                  <a:srgbClr val="2431DB"/>
                </a:solidFill>
              </a:rPr>
              <a:t>Παραδείγματα </a:t>
            </a:r>
            <a:r>
              <a:rPr lang="el-GR" sz="4000" b="1" dirty="0" smtClean="0">
                <a:solidFill>
                  <a:srgbClr val="2431DB"/>
                </a:solidFill>
              </a:rPr>
              <a:t>Ηθικών </a:t>
            </a:r>
            <a:r>
              <a:rPr lang="el-GR" sz="4000" b="1" dirty="0">
                <a:solidFill>
                  <a:srgbClr val="2431DB"/>
                </a:solidFill>
              </a:rPr>
              <a:t>Πρακτικών της Εφοδιαστικής Αλυσίδας</a:t>
            </a:r>
            <a:endParaRPr lang="en-US" sz="4000" dirty="0">
              <a:solidFill>
                <a:srgbClr val="2431D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8AE341-EA51-475B-AB13-0D1E017EC6A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84250" y="2770981"/>
            <a:ext cx="18059400" cy="8309967"/>
          </a:xfrm>
        </p:spPr>
        <p:txBody>
          <a:bodyPr/>
          <a:lstStyle/>
          <a:p>
            <a:r>
              <a:rPr lang="en-US" sz="3600" b="1" dirty="0">
                <a:solidFill>
                  <a:srgbClr val="2431DB"/>
                </a:solidFill>
                <a:latin typeface="Roboto"/>
              </a:rPr>
              <a:t>Patagonia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: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Γνωστή για τη δέσμευσή της στη δίκαιη εργασία και την περιβαλλοντική ευθύνη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, η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Patagonia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χρησιμο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ποιεί ανακυκλωμένα υλικά και εφαρμόζει πλήρη διαφάνεια στην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εφοδιαστική αλυσίδα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ρέχοντ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ας στους/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στις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κατανα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λωτές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λε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πτομερείς πληροφορίες σχετικά με την προέλευση των προϊόντων της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 </a:t>
            </a:r>
            <a:r>
              <a:rPr lang="en-US" sz="3600" dirty="0">
                <a:solidFill>
                  <a:srgbClr val="2431DB"/>
                </a:solidFill>
                <a:latin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www.patagonia.com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r>
              <a:rPr lang="en-US" sz="3600" b="1" dirty="0">
                <a:solidFill>
                  <a:srgbClr val="2431DB"/>
                </a:solidFill>
                <a:latin typeface="Roboto"/>
              </a:rPr>
              <a:t>Eileen Fisher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: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Αυτή η μάρκα δίνει έμφαση στους δίκαιους μισθούς, την υπεύθυνη προμήθεια και τα βιώσιμα υφάσματα. Διαθέτει επίσης προγράμματα επιστροφής για τη μείωση των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απορριμμάτων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ενθαρρύνοντας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τους/τις πελάτες/-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τισσες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να επιστρέφουν τα χρησιμοποιημένα ρούχα για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ανακύκλωση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 </a:t>
            </a:r>
            <a:r>
              <a:rPr lang="en-US" sz="3600" dirty="0">
                <a:solidFill>
                  <a:srgbClr val="2431DB"/>
                </a:solidFill>
                <a:latin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www.eileenfisherrenew.com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r>
              <a:rPr lang="en-US" sz="3600" b="1" dirty="0" err="1">
                <a:solidFill>
                  <a:srgbClr val="2431DB"/>
                </a:solidFill>
                <a:latin typeface="Roboto"/>
              </a:rPr>
              <a:t>Everlane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: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Το μοντέλο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«Ριζικής Διαφάνειας»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της 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Everlane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 επιτρέπει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στους/στις πελάτες/-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τισσες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να βλέπουν ακριβώς πού κατασκευάζονται τα προϊόντα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τους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αναφέροντας λεπτομερώς τα εργοστάσια και τις πρακτικές που εμπλέκονται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 </a:t>
            </a:r>
            <a:r>
              <a:rPr lang="en-US" sz="3600" dirty="0">
                <a:solidFill>
                  <a:srgbClr val="2431DB"/>
                </a:solidFill>
                <a:latin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www.everlane.com/about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708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0AE441-B8A2-4FF8-B9C7-70FC071A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88" y="939157"/>
            <a:ext cx="16602161" cy="1661993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6.3 </a:t>
            </a:r>
            <a:r>
              <a:rPr lang="el-GR" sz="5400" dirty="0">
                <a:solidFill>
                  <a:schemeClr val="bg1"/>
                </a:solidFill>
              </a:rPr>
              <a:t>Δίκαιες Εργασιακές Πρακτικές και Πιστοποιήσεις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801E07-63AA-4ABF-9F9C-FCEAA1DD08E7}"/>
              </a:ext>
            </a:extLst>
          </p:cNvPr>
          <p:cNvSpPr txBox="1"/>
          <p:nvPr/>
        </p:nvSpPr>
        <p:spPr>
          <a:xfrm>
            <a:off x="10356850" y="3063875"/>
            <a:ext cx="9296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i="1" noProof="0" dirty="0" smtClean="0">
                <a:solidFill>
                  <a:schemeClr val="bg1"/>
                </a:solidFill>
                <a:latin typeface="Roboto"/>
              </a:rPr>
              <a:t>«</a:t>
            </a:r>
            <a:r>
              <a:rPr kumimoji="0" lang="el-GR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Αν και 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η α</a:t>
            </a:r>
            <a:r>
              <a:rPr kumimoji="0" lang="en-US" sz="3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ξί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α του εμπορίου ενδυμάτων και κλωστοϋφαντουργικών προϊόντων υπερβαίνει τα 700 δισεκατομμύρια δολάρια ετησίως, εκατομμύρια εργαζόμενοι</a:t>
            </a:r>
            <a:r>
              <a:rPr kumimoji="0" lang="el-GR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/-</a:t>
            </a:r>
            <a:r>
              <a:rPr kumimoji="0" lang="el-GR" sz="3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νες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l-GR" sz="3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εκτίθε</a:t>
            </a:r>
            <a:r>
              <a:rPr kumimoji="0" lang="en-US" sz="3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ντ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αι σε υποβαθμισμένες συνθήκες και παραβιάσεις των εργασιακών δικαιωμάτων. </a:t>
            </a:r>
            <a:r>
              <a:rPr kumimoji="0" lang="en-US" sz="3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Αυτές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 π</a:t>
            </a:r>
            <a:r>
              <a:rPr kumimoji="0" lang="en-US" sz="36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εριλ</a:t>
            </a:r>
            <a:r>
              <a:rPr kumimoji="0" lang="en-US" sz="3600" b="0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</a:rPr>
              <a:t>αμβάνουν μισθούς φτώχειας, υπερβολικές ώρες εργασίας, κακές συνθήκες υγιεινής και ασφάλειας, επισφαλή και ασταθή απασχόληση, συνήθη παραβίαση του δικαιώματος στην ελευθερία του συνεταιρίζεσθαι και σεξουαλική παρενόχληση</a:t>
            </a:r>
            <a:r>
              <a:rPr lang="en-US" sz="3600" i="1" dirty="0" smtClean="0">
                <a:solidFill>
                  <a:schemeClr val="bg1"/>
                </a:solidFill>
                <a:latin typeface="Roboto"/>
              </a:rPr>
              <a:t>.</a:t>
            </a:r>
            <a:r>
              <a:rPr lang="el-GR" sz="3600" i="1" dirty="0" smtClean="0">
                <a:solidFill>
                  <a:schemeClr val="bg1"/>
                </a:solidFill>
                <a:latin typeface="Roboto"/>
              </a:rPr>
              <a:t>»</a:t>
            </a:r>
            <a:r>
              <a:rPr lang="en-US" sz="3600" i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FDA800"/>
                </a:solidFill>
                <a:latin typeface="Roboto"/>
              </a:rPr>
              <a:t>Arengo</a:t>
            </a:r>
            <a:r>
              <a:rPr lang="en-US" sz="2800" dirty="0">
                <a:solidFill>
                  <a:srgbClr val="FDA800"/>
                </a:solidFill>
                <a:latin typeface="Roboto"/>
              </a:rPr>
              <a:t>, E. (2019</a:t>
            </a:r>
            <a:r>
              <a:rPr lang="en-US" sz="2800" i="1" dirty="0">
                <a:solidFill>
                  <a:srgbClr val="FDA800"/>
                </a:solidFill>
                <a:latin typeface="Roboto"/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21504F-F3A3-4F76-99E7-032D1AC56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3" y="2911475"/>
            <a:ext cx="9036012" cy="65894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4CB247B-4CCB-405F-8341-BE2BF8F37A81}"/>
              </a:ext>
            </a:extLst>
          </p:cNvPr>
          <p:cNvSpPr/>
          <p:nvPr/>
        </p:nvSpPr>
        <p:spPr>
          <a:xfrm>
            <a:off x="755650" y="10162143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0" i="0" dirty="0" smtClean="0">
                <a:solidFill>
                  <a:schemeClr val="bg1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Collab Media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chemeClr val="bg1"/>
                </a:solidFill>
                <a:effectLst/>
                <a:latin typeface="-apple-system"/>
              </a:rPr>
              <a:t>στο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US" b="0" i="0" dirty="0" err="1">
                <a:solidFill>
                  <a:schemeClr val="bg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0890087" y="0"/>
            <a:ext cx="9211945" cy="11308715"/>
            <a:chOff x="10890087" y="0"/>
            <a:chExt cx="9211945" cy="11308715"/>
          </a:xfrm>
        </p:grpSpPr>
        <p:sp>
          <p:nvSpPr>
            <p:cNvPr id="5" name="object 5"/>
            <p:cNvSpPr/>
            <p:nvPr/>
          </p:nvSpPr>
          <p:spPr>
            <a:xfrm>
              <a:off x="10890087" y="0"/>
              <a:ext cx="9211945" cy="11308715"/>
            </a:xfrm>
            <a:custGeom>
              <a:avLst/>
              <a:gdLst/>
              <a:ahLst/>
              <a:cxnLst/>
              <a:rect l="l" t="t" r="r" b="b"/>
              <a:pathLst>
                <a:path w="9211944" h="11308715">
                  <a:moveTo>
                    <a:pt x="921160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9211604" y="11308556"/>
                  </a:lnTo>
                  <a:lnTo>
                    <a:pt x="9211604" y="0"/>
                  </a:lnTo>
                  <a:close/>
                </a:path>
              </a:pathLst>
            </a:custGeom>
            <a:solidFill>
              <a:srgbClr val="2C34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390880" y="7508875"/>
              <a:ext cx="4433570" cy="2413000"/>
            </a:xfrm>
            <a:custGeom>
              <a:avLst/>
              <a:gdLst/>
              <a:ahLst/>
              <a:cxnLst/>
              <a:rect l="l" t="t" r="r" b="b"/>
              <a:pathLst>
                <a:path w="4433569" h="2413000">
                  <a:moveTo>
                    <a:pt x="320929" y="1376006"/>
                  </a:moveTo>
                  <a:lnTo>
                    <a:pt x="318554" y="1349413"/>
                  </a:lnTo>
                  <a:lnTo>
                    <a:pt x="311416" y="1325765"/>
                  </a:lnTo>
                  <a:lnTo>
                    <a:pt x="309918" y="1323162"/>
                  </a:lnTo>
                  <a:lnTo>
                    <a:pt x="299504" y="1305064"/>
                  </a:lnTo>
                  <a:lnTo>
                    <a:pt x="282829" y="1287284"/>
                  </a:lnTo>
                  <a:lnTo>
                    <a:pt x="262039" y="1273009"/>
                  </a:lnTo>
                  <a:lnTo>
                    <a:pt x="237832" y="1262811"/>
                  </a:lnTo>
                  <a:lnTo>
                    <a:pt x="234048" y="1261973"/>
                  </a:lnTo>
                  <a:lnTo>
                    <a:pt x="234048" y="1370139"/>
                  </a:lnTo>
                  <a:lnTo>
                    <a:pt x="234048" y="1550212"/>
                  </a:lnTo>
                  <a:lnTo>
                    <a:pt x="209575" y="1589468"/>
                  </a:lnTo>
                  <a:lnTo>
                    <a:pt x="179146" y="1597177"/>
                  </a:lnTo>
                  <a:lnTo>
                    <a:pt x="90195" y="1597177"/>
                  </a:lnTo>
                  <a:lnTo>
                    <a:pt x="87655" y="1595005"/>
                  </a:lnTo>
                  <a:lnTo>
                    <a:pt x="87655" y="1325346"/>
                  </a:lnTo>
                  <a:lnTo>
                    <a:pt x="90195" y="1323162"/>
                  </a:lnTo>
                  <a:lnTo>
                    <a:pt x="179146" y="1323162"/>
                  </a:lnTo>
                  <a:lnTo>
                    <a:pt x="217639" y="1337183"/>
                  </a:lnTo>
                  <a:lnTo>
                    <a:pt x="234048" y="1370139"/>
                  </a:lnTo>
                  <a:lnTo>
                    <a:pt x="234048" y="1261973"/>
                  </a:lnTo>
                  <a:lnTo>
                    <a:pt x="210197" y="1256690"/>
                  </a:lnTo>
                  <a:lnTo>
                    <a:pt x="179146" y="1254658"/>
                  </a:lnTo>
                  <a:lnTo>
                    <a:pt x="2514" y="1254658"/>
                  </a:lnTo>
                  <a:lnTo>
                    <a:pt x="0" y="1256830"/>
                  </a:lnTo>
                  <a:lnTo>
                    <a:pt x="0" y="1663509"/>
                  </a:lnTo>
                  <a:lnTo>
                    <a:pt x="2514" y="1665693"/>
                  </a:lnTo>
                  <a:lnTo>
                    <a:pt x="179146" y="1665693"/>
                  </a:lnTo>
                  <a:lnTo>
                    <a:pt x="237832" y="1657540"/>
                  </a:lnTo>
                  <a:lnTo>
                    <a:pt x="282829" y="1633067"/>
                  </a:lnTo>
                  <a:lnTo>
                    <a:pt x="309918" y="1597177"/>
                  </a:lnTo>
                  <a:lnTo>
                    <a:pt x="311416" y="1594573"/>
                  </a:lnTo>
                  <a:lnTo>
                    <a:pt x="318554" y="1570926"/>
                  </a:lnTo>
                  <a:lnTo>
                    <a:pt x="320929" y="1544332"/>
                  </a:lnTo>
                  <a:lnTo>
                    <a:pt x="320929" y="1376006"/>
                  </a:lnTo>
                  <a:close/>
                </a:path>
                <a:path w="4433569" h="2413000">
                  <a:moveTo>
                    <a:pt x="575056" y="2171"/>
                  </a:moveTo>
                  <a:lnTo>
                    <a:pt x="572503" y="0"/>
                  </a:lnTo>
                  <a:lnTo>
                    <a:pt x="293230" y="0"/>
                  </a:lnTo>
                  <a:lnTo>
                    <a:pt x="290715" y="2171"/>
                  </a:lnTo>
                  <a:lnTo>
                    <a:pt x="290715" y="408889"/>
                  </a:lnTo>
                  <a:lnTo>
                    <a:pt x="293230" y="411035"/>
                  </a:lnTo>
                  <a:lnTo>
                    <a:pt x="375818" y="411035"/>
                  </a:lnTo>
                  <a:lnTo>
                    <a:pt x="378358" y="408889"/>
                  </a:lnTo>
                  <a:lnTo>
                    <a:pt x="378358" y="239014"/>
                  </a:lnTo>
                  <a:lnTo>
                    <a:pt x="380923" y="236842"/>
                  </a:lnTo>
                  <a:lnTo>
                    <a:pt x="539724" y="236842"/>
                  </a:lnTo>
                  <a:lnTo>
                    <a:pt x="542277" y="234657"/>
                  </a:lnTo>
                  <a:lnTo>
                    <a:pt x="542277" y="170510"/>
                  </a:lnTo>
                  <a:lnTo>
                    <a:pt x="539724" y="168325"/>
                  </a:lnTo>
                  <a:lnTo>
                    <a:pt x="380923" y="168325"/>
                  </a:lnTo>
                  <a:lnTo>
                    <a:pt x="378358" y="166179"/>
                  </a:lnTo>
                  <a:lnTo>
                    <a:pt x="378358" y="70688"/>
                  </a:lnTo>
                  <a:lnTo>
                    <a:pt x="380923" y="68503"/>
                  </a:lnTo>
                  <a:lnTo>
                    <a:pt x="567436" y="68503"/>
                  </a:lnTo>
                  <a:lnTo>
                    <a:pt x="572503" y="68503"/>
                  </a:lnTo>
                  <a:lnTo>
                    <a:pt x="575056" y="66357"/>
                  </a:lnTo>
                  <a:lnTo>
                    <a:pt x="575056" y="2171"/>
                  </a:lnTo>
                  <a:close/>
                </a:path>
                <a:path w="4433569" h="2413000">
                  <a:moveTo>
                    <a:pt x="690689" y="1256842"/>
                  </a:moveTo>
                  <a:lnTo>
                    <a:pt x="688124" y="1254645"/>
                  </a:lnTo>
                  <a:lnTo>
                    <a:pt x="408863" y="1254645"/>
                  </a:lnTo>
                  <a:lnTo>
                    <a:pt x="406336" y="1256842"/>
                  </a:lnTo>
                  <a:lnTo>
                    <a:pt x="406336" y="1663509"/>
                  </a:lnTo>
                  <a:lnTo>
                    <a:pt x="408863" y="1665693"/>
                  </a:lnTo>
                  <a:lnTo>
                    <a:pt x="683056" y="1665693"/>
                  </a:lnTo>
                  <a:lnTo>
                    <a:pt x="688124" y="1665693"/>
                  </a:lnTo>
                  <a:lnTo>
                    <a:pt x="690689" y="1663509"/>
                  </a:lnTo>
                  <a:lnTo>
                    <a:pt x="690689" y="1599361"/>
                  </a:lnTo>
                  <a:lnTo>
                    <a:pt x="688124" y="1597177"/>
                  </a:lnTo>
                  <a:lnTo>
                    <a:pt x="496544" y="1597177"/>
                  </a:lnTo>
                  <a:lnTo>
                    <a:pt x="493991" y="1595005"/>
                  </a:lnTo>
                  <a:lnTo>
                    <a:pt x="493991" y="1493672"/>
                  </a:lnTo>
                  <a:lnTo>
                    <a:pt x="496544" y="1491500"/>
                  </a:lnTo>
                  <a:lnTo>
                    <a:pt x="655345" y="1491500"/>
                  </a:lnTo>
                  <a:lnTo>
                    <a:pt x="657898" y="1489316"/>
                  </a:lnTo>
                  <a:lnTo>
                    <a:pt x="657898" y="1425168"/>
                  </a:lnTo>
                  <a:lnTo>
                    <a:pt x="655345" y="1422984"/>
                  </a:lnTo>
                  <a:lnTo>
                    <a:pt x="496544" y="1422984"/>
                  </a:lnTo>
                  <a:lnTo>
                    <a:pt x="493991" y="1420799"/>
                  </a:lnTo>
                  <a:lnTo>
                    <a:pt x="493991" y="1325346"/>
                  </a:lnTo>
                  <a:lnTo>
                    <a:pt x="496544" y="1323162"/>
                  </a:lnTo>
                  <a:lnTo>
                    <a:pt x="688124" y="1323162"/>
                  </a:lnTo>
                  <a:lnTo>
                    <a:pt x="690689" y="1320977"/>
                  </a:lnTo>
                  <a:lnTo>
                    <a:pt x="690689" y="1256842"/>
                  </a:lnTo>
                  <a:close/>
                </a:path>
                <a:path w="4433569" h="2413000">
                  <a:moveTo>
                    <a:pt x="955471" y="2171"/>
                  </a:moveTo>
                  <a:lnTo>
                    <a:pt x="952906" y="0"/>
                  </a:lnTo>
                  <a:lnTo>
                    <a:pt x="870331" y="0"/>
                  </a:lnTo>
                  <a:lnTo>
                    <a:pt x="867778" y="2171"/>
                  </a:lnTo>
                  <a:lnTo>
                    <a:pt x="867778" y="302094"/>
                  </a:lnTo>
                  <a:lnTo>
                    <a:pt x="866800" y="311772"/>
                  </a:lnTo>
                  <a:lnTo>
                    <a:pt x="834720" y="345719"/>
                  </a:lnTo>
                  <a:lnTo>
                    <a:pt x="813650" y="349072"/>
                  </a:lnTo>
                  <a:lnTo>
                    <a:pt x="776325" y="349072"/>
                  </a:lnTo>
                  <a:lnTo>
                    <a:pt x="737425" y="335368"/>
                  </a:lnTo>
                  <a:lnTo>
                    <a:pt x="721423" y="302094"/>
                  </a:lnTo>
                  <a:lnTo>
                    <a:pt x="721423" y="2171"/>
                  </a:lnTo>
                  <a:lnTo>
                    <a:pt x="718870" y="0"/>
                  </a:lnTo>
                  <a:lnTo>
                    <a:pt x="637057" y="0"/>
                  </a:lnTo>
                  <a:lnTo>
                    <a:pt x="634504" y="2171"/>
                  </a:lnTo>
                  <a:lnTo>
                    <a:pt x="634504" y="302094"/>
                  </a:lnTo>
                  <a:lnTo>
                    <a:pt x="635127" y="314833"/>
                  </a:lnTo>
                  <a:lnTo>
                    <a:pt x="649935" y="359613"/>
                  </a:lnTo>
                  <a:lnTo>
                    <a:pt x="682815" y="392696"/>
                  </a:lnTo>
                  <a:lnTo>
                    <a:pt x="717981" y="409105"/>
                  </a:lnTo>
                  <a:lnTo>
                    <a:pt x="760666" y="417055"/>
                  </a:lnTo>
                  <a:lnTo>
                    <a:pt x="776325" y="417588"/>
                  </a:lnTo>
                  <a:lnTo>
                    <a:pt x="813650" y="417588"/>
                  </a:lnTo>
                  <a:lnTo>
                    <a:pt x="858481" y="412800"/>
                  </a:lnTo>
                  <a:lnTo>
                    <a:pt x="896277" y="398983"/>
                  </a:lnTo>
                  <a:lnTo>
                    <a:pt x="932878" y="369062"/>
                  </a:lnTo>
                  <a:lnTo>
                    <a:pt x="952893" y="326961"/>
                  </a:lnTo>
                  <a:lnTo>
                    <a:pt x="955471" y="302094"/>
                  </a:lnTo>
                  <a:lnTo>
                    <a:pt x="955471" y="2171"/>
                  </a:lnTo>
                  <a:close/>
                </a:path>
                <a:path w="4433569" h="2413000">
                  <a:moveTo>
                    <a:pt x="1052817" y="1556715"/>
                  </a:moveTo>
                  <a:lnTo>
                    <a:pt x="1045565" y="1513344"/>
                  </a:lnTo>
                  <a:lnTo>
                    <a:pt x="1023442" y="1478445"/>
                  </a:lnTo>
                  <a:lnTo>
                    <a:pt x="986116" y="1449400"/>
                  </a:lnTo>
                  <a:lnTo>
                    <a:pt x="947851" y="1430248"/>
                  </a:lnTo>
                  <a:lnTo>
                    <a:pt x="889000" y="1407134"/>
                  </a:lnTo>
                  <a:lnTo>
                    <a:pt x="881748" y="1403972"/>
                  </a:lnTo>
                  <a:lnTo>
                    <a:pt x="846848" y="1377975"/>
                  </a:lnTo>
                  <a:lnTo>
                    <a:pt x="844664" y="1371422"/>
                  </a:lnTo>
                  <a:lnTo>
                    <a:pt x="844664" y="1363599"/>
                  </a:lnTo>
                  <a:lnTo>
                    <a:pt x="869619" y="1324165"/>
                  </a:lnTo>
                  <a:lnTo>
                    <a:pt x="899566" y="1316621"/>
                  </a:lnTo>
                  <a:lnTo>
                    <a:pt x="910996" y="1316621"/>
                  </a:lnTo>
                  <a:lnTo>
                    <a:pt x="951217" y="1335392"/>
                  </a:lnTo>
                  <a:lnTo>
                    <a:pt x="962088" y="1349248"/>
                  </a:lnTo>
                  <a:lnTo>
                    <a:pt x="966381" y="1354683"/>
                  </a:lnTo>
                  <a:lnTo>
                    <a:pt x="1045184" y="1329029"/>
                  </a:lnTo>
                  <a:lnTo>
                    <a:pt x="1046695" y="1327277"/>
                  </a:lnTo>
                  <a:lnTo>
                    <a:pt x="1046695" y="1322946"/>
                  </a:lnTo>
                  <a:lnTo>
                    <a:pt x="1023962" y="1290320"/>
                  </a:lnTo>
                  <a:lnTo>
                    <a:pt x="979322" y="1260233"/>
                  </a:lnTo>
                  <a:lnTo>
                    <a:pt x="935863" y="1249489"/>
                  </a:lnTo>
                  <a:lnTo>
                    <a:pt x="910996" y="1248143"/>
                  </a:lnTo>
                  <a:lnTo>
                    <a:pt x="899566" y="1248143"/>
                  </a:lnTo>
                  <a:lnTo>
                    <a:pt x="854760" y="1252715"/>
                  </a:lnTo>
                  <a:lnTo>
                    <a:pt x="816940" y="1266228"/>
                  </a:lnTo>
                  <a:lnTo>
                    <a:pt x="780351" y="1296568"/>
                  </a:lnTo>
                  <a:lnTo>
                    <a:pt x="760349" y="1338732"/>
                  </a:lnTo>
                  <a:lnTo>
                    <a:pt x="757783" y="1363599"/>
                  </a:lnTo>
                  <a:lnTo>
                    <a:pt x="758278" y="1375308"/>
                  </a:lnTo>
                  <a:lnTo>
                    <a:pt x="770267" y="1414932"/>
                  </a:lnTo>
                  <a:lnTo>
                    <a:pt x="798271" y="1446174"/>
                  </a:lnTo>
                  <a:lnTo>
                    <a:pt x="841717" y="1472742"/>
                  </a:lnTo>
                  <a:lnTo>
                    <a:pt x="925195" y="1509318"/>
                  </a:lnTo>
                  <a:lnTo>
                    <a:pt x="931951" y="1512608"/>
                  </a:lnTo>
                  <a:lnTo>
                    <a:pt x="963980" y="1541386"/>
                  </a:lnTo>
                  <a:lnTo>
                    <a:pt x="965898" y="1548485"/>
                  </a:lnTo>
                  <a:lnTo>
                    <a:pt x="965898" y="1556715"/>
                  </a:lnTo>
                  <a:lnTo>
                    <a:pt x="940955" y="1595996"/>
                  </a:lnTo>
                  <a:lnTo>
                    <a:pt x="910996" y="1603692"/>
                  </a:lnTo>
                  <a:lnTo>
                    <a:pt x="880516" y="1603692"/>
                  </a:lnTo>
                  <a:lnTo>
                    <a:pt x="843343" y="1589684"/>
                  </a:lnTo>
                  <a:lnTo>
                    <a:pt x="825614" y="1562277"/>
                  </a:lnTo>
                  <a:lnTo>
                    <a:pt x="823595" y="1560652"/>
                  </a:lnTo>
                  <a:lnTo>
                    <a:pt x="819531" y="1560652"/>
                  </a:lnTo>
                  <a:lnTo>
                    <a:pt x="818248" y="1560868"/>
                  </a:lnTo>
                  <a:lnTo>
                    <a:pt x="747852" y="1590662"/>
                  </a:lnTo>
                  <a:lnTo>
                    <a:pt x="746315" y="1592173"/>
                  </a:lnTo>
                  <a:lnTo>
                    <a:pt x="746315" y="1597393"/>
                  </a:lnTo>
                  <a:lnTo>
                    <a:pt x="772566" y="1633334"/>
                  </a:lnTo>
                  <a:lnTo>
                    <a:pt x="823328" y="1664550"/>
                  </a:lnTo>
                  <a:lnTo>
                    <a:pt x="880516" y="1672209"/>
                  </a:lnTo>
                  <a:lnTo>
                    <a:pt x="910996" y="1672209"/>
                  </a:lnTo>
                  <a:lnTo>
                    <a:pt x="955827" y="1667433"/>
                  </a:lnTo>
                  <a:lnTo>
                    <a:pt x="993711" y="1653616"/>
                  </a:lnTo>
                  <a:lnTo>
                    <a:pt x="1030795" y="1623682"/>
                  </a:lnTo>
                  <a:lnTo>
                    <a:pt x="1050328" y="1581607"/>
                  </a:lnTo>
                  <a:lnTo>
                    <a:pt x="1052195" y="1569478"/>
                  </a:lnTo>
                  <a:lnTo>
                    <a:pt x="1052817" y="1556715"/>
                  </a:lnTo>
                  <a:close/>
                </a:path>
                <a:path w="4433569" h="2413000">
                  <a:moveTo>
                    <a:pt x="1206004" y="1256842"/>
                  </a:moveTo>
                  <a:lnTo>
                    <a:pt x="1203439" y="1254645"/>
                  </a:lnTo>
                  <a:lnTo>
                    <a:pt x="1120863" y="1254645"/>
                  </a:lnTo>
                  <a:lnTo>
                    <a:pt x="1118349" y="1256842"/>
                  </a:lnTo>
                  <a:lnTo>
                    <a:pt x="1118349" y="1663509"/>
                  </a:lnTo>
                  <a:lnTo>
                    <a:pt x="1120863" y="1665693"/>
                  </a:lnTo>
                  <a:lnTo>
                    <a:pt x="1198372" y="1665693"/>
                  </a:lnTo>
                  <a:lnTo>
                    <a:pt x="1203439" y="1665693"/>
                  </a:lnTo>
                  <a:lnTo>
                    <a:pt x="1206004" y="1663509"/>
                  </a:lnTo>
                  <a:lnTo>
                    <a:pt x="1206004" y="1256842"/>
                  </a:lnTo>
                  <a:close/>
                </a:path>
                <a:path w="4433569" h="2413000">
                  <a:moveTo>
                    <a:pt x="1290904" y="2171"/>
                  </a:moveTo>
                  <a:lnTo>
                    <a:pt x="1288351" y="0"/>
                  </a:lnTo>
                  <a:lnTo>
                    <a:pt x="1009840" y="0"/>
                  </a:lnTo>
                  <a:lnTo>
                    <a:pt x="1007300" y="2171"/>
                  </a:lnTo>
                  <a:lnTo>
                    <a:pt x="1007300" y="66357"/>
                  </a:lnTo>
                  <a:lnTo>
                    <a:pt x="1009840" y="68503"/>
                  </a:lnTo>
                  <a:lnTo>
                    <a:pt x="1103083" y="68503"/>
                  </a:lnTo>
                  <a:lnTo>
                    <a:pt x="1105636" y="70688"/>
                  </a:lnTo>
                  <a:lnTo>
                    <a:pt x="1105636" y="408889"/>
                  </a:lnTo>
                  <a:lnTo>
                    <a:pt x="1108189" y="411035"/>
                  </a:lnTo>
                  <a:lnTo>
                    <a:pt x="1190002" y="411035"/>
                  </a:lnTo>
                  <a:lnTo>
                    <a:pt x="1192555" y="408889"/>
                  </a:lnTo>
                  <a:lnTo>
                    <a:pt x="1192555" y="70688"/>
                  </a:lnTo>
                  <a:lnTo>
                    <a:pt x="1195108" y="68503"/>
                  </a:lnTo>
                  <a:lnTo>
                    <a:pt x="1283284" y="68503"/>
                  </a:lnTo>
                  <a:lnTo>
                    <a:pt x="1288351" y="68503"/>
                  </a:lnTo>
                  <a:lnTo>
                    <a:pt x="1290904" y="66357"/>
                  </a:lnTo>
                  <a:lnTo>
                    <a:pt x="1290904" y="2171"/>
                  </a:lnTo>
                  <a:close/>
                </a:path>
                <a:path w="4433569" h="2413000">
                  <a:moveTo>
                    <a:pt x="1326032" y="1884146"/>
                  </a:moveTo>
                  <a:lnTo>
                    <a:pt x="1323479" y="1881962"/>
                  </a:lnTo>
                  <a:lnTo>
                    <a:pt x="1044206" y="1881962"/>
                  </a:lnTo>
                  <a:lnTo>
                    <a:pt x="1041679" y="1884146"/>
                  </a:lnTo>
                  <a:lnTo>
                    <a:pt x="1041679" y="2290864"/>
                  </a:lnTo>
                  <a:lnTo>
                    <a:pt x="1044206" y="2293010"/>
                  </a:lnTo>
                  <a:lnTo>
                    <a:pt x="1318412" y="2293010"/>
                  </a:lnTo>
                  <a:lnTo>
                    <a:pt x="1323479" y="2293010"/>
                  </a:lnTo>
                  <a:lnTo>
                    <a:pt x="1326032" y="2290864"/>
                  </a:lnTo>
                  <a:lnTo>
                    <a:pt x="1326032" y="2226678"/>
                  </a:lnTo>
                  <a:lnTo>
                    <a:pt x="1323479" y="2224494"/>
                  </a:lnTo>
                  <a:lnTo>
                    <a:pt x="1131887" y="2224494"/>
                  </a:lnTo>
                  <a:lnTo>
                    <a:pt x="1129334" y="2222347"/>
                  </a:lnTo>
                  <a:lnTo>
                    <a:pt x="1129334" y="2120989"/>
                  </a:lnTo>
                  <a:lnTo>
                    <a:pt x="1131887" y="2118817"/>
                  </a:lnTo>
                  <a:lnTo>
                    <a:pt x="1290688" y="2118817"/>
                  </a:lnTo>
                  <a:lnTo>
                    <a:pt x="1293241" y="2116620"/>
                  </a:lnTo>
                  <a:lnTo>
                    <a:pt x="1293241" y="2052485"/>
                  </a:lnTo>
                  <a:lnTo>
                    <a:pt x="1290688" y="2050288"/>
                  </a:lnTo>
                  <a:lnTo>
                    <a:pt x="1131887" y="2050288"/>
                  </a:lnTo>
                  <a:lnTo>
                    <a:pt x="1129334" y="2048141"/>
                  </a:lnTo>
                  <a:lnTo>
                    <a:pt x="1129334" y="1952663"/>
                  </a:lnTo>
                  <a:lnTo>
                    <a:pt x="1131887" y="1950466"/>
                  </a:lnTo>
                  <a:lnTo>
                    <a:pt x="1323479" y="1950466"/>
                  </a:lnTo>
                  <a:lnTo>
                    <a:pt x="1326032" y="1948319"/>
                  </a:lnTo>
                  <a:lnTo>
                    <a:pt x="1326032" y="1884146"/>
                  </a:lnTo>
                  <a:close/>
                </a:path>
                <a:path w="4433569" h="2413000">
                  <a:moveTo>
                    <a:pt x="1335239" y="1031836"/>
                  </a:moveTo>
                  <a:lnTo>
                    <a:pt x="1334985" y="1030770"/>
                  </a:lnTo>
                  <a:lnTo>
                    <a:pt x="1334465" y="1029893"/>
                  </a:lnTo>
                  <a:lnTo>
                    <a:pt x="1267587" y="864184"/>
                  </a:lnTo>
                  <a:lnTo>
                    <a:pt x="1262049" y="850480"/>
                  </a:lnTo>
                  <a:lnTo>
                    <a:pt x="1262049" y="846785"/>
                  </a:lnTo>
                  <a:lnTo>
                    <a:pt x="1265618" y="843407"/>
                  </a:lnTo>
                  <a:lnTo>
                    <a:pt x="1279829" y="836002"/>
                  </a:lnTo>
                  <a:lnTo>
                    <a:pt x="1286687" y="831126"/>
                  </a:lnTo>
                  <a:lnTo>
                    <a:pt x="1316189" y="796315"/>
                  </a:lnTo>
                  <a:lnTo>
                    <a:pt x="1316507" y="795667"/>
                  </a:lnTo>
                  <a:lnTo>
                    <a:pt x="1320850" y="786904"/>
                  </a:lnTo>
                  <a:lnTo>
                    <a:pt x="1324178" y="776909"/>
                  </a:lnTo>
                  <a:lnTo>
                    <a:pt x="1326184" y="766343"/>
                  </a:lnTo>
                  <a:lnTo>
                    <a:pt x="1326845" y="755205"/>
                  </a:lnTo>
                  <a:lnTo>
                    <a:pt x="1326845" y="748690"/>
                  </a:lnTo>
                  <a:lnTo>
                    <a:pt x="1317320" y="698461"/>
                  </a:lnTo>
                  <a:lnTo>
                    <a:pt x="1288745" y="659968"/>
                  </a:lnTo>
                  <a:lnTo>
                    <a:pt x="1243749" y="635495"/>
                  </a:lnTo>
                  <a:lnTo>
                    <a:pt x="1239964" y="634669"/>
                  </a:lnTo>
                  <a:lnTo>
                    <a:pt x="1239964" y="742823"/>
                  </a:lnTo>
                  <a:lnTo>
                    <a:pt x="1239964" y="748690"/>
                  </a:lnTo>
                  <a:lnTo>
                    <a:pt x="1214996" y="787958"/>
                  </a:lnTo>
                  <a:lnTo>
                    <a:pt x="1185062" y="795667"/>
                  </a:lnTo>
                  <a:lnTo>
                    <a:pt x="1096111" y="795667"/>
                  </a:lnTo>
                  <a:lnTo>
                    <a:pt x="1093571" y="793483"/>
                  </a:lnTo>
                  <a:lnTo>
                    <a:pt x="1093571" y="698030"/>
                  </a:lnTo>
                  <a:lnTo>
                    <a:pt x="1096111" y="695858"/>
                  </a:lnTo>
                  <a:lnTo>
                    <a:pt x="1185062" y="695858"/>
                  </a:lnTo>
                  <a:lnTo>
                    <a:pt x="1223556" y="709866"/>
                  </a:lnTo>
                  <a:lnTo>
                    <a:pt x="1239964" y="742823"/>
                  </a:lnTo>
                  <a:lnTo>
                    <a:pt x="1239964" y="634669"/>
                  </a:lnTo>
                  <a:lnTo>
                    <a:pt x="1216113" y="629386"/>
                  </a:lnTo>
                  <a:lnTo>
                    <a:pt x="1185062" y="627341"/>
                  </a:lnTo>
                  <a:lnTo>
                    <a:pt x="1008430" y="627341"/>
                  </a:lnTo>
                  <a:lnTo>
                    <a:pt x="1005916" y="629526"/>
                  </a:lnTo>
                  <a:lnTo>
                    <a:pt x="1005916" y="1036205"/>
                  </a:lnTo>
                  <a:lnTo>
                    <a:pt x="1008430" y="1038377"/>
                  </a:lnTo>
                  <a:lnTo>
                    <a:pt x="1091006" y="1038377"/>
                  </a:lnTo>
                  <a:lnTo>
                    <a:pt x="1093571" y="1036205"/>
                  </a:lnTo>
                  <a:lnTo>
                    <a:pt x="1093571" y="866355"/>
                  </a:lnTo>
                  <a:lnTo>
                    <a:pt x="1096111" y="864184"/>
                  </a:lnTo>
                  <a:lnTo>
                    <a:pt x="1169047" y="864184"/>
                  </a:lnTo>
                  <a:lnTo>
                    <a:pt x="1175131" y="868083"/>
                  </a:lnTo>
                  <a:lnTo>
                    <a:pt x="1242237" y="1033805"/>
                  </a:lnTo>
                  <a:lnTo>
                    <a:pt x="1244269" y="1036853"/>
                  </a:lnTo>
                  <a:lnTo>
                    <a:pt x="1246530" y="1038377"/>
                  </a:lnTo>
                  <a:lnTo>
                    <a:pt x="1332674" y="1038377"/>
                  </a:lnTo>
                  <a:lnTo>
                    <a:pt x="1335239" y="1036624"/>
                  </a:lnTo>
                  <a:lnTo>
                    <a:pt x="1335239" y="1031836"/>
                  </a:lnTo>
                  <a:close/>
                </a:path>
                <a:path w="4433569" h="2413000">
                  <a:moveTo>
                    <a:pt x="1619211" y="1322959"/>
                  </a:moveTo>
                  <a:lnTo>
                    <a:pt x="1597253" y="1290320"/>
                  </a:lnTo>
                  <a:lnTo>
                    <a:pt x="1552613" y="1260233"/>
                  </a:lnTo>
                  <a:lnTo>
                    <a:pt x="1509153" y="1249476"/>
                  </a:lnTo>
                  <a:lnTo>
                    <a:pt x="1484274" y="1248143"/>
                  </a:lnTo>
                  <a:lnTo>
                    <a:pt x="1433982" y="1248143"/>
                  </a:lnTo>
                  <a:lnTo>
                    <a:pt x="1389164" y="1252715"/>
                  </a:lnTo>
                  <a:lnTo>
                    <a:pt x="1351368" y="1266228"/>
                  </a:lnTo>
                  <a:lnTo>
                    <a:pt x="1314767" y="1296568"/>
                  </a:lnTo>
                  <a:lnTo>
                    <a:pt x="1294752" y="1338732"/>
                  </a:lnTo>
                  <a:lnTo>
                    <a:pt x="1292174" y="1363586"/>
                  </a:lnTo>
                  <a:lnTo>
                    <a:pt x="1292174" y="1556715"/>
                  </a:lnTo>
                  <a:lnTo>
                    <a:pt x="1302092" y="1604035"/>
                  </a:lnTo>
                  <a:lnTo>
                    <a:pt x="1330667" y="1640255"/>
                  </a:lnTo>
                  <a:lnTo>
                    <a:pt x="1375638" y="1663725"/>
                  </a:lnTo>
                  <a:lnTo>
                    <a:pt x="1418336" y="1671675"/>
                  </a:lnTo>
                  <a:lnTo>
                    <a:pt x="1433982" y="1672209"/>
                  </a:lnTo>
                  <a:lnTo>
                    <a:pt x="1471320" y="1672209"/>
                  </a:lnTo>
                  <a:lnTo>
                    <a:pt x="1516151" y="1667433"/>
                  </a:lnTo>
                  <a:lnTo>
                    <a:pt x="1553946" y="1653616"/>
                  </a:lnTo>
                  <a:lnTo>
                    <a:pt x="1590548" y="1623695"/>
                  </a:lnTo>
                  <a:lnTo>
                    <a:pt x="1610550" y="1581607"/>
                  </a:lnTo>
                  <a:lnTo>
                    <a:pt x="1613128" y="1453210"/>
                  </a:lnTo>
                  <a:lnTo>
                    <a:pt x="1441081" y="1451038"/>
                  </a:lnTo>
                  <a:lnTo>
                    <a:pt x="1438529" y="1517370"/>
                  </a:lnTo>
                  <a:lnTo>
                    <a:pt x="1522907" y="1519542"/>
                  </a:lnTo>
                  <a:lnTo>
                    <a:pt x="1525447" y="1521726"/>
                  </a:lnTo>
                  <a:lnTo>
                    <a:pt x="1524469" y="1566405"/>
                  </a:lnTo>
                  <a:lnTo>
                    <a:pt x="1492389" y="1600352"/>
                  </a:lnTo>
                  <a:lnTo>
                    <a:pt x="1471320" y="1603692"/>
                  </a:lnTo>
                  <a:lnTo>
                    <a:pt x="1433982" y="1603692"/>
                  </a:lnTo>
                  <a:lnTo>
                    <a:pt x="1395095" y="1589989"/>
                  </a:lnTo>
                  <a:lnTo>
                    <a:pt x="1379093" y="1556715"/>
                  </a:lnTo>
                  <a:lnTo>
                    <a:pt x="1379093" y="1363586"/>
                  </a:lnTo>
                  <a:lnTo>
                    <a:pt x="1403527" y="1324330"/>
                  </a:lnTo>
                  <a:lnTo>
                    <a:pt x="1433982" y="1316621"/>
                  </a:lnTo>
                  <a:lnTo>
                    <a:pt x="1484274" y="1316621"/>
                  </a:lnTo>
                  <a:lnTo>
                    <a:pt x="1523555" y="1334655"/>
                  </a:lnTo>
                  <a:lnTo>
                    <a:pt x="1540192" y="1358061"/>
                  </a:lnTo>
                  <a:lnTo>
                    <a:pt x="1541983" y="1359052"/>
                  </a:lnTo>
                  <a:lnTo>
                    <a:pt x="1546034" y="1359052"/>
                  </a:lnTo>
                  <a:lnTo>
                    <a:pt x="1547291" y="1358836"/>
                  </a:lnTo>
                  <a:lnTo>
                    <a:pt x="1617713" y="1329042"/>
                  </a:lnTo>
                  <a:lnTo>
                    <a:pt x="1619211" y="1327277"/>
                  </a:lnTo>
                  <a:lnTo>
                    <a:pt x="1619211" y="1325105"/>
                  </a:lnTo>
                  <a:lnTo>
                    <a:pt x="1619211" y="1322959"/>
                  </a:lnTo>
                  <a:close/>
                </a:path>
                <a:path w="4433569" h="2413000">
                  <a:moveTo>
                    <a:pt x="1663687" y="2171"/>
                  </a:moveTo>
                  <a:lnTo>
                    <a:pt x="1661134" y="0"/>
                  </a:lnTo>
                  <a:lnTo>
                    <a:pt x="1578546" y="0"/>
                  </a:lnTo>
                  <a:lnTo>
                    <a:pt x="1576006" y="2171"/>
                  </a:lnTo>
                  <a:lnTo>
                    <a:pt x="1576006" y="302094"/>
                  </a:lnTo>
                  <a:lnTo>
                    <a:pt x="1575028" y="311772"/>
                  </a:lnTo>
                  <a:lnTo>
                    <a:pt x="1542948" y="345719"/>
                  </a:lnTo>
                  <a:lnTo>
                    <a:pt x="1521879" y="349072"/>
                  </a:lnTo>
                  <a:lnTo>
                    <a:pt x="1484541" y="349072"/>
                  </a:lnTo>
                  <a:lnTo>
                    <a:pt x="1445641" y="335368"/>
                  </a:lnTo>
                  <a:lnTo>
                    <a:pt x="1429651" y="302094"/>
                  </a:lnTo>
                  <a:lnTo>
                    <a:pt x="1429651" y="2171"/>
                  </a:lnTo>
                  <a:lnTo>
                    <a:pt x="1427086" y="0"/>
                  </a:lnTo>
                  <a:lnTo>
                    <a:pt x="1345285" y="0"/>
                  </a:lnTo>
                  <a:lnTo>
                    <a:pt x="1342732" y="2171"/>
                  </a:lnTo>
                  <a:lnTo>
                    <a:pt x="1342732" y="302094"/>
                  </a:lnTo>
                  <a:lnTo>
                    <a:pt x="1343355" y="314833"/>
                  </a:lnTo>
                  <a:lnTo>
                    <a:pt x="1358150" y="359613"/>
                  </a:lnTo>
                  <a:lnTo>
                    <a:pt x="1391043" y="392696"/>
                  </a:lnTo>
                  <a:lnTo>
                    <a:pt x="1426197" y="409105"/>
                  </a:lnTo>
                  <a:lnTo>
                    <a:pt x="1468894" y="417055"/>
                  </a:lnTo>
                  <a:lnTo>
                    <a:pt x="1484541" y="417588"/>
                  </a:lnTo>
                  <a:lnTo>
                    <a:pt x="1521879" y="417588"/>
                  </a:lnTo>
                  <a:lnTo>
                    <a:pt x="1566697" y="412800"/>
                  </a:lnTo>
                  <a:lnTo>
                    <a:pt x="1604492" y="398983"/>
                  </a:lnTo>
                  <a:lnTo>
                    <a:pt x="1641106" y="369062"/>
                  </a:lnTo>
                  <a:lnTo>
                    <a:pt x="1661109" y="326961"/>
                  </a:lnTo>
                  <a:lnTo>
                    <a:pt x="1663687" y="302094"/>
                  </a:lnTo>
                  <a:lnTo>
                    <a:pt x="1663687" y="2171"/>
                  </a:lnTo>
                  <a:close/>
                </a:path>
                <a:path w="4433569" h="2413000">
                  <a:moveTo>
                    <a:pt x="1676057" y="629526"/>
                  </a:moveTo>
                  <a:lnTo>
                    <a:pt x="1673504" y="627329"/>
                  </a:lnTo>
                  <a:lnTo>
                    <a:pt x="1394231" y="627329"/>
                  </a:lnTo>
                  <a:lnTo>
                    <a:pt x="1391716" y="629526"/>
                  </a:lnTo>
                  <a:lnTo>
                    <a:pt x="1391716" y="1036205"/>
                  </a:lnTo>
                  <a:lnTo>
                    <a:pt x="1394231" y="1038377"/>
                  </a:lnTo>
                  <a:lnTo>
                    <a:pt x="1668437" y="1038377"/>
                  </a:lnTo>
                  <a:lnTo>
                    <a:pt x="1673504" y="1038377"/>
                  </a:lnTo>
                  <a:lnTo>
                    <a:pt x="1676057" y="1036205"/>
                  </a:lnTo>
                  <a:lnTo>
                    <a:pt x="1676057" y="972045"/>
                  </a:lnTo>
                  <a:lnTo>
                    <a:pt x="1673504" y="969873"/>
                  </a:lnTo>
                  <a:lnTo>
                    <a:pt x="1481924" y="969873"/>
                  </a:lnTo>
                  <a:lnTo>
                    <a:pt x="1479359" y="967689"/>
                  </a:lnTo>
                  <a:lnTo>
                    <a:pt x="1479359" y="866368"/>
                  </a:lnTo>
                  <a:lnTo>
                    <a:pt x="1481924" y="864184"/>
                  </a:lnTo>
                  <a:lnTo>
                    <a:pt x="1640725" y="864184"/>
                  </a:lnTo>
                  <a:lnTo>
                    <a:pt x="1643278" y="861999"/>
                  </a:lnTo>
                  <a:lnTo>
                    <a:pt x="1643278" y="797852"/>
                  </a:lnTo>
                  <a:lnTo>
                    <a:pt x="1640725" y="795667"/>
                  </a:lnTo>
                  <a:lnTo>
                    <a:pt x="1481924" y="795667"/>
                  </a:lnTo>
                  <a:lnTo>
                    <a:pt x="1479359" y="793483"/>
                  </a:lnTo>
                  <a:lnTo>
                    <a:pt x="1479359" y="698030"/>
                  </a:lnTo>
                  <a:lnTo>
                    <a:pt x="1481924" y="695845"/>
                  </a:lnTo>
                  <a:lnTo>
                    <a:pt x="1673504" y="695845"/>
                  </a:lnTo>
                  <a:lnTo>
                    <a:pt x="1676057" y="693674"/>
                  </a:lnTo>
                  <a:lnTo>
                    <a:pt x="1676057" y="629526"/>
                  </a:lnTo>
                  <a:close/>
                </a:path>
                <a:path w="4433569" h="2413000">
                  <a:moveTo>
                    <a:pt x="1727022" y="2003310"/>
                  </a:moveTo>
                  <a:lnTo>
                    <a:pt x="1717497" y="1953094"/>
                  </a:lnTo>
                  <a:lnTo>
                    <a:pt x="1688922" y="1914601"/>
                  </a:lnTo>
                  <a:lnTo>
                    <a:pt x="1643926" y="1890128"/>
                  </a:lnTo>
                  <a:lnTo>
                    <a:pt x="1640141" y="1889290"/>
                  </a:lnTo>
                  <a:lnTo>
                    <a:pt x="1640141" y="1997456"/>
                  </a:lnTo>
                  <a:lnTo>
                    <a:pt x="1640141" y="2177516"/>
                  </a:lnTo>
                  <a:lnTo>
                    <a:pt x="1615668" y="2216797"/>
                  </a:lnTo>
                  <a:lnTo>
                    <a:pt x="1585239" y="2224494"/>
                  </a:lnTo>
                  <a:lnTo>
                    <a:pt x="1496288" y="2224494"/>
                  </a:lnTo>
                  <a:lnTo>
                    <a:pt x="1493748" y="2222347"/>
                  </a:lnTo>
                  <a:lnTo>
                    <a:pt x="1493748" y="1952663"/>
                  </a:lnTo>
                  <a:lnTo>
                    <a:pt x="1496288" y="1950478"/>
                  </a:lnTo>
                  <a:lnTo>
                    <a:pt x="1585239" y="1950478"/>
                  </a:lnTo>
                  <a:lnTo>
                    <a:pt x="1623733" y="1964524"/>
                  </a:lnTo>
                  <a:lnTo>
                    <a:pt x="1640141" y="1997456"/>
                  </a:lnTo>
                  <a:lnTo>
                    <a:pt x="1640141" y="1889290"/>
                  </a:lnTo>
                  <a:lnTo>
                    <a:pt x="1616290" y="1884006"/>
                  </a:lnTo>
                  <a:lnTo>
                    <a:pt x="1585239" y="1881962"/>
                  </a:lnTo>
                  <a:lnTo>
                    <a:pt x="1408607" y="1881962"/>
                  </a:lnTo>
                  <a:lnTo>
                    <a:pt x="1406093" y="1884146"/>
                  </a:lnTo>
                  <a:lnTo>
                    <a:pt x="1406093" y="2290851"/>
                  </a:lnTo>
                  <a:lnTo>
                    <a:pt x="1408607" y="2292997"/>
                  </a:lnTo>
                  <a:lnTo>
                    <a:pt x="1585239" y="2292997"/>
                  </a:lnTo>
                  <a:lnTo>
                    <a:pt x="1643926" y="2284857"/>
                  </a:lnTo>
                  <a:lnTo>
                    <a:pt x="1688922" y="2260371"/>
                  </a:lnTo>
                  <a:lnTo>
                    <a:pt x="1716011" y="2224494"/>
                  </a:lnTo>
                  <a:lnTo>
                    <a:pt x="1727022" y="2171662"/>
                  </a:lnTo>
                  <a:lnTo>
                    <a:pt x="1727022" y="2003310"/>
                  </a:lnTo>
                  <a:close/>
                </a:path>
                <a:path w="4433569" h="2413000">
                  <a:moveTo>
                    <a:pt x="2011832" y="2382786"/>
                  </a:moveTo>
                  <a:lnTo>
                    <a:pt x="290715" y="2382786"/>
                  </a:lnTo>
                  <a:lnTo>
                    <a:pt x="290715" y="2412987"/>
                  </a:lnTo>
                  <a:lnTo>
                    <a:pt x="2011832" y="2412987"/>
                  </a:lnTo>
                  <a:lnTo>
                    <a:pt x="2011832" y="2382786"/>
                  </a:lnTo>
                  <a:close/>
                </a:path>
                <a:path w="4433569" h="2413000">
                  <a:moveTo>
                    <a:pt x="2011832" y="1761998"/>
                  </a:moveTo>
                  <a:lnTo>
                    <a:pt x="290715" y="1761998"/>
                  </a:lnTo>
                  <a:lnTo>
                    <a:pt x="290715" y="1792198"/>
                  </a:lnTo>
                  <a:lnTo>
                    <a:pt x="2011832" y="1792198"/>
                  </a:lnTo>
                  <a:lnTo>
                    <a:pt x="2011832" y="1761998"/>
                  </a:lnTo>
                  <a:close/>
                </a:path>
                <a:path w="4433569" h="2413000">
                  <a:moveTo>
                    <a:pt x="2011832" y="1256842"/>
                  </a:moveTo>
                  <a:lnTo>
                    <a:pt x="2009279" y="1254645"/>
                  </a:lnTo>
                  <a:lnTo>
                    <a:pt x="1928990" y="1254645"/>
                  </a:lnTo>
                  <a:lnTo>
                    <a:pt x="1926450" y="1256842"/>
                  </a:lnTo>
                  <a:lnTo>
                    <a:pt x="1929523" y="1522793"/>
                  </a:lnTo>
                  <a:lnTo>
                    <a:pt x="1773974" y="1257909"/>
                  </a:lnTo>
                  <a:lnTo>
                    <a:pt x="1767116" y="1254645"/>
                  </a:lnTo>
                  <a:lnTo>
                    <a:pt x="1697990" y="1254645"/>
                  </a:lnTo>
                  <a:lnTo>
                    <a:pt x="1695475" y="1256842"/>
                  </a:lnTo>
                  <a:lnTo>
                    <a:pt x="1695475" y="1663509"/>
                  </a:lnTo>
                  <a:lnTo>
                    <a:pt x="1697990" y="1665693"/>
                  </a:lnTo>
                  <a:lnTo>
                    <a:pt x="1779066" y="1665693"/>
                  </a:lnTo>
                  <a:lnTo>
                    <a:pt x="1781619" y="1663509"/>
                  </a:lnTo>
                  <a:lnTo>
                    <a:pt x="1777771" y="1400149"/>
                  </a:lnTo>
                  <a:lnTo>
                    <a:pt x="1934057" y="1662442"/>
                  </a:lnTo>
                  <a:lnTo>
                    <a:pt x="1940953" y="1665693"/>
                  </a:lnTo>
                  <a:lnTo>
                    <a:pt x="2004212" y="1665693"/>
                  </a:lnTo>
                  <a:lnTo>
                    <a:pt x="2009279" y="1665693"/>
                  </a:lnTo>
                  <a:lnTo>
                    <a:pt x="2011832" y="1663509"/>
                  </a:lnTo>
                  <a:lnTo>
                    <a:pt x="2011832" y="1256842"/>
                  </a:lnTo>
                  <a:close/>
                </a:path>
                <a:path w="4433569" h="2413000">
                  <a:moveTo>
                    <a:pt x="2011832" y="1131404"/>
                  </a:moveTo>
                  <a:lnTo>
                    <a:pt x="290715" y="1131404"/>
                  </a:lnTo>
                  <a:lnTo>
                    <a:pt x="290715" y="1161605"/>
                  </a:lnTo>
                  <a:lnTo>
                    <a:pt x="2011832" y="1161605"/>
                  </a:lnTo>
                  <a:lnTo>
                    <a:pt x="2011832" y="1131404"/>
                  </a:lnTo>
                  <a:close/>
                </a:path>
                <a:path w="4433569" h="2413000">
                  <a:moveTo>
                    <a:pt x="2011832" y="491248"/>
                  </a:moveTo>
                  <a:lnTo>
                    <a:pt x="290715" y="491248"/>
                  </a:lnTo>
                  <a:lnTo>
                    <a:pt x="290715" y="521449"/>
                  </a:lnTo>
                  <a:lnTo>
                    <a:pt x="2011832" y="521449"/>
                  </a:lnTo>
                  <a:lnTo>
                    <a:pt x="2011832" y="491248"/>
                  </a:lnTo>
                  <a:close/>
                </a:path>
                <a:path w="4433569" h="2413000">
                  <a:moveTo>
                    <a:pt x="2025129" y="1883714"/>
                  </a:moveTo>
                  <a:lnTo>
                    <a:pt x="2022335" y="1881962"/>
                  </a:lnTo>
                  <a:lnTo>
                    <a:pt x="1968715" y="1881962"/>
                  </a:lnTo>
                  <a:lnTo>
                    <a:pt x="1965159" y="1883283"/>
                  </a:lnTo>
                  <a:lnTo>
                    <a:pt x="1962873" y="1884578"/>
                  </a:lnTo>
                  <a:lnTo>
                    <a:pt x="1961870" y="1885899"/>
                  </a:lnTo>
                  <a:lnTo>
                    <a:pt x="1762874" y="2283879"/>
                  </a:lnTo>
                  <a:lnTo>
                    <a:pt x="1761871" y="2285631"/>
                  </a:lnTo>
                  <a:lnTo>
                    <a:pt x="1761337" y="2286927"/>
                  </a:lnTo>
                  <a:lnTo>
                    <a:pt x="1761337" y="2291296"/>
                  </a:lnTo>
                  <a:lnTo>
                    <a:pt x="1764169" y="2293010"/>
                  </a:lnTo>
                  <a:lnTo>
                    <a:pt x="1817776" y="2293010"/>
                  </a:lnTo>
                  <a:lnTo>
                    <a:pt x="1821307" y="2292578"/>
                  </a:lnTo>
                  <a:lnTo>
                    <a:pt x="1823618" y="2291296"/>
                  </a:lnTo>
                  <a:lnTo>
                    <a:pt x="2023618" y="1891118"/>
                  </a:lnTo>
                  <a:lnTo>
                    <a:pt x="2024634" y="1889366"/>
                  </a:lnTo>
                  <a:lnTo>
                    <a:pt x="2025129" y="1888083"/>
                  </a:lnTo>
                  <a:lnTo>
                    <a:pt x="2025129" y="1887181"/>
                  </a:lnTo>
                  <a:lnTo>
                    <a:pt x="2025129" y="1883714"/>
                  </a:lnTo>
                  <a:close/>
                </a:path>
                <a:path w="4433569" h="2413000">
                  <a:moveTo>
                    <a:pt x="2030780" y="929411"/>
                  </a:moveTo>
                  <a:lnTo>
                    <a:pt x="2023529" y="886028"/>
                  </a:lnTo>
                  <a:lnTo>
                    <a:pt x="2001418" y="851128"/>
                  </a:lnTo>
                  <a:lnTo>
                    <a:pt x="1964080" y="822096"/>
                  </a:lnTo>
                  <a:lnTo>
                    <a:pt x="1925828" y="802932"/>
                  </a:lnTo>
                  <a:lnTo>
                    <a:pt x="1866976" y="779818"/>
                  </a:lnTo>
                  <a:lnTo>
                    <a:pt x="1859724" y="776655"/>
                  </a:lnTo>
                  <a:lnTo>
                    <a:pt x="1824824" y="750658"/>
                  </a:lnTo>
                  <a:lnTo>
                    <a:pt x="1822627" y="744118"/>
                  </a:lnTo>
                  <a:lnTo>
                    <a:pt x="1822627" y="736282"/>
                  </a:lnTo>
                  <a:lnTo>
                    <a:pt x="1847596" y="696849"/>
                  </a:lnTo>
                  <a:lnTo>
                    <a:pt x="1877542" y="689305"/>
                  </a:lnTo>
                  <a:lnTo>
                    <a:pt x="1888972" y="689305"/>
                  </a:lnTo>
                  <a:lnTo>
                    <a:pt x="1929180" y="708075"/>
                  </a:lnTo>
                  <a:lnTo>
                    <a:pt x="1940052" y="721931"/>
                  </a:lnTo>
                  <a:lnTo>
                    <a:pt x="1944357" y="727367"/>
                  </a:lnTo>
                  <a:lnTo>
                    <a:pt x="2023160" y="701713"/>
                  </a:lnTo>
                  <a:lnTo>
                    <a:pt x="2024672" y="699973"/>
                  </a:lnTo>
                  <a:lnTo>
                    <a:pt x="2024672" y="695629"/>
                  </a:lnTo>
                  <a:lnTo>
                    <a:pt x="2001939" y="663003"/>
                  </a:lnTo>
                  <a:lnTo>
                    <a:pt x="1957298" y="632917"/>
                  </a:lnTo>
                  <a:lnTo>
                    <a:pt x="1913839" y="622173"/>
                  </a:lnTo>
                  <a:lnTo>
                    <a:pt x="1888972" y="620826"/>
                  </a:lnTo>
                  <a:lnTo>
                    <a:pt x="1877542" y="620826"/>
                  </a:lnTo>
                  <a:lnTo>
                    <a:pt x="1832737" y="625398"/>
                  </a:lnTo>
                  <a:lnTo>
                    <a:pt x="1794916" y="638924"/>
                  </a:lnTo>
                  <a:lnTo>
                    <a:pt x="1758327" y="669251"/>
                  </a:lnTo>
                  <a:lnTo>
                    <a:pt x="1738325" y="711415"/>
                  </a:lnTo>
                  <a:lnTo>
                    <a:pt x="1735759" y="736282"/>
                  </a:lnTo>
                  <a:lnTo>
                    <a:pt x="1736255" y="747991"/>
                  </a:lnTo>
                  <a:lnTo>
                    <a:pt x="1748243" y="787615"/>
                  </a:lnTo>
                  <a:lnTo>
                    <a:pt x="1776234" y="818870"/>
                  </a:lnTo>
                  <a:lnTo>
                    <a:pt x="1819694" y="845439"/>
                  </a:lnTo>
                  <a:lnTo>
                    <a:pt x="1903171" y="882002"/>
                  </a:lnTo>
                  <a:lnTo>
                    <a:pt x="1909927" y="885291"/>
                  </a:lnTo>
                  <a:lnTo>
                    <a:pt x="1941957" y="914082"/>
                  </a:lnTo>
                  <a:lnTo>
                    <a:pt x="1943862" y="921181"/>
                  </a:lnTo>
                  <a:lnTo>
                    <a:pt x="1943862" y="929411"/>
                  </a:lnTo>
                  <a:lnTo>
                    <a:pt x="1918919" y="968679"/>
                  </a:lnTo>
                  <a:lnTo>
                    <a:pt x="1888972" y="976376"/>
                  </a:lnTo>
                  <a:lnTo>
                    <a:pt x="1858479" y="976376"/>
                  </a:lnTo>
                  <a:lnTo>
                    <a:pt x="1821319" y="962367"/>
                  </a:lnTo>
                  <a:lnTo>
                    <a:pt x="1803590" y="934961"/>
                  </a:lnTo>
                  <a:lnTo>
                    <a:pt x="1801558" y="933348"/>
                  </a:lnTo>
                  <a:lnTo>
                    <a:pt x="1797507" y="933348"/>
                  </a:lnTo>
                  <a:lnTo>
                    <a:pt x="1796211" y="933551"/>
                  </a:lnTo>
                  <a:lnTo>
                    <a:pt x="1725828" y="963358"/>
                  </a:lnTo>
                  <a:lnTo>
                    <a:pt x="1724291" y="964857"/>
                  </a:lnTo>
                  <a:lnTo>
                    <a:pt x="1724291" y="970089"/>
                  </a:lnTo>
                  <a:lnTo>
                    <a:pt x="1750529" y="1006017"/>
                  </a:lnTo>
                  <a:lnTo>
                    <a:pt x="1801291" y="1037234"/>
                  </a:lnTo>
                  <a:lnTo>
                    <a:pt x="1858479" y="1044892"/>
                  </a:lnTo>
                  <a:lnTo>
                    <a:pt x="1888972" y="1044892"/>
                  </a:lnTo>
                  <a:lnTo>
                    <a:pt x="1933803" y="1040130"/>
                  </a:lnTo>
                  <a:lnTo>
                    <a:pt x="1971687" y="1026299"/>
                  </a:lnTo>
                  <a:lnTo>
                    <a:pt x="2008759" y="996378"/>
                  </a:lnTo>
                  <a:lnTo>
                    <a:pt x="2028304" y="954303"/>
                  </a:lnTo>
                  <a:lnTo>
                    <a:pt x="2030158" y="942162"/>
                  </a:lnTo>
                  <a:lnTo>
                    <a:pt x="2030780" y="929411"/>
                  </a:lnTo>
                  <a:close/>
                </a:path>
                <a:path w="4433569" h="2413000">
                  <a:moveTo>
                    <a:pt x="3830548" y="800442"/>
                  </a:moveTo>
                  <a:lnTo>
                    <a:pt x="3541369" y="812419"/>
                  </a:lnTo>
                  <a:lnTo>
                    <a:pt x="3159963" y="1508709"/>
                  </a:lnTo>
                  <a:lnTo>
                    <a:pt x="3453434" y="1501419"/>
                  </a:lnTo>
                  <a:lnTo>
                    <a:pt x="3830548" y="800442"/>
                  </a:lnTo>
                  <a:close/>
                </a:path>
                <a:path w="4433569" h="2413000">
                  <a:moveTo>
                    <a:pt x="4432986" y="1154557"/>
                  </a:moveTo>
                  <a:lnTo>
                    <a:pt x="4431919" y="1101559"/>
                  </a:lnTo>
                  <a:lnTo>
                    <a:pt x="4428756" y="1049731"/>
                  </a:lnTo>
                  <a:lnTo>
                    <a:pt x="4423486" y="998575"/>
                  </a:lnTo>
                  <a:lnTo>
                    <a:pt x="4416171" y="948321"/>
                  </a:lnTo>
                  <a:lnTo>
                    <a:pt x="4406798" y="899045"/>
                  </a:lnTo>
                  <a:lnTo>
                    <a:pt x="4395406" y="850811"/>
                  </a:lnTo>
                  <a:lnTo>
                    <a:pt x="4382033" y="803668"/>
                  </a:lnTo>
                  <a:lnTo>
                    <a:pt x="4366679" y="757682"/>
                  </a:lnTo>
                  <a:lnTo>
                    <a:pt x="4349369" y="712901"/>
                  </a:lnTo>
                  <a:lnTo>
                    <a:pt x="4330141" y="669404"/>
                  </a:lnTo>
                  <a:lnTo>
                    <a:pt x="4309008" y="627240"/>
                  </a:lnTo>
                  <a:lnTo>
                    <a:pt x="4285996" y="586460"/>
                  </a:lnTo>
                  <a:lnTo>
                    <a:pt x="4261129" y="547141"/>
                  </a:lnTo>
                  <a:lnTo>
                    <a:pt x="4234421" y="509333"/>
                  </a:lnTo>
                  <a:lnTo>
                    <a:pt x="4205909" y="473100"/>
                  </a:lnTo>
                  <a:lnTo>
                    <a:pt x="4178566" y="441909"/>
                  </a:lnTo>
                  <a:lnTo>
                    <a:pt x="4178566" y="1154557"/>
                  </a:lnTo>
                  <a:lnTo>
                    <a:pt x="4177334" y="1201191"/>
                  </a:lnTo>
                  <a:lnTo>
                    <a:pt x="4173664" y="1246949"/>
                  </a:lnTo>
                  <a:lnTo>
                    <a:pt x="4167555" y="1291780"/>
                  </a:lnTo>
                  <a:lnTo>
                    <a:pt x="4159046" y="1335595"/>
                  </a:lnTo>
                  <a:lnTo>
                    <a:pt x="4148124" y="1378356"/>
                  </a:lnTo>
                  <a:lnTo>
                    <a:pt x="4134828" y="1419974"/>
                  </a:lnTo>
                  <a:lnTo>
                    <a:pt x="4119181" y="1460385"/>
                  </a:lnTo>
                  <a:lnTo>
                    <a:pt x="4101173" y="1499527"/>
                  </a:lnTo>
                  <a:lnTo>
                    <a:pt x="4080840" y="1537322"/>
                  </a:lnTo>
                  <a:lnTo>
                    <a:pt x="4058196" y="1573733"/>
                  </a:lnTo>
                  <a:lnTo>
                    <a:pt x="4033253" y="1608658"/>
                  </a:lnTo>
                  <a:lnTo>
                    <a:pt x="4006024" y="1642046"/>
                  </a:lnTo>
                  <a:lnTo>
                    <a:pt x="3976547" y="1673834"/>
                  </a:lnTo>
                  <a:lnTo>
                    <a:pt x="3944810" y="1703959"/>
                  </a:lnTo>
                  <a:lnTo>
                    <a:pt x="3910850" y="1732330"/>
                  </a:lnTo>
                  <a:lnTo>
                    <a:pt x="3874681" y="1758911"/>
                  </a:lnTo>
                  <a:lnTo>
                    <a:pt x="3836314" y="1783613"/>
                  </a:lnTo>
                  <a:lnTo>
                    <a:pt x="3795776" y="1806371"/>
                  </a:lnTo>
                  <a:lnTo>
                    <a:pt x="3753066" y="1827136"/>
                  </a:lnTo>
                  <a:lnTo>
                    <a:pt x="3708209" y="1845830"/>
                  </a:lnTo>
                  <a:lnTo>
                    <a:pt x="3661219" y="1862378"/>
                  </a:lnTo>
                  <a:lnTo>
                    <a:pt x="3612121" y="1876717"/>
                  </a:lnTo>
                  <a:lnTo>
                    <a:pt x="3560927" y="1888794"/>
                  </a:lnTo>
                  <a:lnTo>
                    <a:pt x="3507663" y="1898535"/>
                  </a:lnTo>
                  <a:lnTo>
                    <a:pt x="3452330" y="1905863"/>
                  </a:lnTo>
                  <a:lnTo>
                    <a:pt x="3394951" y="1910715"/>
                  </a:lnTo>
                  <a:lnTo>
                    <a:pt x="2959963" y="1905508"/>
                  </a:lnTo>
                  <a:lnTo>
                    <a:pt x="2959963" y="1271549"/>
                  </a:lnTo>
                  <a:lnTo>
                    <a:pt x="3368535" y="544398"/>
                  </a:lnTo>
                  <a:lnTo>
                    <a:pt x="2959963" y="544398"/>
                  </a:lnTo>
                  <a:lnTo>
                    <a:pt x="2959963" y="397446"/>
                  </a:lnTo>
                  <a:lnTo>
                    <a:pt x="3270427" y="397446"/>
                  </a:lnTo>
                  <a:lnTo>
                    <a:pt x="3401161" y="398399"/>
                  </a:lnTo>
                  <a:lnTo>
                    <a:pt x="3465372" y="398373"/>
                  </a:lnTo>
                  <a:lnTo>
                    <a:pt x="3516325" y="400786"/>
                  </a:lnTo>
                  <a:lnTo>
                    <a:pt x="3570859" y="406412"/>
                  </a:lnTo>
                  <a:lnTo>
                    <a:pt x="3623322" y="414972"/>
                  </a:lnTo>
                  <a:lnTo>
                    <a:pt x="3673716" y="426466"/>
                  </a:lnTo>
                  <a:lnTo>
                    <a:pt x="3721989" y="440867"/>
                  </a:lnTo>
                  <a:lnTo>
                    <a:pt x="3768140" y="458190"/>
                  </a:lnTo>
                  <a:lnTo>
                    <a:pt x="3812133" y="478396"/>
                  </a:lnTo>
                  <a:lnTo>
                    <a:pt x="3853942" y="501484"/>
                  </a:lnTo>
                  <a:lnTo>
                    <a:pt x="3893566" y="527456"/>
                  </a:lnTo>
                  <a:lnTo>
                    <a:pt x="3930967" y="556285"/>
                  </a:lnTo>
                  <a:lnTo>
                    <a:pt x="3966121" y="587971"/>
                  </a:lnTo>
                  <a:lnTo>
                    <a:pt x="3996639" y="619912"/>
                  </a:lnTo>
                  <a:lnTo>
                    <a:pt x="4024934" y="654164"/>
                  </a:lnTo>
                  <a:lnTo>
                    <a:pt x="4050957" y="690638"/>
                  </a:lnTo>
                  <a:lnTo>
                    <a:pt x="4074693" y="729208"/>
                  </a:lnTo>
                  <a:lnTo>
                    <a:pt x="4096093" y="769785"/>
                  </a:lnTo>
                  <a:lnTo>
                    <a:pt x="4115104" y="812266"/>
                  </a:lnTo>
                  <a:lnTo>
                    <a:pt x="4131716" y="856564"/>
                  </a:lnTo>
                  <a:lnTo>
                    <a:pt x="4145877" y="902563"/>
                  </a:lnTo>
                  <a:lnTo>
                    <a:pt x="4157548" y="950163"/>
                  </a:lnTo>
                  <a:lnTo>
                    <a:pt x="4166679" y="999261"/>
                  </a:lnTo>
                  <a:lnTo>
                    <a:pt x="4173258" y="1049756"/>
                  </a:lnTo>
                  <a:lnTo>
                    <a:pt x="4177246" y="1101737"/>
                  </a:lnTo>
                  <a:lnTo>
                    <a:pt x="4178566" y="1154557"/>
                  </a:lnTo>
                  <a:lnTo>
                    <a:pt x="4178566" y="441909"/>
                  </a:lnTo>
                  <a:lnTo>
                    <a:pt x="4175595" y="438505"/>
                  </a:lnTo>
                  <a:lnTo>
                    <a:pt x="4143527" y="405599"/>
                  </a:lnTo>
                  <a:lnTo>
                    <a:pt x="4135399" y="398106"/>
                  </a:lnTo>
                  <a:lnTo>
                    <a:pt x="4134675" y="397446"/>
                  </a:lnTo>
                  <a:lnTo>
                    <a:pt x="4108920" y="373735"/>
                  </a:lnTo>
                  <a:lnTo>
                    <a:pt x="4072686" y="343877"/>
                  </a:lnTo>
                  <a:lnTo>
                    <a:pt x="4034866" y="316039"/>
                  </a:lnTo>
                  <a:lnTo>
                    <a:pt x="3995496" y="290220"/>
                  </a:lnTo>
                  <a:lnTo>
                    <a:pt x="3954602" y="266446"/>
                  </a:lnTo>
                  <a:lnTo>
                    <a:pt x="3912247" y="244729"/>
                  </a:lnTo>
                  <a:lnTo>
                    <a:pt x="3868458" y="225082"/>
                  </a:lnTo>
                  <a:lnTo>
                    <a:pt x="3823258" y="207530"/>
                  </a:lnTo>
                  <a:lnTo>
                    <a:pt x="3776700" y="192062"/>
                  </a:lnTo>
                  <a:lnTo>
                    <a:pt x="3728821" y="178701"/>
                  </a:lnTo>
                  <a:lnTo>
                    <a:pt x="3679660" y="167474"/>
                  </a:lnTo>
                  <a:lnTo>
                    <a:pt x="3629253" y="158381"/>
                  </a:lnTo>
                  <a:lnTo>
                    <a:pt x="3577640" y="151434"/>
                  </a:lnTo>
                  <a:lnTo>
                    <a:pt x="3524859" y="146659"/>
                  </a:lnTo>
                  <a:lnTo>
                    <a:pt x="3435108" y="143027"/>
                  </a:lnTo>
                  <a:lnTo>
                    <a:pt x="2705544" y="146850"/>
                  </a:lnTo>
                  <a:lnTo>
                    <a:pt x="2705544" y="975918"/>
                  </a:lnTo>
                  <a:lnTo>
                    <a:pt x="2303475" y="1679943"/>
                  </a:lnTo>
                  <a:lnTo>
                    <a:pt x="2705544" y="1679943"/>
                  </a:lnTo>
                  <a:lnTo>
                    <a:pt x="2705544" y="2150580"/>
                  </a:lnTo>
                  <a:lnTo>
                    <a:pt x="3461054" y="2148916"/>
                  </a:lnTo>
                  <a:lnTo>
                    <a:pt x="3516896" y="2144509"/>
                  </a:lnTo>
                  <a:lnTo>
                    <a:pt x="3571227" y="2137867"/>
                  </a:lnTo>
                  <a:lnTo>
                    <a:pt x="3624021" y="2129040"/>
                  </a:lnTo>
                  <a:lnTo>
                    <a:pt x="3675265" y="2118093"/>
                  </a:lnTo>
                  <a:lnTo>
                    <a:pt x="3724960" y="2105088"/>
                  </a:lnTo>
                  <a:lnTo>
                    <a:pt x="3773093" y="2090102"/>
                  </a:lnTo>
                  <a:lnTo>
                    <a:pt x="3819639" y="2073160"/>
                  </a:lnTo>
                  <a:lnTo>
                    <a:pt x="3864584" y="2054364"/>
                  </a:lnTo>
                  <a:lnTo>
                    <a:pt x="3907929" y="2033739"/>
                  </a:lnTo>
                  <a:lnTo>
                    <a:pt x="3949649" y="2011375"/>
                  </a:lnTo>
                  <a:lnTo>
                    <a:pt x="3989743" y="1987321"/>
                  </a:lnTo>
                  <a:lnTo>
                    <a:pt x="4028186" y="1961642"/>
                  </a:lnTo>
                  <a:lnTo>
                    <a:pt x="4064978" y="1934387"/>
                  </a:lnTo>
                  <a:lnTo>
                    <a:pt x="4100093" y="1905622"/>
                  </a:lnTo>
                  <a:lnTo>
                    <a:pt x="4133519" y="1875421"/>
                  </a:lnTo>
                  <a:lnTo>
                    <a:pt x="4165257" y="1843836"/>
                  </a:lnTo>
                  <a:lnTo>
                    <a:pt x="4195292" y="1810931"/>
                  </a:lnTo>
                  <a:lnTo>
                    <a:pt x="4223601" y="1776768"/>
                  </a:lnTo>
                  <a:lnTo>
                    <a:pt x="4250169" y="1741398"/>
                  </a:lnTo>
                  <a:lnTo>
                    <a:pt x="4274998" y="1704886"/>
                  </a:lnTo>
                  <a:lnTo>
                    <a:pt x="4298061" y="1667306"/>
                  </a:lnTo>
                  <a:lnTo>
                    <a:pt x="4319359" y="1628698"/>
                  </a:lnTo>
                  <a:lnTo>
                    <a:pt x="4338866" y="1589151"/>
                  </a:lnTo>
                  <a:lnTo>
                    <a:pt x="4356582" y="1548701"/>
                  </a:lnTo>
                  <a:lnTo>
                    <a:pt x="4372483" y="1507426"/>
                  </a:lnTo>
                  <a:lnTo>
                    <a:pt x="4386554" y="1465364"/>
                  </a:lnTo>
                  <a:lnTo>
                    <a:pt x="4398797" y="1422603"/>
                  </a:lnTo>
                  <a:lnTo>
                    <a:pt x="4409198" y="1379194"/>
                  </a:lnTo>
                  <a:lnTo>
                    <a:pt x="4417733" y="1335201"/>
                  </a:lnTo>
                  <a:lnTo>
                    <a:pt x="4424388" y="1290675"/>
                  </a:lnTo>
                  <a:lnTo>
                    <a:pt x="4429163" y="1245679"/>
                  </a:lnTo>
                  <a:lnTo>
                    <a:pt x="4432033" y="1200289"/>
                  </a:lnTo>
                  <a:lnTo>
                    <a:pt x="4432986" y="1154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794566" y="4968875"/>
            <a:ext cx="9504273" cy="4154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2431DB"/>
                </a:solidFill>
                <a:latin typeface="Roboto"/>
              </a:rPr>
              <a:t>6.1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Τι είναι η Ηθική Μόδα;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2431DB"/>
                </a:solidFill>
                <a:latin typeface="Roboto"/>
              </a:rPr>
              <a:t>6.2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Δημιουργία και Διαχείριση Ηθικών Εφοδιαστικών Αλυσίδων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2431DB"/>
                </a:solidFill>
                <a:latin typeface="Roboto"/>
              </a:rPr>
              <a:t>6.3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Δίκαιες Ε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ργασιακές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Π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ρακτικές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και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Πιστοποιήσεις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="" xmlns:a16="http://schemas.microsoft.com/office/drawing/2014/main" id="{C1CA4FE0-72FB-4AF7-A9DB-79BBD5FD0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66" y="176509"/>
            <a:ext cx="98949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l-GR" sz="5400" b="1" dirty="0" smtClean="0">
                <a:solidFill>
                  <a:srgbClr val="2330DC"/>
                </a:solidFill>
                <a:latin typeface="Roboto"/>
              </a:rPr>
              <a:t>Σχεδιασμός Βιώσιμης Μόδας</a:t>
            </a:r>
            <a:endParaRPr lang="en-US" sz="5400" b="1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5400" b="0" dirty="0">
                <a:effectLst/>
              </a:rPr>
              <a:t/>
            </a:r>
            <a:br>
              <a:rPr lang="en-US" sz="5400" b="0" dirty="0">
                <a:effectLst/>
              </a:rPr>
            </a:br>
            <a:r>
              <a:rPr lang="el-GR" sz="4800" b="0" i="0" u="none" strike="noStrike" dirty="0" smtClean="0">
                <a:solidFill>
                  <a:srgbClr val="2330DC"/>
                </a:solidFill>
                <a:effectLst/>
                <a:latin typeface="Roboto"/>
              </a:rPr>
              <a:t>Ενότητα</a:t>
            </a:r>
            <a:r>
              <a:rPr lang="en-US" sz="4800" b="0" i="0" u="none" strike="noStrike" dirty="0" smtClean="0">
                <a:solidFill>
                  <a:srgbClr val="2330DC"/>
                </a:solidFill>
                <a:effectLst/>
                <a:latin typeface="Roboto"/>
              </a:rPr>
              <a:t> </a:t>
            </a:r>
            <a:r>
              <a:rPr lang="en-US" sz="4800" dirty="0">
                <a:solidFill>
                  <a:srgbClr val="2330DC"/>
                </a:solidFill>
              </a:rPr>
              <a:t>6: </a:t>
            </a:r>
            <a:r>
              <a:rPr lang="el-GR" sz="4800" dirty="0">
                <a:solidFill>
                  <a:srgbClr val="2330DC"/>
                </a:solidFill>
              </a:rPr>
              <a:t>Εφοδιαστικές Αλυσίδες Ηθικής Μόδας</a:t>
            </a:r>
            <a:endParaRPr lang="en-US" sz="4800" b="0" dirty="0">
              <a:effectLst/>
            </a:endParaRPr>
          </a:p>
          <a:p>
            <a:r>
              <a:rPr lang="en-US" sz="5400" b="0" dirty="0">
                <a:effectLst/>
              </a:rPr>
              <a:t/>
            </a:r>
            <a:br>
              <a:rPr lang="en-US" sz="5400" b="0" dirty="0">
                <a:effectLst/>
              </a:rPr>
            </a:br>
            <a:endParaRPr lang="en-US" sz="5400" dirty="0"/>
          </a:p>
        </p:txBody>
      </p:sp>
      <p:pic>
        <p:nvPicPr>
          <p:cNvPr id="8" name="939AF575-6AF6-4BB3-9126-7EC897DBCBA2" descr="279A45AE-D265-492E-93B7-E685D366C955">
            <a:extLst>
              <a:ext uri="{FF2B5EF4-FFF2-40B4-BE49-F238E27FC236}">
                <a16:creationId xmlns="" xmlns:a16="http://schemas.microsoft.com/office/drawing/2014/main" id="{642B7AFB-42D5-4305-AE53-5DF184BFA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" y="9859582"/>
            <a:ext cx="3889950" cy="82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DA4EB5-75AB-4B45-9670-E105239D90AF}"/>
              </a:ext>
            </a:extLst>
          </p:cNvPr>
          <p:cNvSpPr/>
          <p:nvPr/>
        </p:nvSpPr>
        <p:spPr>
          <a:xfrm>
            <a:off x="587829" y="9372599"/>
            <a:ext cx="490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2330DC"/>
                </a:solidFill>
                <a:effectLst/>
                <a:latin typeface="Roboto"/>
              </a:rPr>
              <a:t>2023-1-CY01-KA220-HED-000160668</a:t>
            </a:r>
            <a:endParaRPr lang="en-US" b="0" dirty="0">
              <a:effectLst/>
            </a:endParaRPr>
          </a:p>
          <a:p>
            <a:r>
              <a:rPr lang="en-US" b="0" dirty="0">
                <a:effectLst/>
              </a:rPr>
              <a:t/>
            </a:r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13" name="Picture 4" descr="https://lh7-rt.googleusercontent.com/slidesz/AGV_vUffSp5bllk2jB8Mwq76zoIQ01fRSpNs5_DCTPNm8ODP69441V8lnW5q8JnDzOQlirFxu4dIlzQ4TuqNLqYCzr04LLPcCsNuS9lfYxSbmVPpkzigG5QocTgeoNODXiJs8x3zSDDKudw59XMQOipYEl8=s2048?key=9qSaRybv1hlA63CeB85maj2S">
            <a:extLst>
              <a:ext uri="{FF2B5EF4-FFF2-40B4-BE49-F238E27FC236}">
                <a16:creationId xmlns="" xmlns:a16="http://schemas.microsoft.com/office/drawing/2014/main" id="{F4F20E05-F8FB-4516-A32D-0AA29F36B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9769475"/>
            <a:ext cx="3025321" cy="10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E736F52-0E6B-41A0-9925-DB688B014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0" y="9769475"/>
            <a:ext cx="2923491" cy="10677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9ED88A-FF1D-4CC3-A0D0-5EB72BAF5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1235075"/>
            <a:ext cx="10896600" cy="830997"/>
          </a:xfrm>
        </p:spPr>
        <p:txBody>
          <a:bodyPr/>
          <a:lstStyle/>
          <a:p>
            <a:r>
              <a:rPr lang="el-GR" sz="5400" b="1" dirty="0">
                <a:solidFill>
                  <a:schemeClr val="bg1"/>
                </a:solidFill>
              </a:rPr>
              <a:t>Δίκαιες </a:t>
            </a:r>
            <a:r>
              <a:rPr lang="el-GR" sz="5400" b="1" dirty="0" smtClean="0">
                <a:solidFill>
                  <a:schemeClr val="bg1"/>
                </a:solidFill>
              </a:rPr>
              <a:t>Εργασιακές Πρακτικές</a:t>
            </a:r>
            <a:endParaRPr lang="en-US" sz="5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6FA77197-EC5B-4A08-9A2E-A6D71C55D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050" y="2911475"/>
            <a:ext cx="18094325" cy="7509748"/>
          </a:xfrm>
        </p:spPr>
        <p:txBody>
          <a:bodyPr/>
          <a:lstStyle/>
          <a:p>
            <a:r>
              <a:rPr lang="en-US" sz="3600" dirty="0" err="1">
                <a:solidFill>
                  <a:prstClr val="white"/>
                </a:solidFill>
                <a:latin typeface="Roboto"/>
              </a:rPr>
              <a:t>Οι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δίκ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αιες εργασιακές πρακτικές είναι πολιτικές και πρότυπα που έχουν σχεδιαστεί για να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διασφαλίζουν ότι όλοι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FDA800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α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ντιμετω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πίζονται δίκαια, με σεβασμό και ηθικά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, συμπεριλαμβανομένου του τομέα της μόδας, ο οποίος ιστορικά αντιμετώπιζε προκλήσεις σχετικά με τα εργασιακά δικαιώματα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endParaRPr lang="en-US" sz="3600" dirty="0">
              <a:solidFill>
                <a:schemeClr val="bg1"/>
              </a:solidFill>
              <a:latin typeface="Roboto"/>
            </a:endParaRPr>
          </a:p>
          <a:p>
            <a:r>
              <a:rPr lang="el-GR" sz="3600" dirty="0">
                <a:solidFill>
                  <a:schemeClr val="bg1"/>
                </a:solidFill>
                <a:latin typeface="Roboto"/>
              </a:rPr>
              <a:t>Αυτές οι πρακτικές έχουν αναπτυχθεί για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: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chemeClr val="bg1"/>
                </a:solidFill>
                <a:latin typeface="Roboto"/>
              </a:rPr>
              <a:t>Να προστατεύουν τα δικαιώματα των εργαζομένων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chemeClr val="bg1"/>
                </a:solidFill>
                <a:latin typeface="Roboto"/>
              </a:rPr>
              <a:t>Να διασφαλίζουν ασφαλές και υγιές περιβάλλον εργασίας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solidFill>
                  <a:schemeClr val="bg1"/>
                </a:solidFill>
                <a:latin typeface="Roboto"/>
              </a:rPr>
              <a:t>Να προωθούν δίκαιους μισθούς και ωράρια εργασίας σε όλους τους κλάδους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Roboto"/>
            </a:endParaRPr>
          </a:p>
          <a:p>
            <a:r>
              <a:rPr lang="el-GR" sz="2800" dirty="0" smtClean="0">
                <a:solidFill>
                  <a:srgbClr val="FDA800"/>
                </a:solidFill>
                <a:latin typeface="Roboto"/>
              </a:rPr>
              <a:t>Προτεινόμενο Υλικό Ανάγνωσης</a:t>
            </a:r>
            <a:r>
              <a:rPr lang="en-US" sz="2800" dirty="0" smtClean="0">
                <a:solidFill>
                  <a:srgbClr val="FDA800"/>
                </a:solidFill>
                <a:latin typeface="Roboto"/>
              </a:rPr>
              <a:t>:</a:t>
            </a:r>
            <a:r>
              <a:rPr lang="en-US" sz="2800" i="1" dirty="0" smtClean="0">
                <a:solidFill>
                  <a:srgbClr val="FDA800"/>
                </a:solidFill>
              </a:rPr>
              <a:t> </a:t>
            </a:r>
            <a:r>
              <a:rPr lang="en-US" sz="2800" i="1" dirty="0">
                <a:solidFill>
                  <a:srgbClr val="FDA800"/>
                </a:solidFill>
              </a:rPr>
              <a:t>Future of Fashion: Worker-Led Strategies for Corporate Accountability in the Global Apparel Industry.</a:t>
            </a:r>
            <a:endParaRPr lang="en-US" sz="2800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8125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A15E0-4AEE-4C13-8817-7E935598C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986" y="1387475"/>
            <a:ext cx="10165664" cy="830997"/>
          </a:xfrm>
        </p:spPr>
        <p:txBody>
          <a:bodyPr/>
          <a:lstStyle/>
          <a:p>
            <a:r>
              <a:rPr lang="el-GR" sz="5400" dirty="0" smtClean="0">
                <a:solidFill>
                  <a:srgbClr val="2431DB"/>
                </a:solidFill>
              </a:rPr>
              <a:t>Οι Δίκαιες Εργασιακές Πρακτικές </a:t>
            </a:r>
            <a:endParaRPr lang="en-US" sz="5400" dirty="0">
              <a:solidFill>
                <a:srgbClr val="2431D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76986" y="3216275"/>
            <a:ext cx="17709464" cy="6647974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1.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Δίκαιοι </a:t>
            </a:r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Μισθοί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Μι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δίκαιη εργασιακή πρακτική διασφαλίζει ότι 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κερδίζουν ένα μισθό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που να καλύπτει τα βασικά έξοδα διαβίωσης, όπως τροφή, στέγη, υγειονομική περίθαλψη και εκπαίδευση, πέραν του κατώτατου μισθού που μπορεί να καθορίζεται από την τοπική νομοθεσία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Μι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δίκαιη εργασιακή πρακτική θα πρέπει να παρέχει 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στους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/στις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αζομένους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ρόσ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βαση σε παροχές όπως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η ασφάλιση υγείας, η άδεια ασθενείας, η άδεια μητρότητας ή πατρότητας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και 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άλλ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α μέτρα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κοινωνικ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ή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ς π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ροστ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ασί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α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ου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συμ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βάλλουν στη συνολική ευημερία των εργαζομένων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8685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060450" y="1539875"/>
            <a:ext cx="18166664" cy="8863965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2. 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Ασφ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αλείς και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Υ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γιείς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Σ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υνθήκες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Ε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ργ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ασίας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Μι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δίκαιη εργασιακή πρακτική θα πρέπει να περιλαμβάνει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την παροχή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ενός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σφ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αλούς και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ακίνδυνου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ασιακού περιβάλλοντος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. Θα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υπάρχουν πρωτόκολλα ασφαλείας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βάσει των οποίων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ρέχουν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τον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απαρα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ίτητο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εξο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πλισμό ασφαλείας και την εκπαίδευση, προκειμένου να αποτρέπονται ατυχήματα και τραυματισμοί στο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χώρο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ασίας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έχουν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πρόσβαση σε καθαρό πόσιμο νερό, χώρους υγιεινής και επαρκή εξαερισμό. </a:t>
            </a:r>
          </a:p>
          <a:p>
            <a:pPr lvl="0"/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εκπαιδεύουν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τακτικά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τους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αζομένους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FDA800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στ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 πρωτόκολλα ασφαλείας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ώστε να μπορούν να αντιμετωπίζουν καταστάσεις έκτακτης ανάγκης.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Πρέ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επίσης να παρέχουν εξόδους κινδύνου και σχέδια εκκένωσης έκτακτης ανάγκης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111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8718" y="2454275"/>
            <a:ext cx="18166664" cy="7755969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3. 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Εύλογο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Ω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ράριο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Ε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ργ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ασίας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αιες εργασιακές πρακτικές προβλέπουν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καθορισμένο ωράριο εργασίας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συχνά 8 ώρες την ημέρα ή 40 ώρες την εβδομάδα, με εθελοντική και δίκαια αποζημιούμενη υπερωριακή απασχόληση, εάν απαιτείται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Σε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όλους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αζομένους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παρέχονται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τακτικά διαλείμματα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συμπεριλαμβανομένων των διαλειμμάτων για γεύματα, και δεν πρέπει να υπερβάλλουν σε εργασία χωρίς κατάλληλη ανάπαυση.</a:t>
            </a:r>
          </a:p>
          <a:p>
            <a:pPr lvl="0"/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Τα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αια εργασιακά πρότυπα περιλαμβάνουν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την πρόσβαση σε άδεια μετ' αποδοχών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για διακοπές, ασθένειες και προσωπικούς 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λόγους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συμβάλλοντας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έτσι 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σε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μια υγιή ισορροπία μεταξύ επαγγελματικής και προσωπικής ζωής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2889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79676" y="2378075"/>
            <a:ext cx="18144748" cy="7201972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4. 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Ελευθερί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 του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Σ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υνετ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αιρίζεσθαι</a:t>
            </a:r>
            <a:r>
              <a:rPr lang="en-US" sz="3600" b="1" dirty="0" smtClean="0">
                <a:solidFill>
                  <a:srgbClr val="FDA800"/>
                </a:solidFill>
                <a:latin typeface="Roboto"/>
              </a:rPr>
              <a:t> 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θα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έχουν το δικαίωμα να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συμμετέχουν σε εργατικά σωματεία ή ενώσεις εργαζομένων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χωρίς να φοβούνται αντίποινα από 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.</a:t>
            </a:r>
          </a:p>
          <a:p>
            <a:pPr lvl="0"/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και τα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συνδικάτ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θα πρέπει να μπορούν να συμμετέχουν στις διαπραγματεύσεις για τους μισθούς, τις παροχές και τις συνθήκες εργασίας.</a:t>
            </a:r>
          </a:p>
          <a:p>
            <a:pPr lvl="0"/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δεν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πει να κάνουν διακρίσεις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εις βάρος των εργαζομένων που συμμετέχουν σε συνδικαλιστικές δραστηριότητες ή που υπερασπίζονται τα εργασιακά δικαιώματα στο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χώρο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ασίας τους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31544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060450" y="1463675"/>
            <a:ext cx="18144748" cy="8309967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5.</a:t>
            </a:r>
            <a:r>
              <a:rPr lang="en-US" sz="3600" b="1" dirty="0">
                <a:latin typeface="Roboto"/>
              </a:rPr>
              <a:t> 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Όχι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Κ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ατανα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γκ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αστική ή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Π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ιδική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Ε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ργ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ασία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αιες εργασιακές πρακτικές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απαγορεύουν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αυστηρά την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καταναγκαστική εργασία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συμπεριλαμβανομένης της εμπορίας ανθρώπων, της δουλείας και άλλων μορφών εξαναγκασμού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Πα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ιδιά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κάτω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από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την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ελάχιστη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ηλικί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εργασίας (που συχνά ορίζεται από διεθνείς και τοπικούς κανονισμούς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) δεν πρέπει να απασχολούνται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ιδίως σε επικίνδυνες εργασίες.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Αυτό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ροστ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ατεύει τα δικαιώματα των παιδιών στην εκπαίδευση και την ανάπτυξη.</a:t>
            </a:r>
          </a:p>
          <a:p>
            <a:pPr lvl="0"/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αιες εργασιακές πρακτικές αποσκοπούν στην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εξάλειψη των πρακτικών εκμετάλλευσης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, συμπεριλαμβανομένων των υπερβολικών ωρών εργασίας, της παρακράτησης μισθών ή του περιορισμού της δυνατότητας αποχώρησης των εργαζομένων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4429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060450" y="1692275"/>
            <a:ext cx="18129250" cy="7755969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6. </a:t>
            </a:r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Απαγόρευση Διακρίσεων</a:t>
            </a:r>
            <a:r>
              <a:rPr lang="en-US" sz="3600" b="1" dirty="0" smtClean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και Ίσες Ευκαιρίες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προσλαμβάνονται, να προάγονται και να αμείβονται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χωρίς διακρίσεις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λόγω φύλου, φυλής, θρησκείας, ηλικίας, αναπηρίας, εθνικότητας ή άλλων προσωπικών χαρακτηριστικών.</a:t>
            </a:r>
          </a:p>
          <a:p>
            <a:pPr lvl="0"/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Μι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δίκαιη εργασιακή πρακτική ορίζει ότι ο χώρος εργασίας πρέπει να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προστατεύει 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τους</a:t>
            </a:r>
            <a:r>
              <a:rPr lang="el-GR" sz="3600" dirty="0" smtClean="0">
                <a:solidFill>
                  <a:srgbClr val="FDA800"/>
                </a:solidFill>
                <a:latin typeface="Roboto"/>
              </a:rPr>
              <a:t>/τις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 smtClean="0">
                <a:solidFill>
                  <a:srgbClr val="FDA800"/>
                </a:solidFill>
                <a:latin typeface="Roboto"/>
              </a:rPr>
              <a:t>εργ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αζομένους</a:t>
            </a:r>
            <a:r>
              <a:rPr lang="el-GR" sz="3600" dirty="0" smtClean="0">
                <a:solidFill>
                  <a:srgbClr val="FDA800"/>
                </a:solidFill>
                <a:latin typeface="Roboto"/>
              </a:rPr>
              <a:t>/-</a:t>
            </a:r>
            <a:r>
              <a:rPr lang="el-GR" sz="3600" dirty="0" err="1" smtClean="0">
                <a:solidFill>
                  <a:srgbClr val="FDA800"/>
                </a:solidFill>
                <a:latin typeface="Roboto"/>
              </a:rPr>
              <a:t>νές</a:t>
            </a:r>
            <a:r>
              <a:rPr lang="en-US" sz="3600" dirty="0" smtClean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του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από την παρενόχληση, την κακοποίηση και τον εκφοβισμό, είτε από 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προϊσταμένους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είτε από συναδέλφους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Τα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ρότυ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πα δίκαιης εργασίας συχνά ενθαρρύνουν 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να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π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ροωθούν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έν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 ποικιλόμορφο και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συμπεριληπτικό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ασιακό περιβάλλον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στο οποίο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όλοι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/-λες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ισθάνοντ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 ότι 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σέ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βονται και 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εκτιμούν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8696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84250" y="1844675"/>
            <a:ext cx="18129250" cy="8863965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7. </a:t>
            </a:r>
            <a:r>
              <a:rPr lang="el-GR" sz="3600" b="1" dirty="0" smtClean="0">
                <a:solidFill>
                  <a:srgbClr val="FDA800"/>
                </a:solidFill>
                <a:latin typeface="Roboto"/>
              </a:rPr>
              <a:t>Διαφανείς και Ηθικές Προσλήψεις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αιες εργασιακές πρακτικές απαγορεύουν στα γραφεία προσλήψεων ή στους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/στις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να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χρεώνουν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αζομένους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με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α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μοι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βή για την απόκτηση εργασίας, γεγονός που μπορεί να οδηγήσει σε δουλεία χρέους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λαμβάνουν από 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τριές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τους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σα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φείς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γρ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απτές συμβάσεις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που να περιγράφουν τους ρόλους τους, τους μισθούς, τις παροχές και τις συνθήκες εργασίας σε γλώσσα που κατανοούν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μετανάστες/-</a:t>
            </a:r>
            <a:r>
              <a:rPr lang="el-GR" sz="3600" dirty="0" err="1" smtClean="0">
                <a:solidFill>
                  <a:srgbClr val="2431DB"/>
                </a:solidFill>
                <a:latin typeface="Roboto"/>
              </a:rPr>
              <a:t>στριες</a:t>
            </a:r>
            <a:r>
              <a:rPr lang="el-GR" sz="36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π</a:t>
            </a:r>
            <a:r>
              <a:rPr lang="en-US" sz="3600" dirty="0" err="1" smtClean="0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πει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επίσης να έχουν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ίση πρόσβαση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σε δίκαιη προστασία της εργασίας, συμπεριλαμβανομένης της ασφαλούς στέγασης, των δίκαιων μισθών και της ελευθερίας να εγκαταλείψουν την εργασία τους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48521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64177" y="2454275"/>
            <a:ext cx="18175745" cy="7201972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8.</a:t>
            </a:r>
            <a:r>
              <a:rPr lang="en-US" sz="3600" b="1" dirty="0">
                <a:latin typeface="Roboto"/>
              </a:rPr>
              <a:t> 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Ενημέρωση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και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Ε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κπα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ίδευση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γι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 τα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Δ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ικ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αιώματα των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Ε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ργ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αζομένων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αζόμενοι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θα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να γνωρίζουν τα δικαιώματα και τις ευθύνες τους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στο πλαίσιο των δίκαιων εργασιακών πρακτικών, ώστε να μπορούν να υπερασπιστούν τους εαυτούς τους εάν χρειαστεί.</a:t>
            </a:r>
          </a:p>
          <a:p>
            <a:pPr lvl="0"/>
            <a:endParaRPr lang="en-US" sz="3600" b="1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εργοδότες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θα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ρέ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πει να παρέχουν στους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/στις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αζομένους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sz="36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ροσ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βάσιμους και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εμπιστευτικούς τρόπους για να εκφράζουν παράπονα ή ανησυχίες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χωρίς το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ν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φό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βο αντιποίνων.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Αυτό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θα μπ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ορούσε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να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γίνει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μέσω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ενός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/μιας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προσώπου των εργαζομένων, ενός συνδικάτου ή ενός εσωτερικού συστήματος καταγγελιών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51271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FC67E8C-D915-470D-BF26-2683B47E6A7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84250" y="1844675"/>
            <a:ext cx="18175745" cy="8309967"/>
          </a:xfrm>
        </p:spPr>
        <p:txBody>
          <a:bodyPr/>
          <a:lstStyle/>
          <a:p>
            <a:r>
              <a:rPr lang="en-US" sz="3600" b="1" dirty="0">
                <a:solidFill>
                  <a:srgbClr val="FDA800"/>
                </a:solidFill>
                <a:latin typeface="Roboto"/>
              </a:rPr>
              <a:t> 9. 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Παρα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κολούθηση</a:t>
            </a:r>
            <a:r>
              <a:rPr lang="en-US" sz="3600" b="1" dirty="0">
                <a:solidFill>
                  <a:srgbClr val="FDA800"/>
                </a:solidFill>
                <a:latin typeface="Roboto"/>
              </a:rPr>
              <a:t> και </a:t>
            </a:r>
            <a:r>
              <a:rPr lang="el-GR" sz="3600" b="1" dirty="0">
                <a:solidFill>
                  <a:srgbClr val="FDA800"/>
                </a:solidFill>
                <a:latin typeface="Roboto"/>
              </a:rPr>
              <a:t>Σ</a:t>
            </a:r>
            <a:r>
              <a:rPr lang="en-US" sz="3600" b="1" dirty="0" err="1">
                <a:solidFill>
                  <a:srgbClr val="FDA800"/>
                </a:solidFill>
                <a:latin typeface="Roboto"/>
              </a:rPr>
              <a:t>υμμόρφωση</a:t>
            </a:r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31DB"/>
                </a:solidFill>
                <a:latin typeface="Roboto"/>
              </a:rPr>
              <a:t>Οι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δίκ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αιες εργασιακές πρακτικές απαιτούν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τακτικούς ελέγχους και επιθεωρήσεις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για να διασφαλιστεί ότι τα εργασιακά πρότυπα τηρούνται και διατηρούνται σε όλη την </a:t>
            </a:r>
            <a:r>
              <a:rPr lang="el-GR" sz="3600" dirty="0">
                <a:solidFill>
                  <a:srgbClr val="2431DB"/>
                </a:solidFill>
                <a:latin typeface="Roboto"/>
              </a:rPr>
              <a:t>εφοδιαστική αλυσίδα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Ορισμένες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μάρκες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 και </a:t>
            </a:r>
            <a:r>
              <a:rPr lang="en-US" sz="3600" dirty="0" err="1">
                <a:solidFill>
                  <a:srgbClr val="2431DB"/>
                </a:solidFill>
                <a:latin typeface="Roboto"/>
              </a:rPr>
              <a:t>εργοστάσι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 υποβάλλονται σε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ελέγχους από τρίτους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για να επαληθεύσουν τη συμμόρφωση με τις δίκαιες εργασιακές πρακτικές, οι οποίοι συχνά καταλήγουν σε πιστοποιήσεις όπως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Fair Trade, SA8000 ή WRAP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(Worldwide Responsible Accredited Production)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2431DB"/>
                </a:solidFill>
                <a:latin typeface="Roboto"/>
              </a:rPr>
              <a:t>Ότ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αν εντοπίζονται παραβιάσεις, οι δίκαιες εργασιακές πρακτικές απαιτούν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σχέδια διορθωτικών μέτρων </a:t>
            </a:r>
            <a:r>
              <a:rPr lang="en-US" sz="3600" dirty="0">
                <a:solidFill>
                  <a:srgbClr val="2431DB"/>
                </a:solidFill>
                <a:latin typeface="Roboto"/>
              </a:rPr>
              <a:t>για την άμεση αντιμετώπιση και επίλυση των προβλημάτων</a:t>
            </a:r>
            <a:r>
              <a:rPr lang="en-US" sz="36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600" dirty="0">
              <a:solidFill>
                <a:srgbClr val="2431DB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  <a:p>
            <a:endParaRPr lang="en-US" sz="3600" b="1" dirty="0">
              <a:solidFill>
                <a:srgbClr val="FDA8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59693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780847-B446-421B-A528-C6490966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648" y="939157"/>
            <a:ext cx="11081245" cy="830997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6.1 </a:t>
            </a:r>
            <a:r>
              <a:rPr lang="el-GR" sz="5400" dirty="0" smtClean="0">
                <a:solidFill>
                  <a:schemeClr val="bg1"/>
                </a:solidFill>
              </a:rPr>
              <a:t>Τι είναι η Ηθική Μόδα;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AC4DDD-7CFF-4562-B150-8FC3F9ED7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7132" y="2139484"/>
            <a:ext cx="10257918" cy="8309967"/>
          </a:xfrm>
        </p:spPr>
        <p:txBody>
          <a:bodyPr/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Roboto"/>
              </a:rPr>
              <a:t>Η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ηθική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μόδ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 αφορά το</a:t>
            </a:r>
            <a:r>
              <a:rPr lang="el-GR" sz="3600" dirty="0">
                <a:solidFill>
                  <a:prstClr val="white"/>
                </a:solidFill>
                <a:latin typeface="Roboto"/>
              </a:rPr>
              <a:t>ν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σχεδι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ασμό, την παραγωγή και την αγορά ρούχων με τρόπο που δίνει προτεραιότητα στην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ηθική μεταχείριση των ανθρώπων, των ζώων και του περιβάλλοντος. </a:t>
            </a:r>
          </a:p>
          <a:p>
            <a:pPr lvl="0"/>
            <a:endParaRPr lang="en-US" sz="3600" dirty="0">
              <a:solidFill>
                <a:prstClr val="white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Roboto"/>
              </a:rPr>
              <a:t>Περιλ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αμβάνει μια σειρά από πρακτικές και πρότυπα που στοχεύουν στην αντιμετώπιση θεμάτων όπως 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η δίκαιη εργασία, τα βιώσιμα υλικά, η μείωση των αποβλήτων και η καλή μεταχείριση των ζώων. </a:t>
            </a:r>
          </a:p>
          <a:p>
            <a:pPr lvl="0"/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Roboto"/>
              </a:rPr>
              <a:t>Η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ηθική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Roboto"/>
              </a:rPr>
              <a:t>μόδ</a:t>
            </a:r>
            <a:r>
              <a:rPr lang="en-US" sz="3600" dirty="0">
                <a:solidFill>
                  <a:prstClr val="white"/>
                </a:solidFill>
                <a:latin typeface="Roboto"/>
              </a:rPr>
              <a:t>α θεωρείται συχνά ως ένα κίνημα στη βιομηχανία της μόδας που αμφισβητεί τις συμβατικές πρακτικές της γρήγορης μόδας</a:t>
            </a:r>
            <a:r>
              <a:rPr lang="en-US" sz="3600" dirty="0" smtClean="0">
                <a:solidFill>
                  <a:schemeClr val="bg1"/>
                </a:solidFill>
                <a:latin typeface="Roboto"/>
              </a:rPr>
              <a:t>.</a:t>
            </a:r>
            <a:endParaRPr lang="en-US" sz="3600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0372D5-5211-4149-A865-7D10C0DC3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642" y="-11247"/>
            <a:ext cx="8611861" cy="11309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23B8275-1570-4B5F-B452-0B90FF33C6E5}"/>
              </a:ext>
            </a:extLst>
          </p:cNvPr>
          <p:cNvSpPr/>
          <p:nvPr/>
        </p:nvSpPr>
        <p:spPr>
          <a:xfrm>
            <a:off x="6165850" y="10449451"/>
            <a:ext cx="487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0" i="0" dirty="0" smtClean="0">
                <a:solidFill>
                  <a:schemeClr val="tx1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chemeClr val="tx1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solidFill>
                  <a:schemeClr val="tx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Clem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Onojeghuo</a:t>
            </a:r>
            <a:r>
              <a:rPr lang="en-US" b="0" i="0" dirty="0">
                <a:solidFill>
                  <a:schemeClr val="tx1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chemeClr val="tx1"/>
                </a:solidFill>
                <a:effectLst/>
                <a:latin typeface="-apple-system"/>
              </a:rPr>
              <a:t>στο</a:t>
            </a:r>
            <a:r>
              <a:rPr lang="en-US" b="0" i="0" dirty="0">
                <a:solidFill>
                  <a:schemeClr val="tx1"/>
                </a:solidFill>
                <a:effectLst/>
                <a:latin typeface="-apple-system"/>
              </a:rPr>
              <a:t> </a:t>
            </a:r>
            <a:r>
              <a:rPr lang="en-US" b="0" i="0" dirty="0" err="1">
                <a:solidFill>
                  <a:schemeClr val="tx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03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4EA4F9-96A0-443F-AFE5-0452E592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1082676"/>
            <a:ext cx="14401800" cy="990600"/>
          </a:xfrm>
        </p:spPr>
        <p:txBody>
          <a:bodyPr/>
          <a:lstStyle/>
          <a:p>
            <a:r>
              <a:rPr lang="en-US" sz="5400" dirty="0">
                <a:solidFill>
                  <a:prstClr val="white"/>
                </a:solidFill>
              </a:rPr>
              <a:t>Δίκαια </a:t>
            </a:r>
            <a:r>
              <a:rPr lang="el-GR" sz="5400" dirty="0">
                <a:solidFill>
                  <a:prstClr val="white"/>
                </a:solidFill>
              </a:rPr>
              <a:t>Ε</a:t>
            </a:r>
            <a:r>
              <a:rPr lang="en-US" sz="5400" dirty="0" err="1">
                <a:solidFill>
                  <a:prstClr val="white"/>
                </a:solidFill>
              </a:rPr>
              <a:t>ργ</a:t>
            </a:r>
            <a:r>
              <a:rPr lang="en-US" sz="5400" dirty="0">
                <a:solidFill>
                  <a:prstClr val="white"/>
                </a:solidFill>
              </a:rPr>
              <a:t>ασιακά </a:t>
            </a:r>
            <a:r>
              <a:rPr lang="el-GR" sz="5400" dirty="0">
                <a:solidFill>
                  <a:prstClr val="white"/>
                </a:solidFill>
              </a:rPr>
              <a:t>Π</a:t>
            </a:r>
            <a:r>
              <a:rPr lang="en-US" sz="5400" dirty="0" err="1">
                <a:solidFill>
                  <a:prstClr val="white"/>
                </a:solidFill>
              </a:rPr>
              <a:t>ρότυ</a:t>
            </a:r>
            <a:r>
              <a:rPr lang="en-US" sz="5400" dirty="0">
                <a:solidFill>
                  <a:prstClr val="white"/>
                </a:solidFill>
              </a:rPr>
              <a:t>πα και </a:t>
            </a:r>
            <a:r>
              <a:rPr lang="el-GR" sz="5400" dirty="0">
                <a:solidFill>
                  <a:prstClr val="white"/>
                </a:solidFill>
              </a:rPr>
              <a:t>Ο</a:t>
            </a:r>
            <a:r>
              <a:rPr lang="en-US" sz="5400" dirty="0" err="1">
                <a:solidFill>
                  <a:prstClr val="white"/>
                </a:solidFill>
              </a:rPr>
              <a:t>ργ</a:t>
            </a:r>
            <a:r>
              <a:rPr lang="en-US" sz="5400" dirty="0">
                <a:solidFill>
                  <a:prstClr val="white"/>
                </a:solidFill>
              </a:rPr>
              <a:t>ανώσεις</a:t>
            </a:r>
            <a:endParaRPr lang="en-US" sz="54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F760EA3-7B79-4056-954F-433D41E3B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163666"/>
              </p:ext>
            </p:extLst>
          </p:nvPr>
        </p:nvGraphicFramePr>
        <p:xfrm>
          <a:off x="763506" y="2263025"/>
          <a:ext cx="18889743" cy="768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2960">
                  <a:extLst>
                    <a:ext uri="{9D8B030D-6E8A-4147-A177-3AD203B41FA5}">
                      <a16:colId xmlns="" xmlns:a16="http://schemas.microsoft.com/office/drawing/2014/main" val="3828426714"/>
                    </a:ext>
                  </a:extLst>
                </a:gridCol>
                <a:gridCol w="10026783">
                  <a:extLst>
                    <a:ext uri="{9D8B030D-6E8A-4147-A177-3AD203B41FA5}">
                      <a16:colId xmlns="" xmlns:a16="http://schemas.microsoft.com/office/drawing/2014/main" val="1699337344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rgbClr val="FDA800"/>
                          </a:solidFill>
                          <a:latin typeface="Roboto"/>
                        </a:rPr>
                        <a:t>Διεθνής Οργάνωση Εργασίας (ΔΟΕ)</a:t>
                      </a:r>
                    </a:p>
                    <a:p>
                      <a:endParaRPr lang="en-US" sz="3000" dirty="0">
                        <a:solidFill>
                          <a:srgbClr val="FDA8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b="0" dirty="0" smtClean="0">
                          <a:solidFill>
                            <a:schemeClr val="bg1"/>
                          </a:solidFill>
                          <a:latin typeface="Roboto"/>
                        </a:rPr>
                        <a:t>Θέτει διεθνή πρότυπα για δίκαιες εργασιακές πρακτικές. Αυτό περιλαμβάνει συμβάσεις για την παιδική εργασία, την καταναγκαστική εργασία, τις ασφαλείς συνθήκες εργασίας και τους δίκαιους μισθούς</a:t>
                      </a:r>
                      <a:r>
                        <a:rPr lang="en-US" sz="3000" b="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b="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6310426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r>
                        <a:rPr kumimoji="0" lang="en-US" sz="30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Ένωση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Δίκα</a:t>
                      </a:r>
                      <a:r>
                        <a:rPr kumimoji="0" lang="en-US" sz="30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ιης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0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Εργ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ασίας (FLA)</a:t>
                      </a:r>
                      <a:endParaRPr lang="en-US" sz="3000" dirty="0">
                        <a:solidFill>
                          <a:srgbClr val="FDA8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Συνεργάζεται με εταιρείες και πανεπιστήμια για την προώθηση δίκαιων εργασιακών πρακτικών παρέχοντας κατευθυντήριες οδηγίες, εκπαίδευση και ανεξάρτητες αξιολογήσεις</a:t>
                      </a:r>
                      <a:r>
                        <a:rPr lang="en-US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3790671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r>
                        <a:rPr lang="el-GR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Πρωτοβουλία Ηθικών Συναλλαγών (</a:t>
                      </a:r>
                      <a:r>
                        <a:rPr lang="en-US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ETI)</a:t>
                      </a:r>
                      <a:endParaRPr lang="en-US" sz="3000" b="1" dirty="0">
                        <a:solidFill>
                          <a:srgbClr val="FDA8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Ο Βασικός Κώδικας της ETI βασίζεται στα πρότυπα της ΔΟΕ και υιοθετείται ευρέως σε όλους τους κλάδους για τη βελτίωση των εργασιακών δικαιωμάτων, των μισθών και των συνθηκών εργασίας</a:t>
                      </a:r>
                      <a:r>
                        <a:rPr lang="en-US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8285013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r>
                        <a:rPr lang="el-GR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Πρότυπο </a:t>
                      </a:r>
                      <a:r>
                        <a:rPr lang="en-US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SA8000</a:t>
                      </a:r>
                      <a:endParaRPr lang="en-US" sz="3000" dirty="0">
                        <a:solidFill>
                          <a:srgbClr val="FDA8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Μια κορυφαία πιστοποίηση που εστιάζει στην κοινωνική υπευθυνότητα διασφαλίζοντας τη συμμόρφωση με δίκαιους μισθούς, ασφαλές περιβάλλον εργασίας και όχι παιδική ή καταναγκαστική εργασία</a:t>
                      </a:r>
                      <a:r>
                        <a:rPr lang="en-US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5857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896841-0746-42A1-B558-FB5A7FCB35BB}"/>
              </a:ext>
            </a:extLst>
          </p:cNvPr>
          <p:cNvSpPr txBox="1"/>
          <p:nvPr/>
        </p:nvSpPr>
        <p:spPr>
          <a:xfrm>
            <a:off x="791792" y="10163464"/>
            <a:ext cx="16146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DA800"/>
                </a:solidFill>
                <a:latin typeface="Roboto"/>
              </a:rPr>
              <a:t>Απαιτούμενο Υλικό Ανάγνωσης</a:t>
            </a:r>
            <a:r>
              <a:rPr lang="en-US" sz="2800" dirty="0" smtClean="0">
                <a:solidFill>
                  <a:srgbClr val="FDA800"/>
                </a:solidFill>
                <a:latin typeface="Roboto"/>
              </a:rPr>
              <a:t>: </a:t>
            </a:r>
            <a:r>
              <a:rPr lang="en-US" sz="2800" i="1" dirty="0">
                <a:solidFill>
                  <a:srgbClr val="FDA800"/>
                </a:solidFill>
                <a:latin typeface="Roboto"/>
              </a:rPr>
              <a:t>The Fair Labor Association Promotes Human Rights at Work</a:t>
            </a:r>
          </a:p>
          <a:p>
            <a:r>
              <a:rPr lang="el-GR" sz="2800" dirty="0" smtClean="0">
                <a:solidFill>
                  <a:srgbClr val="FDA800"/>
                </a:solidFill>
                <a:latin typeface="Roboto"/>
              </a:rPr>
              <a:t>Προτεινόμενο Υλικό Ανάγνωσης</a:t>
            </a:r>
            <a:r>
              <a:rPr lang="en-US" sz="2800" dirty="0" smtClean="0">
                <a:solidFill>
                  <a:srgbClr val="FDA800"/>
                </a:solidFill>
                <a:latin typeface="Roboto"/>
              </a:rPr>
              <a:t>: </a:t>
            </a:r>
            <a:r>
              <a:rPr lang="en-US" sz="2800" i="1" dirty="0">
                <a:solidFill>
                  <a:srgbClr val="FDA800"/>
                </a:solidFill>
                <a:latin typeface="Roboto"/>
              </a:rPr>
              <a:t>SA8000 Standard </a:t>
            </a:r>
          </a:p>
        </p:txBody>
      </p:sp>
    </p:spTree>
    <p:extLst>
      <p:ext uri="{BB962C8B-B14F-4D97-AF65-F5344CB8AC3E}">
        <p14:creationId xmlns:p14="http://schemas.microsoft.com/office/powerpoint/2010/main" val="2234701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4EA4F9-96A0-443F-AFE5-0452E592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80" y="701676"/>
            <a:ext cx="15291069" cy="990600"/>
          </a:xfrm>
        </p:spPr>
        <p:txBody>
          <a:bodyPr/>
          <a:lstStyle/>
          <a:p>
            <a:r>
              <a:rPr lang="el-GR" sz="5400" dirty="0">
                <a:solidFill>
                  <a:schemeClr val="bg1"/>
                </a:solidFill>
              </a:rPr>
              <a:t>Δίκαια Εργασιακά Πρότυπα και Οργανώσεις</a:t>
            </a:r>
            <a:endParaRPr lang="en-US" sz="54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F760EA3-7B79-4056-954F-433D41E3B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939421"/>
              </p:ext>
            </p:extLst>
          </p:nvPr>
        </p:nvGraphicFramePr>
        <p:xfrm>
          <a:off x="856981" y="1942470"/>
          <a:ext cx="18390138" cy="8161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9069">
                  <a:extLst>
                    <a:ext uri="{9D8B030D-6E8A-4147-A177-3AD203B41FA5}">
                      <a16:colId xmlns="" xmlns:a16="http://schemas.microsoft.com/office/drawing/2014/main" val="3828426714"/>
                    </a:ext>
                  </a:extLst>
                </a:gridCol>
                <a:gridCol w="11481069">
                  <a:extLst>
                    <a:ext uri="{9D8B030D-6E8A-4147-A177-3AD203B41FA5}">
                      <a16:colId xmlns="" xmlns:a16="http://schemas.microsoft.com/office/drawing/2014/main" val="1699337344"/>
                    </a:ext>
                  </a:extLst>
                </a:gridCol>
              </a:tblGrid>
              <a:tr h="2181938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FDA800"/>
                          </a:solidFill>
                          <a:latin typeface="Roboto"/>
                        </a:rPr>
                        <a:t>Παγκόσμια Υπεύθυνη Διαπιστευμένη Παραγωγή (WRAP)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b="0" dirty="0" smtClean="0">
                          <a:solidFill>
                            <a:schemeClr val="bg1"/>
                          </a:solidFill>
                          <a:latin typeface="Roboto"/>
                        </a:rPr>
                        <a:t>Ένας ανεξάρτητος, μη κερδοσκοπικός οργανισμός αφιερωμένος στην προώθηση ασφαλών, νόμιμων, ανθρώπινων και ηθικών πρακτικών παραγωγής. Επικεντρώνεται κυρίως στους τομείς της ένδυσης, των υποδημάτων και των ραμμένων προϊόντων</a:t>
                      </a:r>
                      <a:r>
                        <a:rPr lang="en-US" sz="3000" b="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b="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76310426"/>
                  </a:ext>
                </a:extLst>
              </a:tr>
              <a:tr h="1628062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rgbClr val="FDA800"/>
                          </a:solidFill>
                          <a:latin typeface="Roboto"/>
                        </a:rPr>
                        <a:t>Οργ</a:t>
                      </a:r>
                      <a:r>
                        <a:rPr lang="en-US" sz="3000" b="1" dirty="0">
                          <a:solidFill>
                            <a:srgbClr val="FDA800"/>
                          </a:solidFill>
                          <a:latin typeface="Roboto"/>
                        </a:rPr>
                        <a:t>ανώσεις </a:t>
                      </a:r>
                      <a:r>
                        <a:rPr lang="el-GR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Δ</a:t>
                      </a:r>
                      <a:r>
                        <a:rPr lang="en-US" sz="3000" b="1" dirty="0" err="1" smtClean="0">
                          <a:solidFill>
                            <a:srgbClr val="FDA800"/>
                          </a:solidFill>
                          <a:latin typeface="Roboto"/>
                        </a:rPr>
                        <a:t>ίκ</a:t>
                      </a:r>
                      <a:r>
                        <a:rPr lang="en-US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αιου </a:t>
                      </a:r>
                      <a:r>
                        <a:rPr lang="el-GR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Ε</a:t>
                      </a:r>
                      <a:r>
                        <a:rPr lang="en-US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μπ</a:t>
                      </a:r>
                      <a:r>
                        <a:rPr lang="en-US" sz="3000" b="1" dirty="0" err="1" smtClean="0">
                          <a:solidFill>
                            <a:srgbClr val="FDA800"/>
                          </a:solidFill>
                          <a:latin typeface="Roboto"/>
                        </a:rPr>
                        <a:t>ορίου</a:t>
                      </a:r>
                      <a:endParaRPr lang="en-US" sz="3000" b="1" dirty="0">
                        <a:solidFill>
                          <a:srgbClr val="FDA8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Οι οργανώσεις δίκαιου εμπορίου θέτουν πρότυπα που αποσκοπούν στη βελτίωση των συνθηκών διαβίωσης, στην προστασία του περιβάλλοντος και στη στήριξη της οικονομικής ανάπτυξης στις κοινότητες των παραγωγών</a:t>
                      </a:r>
                      <a:r>
                        <a:rPr lang="en-US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23790671"/>
                  </a:ext>
                </a:extLst>
              </a:tr>
              <a:tr h="1544872">
                <a:tc>
                  <a:txBody>
                    <a:bodyPr/>
                    <a:lstStyle/>
                    <a:p>
                      <a:r>
                        <a:rPr lang="el-GR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Πρόγραμμα</a:t>
                      </a:r>
                      <a:r>
                        <a:rPr lang="el-GR" sz="3000" b="1" baseline="0" dirty="0" smtClean="0">
                          <a:solidFill>
                            <a:srgbClr val="FDA800"/>
                          </a:solidFill>
                          <a:latin typeface="Roboto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FDA800"/>
                          </a:solidFill>
                          <a:latin typeface="Roboto"/>
                        </a:rPr>
                        <a:t>Better Work</a:t>
                      </a:r>
                      <a:endParaRPr lang="en-US" sz="3000" b="1" dirty="0">
                        <a:solidFill>
                          <a:srgbClr val="FDA800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Σύμπραξη μεταξύ της ΔΟΕ και του Διεθνούς Οργανισμού Χρηματοδότησης (IFC). Στόχος της είναι η βελτίωση των εργασιακών προτύπων στα εργοστάσια ενδυμάτων</a:t>
                      </a:r>
                      <a:r>
                        <a:rPr lang="en-US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8285013"/>
                  </a:ext>
                </a:extLst>
              </a:tr>
              <a:tr h="2514204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Μη </a:t>
                      </a:r>
                      <a:r>
                        <a:rPr kumimoji="0" lang="el-GR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Κ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υβ</a:t>
                      </a:r>
                      <a:r>
                        <a:rPr kumimoji="0" lang="en-US" sz="30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ερνητικές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Ο</a:t>
                      </a:r>
                      <a:r>
                        <a:rPr kumimoji="0" lang="en-US" sz="30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ργ</a:t>
                      </a:r>
                      <a:r>
                        <a:rPr kumimoji="0" lang="en-US" sz="3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ανώσεις (ΜΚΟ)</a:t>
                      </a:r>
                      <a:endParaRPr kumimoji="0" lang="en-US" sz="3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DA800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Οργανώσεις όπως η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Clean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Clothes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Campaign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, η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Labor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Behind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the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Label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και η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Fashion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</a:t>
                      </a:r>
                      <a:r>
                        <a:rPr lang="el-GR" sz="3000" dirty="0" err="1" smtClean="0">
                          <a:solidFill>
                            <a:schemeClr val="bg1"/>
                          </a:solidFill>
                          <a:latin typeface="Roboto"/>
                        </a:rPr>
                        <a:t>Revolution</a:t>
                      </a:r>
                      <a:r>
                        <a:rPr lang="el-GR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 υπερασπίζονται τα δικαιώματα των εργαζομένων και τις ηθικές πρακτικές στη μόδα. Ασκούν πιέσεις για διαφάνεια, λογοδοσία και βελτιώσεις στη μεταχείριση των εργαζομένων στην ένδυση σε παγκόσμιο επίπεδο</a:t>
                      </a:r>
                      <a:r>
                        <a:rPr lang="en-US" sz="3000" dirty="0" smtClean="0">
                          <a:solidFill>
                            <a:schemeClr val="bg1"/>
                          </a:solidFill>
                          <a:latin typeface="Roboto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31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5857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8811865-45AE-4D16-89B8-0C51ACCAA23F}"/>
              </a:ext>
            </a:extLst>
          </p:cNvPr>
          <p:cNvSpPr txBox="1"/>
          <p:nvPr/>
        </p:nvSpPr>
        <p:spPr>
          <a:xfrm>
            <a:off x="849339" y="10246588"/>
            <a:ext cx="1839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>
                <a:solidFill>
                  <a:srgbClr val="FDA800"/>
                </a:solidFill>
                <a:latin typeface="Roboto"/>
              </a:rPr>
              <a:t>Decoding Ethical Fashion: A Guide to Certifications</a:t>
            </a:r>
            <a:r>
              <a:rPr lang="en-US" sz="2400" dirty="0">
                <a:solidFill>
                  <a:srgbClr val="FDA800"/>
                </a:solidFill>
                <a:latin typeface="Roboto"/>
              </a:rPr>
              <a:t>. </a:t>
            </a:r>
            <a:r>
              <a:rPr lang="el-GR" sz="2400" dirty="0" smtClean="0">
                <a:solidFill>
                  <a:srgbClr val="FDA800"/>
                </a:solidFill>
                <a:latin typeface="Roboto"/>
              </a:rPr>
              <a:t>Διαθέσιμο στο</a:t>
            </a:r>
            <a:r>
              <a:rPr lang="en-US" sz="2400" dirty="0" smtClean="0">
                <a:solidFill>
                  <a:srgbClr val="FDA800"/>
                </a:solidFill>
                <a:latin typeface="Roboto"/>
              </a:rPr>
              <a:t>: </a:t>
            </a:r>
            <a:r>
              <a:rPr lang="en-US" sz="2400" dirty="0">
                <a:solidFill>
                  <a:srgbClr val="FDA800"/>
                </a:solidFill>
                <a:latin typeface="Roboto"/>
              </a:rPr>
              <a:t>www.youtube.com/watch?v=KkZ9VTaG9Xg&amp;t=630s</a:t>
            </a:r>
          </a:p>
        </p:txBody>
      </p:sp>
    </p:spTree>
    <p:extLst>
      <p:ext uri="{BB962C8B-B14F-4D97-AF65-F5344CB8AC3E}">
        <p14:creationId xmlns:p14="http://schemas.microsoft.com/office/powerpoint/2010/main" val="2514075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D29423-366B-4F93-BED2-90145B8CB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650" y="1317780"/>
            <a:ext cx="14706600" cy="1661993"/>
          </a:xfrm>
        </p:spPr>
        <p:txBody>
          <a:bodyPr/>
          <a:lstStyle/>
          <a:p>
            <a:r>
              <a:rPr lang="el-GR" sz="5400" dirty="0">
                <a:solidFill>
                  <a:srgbClr val="2431DB"/>
                </a:solidFill>
              </a:rPr>
              <a:t>Η σημασία των Δίκαιων Εργασιακών Πρακτικών</a:t>
            </a:r>
            <a:endParaRPr lang="en-US" sz="5400" dirty="0">
              <a:solidFill>
                <a:srgbClr val="2431DB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3DF329A0-40E3-40CE-92D2-12D0CB672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365" y="1925147"/>
            <a:ext cx="18093733" cy="895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Οι δίκαιες εργασιακές πρακτικές είναι σημαντικές για τη δημιουργία ενός ηθικού, ανθρώπινου και υπεύθυνου εργασιακού περιβάλλοντος</a:t>
            </a:r>
            <a:r>
              <a:rPr lang="en-US" sz="3200" dirty="0" smtClean="0">
                <a:solidFill>
                  <a:srgbClr val="2431DB"/>
                </a:solidFill>
                <a:latin typeface="Roboto"/>
              </a:rPr>
              <a:t>. </a:t>
            </a: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Με τον τρόπο αυτό, μια επιχείρηση μόδας μπορεί</a:t>
            </a:r>
            <a:r>
              <a:rPr lang="en-US" sz="3200" dirty="0" smtClean="0">
                <a:solidFill>
                  <a:srgbClr val="2431DB"/>
                </a:solidFill>
                <a:latin typeface="Roboto"/>
              </a:rPr>
              <a:t>:</a:t>
            </a: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Να π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ροστ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ατεύει 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τους</a:t>
            </a:r>
            <a:r>
              <a:rPr kumimoji="0" lang="el-G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/τις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εργ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αζομένους</a:t>
            </a:r>
            <a:r>
              <a:rPr kumimoji="0" lang="el-G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/-</a:t>
            </a:r>
            <a:r>
              <a:rPr kumimoji="0" lang="el-GR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νές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της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από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την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εκμετάλλευση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δι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ασφαλίζοντας ότι τους</a:t>
            </a:r>
            <a:r>
              <a:rPr kumimoji="0" lang="el-G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/τις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 α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ντιμετω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πίζει με σεβασμό και αξιοπρέπεια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sz="3200" dirty="0">
              <a:solidFill>
                <a:srgbClr val="2431DB"/>
              </a:solidFill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l-GR" altLang="en-US" sz="3200" dirty="0" smtClean="0">
                <a:solidFill>
                  <a:srgbClr val="2431DB"/>
                </a:solidFill>
                <a:latin typeface="Roboto"/>
              </a:rPr>
              <a:t>Να προλαμβάνει την εκμετάλλευση και </a:t>
            </a:r>
            <a:r>
              <a:rPr lang="el-GR" altLang="en-US" sz="3200" dirty="0">
                <a:solidFill>
                  <a:srgbClr val="FDA800"/>
                </a:solidFill>
                <a:latin typeface="Roboto"/>
              </a:rPr>
              <a:t>να προωθεί ασφαλείς συνθήκες</a:t>
            </a:r>
            <a:r>
              <a:rPr lang="el-GR" altLang="en-US" sz="3200" dirty="0" smtClean="0">
                <a:solidFill>
                  <a:srgbClr val="2431DB"/>
                </a:solidFill>
                <a:latin typeface="Roboto"/>
              </a:rPr>
              <a:t>, καθώς πολλές αλυσίδες εφοδιασμού μόδας λειτουργούν σε χώρες χαμηλού εισοδήματος με λιγότερους κανονισμούς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sz="3200" dirty="0">
              <a:solidFill>
                <a:srgbClr val="2431DB"/>
              </a:solidFill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l-GR" altLang="en-US" sz="3200" dirty="0" smtClean="0">
                <a:solidFill>
                  <a:srgbClr val="FDA800"/>
                </a:solidFill>
                <a:latin typeface="Roboto"/>
              </a:rPr>
              <a:t>Να κερδίζει την εμπιστοσύνη και την αφοσίωση των καταναλωτών/-τριών </a:t>
            </a:r>
            <a:r>
              <a:rPr lang="el-GR" altLang="en-US" sz="3200" dirty="0">
                <a:solidFill>
                  <a:srgbClr val="2431DB"/>
                </a:solidFill>
                <a:latin typeface="Roboto"/>
              </a:rPr>
              <a:t>δείχνοντας δέσμευση για δίκαιη μεταχείριση των </a:t>
            </a:r>
            <a:r>
              <a:rPr lang="el-GR" altLang="en-US" sz="3200" dirty="0" smtClean="0">
                <a:solidFill>
                  <a:srgbClr val="2431DB"/>
                </a:solidFill>
                <a:latin typeface="Roboto"/>
              </a:rPr>
              <a:t>εργαζομένων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sz="3200" dirty="0">
              <a:solidFill>
                <a:srgbClr val="2431DB"/>
              </a:solidFill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l-GR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Να θ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έτει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έν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α σημείο αναφοράς 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για τον κλάδο ενθαρρύνοντας τους άλλους να ακολουθούν δίκαιες εργασιακές πρακτικές</a:t>
            </a:r>
            <a:r>
              <a: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sz="3200" dirty="0">
              <a:solidFill>
                <a:srgbClr val="2431DB"/>
              </a:solidFill>
              <a:latin typeface="Roboto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lang="el-GR" altLang="en-US" sz="3200" dirty="0" smtClean="0">
                <a:solidFill>
                  <a:srgbClr val="2431DB"/>
                </a:solidFill>
                <a:latin typeface="Roboto"/>
              </a:rPr>
              <a:t>Να</a:t>
            </a:r>
            <a:r>
              <a:rPr lang="en-US" altLang="en-US" sz="32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l-GR" altLang="en-US" sz="3200" dirty="0" smtClean="0">
                <a:solidFill>
                  <a:srgbClr val="2431DB"/>
                </a:solidFill>
                <a:latin typeface="Roboto"/>
              </a:rPr>
              <a:t>συμβάλει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στην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κοινωνική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31DB"/>
                </a:solidFill>
                <a:effectLst/>
                <a:uLnTx/>
                <a:uFillTx/>
                <a:latin typeface="Roboto"/>
              </a:rPr>
              <a:t> και 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οικονομική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 α</a:t>
            </a:r>
            <a:r>
              <a:rPr kumimoji="0" lang="en-US" alt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νά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DA800"/>
                </a:solidFill>
                <a:effectLst/>
                <a:uLnTx/>
                <a:uFillTx/>
                <a:latin typeface="Roboto"/>
              </a:rPr>
              <a:t>πτυξη των κοινοτήτων και των εθνών </a:t>
            </a:r>
            <a:r>
              <a:rPr kumimoji="0" lang="el-GR" altLang="en-US" sz="32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μειώνοντας τη φτώχεια και </a:t>
            </a:r>
            <a:r>
              <a:rPr kumimoji="0" lang="el-GR" altLang="en-US" sz="3200" b="0" i="0" u="none" strike="noStrike" cap="none" normalizeH="0" baseline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την ανισότητα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41999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3369" y="1920874"/>
            <a:ext cx="17684642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Roboto"/>
              </a:rPr>
              <a:t>Arengo</a:t>
            </a:r>
            <a:r>
              <a:rPr lang="en-US" sz="2800" dirty="0">
                <a:latin typeface="Roboto"/>
              </a:rPr>
              <a:t>, E. (2019</a:t>
            </a:r>
            <a:r>
              <a:rPr lang="en-US" sz="2800" i="1" dirty="0">
                <a:latin typeface="Roboto"/>
              </a:rPr>
              <a:t>) Future of Fashion: Worker-Led Strategies for Corporate Accountability in the Global Apparel Industry. </a:t>
            </a:r>
            <a:r>
              <a:rPr lang="en-US" sz="2800" dirty="0">
                <a:latin typeface="Roboto"/>
              </a:rPr>
              <a:t>International Labor Rights Forum. </a:t>
            </a:r>
            <a:r>
              <a:rPr lang="el-GR" sz="2800" dirty="0" smtClean="0">
                <a:latin typeface="Roboto"/>
              </a:rPr>
              <a:t>Διαθέσιμο στο</a:t>
            </a:r>
            <a:r>
              <a:rPr lang="en-US" sz="2800" dirty="0" smtClean="0">
                <a:latin typeface="Roboto"/>
              </a:rPr>
              <a:t>: </a:t>
            </a:r>
            <a:endParaRPr lang="en-US" sz="2800" dirty="0">
              <a:latin typeface="Roboto"/>
            </a:endParaRPr>
          </a:p>
          <a:p>
            <a:r>
              <a:rPr lang="en-US" sz="2800" dirty="0">
                <a:latin typeface="Roboto"/>
                <a:hlinkClick r:id="rId2"/>
              </a:rPr>
              <a:t>www.laborrights.org/sites/default/files/publications/Future_of_Fashion_ILRF.pdf</a:t>
            </a:r>
            <a:endParaRPr lang="en-US" sz="2800" dirty="0">
              <a:latin typeface="Roboto"/>
            </a:endParaRPr>
          </a:p>
          <a:p>
            <a:endParaRPr lang="en-US" sz="2800" dirty="0">
              <a:solidFill>
                <a:schemeClr val="tx1"/>
              </a:solidFill>
              <a:latin typeface="Roboto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/>
              </a:rPr>
              <a:t>Blum, P. (2021) </a:t>
            </a:r>
            <a:r>
              <a:rPr lang="en-US" sz="2800" i="1" dirty="0">
                <a:solidFill>
                  <a:schemeClr val="tx1"/>
                </a:solidFill>
                <a:latin typeface="Roboto"/>
              </a:rPr>
              <a:t>Circular Fashion: Making the Fashion Industry Sustainable.</a:t>
            </a:r>
            <a:r>
              <a:rPr lang="en-US" sz="2800" dirty="0">
                <a:solidFill>
                  <a:schemeClr val="tx1"/>
                </a:solidFill>
                <a:latin typeface="Roboto"/>
              </a:rPr>
              <a:t> UK: Laurence King Publishing</a:t>
            </a:r>
          </a:p>
          <a:p>
            <a:pPr lvl="0" algn="l" rtl="0"/>
            <a:endParaRPr lang="en-US" sz="2800" dirty="0">
              <a:latin typeface="Roboto"/>
            </a:endParaRPr>
          </a:p>
          <a:p>
            <a:pPr algn="l" rtl="0"/>
            <a:r>
              <a:rPr lang="en-US" sz="2800" dirty="0">
                <a:latin typeface="Roboto"/>
              </a:rPr>
              <a:t>European Commission: Secretariat-General, </a:t>
            </a:r>
            <a:r>
              <a:rPr lang="en-US" sz="2800" i="1" dirty="0">
                <a:latin typeface="Roboto"/>
              </a:rPr>
              <a:t>The EU ethics body – Common ethical standards for all EU institutions</a:t>
            </a:r>
            <a:r>
              <a:rPr lang="en-US" sz="2800" dirty="0">
                <a:latin typeface="Roboto"/>
              </a:rPr>
              <a:t>, Publications Office of the European Union, 2023, </a:t>
            </a:r>
            <a:r>
              <a:rPr lang="en-US" sz="2800" dirty="0">
                <a:latin typeface="Roboto"/>
                <a:hlinkClick r:id="rId3"/>
              </a:rPr>
              <a:t>https://data.europa.eu/doi/10.2792/947979</a:t>
            </a:r>
            <a:endParaRPr lang="en-US" sz="2800" i="1" dirty="0">
              <a:solidFill>
                <a:srgbClr val="000000"/>
              </a:solidFill>
              <a:effectLst/>
              <a:latin typeface="Roboto"/>
            </a:endParaRPr>
          </a:p>
          <a:p>
            <a:pPr lvl="0" algn="l" rtl="0"/>
            <a:endParaRPr lang="en-US" sz="2800" dirty="0">
              <a:latin typeface="Roboto"/>
            </a:endParaRPr>
          </a:p>
          <a:p>
            <a:pPr lvl="0" algn="l" rtl="0"/>
            <a:r>
              <a:rPr lang="en-US" sz="2800" dirty="0">
                <a:latin typeface="Roboto"/>
              </a:rPr>
              <a:t>Fair Labor (2024) </a:t>
            </a:r>
            <a:r>
              <a:rPr lang="en-US" sz="2800" i="1" dirty="0">
                <a:latin typeface="Roboto"/>
              </a:rPr>
              <a:t>The Fair Labor Association Promotes Human Rights at work.</a:t>
            </a:r>
            <a:r>
              <a:rPr lang="en-US" sz="2800" dirty="0">
                <a:latin typeface="Roboto"/>
              </a:rPr>
              <a:t> Fair Labor Association. </a:t>
            </a:r>
            <a:r>
              <a:rPr lang="el-GR" sz="2800" dirty="0" smtClean="0">
                <a:latin typeface="Roboto"/>
              </a:rPr>
              <a:t>Διαθέσιμο στο</a:t>
            </a:r>
            <a:r>
              <a:rPr lang="en-US" sz="2800" dirty="0" smtClean="0">
                <a:latin typeface="Roboto"/>
              </a:rPr>
              <a:t>: </a:t>
            </a:r>
            <a:r>
              <a:rPr lang="en-US" sz="2800" dirty="0">
                <a:latin typeface="Roboto"/>
                <a:hlinkClick r:id="rId4"/>
              </a:rPr>
              <a:t>www.fairlabor.org</a:t>
            </a:r>
            <a:endParaRPr lang="en-US" sz="2800" dirty="0">
              <a:latin typeface="Roboto"/>
            </a:endParaRPr>
          </a:p>
          <a:p>
            <a:pPr lvl="0" algn="l" rtl="0"/>
            <a:endParaRPr lang="en-US" sz="2800" dirty="0">
              <a:latin typeface="Roboto"/>
            </a:endParaRPr>
          </a:p>
          <a:p>
            <a:pPr algn="l" rtl="0"/>
            <a:r>
              <a:rPr lang="en-US" sz="2800" dirty="0" err="1">
                <a:latin typeface="Roboto"/>
              </a:rPr>
              <a:t>Hakansson</a:t>
            </a:r>
            <a:r>
              <a:rPr lang="en-US" sz="2800" dirty="0">
                <a:latin typeface="Roboto"/>
              </a:rPr>
              <a:t>, E. (2022). </a:t>
            </a:r>
            <a:r>
              <a:rPr lang="en-US" sz="2800" i="1" dirty="0">
                <a:latin typeface="Roboto"/>
              </a:rPr>
              <a:t>Total Ethics Fashion: Bringing the Planet, People and Animals Together.</a:t>
            </a:r>
            <a:r>
              <a:rPr lang="en-US" sz="2800" dirty="0">
                <a:latin typeface="Roboto"/>
              </a:rPr>
              <a:t> Collective Fashion Justice. </a:t>
            </a:r>
            <a:r>
              <a:rPr lang="el-GR" sz="2800" dirty="0" smtClean="0">
                <a:latin typeface="Roboto"/>
              </a:rPr>
              <a:t>Διαθέσιμο στο</a:t>
            </a:r>
            <a:r>
              <a:rPr lang="en-US" sz="2800" dirty="0" smtClean="0">
                <a:latin typeface="Roboto"/>
              </a:rPr>
              <a:t>: </a:t>
            </a:r>
            <a:r>
              <a:rPr lang="en-US" sz="2800" u="sng" dirty="0">
                <a:latin typeface="Roboto"/>
                <a:hlinkClick r:id="rId5"/>
              </a:rPr>
              <a:t>www.collectivefashionjustice.org/articles/total-ethics-fashion</a:t>
            </a:r>
            <a:endParaRPr lang="en-US" sz="2800" dirty="0">
              <a:latin typeface="Roboto"/>
            </a:endParaRPr>
          </a:p>
          <a:p>
            <a:pPr lvl="0" algn="l" rtl="0"/>
            <a:endParaRPr lang="en-US" sz="2800" dirty="0">
              <a:latin typeface="Roboto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Roboto"/>
              </a:rPr>
              <a:t>Social Accountability International (2024) </a:t>
            </a:r>
            <a:r>
              <a:rPr lang="en-US" sz="2800" i="1" dirty="0">
                <a:solidFill>
                  <a:srgbClr val="000000"/>
                </a:solidFill>
                <a:latin typeface="Roboto"/>
              </a:rPr>
              <a:t>SA8000® Standard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l-GR" sz="2800" dirty="0" smtClean="0">
                <a:solidFill>
                  <a:srgbClr val="000000"/>
                </a:solidFill>
                <a:latin typeface="Roboto"/>
              </a:rPr>
              <a:t>Διαθέσιμο στο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Roboto"/>
                <a:hlinkClick r:id="rId6"/>
              </a:rPr>
              <a:t>www.sa-intl.org/programs/sa8000/</a:t>
            </a:r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Roboto"/>
              </a:rPr>
              <a:t>Stanton, A. (2024). </a:t>
            </a:r>
            <a:r>
              <a:rPr lang="en-US" sz="2800" i="1" dirty="0">
                <a:solidFill>
                  <a:srgbClr val="000000"/>
                </a:solidFill>
                <a:latin typeface="Roboto"/>
              </a:rPr>
              <a:t>What is Ethical Fashion? 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The Good Trade. </a:t>
            </a:r>
            <a:r>
              <a:rPr lang="el-GR" sz="2800" dirty="0" smtClean="0">
                <a:solidFill>
                  <a:srgbClr val="000000"/>
                </a:solidFill>
                <a:latin typeface="Roboto"/>
              </a:rPr>
              <a:t>Διαθέσιμο στο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Roboto"/>
                <a:hlinkClick r:id="rId7"/>
              </a:rPr>
              <a:t>www.thegoodtrade.com/features/what-is-ethical-fashion/</a:t>
            </a:r>
            <a:endParaRPr lang="en-US" sz="2800" dirty="0">
              <a:solidFill>
                <a:srgbClr val="000000"/>
              </a:solidFill>
              <a:latin typeface="Roboto"/>
            </a:endParaRPr>
          </a:p>
          <a:p>
            <a:pPr algn="l"/>
            <a:endParaRPr lang="en-US" sz="280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3" name="Title 16"/>
          <p:cNvSpPr txBox="1">
            <a:spLocks/>
          </p:cNvSpPr>
          <p:nvPr/>
        </p:nvSpPr>
        <p:spPr>
          <a:xfrm>
            <a:off x="1163298" y="804766"/>
            <a:ext cx="738534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Roboto"/>
                <a:ea typeface="+mj-ea"/>
                <a:cs typeface="Roboto"/>
              </a:defRPr>
            </a:lvl1pPr>
          </a:lstStyle>
          <a:p>
            <a:r>
              <a:rPr lang="el-GR" sz="5400" dirty="0" smtClean="0">
                <a:solidFill>
                  <a:srgbClr val="2431DB"/>
                </a:solidFill>
              </a:rPr>
              <a:t>Αναφορές</a:t>
            </a:r>
            <a:endParaRPr lang="en-US" sz="5400" dirty="0">
              <a:solidFill>
                <a:srgbClr val="2431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69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1053885" y="1616075"/>
            <a:ext cx="17075365" cy="1723549"/>
          </a:xfrm>
        </p:spPr>
        <p:txBody>
          <a:bodyPr/>
          <a:lstStyle/>
          <a:p>
            <a:r>
              <a:rPr lang="en-US" sz="2800" dirty="0">
                <a:latin typeface="Roboto"/>
              </a:rPr>
              <a:t>Fashion AI Insights (2023) </a:t>
            </a:r>
            <a:r>
              <a:rPr lang="en-US" sz="2800" i="1" dirty="0">
                <a:latin typeface="Roboto"/>
              </a:rPr>
              <a:t>Decoding Ethical Fashion: A Guide to Certifications</a:t>
            </a:r>
            <a:r>
              <a:rPr lang="en-US" sz="2800" dirty="0">
                <a:latin typeface="Roboto"/>
              </a:rPr>
              <a:t>. </a:t>
            </a:r>
            <a:r>
              <a:rPr lang="el-GR" sz="2800" dirty="0" smtClean="0">
                <a:latin typeface="Roboto"/>
              </a:rPr>
              <a:t>Διαθέσιμο στο</a:t>
            </a:r>
            <a:r>
              <a:rPr lang="en-US" sz="2800" dirty="0" smtClean="0">
                <a:latin typeface="Roboto"/>
              </a:rPr>
              <a:t>: </a:t>
            </a:r>
            <a:r>
              <a:rPr lang="en-US" sz="2800" dirty="0">
                <a:latin typeface="Roboto"/>
                <a:hlinkClick r:id="rId2"/>
              </a:rPr>
              <a:t>www.youtube.com/watch?v=KkZ9VTaG9Xg&amp;t=630s</a:t>
            </a:r>
            <a:endParaRPr lang="en-US" sz="2800" dirty="0">
              <a:latin typeface="Roboto"/>
            </a:endParaRPr>
          </a:p>
          <a:p>
            <a:endParaRPr lang="en-US" sz="2800" dirty="0">
              <a:latin typeface="Roboto"/>
            </a:endParaRPr>
          </a:p>
          <a:p>
            <a:endParaRPr lang="en-US" sz="28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2273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393631-9ACD-4BCE-814A-E4958D0F8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450" y="1006475"/>
            <a:ext cx="9327464" cy="615553"/>
          </a:xfrm>
        </p:spPr>
        <p:txBody>
          <a:bodyPr/>
          <a:lstStyle/>
          <a:p>
            <a:r>
              <a:rPr lang="en-US" sz="4000" b="1" dirty="0">
                <a:solidFill>
                  <a:srgbClr val="2431DB"/>
                </a:solidFill>
              </a:rPr>
              <a:t>Βα</a:t>
            </a:r>
            <a:r>
              <a:rPr lang="en-US" sz="4000" b="1" dirty="0" err="1">
                <a:solidFill>
                  <a:srgbClr val="2431DB"/>
                </a:solidFill>
              </a:rPr>
              <a:t>σικά</a:t>
            </a:r>
            <a:r>
              <a:rPr lang="en-US" sz="4000" b="1" dirty="0">
                <a:solidFill>
                  <a:srgbClr val="2431DB"/>
                </a:solidFill>
              </a:rPr>
              <a:t> </a:t>
            </a:r>
            <a:r>
              <a:rPr lang="el-GR" sz="4000" b="1" dirty="0">
                <a:solidFill>
                  <a:srgbClr val="2431DB"/>
                </a:solidFill>
              </a:rPr>
              <a:t>Σ</a:t>
            </a:r>
            <a:r>
              <a:rPr lang="en-US" sz="4000" b="1" dirty="0" err="1">
                <a:solidFill>
                  <a:srgbClr val="2431DB"/>
                </a:solidFill>
              </a:rPr>
              <a:t>τοιχεί</a:t>
            </a:r>
            <a:r>
              <a:rPr lang="en-US" sz="4000" b="1" dirty="0">
                <a:solidFill>
                  <a:srgbClr val="2431DB"/>
                </a:solidFill>
              </a:rPr>
              <a:t>α της </a:t>
            </a:r>
            <a:r>
              <a:rPr lang="el-GR" sz="4000" b="1" dirty="0">
                <a:solidFill>
                  <a:srgbClr val="2431DB"/>
                </a:solidFill>
              </a:rPr>
              <a:t>Η</a:t>
            </a:r>
            <a:r>
              <a:rPr lang="en-US" sz="4000" b="1" dirty="0" err="1">
                <a:solidFill>
                  <a:srgbClr val="2431DB"/>
                </a:solidFill>
              </a:rPr>
              <a:t>θικής</a:t>
            </a:r>
            <a:r>
              <a:rPr lang="en-US" sz="4000" b="1" dirty="0">
                <a:solidFill>
                  <a:srgbClr val="2431DB"/>
                </a:solidFill>
              </a:rPr>
              <a:t> </a:t>
            </a:r>
            <a:r>
              <a:rPr lang="el-GR" sz="4000" b="1" dirty="0">
                <a:solidFill>
                  <a:srgbClr val="2431DB"/>
                </a:solidFill>
              </a:rPr>
              <a:t>Μ</a:t>
            </a:r>
            <a:r>
              <a:rPr lang="en-US" sz="4000" b="1" dirty="0" err="1">
                <a:solidFill>
                  <a:srgbClr val="2431DB"/>
                </a:solidFill>
              </a:rPr>
              <a:t>όδ</a:t>
            </a:r>
            <a:r>
              <a:rPr lang="en-US" sz="4000" b="1" dirty="0">
                <a:solidFill>
                  <a:srgbClr val="2431DB"/>
                </a:solidFill>
              </a:rPr>
              <a:t>ας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8A85390C-A384-4138-8D7C-77A5A6FB7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156648"/>
              </p:ext>
            </p:extLst>
          </p:nvPr>
        </p:nvGraphicFramePr>
        <p:xfrm>
          <a:off x="793750" y="1920875"/>
          <a:ext cx="18516600" cy="8564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591300">
                  <a:extLst>
                    <a:ext uri="{9D8B030D-6E8A-4147-A177-3AD203B41FA5}">
                      <a16:colId xmlns="" xmlns:a16="http://schemas.microsoft.com/office/drawing/2014/main" val="703950249"/>
                    </a:ext>
                  </a:extLst>
                </a:gridCol>
                <a:gridCol w="11925300">
                  <a:extLst>
                    <a:ext uri="{9D8B030D-6E8A-4147-A177-3AD203B41FA5}">
                      <a16:colId xmlns="" xmlns:a16="http://schemas.microsoft.com/office/drawing/2014/main" val="4218602934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2431DB"/>
                          </a:solidFill>
                          <a:latin typeface="Roboto"/>
                        </a:rPr>
                        <a:t>1. 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Δίκα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ιες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Ε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ργ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ασιακές 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Π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ρα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κτικές</a:t>
                      </a:r>
                      <a:endParaRPr lang="en-US" sz="2800" b="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2431DB"/>
                          </a:solidFill>
                          <a:latin typeface="Roboto"/>
                        </a:rPr>
                        <a:t>Οι ηθικές μάρκες μόδας διασφαλίζουν ότι οι </a:t>
                      </a:r>
                      <a:r>
                        <a:rPr lang="en-US" sz="2800" b="0" dirty="0" smtClean="0">
                          <a:solidFill>
                            <a:srgbClr val="2431DB"/>
                          </a:solidFill>
                          <a:latin typeface="Roboto"/>
                        </a:rPr>
                        <a:t>εργαζόμενοι</a:t>
                      </a:r>
                      <a:r>
                        <a:rPr lang="el-GR" sz="2800" b="0" dirty="0" smtClean="0">
                          <a:solidFill>
                            <a:srgbClr val="2431DB"/>
                          </a:solidFill>
                          <a:latin typeface="Roboto"/>
                        </a:rPr>
                        <a:t>/-</a:t>
                      </a:r>
                      <a:r>
                        <a:rPr lang="el-GR" sz="2800" b="0" dirty="0" err="1" smtClean="0">
                          <a:solidFill>
                            <a:srgbClr val="2431DB"/>
                          </a:solidFill>
                          <a:latin typeface="Roboto"/>
                        </a:rPr>
                        <a:t>νες</a:t>
                      </a:r>
                      <a:r>
                        <a:rPr lang="en-US" sz="2800" b="0" dirty="0" smtClean="0">
                          <a:solidFill>
                            <a:srgbClr val="2431DB"/>
                          </a:solidFill>
                          <a:latin typeface="Roboto"/>
                        </a:rPr>
                        <a:t> </a:t>
                      </a:r>
                      <a:r>
                        <a:rPr lang="en-US" sz="2800" b="0" dirty="0">
                          <a:solidFill>
                            <a:srgbClr val="2431DB"/>
                          </a:solidFill>
                          <a:latin typeface="Roboto"/>
                        </a:rPr>
                        <a:t>που συμμετέχουν στη διαδικασία παραγωγής </a:t>
                      </a:r>
                      <a:r>
                        <a:rPr lang="en-US" sz="2800" b="0" dirty="0">
                          <a:solidFill>
                            <a:srgbClr val="FDA800"/>
                          </a:solidFill>
                          <a:latin typeface="Roboto"/>
                        </a:rPr>
                        <a:t>αμείβονται με δίκαιους μισθούς, εργάζονται σε λογικά ωράρια και </a:t>
                      </a:r>
                      <a:r>
                        <a:rPr lang="en-US" sz="2800" b="0" dirty="0" smtClean="0">
                          <a:solidFill>
                            <a:srgbClr val="FDA800"/>
                          </a:solidFill>
                          <a:latin typeface="Roboto"/>
                        </a:rPr>
                        <a:t>σε </a:t>
                      </a:r>
                      <a:r>
                        <a:rPr lang="en-US" sz="2800" b="0" dirty="0">
                          <a:solidFill>
                            <a:srgbClr val="FDA800"/>
                          </a:solidFill>
                          <a:latin typeface="Roboto"/>
                        </a:rPr>
                        <a:t>ασφαλείς και υγιεινές συνθήκες.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747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2431DB"/>
                          </a:solidFill>
                          <a:latin typeface="Roboto"/>
                        </a:rPr>
                        <a:t>2. </a:t>
                      </a:r>
                      <a:r>
                        <a:rPr lang="el-GR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Βιώσιμα Υλικά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2431DB"/>
                          </a:solidFill>
                          <a:latin typeface="Roboto"/>
                        </a:rPr>
                        <a:t>Οι ηθικές μάρκες δίνουν προτεραιότητα σε υλικά που είναι </a:t>
                      </a:r>
                      <a:r>
                        <a:rPr lang="en-US" sz="2800" dirty="0">
                          <a:solidFill>
                            <a:srgbClr val="FDA800"/>
                          </a:solidFill>
                          <a:latin typeface="Roboto"/>
                        </a:rPr>
                        <a:t>ανανεώσιμα, βιοδιασπώμενα ή ανακυκλωμένα</a:t>
                      </a:r>
                      <a:r>
                        <a:rPr lang="en-US" sz="2800" dirty="0">
                          <a:solidFill>
                            <a:srgbClr val="2431DB"/>
                          </a:solidFill>
                          <a:latin typeface="Roboto"/>
                        </a:rPr>
                        <a:t>, ώστε να ελαχιστοποιείται η βλάβη στο περιβάλλον και να μειώνονται τα απόβλητα.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8471627"/>
                  </a:ext>
                </a:extLst>
              </a:tr>
              <a:tr h="135636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2431DB"/>
                          </a:solidFill>
                          <a:latin typeface="Roboto"/>
                        </a:rPr>
                        <a:t>3. </a:t>
                      </a:r>
                      <a:r>
                        <a:rPr lang="el-GR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Φιλική προς το Περιβάλλον Κατασκευή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Η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ηθική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μόδ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 δίνει έμφαση στη 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μείωση της ρύπανσης, της χρήσης ενέργειας και της κατανάλωσης νερού σε όλη τη διαδικασία παραγωγής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Στόχος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είν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αι η εφαρμογή μιας πιο καθαρής και πράσινης διαδικασίας παραγωγής</a:t>
                      </a:r>
                      <a:r>
                        <a:rPr lang="en-US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.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925213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2431DB"/>
                          </a:solidFill>
                          <a:latin typeface="Roboto"/>
                        </a:rPr>
                        <a:t>4. </a:t>
                      </a:r>
                      <a:r>
                        <a:rPr lang="el-GR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Διαφάνεια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Οι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ηθικ</a:t>
                      </a:r>
                      <a:r>
                        <a:rPr kumimoji="0" lang="el-GR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ές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μάρκες 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πα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ρέχουν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στους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/στις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κατανα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λωτές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/-</a:t>
                      </a:r>
                      <a:r>
                        <a:rPr kumimoji="0" lang="el-GR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τριες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δι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αφάνεια 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σχετικά με την προμήθεια, τις διαδικασίες παραγωγής και τις πρακτικές της εταιρείας.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Αυτό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επ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ιτρέ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πει στους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/στις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κατανα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λωτές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/-</a:t>
                      </a:r>
                      <a:r>
                        <a:rPr kumimoji="0" lang="el-GR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τριες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να λαμβ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άνουν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ενημερωμένες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απ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οφάσεις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σχετικά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με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το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π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ού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ξοδεύουν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τα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χρήμ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ατά τους</a:t>
                      </a:r>
                      <a:r>
                        <a:rPr lang="en-US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.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011188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2431DB"/>
                          </a:solidFill>
                          <a:latin typeface="Roboto"/>
                        </a:rPr>
                        <a:t>5. </a:t>
                      </a:r>
                      <a:r>
                        <a:rPr lang="el-GR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Ευημερία των Ζώων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Η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ηθική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μόδ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 αποφεύγει τη χρήση ζωικών προϊόντων ή διασφαλίζει ότι τα υλικά που προέρχονται από ζώα προέρχονται από φάρμες και προμηθευτές</a:t>
                      </a:r>
                      <a:r>
                        <a:rPr kumimoji="0" lang="el-GR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/-</a:t>
                      </a:r>
                      <a:r>
                        <a:rPr kumimoji="0" lang="el-GR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τριες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π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ου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μετ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DA800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αχειρίζονται τα ζώα με ανθρώπινο τρόπο</a:t>
                      </a:r>
                      <a:r>
                        <a:rPr kumimoji="0" lang="en-US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431DB"/>
                          </a:solidFill>
                          <a:effectLst/>
                          <a:uLnTx/>
                          <a:uFillTx/>
                          <a:latin typeface="Roboto"/>
                          <a:ea typeface="+mn-ea"/>
                          <a:cs typeface="+mn-cs"/>
                        </a:rPr>
                        <a:t>, όπως η χρήση μαλλιού χωρίς σκληρή μεταχείριση ή εναλλακτικών δερμάτων vegan</a:t>
                      </a:r>
                      <a:r>
                        <a:rPr lang="en-US" sz="2800" dirty="0" smtClean="0">
                          <a:solidFill>
                            <a:srgbClr val="2431DB"/>
                          </a:solidFill>
                          <a:latin typeface="Roboto"/>
                        </a:rPr>
                        <a:t>.</a:t>
                      </a:r>
                      <a:endParaRPr lang="en-US" sz="2800" dirty="0">
                        <a:solidFill>
                          <a:srgbClr val="2431DB"/>
                        </a:solidFill>
                        <a:latin typeface="Roboto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7028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81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E9E193-6BE7-4F84-8FB9-9DB7205E2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24" y="5045075"/>
            <a:ext cx="8153400" cy="1200329"/>
          </a:xfrm>
        </p:spPr>
        <p:txBody>
          <a:bodyPr/>
          <a:lstStyle/>
          <a:p>
            <a:r>
              <a:rPr lang="el-GR" sz="4000" dirty="0">
                <a:solidFill>
                  <a:schemeClr val="bg1"/>
                </a:solidFill>
              </a:rPr>
              <a:t>Τι πρέπει να είναι η Ηθική Μόδα</a:t>
            </a:r>
            <a:r>
              <a:rPr lang="en-US" sz="4000" dirty="0" smtClean="0">
                <a:solidFill>
                  <a:schemeClr val="bg1"/>
                </a:solidFill>
              </a:rPr>
              <a:t>:  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BD26AAD4-D06B-4E5B-8C8F-0740D584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2450" y="3978275"/>
            <a:ext cx="9982200" cy="4985980"/>
          </a:xfrm>
        </p:spPr>
        <p:txBody>
          <a:bodyPr/>
          <a:lstStyle/>
          <a:p>
            <a:r>
              <a:rPr lang="el-GR" sz="3600" i="1" dirty="0" smtClean="0">
                <a:solidFill>
                  <a:schemeClr val="bg1"/>
                </a:solidFill>
                <a:latin typeface="Roboto"/>
              </a:rPr>
              <a:t>«</a:t>
            </a:r>
            <a:r>
              <a:rPr lang="en-US" sz="3600" i="1" dirty="0" err="1" smtClean="0">
                <a:solidFill>
                  <a:prstClr val="white"/>
                </a:solidFill>
                <a:latin typeface="Roboto"/>
              </a:rPr>
              <a:t>Έν</a:t>
            </a:r>
            <a:r>
              <a:rPr lang="en-US" sz="3600" i="1" dirty="0" smtClean="0">
                <a:solidFill>
                  <a:prstClr val="white"/>
                </a:solidFill>
                <a:latin typeface="Roboto"/>
              </a:rPr>
              <a:t>α </a:t>
            </a:r>
            <a:r>
              <a:rPr lang="en-US" sz="3600" i="1" dirty="0">
                <a:solidFill>
                  <a:prstClr val="white"/>
                </a:solidFill>
                <a:latin typeface="Roboto"/>
              </a:rPr>
              <a:t>σύστημα μόδας με απόλυτη ηθική δίνει προτεραιότητα στη ζωή και την ευημερία των ανθρώπων, των ζώων και του πλανήτη πριν από το κέρδος. </a:t>
            </a:r>
            <a:r>
              <a:rPr lang="en-US" sz="3600" i="1" dirty="0" err="1">
                <a:solidFill>
                  <a:prstClr val="white"/>
                </a:solidFill>
                <a:latin typeface="Roboto"/>
              </a:rPr>
              <a:t>Δεν</a:t>
            </a:r>
            <a:r>
              <a:rPr lang="en-US" sz="3600" i="1" dirty="0">
                <a:solidFill>
                  <a:prstClr val="white"/>
                </a:solidFill>
                <a:latin typeface="Roboto"/>
              </a:rPr>
              <a:t> απ</a:t>
            </a:r>
            <a:r>
              <a:rPr lang="en-US" sz="3600" i="1" dirty="0" err="1">
                <a:solidFill>
                  <a:prstClr val="white"/>
                </a:solidFill>
                <a:latin typeface="Roboto"/>
              </a:rPr>
              <a:t>οδέχετ</a:t>
            </a:r>
            <a:r>
              <a:rPr lang="en-US" sz="3600" i="1" dirty="0">
                <a:solidFill>
                  <a:prstClr val="white"/>
                </a:solidFill>
                <a:latin typeface="Roboto"/>
              </a:rPr>
              <a:t>αι την προστασία ορισμένων εις βάρος άλλων, ούτε έναν στείρο ορισμό της προστασίας του περιβάλλοντος που αγνοεί τις ζωές όσων ζουν σε αυτόν τον πλανήτη, είτε είναι άνθρωποι είτε </a:t>
            </a:r>
            <a:r>
              <a:rPr lang="en-US" sz="3600" i="1" dirty="0" smtClean="0">
                <a:solidFill>
                  <a:prstClr val="white"/>
                </a:solidFill>
                <a:latin typeface="Roboto"/>
              </a:rPr>
              <a:t>όχι</a:t>
            </a:r>
            <a:r>
              <a:rPr lang="el-GR" sz="3600" i="1" dirty="0" smtClean="0">
                <a:solidFill>
                  <a:schemeClr val="bg1"/>
                </a:solidFill>
                <a:latin typeface="Roboto"/>
              </a:rPr>
              <a:t>».</a:t>
            </a:r>
            <a:r>
              <a:rPr lang="en-US" sz="3600" i="1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2800" dirty="0" err="1">
                <a:solidFill>
                  <a:srgbClr val="FDA800"/>
                </a:solidFill>
                <a:latin typeface="Roboto"/>
              </a:rPr>
              <a:t>Hakansson</a:t>
            </a:r>
            <a:r>
              <a:rPr lang="en-US" sz="2800" dirty="0">
                <a:solidFill>
                  <a:srgbClr val="FDA800"/>
                </a:solidFill>
                <a:latin typeface="Roboto"/>
              </a:rPr>
              <a:t>, E. (2022)</a:t>
            </a:r>
            <a:endParaRPr lang="en-US" sz="2800" i="1" dirty="0">
              <a:solidFill>
                <a:srgbClr val="FDA800"/>
              </a:solidFill>
              <a:latin typeface="Roboto"/>
            </a:endParaRPr>
          </a:p>
          <a:p>
            <a:r>
              <a:rPr lang="en-US" sz="3600" i="1" dirty="0">
                <a:solidFill>
                  <a:schemeClr val="bg1"/>
                </a:solidFill>
                <a:latin typeface="Roboto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2687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85AB3-6CF2-47EC-9F5D-6C7A8020F4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32EB8D5-1B2B-4F05-8267-214D48AF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536989"/>
            <a:ext cx="10474374" cy="10375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471AFB-B932-4021-A351-C77F826EF2BD}"/>
              </a:ext>
            </a:extLst>
          </p:cNvPr>
          <p:cNvSpPr txBox="1"/>
          <p:nvPr/>
        </p:nvSpPr>
        <p:spPr>
          <a:xfrm>
            <a:off x="11423650" y="536989"/>
            <a:ext cx="847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solidFill>
                  <a:srgbClr val="2431DB"/>
                </a:solidFill>
                <a:latin typeface="Roboto"/>
              </a:rPr>
              <a:t>Πώς είναι τώρα η μόδα απόλυτης ηθικής;</a:t>
            </a:r>
            <a:endParaRPr lang="en-US" sz="4400" b="1" dirty="0">
              <a:solidFill>
                <a:srgbClr val="2431DB"/>
              </a:solidFill>
              <a:latin typeface="Roboto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5E498398-2A7A-4562-A8A6-AD572D176C7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1100876" y="2225675"/>
            <a:ext cx="8323774" cy="917174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2431DB"/>
                </a:solidFill>
                <a:latin typeface="Roboto"/>
              </a:rPr>
              <a:t>Χρησιμοποιούμε τον όρο «ηθική μόδα», αλλά πόσο ηθικές είναι αυτές οι μάρκες μόδας; Οι </a:t>
            </a: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εν λόγω μάρκες κάνουν λόγο </a:t>
            </a:r>
            <a:r>
              <a:rPr lang="el-GR" sz="3200" dirty="0">
                <a:solidFill>
                  <a:srgbClr val="2431DB"/>
                </a:solidFill>
                <a:latin typeface="Roboto"/>
              </a:rPr>
              <a:t>για βιώσιμα υλικά, αλλά οι </a:t>
            </a: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εργαζόμενοι/-</a:t>
            </a:r>
            <a:r>
              <a:rPr lang="el-GR" sz="3200" dirty="0" err="1" smtClean="0">
                <a:solidFill>
                  <a:srgbClr val="2431DB"/>
                </a:solidFill>
                <a:latin typeface="Roboto"/>
              </a:rPr>
              <a:t>νες</a:t>
            </a: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l-GR" sz="3200" dirty="0">
                <a:solidFill>
                  <a:srgbClr val="2431DB"/>
                </a:solidFill>
                <a:latin typeface="Roboto"/>
              </a:rPr>
              <a:t>που παράγουν αυτά τα ρούχα </a:t>
            </a:r>
            <a:r>
              <a:rPr lang="el-GR" sz="3200" dirty="0" err="1">
                <a:solidFill>
                  <a:srgbClr val="2431DB"/>
                </a:solidFill>
                <a:latin typeface="Roboto"/>
              </a:rPr>
              <a:t>υποαμείβονται</a:t>
            </a:r>
            <a:r>
              <a:rPr lang="en-US" sz="3200" dirty="0" smtClean="0">
                <a:solidFill>
                  <a:srgbClr val="2431DB"/>
                </a:solidFill>
                <a:latin typeface="Roboto"/>
              </a:rPr>
              <a:t>. </a:t>
            </a: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Στο διπλανό διάγραμμα, μπορείτε να δείτε</a:t>
            </a:r>
            <a:r>
              <a:rPr lang="en-US" sz="3200" dirty="0" smtClean="0">
                <a:solidFill>
                  <a:srgbClr val="2431DB"/>
                </a:solidFill>
                <a:latin typeface="Roboto"/>
              </a:rPr>
              <a:t>: </a:t>
            </a: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srgbClr val="2431DB"/>
                </a:solidFill>
                <a:latin typeface="Roboto"/>
              </a:rPr>
              <a:t>Παπ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ούτσι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α ηθικής παραγωγής από δέρμα φρύνου.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 err="1">
                <a:solidFill>
                  <a:srgbClr val="2431DB"/>
                </a:solidFill>
                <a:latin typeface="Roboto"/>
              </a:rPr>
              <a:t>Ηθικά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 κατα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σκευ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ασμένες vegan τσάντες από τοξικό PVC</a:t>
            </a:r>
            <a:r>
              <a:rPr lang="en-US" sz="32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571500" indent="-571500">
              <a:buFontTx/>
              <a:buChar char="-"/>
            </a:pP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r>
              <a:rPr lang="el-GR" sz="3200" dirty="0">
                <a:solidFill>
                  <a:srgbClr val="2431DB"/>
                </a:solidFill>
                <a:latin typeface="Roboto"/>
              </a:rPr>
              <a:t>Μπορεί λοιπόν να αναρωτηθεί κανείς - Πόσο ηθικές είναι οι ηθικές μάρκες</a:t>
            </a:r>
            <a:r>
              <a:rPr lang="el-GR" sz="3200" dirty="0" smtClean="0">
                <a:solidFill>
                  <a:srgbClr val="2431DB"/>
                </a:solidFill>
                <a:latin typeface="Roboto"/>
              </a:rPr>
              <a:t>;</a:t>
            </a:r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endParaRPr lang="en-US" sz="3200" dirty="0">
              <a:latin typeface="Roboto"/>
            </a:endParaRPr>
          </a:p>
          <a:p>
            <a:r>
              <a:rPr lang="el-GR" sz="2600" dirty="0" smtClean="0">
                <a:solidFill>
                  <a:srgbClr val="FDA800"/>
                </a:solidFill>
                <a:latin typeface="Roboto"/>
              </a:rPr>
              <a:t>Απαιτούμενο Υλικό Ανάγνωσης</a:t>
            </a:r>
            <a:r>
              <a:rPr lang="en-US" sz="2600" dirty="0" smtClean="0">
                <a:solidFill>
                  <a:srgbClr val="FDA800"/>
                </a:solidFill>
                <a:latin typeface="Roboto"/>
              </a:rPr>
              <a:t>: </a:t>
            </a:r>
            <a:r>
              <a:rPr lang="en-US" sz="2600" i="1" dirty="0">
                <a:solidFill>
                  <a:srgbClr val="FDA800"/>
                </a:solidFill>
                <a:latin typeface="Roboto"/>
              </a:rPr>
              <a:t>Total Ethics Fashion: Bringing the Planet, People and Animals Together</a:t>
            </a:r>
          </a:p>
          <a:p>
            <a:endParaRPr lang="en-US" sz="32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3095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D851A4-84A2-4CB9-ADB8-B6CCDCFF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7069" y="1463675"/>
            <a:ext cx="7391400" cy="1477328"/>
          </a:xfrm>
        </p:spPr>
        <p:txBody>
          <a:bodyPr/>
          <a:lstStyle/>
          <a:p>
            <a:r>
              <a:rPr lang="en-US" sz="4800" b="1" dirty="0" err="1">
                <a:solidFill>
                  <a:srgbClr val="2431DB"/>
                </a:solidFill>
              </a:rPr>
              <a:t>Γι</a:t>
            </a:r>
            <a:r>
              <a:rPr lang="en-US" sz="4800" b="1" dirty="0">
                <a:solidFill>
                  <a:srgbClr val="2431DB"/>
                </a:solidFill>
              </a:rPr>
              <a:t>ατί είναι </a:t>
            </a:r>
            <a:r>
              <a:rPr lang="el-GR" sz="4800" b="1" dirty="0" smtClean="0">
                <a:solidFill>
                  <a:srgbClr val="2431DB"/>
                </a:solidFill>
              </a:rPr>
              <a:t>Σ</a:t>
            </a:r>
            <a:r>
              <a:rPr lang="en-US" sz="4800" b="1" dirty="0" err="1" smtClean="0">
                <a:solidFill>
                  <a:srgbClr val="2431DB"/>
                </a:solidFill>
              </a:rPr>
              <a:t>ημ</a:t>
            </a:r>
            <a:r>
              <a:rPr lang="en-US" sz="4800" b="1" dirty="0" smtClean="0">
                <a:solidFill>
                  <a:srgbClr val="2431DB"/>
                </a:solidFill>
              </a:rPr>
              <a:t>αντική </a:t>
            </a:r>
            <a:r>
              <a:rPr lang="en-US" sz="4800" b="1" dirty="0">
                <a:solidFill>
                  <a:srgbClr val="2431DB"/>
                </a:solidFill>
              </a:rPr>
              <a:t>η </a:t>
            </a:r>
            <a:r>
              <a:rPr lang="el-GR" sz="4800" b="1" dirty="0" smtClean="0">
                <a:solidFill>
                  <a:srgbClr val="2431DB"/>
                </a:solidFill>
              </a:rPr>
              <a:t>Η</a:t>
            </a:r>
            <a:r>
              <a:rPr lang="en-US" sz="4800" b="1" dirty="0" err="1" smtClean="0">
                <a:solidFill>
                  <a:srgbClr val="2431DB"/>
                </a:solidFill>
              </a:rPr>
              <a:t>θική</a:t>
            </a:r>
            <a:r>
              <a:rPr lang="en-US" sz="4800" b="1" dirty="0" smtClean="0">
                <a:solidFill>
                  <a:srgbClr val="2431DB"/>
                </a:solidFill>
              </a:rPr>
              <a:t> </a:t>
            </a:r>
            <a:r>
              <a:rPr lang="el-GR" sz="4800" b="1" dirty="0" smtClean="0">
                <a:solidFill>
                  <a:srgbClr val="2431DB"/>
                </a:solidFill>
              </a:rPr>
              <a:t>Μ</a:t>
            </a:r>
            <a:r>
              <a:rPr lang="en-US" sz="4800" b="1" dirty="0" err="1" smtClean="0">
                <a:solidFill>
                  <a:srgbClr val="2431DB"/>
                </a:solidFill>
              </a:rPr>
              <a:t>όδ</a:t>
            </a:r>
            <a:r>
              <a:rPr lang="en-US" sz="4800" b="1" dirty="0" smtClean="0">
                <a:solidFill>
                  <a:srgbClr val="2431DB"/>
                </a:solidFill>
              </a:rPr>
              <a:t>α</a:t>
            </a:r>
            <a:r>
              <a:rPr lang="en-US" sz="4800" b="1" dirty="0">
                <a:solidFill>
                  <a:srgbClr val="2431DB"/>
                </a:solidFill>
              </a:rPr>
              <a:t>;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A93C155E-3F33-43B9-879D-13BBC884842F}"/>
              </a:ext>
            </a:extLst>
          </p:cNvPr>
          <p:cNvSpPr>
            <a:spLocks noGrp="1" noChangeArrowheads="1"/>
          </p:cNvSpPr>
          <p:nvPr>
            <p:ph type="subTitle" idx="4"/>
          </p:nvPr>
        </p:nvSpPr>
        <p:spPr bwMode="auto">
          <a:xfrm>
            <a:off x="654611" y="346990"/>
            <a:ext cx="10680419" cy="104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Προστ</a:t>
            </a:r>
            <a:r>
              <a:rPr lang="en-US" altLang="en-US" sz="2800" b="1" dirty="0">
                <a:solidFill>
                  <a:srgbClr val="2431DB"/>
                </a:solidFill>
                <a:latin typeface="Roboto"/>
              </a:rPr>
              <a:t>ασία του </a:t>
            </a:r>
            <a:r>
              <a:rPr lang="el-GR" altLang="en-US" sz="2800" b="1" dirty="0">
                <a:solidFill>
                  <a:srgbClr val="2431DB"/>
                </a:solidFill>
                <a:latin typeface="Roboto"/>
              </a:rPr>
              <a:t>Π</a:t>
            </a: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ερι</a:t>
            </a:r>
            <a:r>
              <a:rPr lang="en-US" altLang="en-US" sz="2800" b="1" dirty="0">
                <a:solidFill>
                  <a:srgbClr val="2431DB"/>
                </a:solidFill>
                <a:latin typeface="Roboto"/>
              </a:rPr>
              <a:t>βάλλοντος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: Με την υποστήριξη της ηθικής μόδας, οι καταναλωτές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altLang="en-US" sz="28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και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οι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ετ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αιρείες μπορούν να μειώσουν τις 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περιβαλλοντικές επιπτώσεις του κλάδου 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και να εργαστούν για ένα πιο βιώσιμο μέλλον.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800" dirty="0">
              <a:solidFill>
                <a:srgbClr val="2431DB"/>
              </a:solidFill>
              <a:latin typeface="Roboto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Κοινωνική</a:t>
            </a:r>
            <a:r>
              <a:rPr lang="en-US" altLang="en-US" sz="2800" b="1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altLang="en-US" sz="2800" b="1" dirty="0">
                <a:solidFill>
                  <a:srgbClr val="2431DB"/>
                </a:solidFill>
                <a:latin typeface="Roboto"/>
              </a:rPr>
              <a:t>Ε</a:t>
            </a: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υθύνη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: Η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ηθική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μόδ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α δίνει προτεραιότητα στη δίκαιη εργασία επιτρέποντας στους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/στις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εργ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αζόμενους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altLang="en-US" sz="2800" dirty="0" err="1">
                <a:solidFill>
                  <a:srgbClr val="2431DB"/>
                </a:solidFill>
                <a:latin typeface="Roboto"/>
              </a:rPr>
              <a:t>νες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να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κερδίζουν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έν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α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ν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μισθό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 π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ου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τους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εξ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ασφαλίζει τα προς το ζην και να εργάζονται σε ασφαλές περιβάλλον.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800" dirty="0">
              <a:solidFill>
                <a:srgbClr val="2431DB"/>
              </a:solidFill>
              <a:latin typeface="Roboto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Οικονομική</a:t>
            </a:r>
            <a:r>
              <a:rPr lang="en-US" altLang="en-US" sz="2800" b="1" dirty="0">
                <a:solidFill>
                  <a:srgbClr val="2431DB"/>
                </a:solidFill>
                <a:latin typeface="Roboto"/>
              </a:rPr>
              <a:t> </a:t>
            </a:r>
            <a:r>
              <a:rPr lang="el-GR" altLang="en-US" sz="2800" b="1" dirty="0">
                <a:solidFill>
                  <a:srgbClr val="2431DB"/>
                </a:solidFill>
                <a:latin typeface="Roboto"/>
              </a:rPr>
              <a:t>Δ</a:t>
            </a: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ικ</a:t>
            </a:r>
            <a:r>
              <a:rPr lang="en-US" altLang="en-US" sz="2800" b="1" dirty="0">
                <a:solidFill>
                  <a:srgbClr val="2431DB"/>
                </a:solidFill>
                <a:latin typeface="Roboto"/>
              </a:rPr>
              <a:t>αιοσύνη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: Οι καταναλωτές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altLang="en-US" sz="2800" dirty="0" err="1">
                <a:solidFill>
                  <a:srgbClr val="2431DB"/>
                </a:solidFill>
                <a:latin typeface="Roboto"/>
              </a:rPr>
              <a:t>τριες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επ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ενδύουν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σε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επ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ιχειρήσεις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ου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συχνά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δίνουν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 π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ροτερ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αιότητα στην κοινότητα και την τοπική χειροτεχνία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ωφελώντας άμεσα τις μικρές κοινότητες και οικονομίες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 err="1">
                <a:solidFill>
                  <a:srgbClr val="2431DB"/>
                </a:solidFill>
                <a:latin typeface="Roboto"/>
              </a:rPr>
              <a:t>Ευημερί</a:t>
            </a:r>
            <a:r>
              <a:rPr lang="en-US" altLang="en-US" sz="2800" b="1" dirty="0">
                <a:solidFill>
                  <a:srgbClr val="2431DB"/>
                </a:solidFill>
                <a:latin typeface="Roboto"/>
              </a:rPr>
              <a:t>α των </a:t>
            </a:r>
            <a:r>
              <a:rPr lang="el-GR" altLang="en-US" sz="2800" b="1" dirty="0">
                <a:solidFill>
                  <a:srgbClr val="2431DB"/>
                </a:solidFill>
                <a:latin typeface="Roboto"/>
              </a:rPr>
              <a:t>Ζ</a:t>
            </a:r>
            <a:r>
              <a:rPr lang="en-US" altLang="en-US" sz="2800" b="1" dirty="0" err="1" smtClean="0">
                <a:solidFill>
                  <a:srgbClr val="2431DB"/>
                </a:solidFill>
                <a:latin typeface="Roboto"/>
              </a:rPr>
              <a:t>ώων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: 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Η ηθική μόδα </a:t>
            </a:r>
            <a:r>
              <a:rPr lang="el-GR" altLang="en-US" sz="2800" dirty="0">
                <a:solidFill>
                  <a:srgbClr val="FDA800"/>
                </a:solidFill>
                <a:latin typeface="Roboto"/>
              </a:rPr>
              <a:t>μειώνει τη βλάβη στα </a:t>
            </a:r>
            <a:r>
              <a:rPr lang="el-GR" altLang="en-US" sz="2800" dirty="0" smtClean="0">
                <a:solidFill>
                  <a:srgbClr val="FDA800"/>
                </a:solidFill>
                <a:latin typeface="Roboto"/>
              </a:rPr>
              <a:t>ζώα</a:t>
            </a:r>
            <a:r>
              <a:rPr lang="el-GR" altLang="en-US" sz="2800" dirty="0" smtClean="0">
                <a:solidFill>
                  <a:srgbClr val="2431DB"/>
                </a:solidFill>
                <a:latin typeface="Roboto"/>
              </a:rPr>
              <a:t> 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προωθώντας εναλλακτικές λύσεις όπως το </a:t>
            </a:r>
            <a:r>
              <a:rPr lang="el-GR" altLang="en-US" sz="2800" dirty="0" err="1">
                <a:solidFill>
                  <a:srgbClr val="2431DB"/>
                </a:solidFill>
                <a:latin typeface="Roboto"/>
              </a:rPr>
              <a:t>vegan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 δέρμα ή το ηθικά παραγόμενο μαλλί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l-GR" altLang="en-US" sz="2800" b="1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Ενδυναμωμένοι/-</a:t>
            </a:r>
            <a:r>
              <a:rPr kumimoji="0" lang="el-GR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νες</a:t>
            </a:r>
            <a:r>
              <a:rPr kumimoji="0" lang="el-GR" altLang="en-US" sz="2800" b="1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 Καταναλωτές/-</a:t>
            </a:r>
            <a:r>
              <a:rPr kumimoji="0" lang="el-GR" altLang="en-US" sz="2800" b="1" i="0" u="none" strike="noStrike" cap="none" normalizeH="0" baseline="0" dirty="0" err="1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τριες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: 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Η α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ύξηση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της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FDA800"/>
                </a:solidFill>
                <a:latin typeface="Roboto"/>
              </a:rPr>
              <a:t>δι</a:t>
            </a:r>
            <a:r>
              <a:rPr lang="en-US" altLang="en-US" sz="2800" dirty="0">
                <a:solidFill>
                  <a:srgbClr val="FDA800"/>
                </a:solidFill>
                <a:latin typeface="Roboto"/>
              </a:rPr>
              <a:t>αφάνειας 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ενδυναμώνει τους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/τις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α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γορ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αστές</a:t>
            </a:r>
            <a:r>
              <a:rPr lang="el-GR" altLang="en-US" sz="2800" dirty="0">
                <a:solidFill>
                  <a:srgbClr val="2431DB"/>
                </a:solidFill>
                <a:latin typeface="Roboto"/>
              </a:rPr>
              <a:t>/-</a:t>
            </a:r>
            <a:r>
              <a:rPr lang="el-GR" altLang="en-US" sz="2800" dirty="0" err="1">
                <a:solidFill>
                  <a:srgbClr val="2431DB"/>
                </a:solidFill>
                <a:latin typeface="Roboto"/>
              </a:rPr>
              <a:t>στριες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ώστε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να υπ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οστηρίζουν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μάρκες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ου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altLang="en-US" sz="2800" dirty="0" err="1">
                <a:solidFill>
                  <a:srgbClr val="2431DB"/>
                </a:solidFill>
                <a:latin typeface="Roboto"/>
              </a:rPr>
              <a:t>μοιράζοντ</a:t>
            </a:r>
            <a:r>
              <a:rPr lang="en-US" altLang="en-US" sz="2800" dirty="0">
                <a:solidFill>
                  <a:srgbClr val="2431DB"/>
                </a:solidFill>
                <a:latin typeface="Roboto"/>
              </a:rPr>
              <a:t>αι τα ηθικά τους πρότυπα δημιουργώντας μια κουλτούρα υπευθυνότητας στη βιομηχανία της μόδας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431DB"/>
                </a:solidFill>
                <a:effectLst/>
                <a:latin typeface="Roboto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2431DB"/>
              </a:solidFill>
              <a:effectLst/>
              <a:latin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E9FAA7-939B-4442-9549-C06028DCC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030" y="4359275"/>
            <a:ext cx="7873439" cy="52483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A19938-BEB7-445D-B2C4-B294F0334D74}"/>
              </a:ext>
            </a:extLst>
          </p:cNvPr>
          <p:cNvSpPr/>
          <p:nvPr/>
        </p:nvSpPr>
        <p:spPr>
          <a:xfrm>
            <a:off x="14319250" y="10302875"/>
            <a:ext cx="5213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effectLst/>
                <a:latin typeface="-apple-system"/>
                <a:hlinkClick r:id="rId3"/>
              </a:rPr>
              <a:t>Allan Wadsworth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στο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-apple-system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2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BBA0CB-BA6A-4CB1-BF62-6BD8A0A68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8F440A-DC15-4AF5-B93A-CAFC8DF2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0" y="4054475"/>
            <a:ext cx="8815578" cy="3385542"/>
          </a:xfrm>
        </p:spPr>
        <p:txBody>
          <a:bodyPr/>
          <a:lstStyle/>
          <a:p>
            <a:r>
              <a:rPr lang="el-GR" sz="4400" i="1" dirty="0">
                <a:solidFill>
                  <a:schemeClr val="bg1"/>
                </a:solidFill>
                <a:latin typeface="Roboto"/>
              </a:rPr>
              <a:t>«Η ηθική μόδα ωφελεί όσους/-</a:t>
            </a:r>
            <a:r>
              <a:rPr lang="el-GR" sz="4400" i="1" dirty="0" err="1">
                <a:solidFill>
                  <a:schemeClr val="bg1"/>
                </a:solidFill>
                <a:latin typeface="Roboto"/>
              </a:rPr>
              <a:t>σες</a:t>
            </a:r>
            <a:r>
              <a:rPr lang="el-GR" sz="4400" i="1" dirty="0">
                <a:solidFill>
                  <a:schemeClr val="bg1"/>
                </a:solidFill>
                <a:latin typeface="Roboto"/>
              </a:rPr>
              <a:t> εργάζονται στην </a:t>
            </a:r>
            <a:r>
              <a:rPr lang="el-GR" sz="4400" i="1" dirty="0" smtClean="0">
                <a:solidFill>
                  <a:schemeClr val="bg1"/>
                </a:solidFill>
                <a:latin typeface="Roboto"/>
              </a:rPr>
              <a:t>εφοδιαστική αλυσίδα και </a:t>
            </a:r>
            <a:r>
              <a:rPr lang="el-GR" sz="4400" i="1" dirty="0">
                <a:solidFill>
                  <a:schemeClr val="bg1"/>
                </a:solidFill>
                <a:latin typeface="Roboto"/>
              </a:rPr>
              <a:t>δημιουργεί ένα καλύτερο μέλλον για όλους τους ανθρώπους</a:t>
            </a:r>
            <a:r>
              <a:rPr lang="el-GR" sz="4400" i="1" dirty="0" smtClean="0">
                <a:solidFill>
                  <a:schemeClr val="bg1"/>
                </a:solidFill>
                <a:latin typeface="Roboto"/>
              </a:rPr>
              <a:t>».</a:t>
            </a:r>
            <a:r>
              <a:rPr lang="en-US" sz="4400" dirty="0" smtClean="0">
                <a:solidFill>
                  <a:schemeClr val="bg1"/>
                </a:solidFill>
                <a:latin typeface="Roboto"/>
              </a:rPr>
              <a:t> </a:t>
            </a:r>
            <a:r>
              <a:rPr lang="en-US" sz="2400" dirty="0">
                <a:solidFill>
                  <a:srgbClr val="FDA800"/>
                </a:solidFill>
                <a:latin typeface="Roboto"/>
              </a:rPr>
              <a:t>Stanton, A (2024)</a:t>
            </a:r>
            <a:endParaRPr lang="en-US" sz="2400" i="1" dirty="0">
              <a:solidFill>
                <a:srgbClr val="FDA800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439CB46-3263-4ACB-BC0C-1A6092CE2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1"/>
            <a:ext cx="8815578" cy="11309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C5595C0-94E5-473B-95F6-72E089AFD84B}"/>
              </a:ext>
            </a:extLst>
          </p:cNvPr>
          <p:cNvSpPr/>
          <p:nvPr/>
        </p:nvSpPr>
        <p:spPr>
          <a:xfrm>
            <a:off x="8815578" y="10760075"/>
            <a:ext cx="6037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0" i="0" dirty="0" smtClean="0">
                <a:solidFill>
                  <a:schemeClr val="bg1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Anastasia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Pixner</a:t>
            </a:r>
            <a:r>
              <a:rPr lang="en-US" b="0" i="0" dirty="0">
                <a:solidFill>
                  <a:schemeClr val="bg1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chemeClr val="bg1"/>
                </a:solidFill>
                <a:effectLst/>
                <a:latin typeface="-apple-system"/>
              </a:rPr>
              <a:t>στο </a:t>
            </a:r>
            <a:r>
              <a:rPr lang="en-US" b="0" i="0" dirty="0" err="1" smtClean="0">
                <a:solidFill>
                  <a:schemeClr val="bg1"/>
                </a:solidFill>
                <a:effectLst/>
                <a:latin typeface="-apple-system"/>
              </a:rPr>
              <a:t>Unsplash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9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42CF04-D042-49DC-AC39-65A3365C8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8450" y="1235075"/>
            <a:ext cx="11201400" cy="2215991"/>
          </a:xfrm>
        </p:spPr>
        <p:txBody>
          <a:bodyPr/>
          <a:lstStyle/>
          <a:p>
            <a:r>
              <a:rPr lang="en-US" sz="4800" b="1" dirty="0">
                <a:solidFill>
                  <a:srgbClr val="2431DB"/>
                </a:solidFill>
              </a:rPr>
              <a:t>6.2 </a:t>
            </a:r>
            <a:r>
              <a:rPr lang="el-GR" sz="4800" b="1" dirty="0">
                <a:solidFill>
                  <a:srgbClr val="2431DB"/>
                </a:solidFill>
              </a:rPr>
              <a:t>Δημιουργία και Διαχείριση Ηθικών Εφοδιαστικών Αλυσίδων</a:t>
            </a:r>
            <a:r>
              <a:rPr lang="en-US" sz="4800" b="1" dirty="0">
                <a:solidFill>
                  <a:srgbClr val="2431DB"/>
                </a:solidFill>
              </a:rPr>
              <a:t/>
            </a:r>
            <a:br>
              <a:rPr lang="en-US" sz="4800" b="1" dirty="0">
                <a:solidFill>
                  <a:srgbClr val="2431DB"/>
                </a:solidFill>
              </a:rPr>
            </a:br>
            <a:endParaRPr lang="en-US" sz="4800" b="1" dirty="0">
              <a:solidFill>
                <a:srgbClr val="2431D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C363E47-9FBA-45AD-BBAE-5872D9ACE62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7918450" y="3063875"/>
            <a:ext cx="11201400" cy="7509748"/>
          </a:xfrm>
        </p:spPr>
        <p:txBody>
          <a:bodyPr/>
          <a:lstStyle/>
          <a:p>
            <a:pPr lvl="0"/>
            <a:r>
              <a:rPr lang="en-US" sz="3600" dirty="0" err="1">
                <a:solidFill>
                  <a:srgbClr val="FDA800"/>
                </a:solidFill>
                <a:latin typeface="Roboto"/>
              </a:rPr>
              <a:t>Τι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είν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αι μια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Η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θική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 </a:t>
            </a:r>
            <a:r>
              <a:rPr lang="el-GR" sz="3600" dirty="0">
                <a:solidFill>
                  <a:srgbClr val="FDA800"/>
                </a:solidFill>
                <a:latin typeface="Roboto"/>
              </a:rPr>
              <a:t>Εφοδιαστική Α</a:t>
            </a:r>
            <a:r>
              <a:rPr lang="en-US" sz="3600" dirty="0" err="1">
                <a:solidFill>
                  <a:srgbClr val="FDA800"/>
                </a:solidFill>
                <a:latin typeface="Roboto"/>
              </a:rPr>
              <a:t>λυσίδ</a:t>
            </a:r>
            <a:r>
              <a:rPr lang="en-US" sz="3600" dirty="0">
                <a:solidFill>
                  <a:srgbClr val="FDA800"/>
                </a:solidFill>
                <a:latin typeface="Roboto"/>
              </a:rPr>
              <a:t>α;</a:t>
            </a:r>
          </a:p>
          <a:p>
            <a:endParaRPr lang="en-US" sz="3600" dirty="0">
              <a:solidFill>
                <a:srgbClr val="FDA800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2431DB"/>
                </a:solidFill>
                <a:latin typeface="Roboto"/>
              </a:rPr>
              <a:t>Μι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α ηθική </a:t>
            </a:r>
            <a:r>
              <a:rPr lang="el-GR" sz="3200" dirty="0">
                <a:solidFill>
                  <a:srgbClr val="2431DB"/>
                </a:solidFill>
                <a:latin typeface="Roboto"/>
              </a:rPr>
              <a:t>εφοδιαστική αλυσίδα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στη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 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μόδ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α είναι ένα σύστημα που διασφαλίζει ότι κάθε βήμα της παραγωγικής διαδικασίας τηρεί τις αρχές της δικαιοσύνης, της διαφάνειας, της βιωσιμότητας και σέβεται όλα τα εμπλεκόμενα μέρη. 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Αυτό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 π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εριλ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αμβάνει την προμήθεια των πρώτων υλών μέχρι την παράδοση του τελικού προϊόντος. </a:t>
            </a:r>
          </a:p>
          <a:p>
            <a:pPr lvl="0"/>
            <a:endParaRPr lang="en-US" sz="3200" dirty="0">
              <a:solidFill>
                <a:srgbClr val="2431DB"/>
              </a:solidFill>
              <a:latin typeface="Roboto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2431DB"/>
                </a:solidFill>
                <a:latin typeface="Roboto"/>
              </a:rPr>
              <a:t>Επ</a:t>
            </a:r>
            <a:r>
              <a:rPr lang="en-US" sz="3200" dirty="0" err="1">
                <a:solidFill>
                  <a:srgbClr val="2431DB"/>
                </a:solidFill>
                <a:latin typeface="Roboto"/>
              </a:rPr>
              <a:t>ικεντρώνετ</a:t>
            </a:r>
            <a:r>
              <a:rPr lang="en-US" sz="3200" dirty="0">
                <a:solidFill>
                  <a:srgbClr val="2431DB"/>
                </a:solidFill>
                <a:latin typeface="Roboto"/>
              </a:rPr>
              <a:t>αι στην ηθική μεταχείριση των εργαζομένων, την περιβαλλοντική βιωσιμότητα και τη διαφάνεια της αλυσίδας εφοδιασμού δημιουργώντας τα θεμέλια για υπεύθυνη παραγωγή και κατανάλωση στη βιομηχανία της μόδας</a:t>
            </a:r>
            <a:r>
              <a:rPr lang="en-US" sz="3200" dirty="0" smtClean="0">
                <a:solidFill>
                  <a:srgbClr val="2431DB"/>
                </a:solidFill>
                <a:latin typeface="Roboto"/>
              </a:rPr>
              <a:t>.</a:t>
            </a:r>
            <a:endParaRPr lang="en-US" sz="3200" dirty="0">
              <a:solidFill>
                <a:srgbClr val="2431DB"/>
              </a:solidFill>
              <a:latin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6C8AE9-9719-4B3F-8980-BA672B991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92125"/>
            <a:ext cx="6883400" cy="10325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B1B6F9-3D5D-446E-83EE-6CF4FC596D3E}"/>
              </a:ext>
            </a:extLst>
          </p:cNvPr>
          <p:cNvSpPr/>
          <p:nvPr/>
        </p:nvSpPr>
        <p:spPr>
          <a:xfrm>
            <a:off x="7461250" y="10418565"/>
            <a:ext cx="4738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Φωτογραφία από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>
                <a:effectLst/>
                <a:latin typeface="-apple-system"/>
                <a:hlinkClick r:id="rId3"/>
              </a:rPr>
              <a:t>Henry &amp; Co.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-apple-system"/>
              </a:rPr>
              <a:t>στο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lang="en-US" b="0" i="0" dirty="0" err="1">
                <a:effectLst/>
                <a:latin typeface="-apple-system"/>
                <a:hlinkClick r:id="rId4"/>
              </a:rPr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00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3333</TotalTime>
  <Words>3421</Words>
  <Application>Microsoft Office PowerPoint</Application>
  <PresentationFormat>Προσαρμογή</PresentationFormat>
  <Paragraphs>248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9" baseType="lpstr">
      <vt:lpstr>-apple-system</vt:lpstr>
      <vt:lpstr>Arial</vt:lpstr>
      <vt:lpstr>Calibri</vt:lpstr>
      <vt:lpstr>Roboto</vt:lpstr>
      <vt:lpstr>Office Theme</vt:lpstr>
      <vt:lpstr>Παρουσίαση του PowerPoint</vt:lpstr>
      <vt:lpstr>Σχεδιασμός Βιώσιμης Μόδας  Ενότητα 6: Εφοδιαστικές Αλυσίδες Ηθικής Μόδας  </vt:lpstr>
      <vt:lpstr>6.1 Τι είναι η Ηθική Μόδα;</vt:lpstr>
      <vt:lpstr>Βασικά Στοιχεία της Ηθικής Μόδας</vt:lpstr>
      <vt:lpstr>Τι πρέπει να είναι η Ηθική Μόδα:   </vt:lpstr>
      <vt:lpstr>Παρουσίαση του PowerPoint</vt:lpstr>
      <vt:lpstr>Γιατί είναι Σημαντική η Ηθική Μόδα;</vt:lpstr>
      <vt:lpstr>Παρουσίαση του PowerPoint</vt:lpstr>
      <vt:lpstr>6.2 Δημιουργία και Διαχείριση Ηθικών Εφοδιαστικών Αλυσίδων </vt:lpstr>
      <vt:lpstr>Βασικά Στοιχεία μιας Ηθικής Εφοδιαστικής Αλυσίδας στη Μόδα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Γιατί είναι Σημαντική μια Ηθική Εφοδιαστική Αλυσίδα στη Μόδα; </vt:lpstr>
      <vt:lpstr>Προκλήσεις στην Οικοδόμηση μιας Ηθικής Εφοδιαστικής Αλυσίδας </vt:lpstr>
      <vt:lpstr>Παραδείγματα Ηθικών Πρακτικών της Εφοδιαστικής Αλυσίδας</vt:lpstr>
      <vt:lpstr>6.3 Δίκαιες Εργασιακές Πρακτικές και Πιστοποιήσεις</vt:lpstr>
      <vt:lpstr>Δίκαιες Εργασιακές Πρακτικές</vt:lpstr>
      <vt:lpstr>Οι Δίκαιες Εργασιακές Πρακτικές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Δίκαια Εργασιακά Πρότυπα και Οργανώσεις</vt:lpstr>
      <vt:lpstr>Δίκαια Εργασιακά Πρότυπα και Οργανώσεις</vt:lpstr>
      <vt:lpstr>Η σημασία των Δίκαιων Εργασιακών Πρακτικών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Rekomendacijos</dc:title>
  <dc:creator>Doris Kailos</dc:creator>
  <cp:lastModifiedBy>Katerina</cp:lastModifiedBy>
  <cp:revision>258</cp:revision>
  <dcterms:created xsi:type="dcterms:W3CDTF">2024-10-02T15:30:20Z</dcterms:created>
  <dcterms:modified xsi:type="dcterms:W3CDTF">2025-03-09T09:42:24Z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2024-10-02T00:00:00Z</vt:filetime>
  </property>
  <property fmtid="{D5CDD505-2E9C-101B-9397-08002B2CF9AE}" pid="3" name="Creator">
    <vt:lpwstr>Adobe Illustrator 28.6 (Macintosh)</vt:lpwstr>
  </property>
  <property fmtid="{D5CDD505-2E9C-101B-9397-08002B2CF9AE}" pid="4" name="LastSaved">
    <vt:filetime>2024-10-02T00:00:00Z</vt:filetime>
  </property>
  <property fmtid="{D5CDD505-2E9C-101B-9397-08002B2CF9AE}" pid="5" name="Producer">
    <vt:lpwstr>Adobe PDF library 17.00</vt:lpwstr>
  </property>
</Properties>
</file>